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gif" ContentType="image/gif"/>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
  </p:notesMasterIdLst>
  <p:sldIdLst>
    <p:sldId id="257" r:id="rId3"/>
    <p:sldId id="447" r:id="rId4"/>
    <p:sldId id="446" r:id="rId5"/>
    <p:sldId id="449" r:id="rId7"/>
    <p:sldId id="470" r:id="rId8"/>
    <p:sldId id="692" r:id="rId9"/>
    <p:sldId id="450" r:id="rId10"/>
    <p:sldId id="657" r:id="rId11"/>
    <p:sldId id="265" r:id="rId12"/>
    <p:sldId id="658" r:id="rId13"/>
    <p:sldId id="267" r:id="rId14"/>
    <p:sldId id="268" r:id="rId15"/>
    <p:sldId id="659" r:id="rId16"/>
    <p:sldId id="468" r:id="rId17"/>
    <p:sldId id="458" r:id="rId18"/>
    <p:sldId id="689" r:id="rId19"/>
    <p:sldId id="661" r:id="rId20"/>
    <p:sldId id="273" r:id="rId21"/>
    <p:sldId id="663" r:id="rId22"/>
    <p:sldId id="277" r:id="rId23"/>
    <p:sldId id="664" r:id="rId24"/>
    <p:sldId id="278" r:id="rId25"/>
    <p:sldId id="279" r:id="rId26"/>
    <p:sldId id="713" r:id="rId27"/>
    <p:sldId id="714" r:id="rId28"/>
    <p:sldId id="471" r:id="rId29"/>
    <p:sldId id="472" r:id="rId30"/>
    <p:sldId id="473" r:id="rId31"/>
    <p:sldId id="474" r:id="rId32"/>
    <p:sldId id="667" r:id="rId33"/>
    <p:sldId id="475" r:id="rId34"/>
    <p:sldId id="476" r:id="rId35"/>
    <p:sldId id="477" r:id="rId36"/>
    <p:sldId id="668" r:id="rId37"/>
    <p:sldId id="478" r:id="rId38"/>
    <p:sldId id="479" r:id="rId39"/>
    <p:sldId id="690" r:id="rId40"/>
    <p:sldId id="480" r:id="rId41"/>
    <p:sldId id="482" r:id="rId42"/>
    <p:sldId id="669" r:id="rId43"/>
    <p:sldId id="483" r:id="rId44"/>
    <p:sldId id="484" r:id="rId45"/>
    <p:sldId id="670" r:id="rId46"/>
    <p:sldId id="671" r:id="rId47"/>
    <p:sldId id="486" r:id="rId48"/>
    <p:sldId id="489" r:id="rId49"/>
    <p:sldId id="490" r:id="rId50"/>
    <p:sldId id="491" r:id="rId51"/>
    <p:sldId id="492" r:id="rId52"/>
    <p:sldId id="493" r:id="rId53"/>
    <p:sldId id="494" r:id="rId54"/>
    <p:sldId id="495" r:id="rId55"/>
    <p:sldId id="497" r:id="rId56"/>
    <p:sldId id="873" r:id="rId57"/>
    <p:sldId id="496" r:id="rId58"/>
    <p:sldId id="673" r:id="rId59"/>
    <p:sldId id="674" r:id="rId60"/>
    <p:sldId id="693" r:id="rId61"/>
    <p:sldId id="501" r:id="rId62"/>
    <p:sldId id="503" r:id="rId63"/>
    <p:sldId id="675" r:id="rId64"/>
    <p:sldId id="676" r:id="rId65"/>
    <p:sldId id="677" r:id="rId66"/>
    <p:sldId id="695" r:id="rId67"/>
    <p:sldId id="696" r:id="rId68"/>
    <p:sldId id="694" r:id="rId69"/>
    <p:sldId id="679" r:id="rId70"/>
    <p:sldId id="510" r:id="rId71"/>
    <p:sldId id="680" r:id="rId72"/>
    <p:sldId id="520" r:id="rId73"/>
    <p:sldId id="521" r:id="rId74"/>
    <p:sldId id="522" r:id="rId75"/>
    <p:sldId id="523" r:id="rId76"/>
    <p:sldId id="524" r:id="rId77"/>
    <p:sldId id="525" r:id="rId78"/>
    <p:sldId id="526" r:id="rId79"/>
    <p:sldId id="527" r:id="rId80"/>
    <p:sldId id="528" r:id="rId81"/>
    <p:sldId id="529" r:id="rId82"/>
    <p:sldId id="530" r:id="rId83"/>
    <p:sldId id="531" r:id="rId84"/>
    <p:sldId id="532" r:id="rId85"/>
    <p:sldId id="533" r:id="rId86"/>
    <p:sldId id="703" r:id="rId87"/>
    <p:sldId id="534" r:id="rId88"/>
    <p:sldId id="535" r:id="rId89"/>
    <p:sldId id="536" r:id="rId90"/>
    <p:sldId id="537" r:id="rId91"/>
    <p:sldId id="538" r:id="rId92"/>
    <p:sldId id="540" r:id="rId93"/>
    <p:sldId id="541" r:id="rId94"/>
    <p:sldId id="542" r:id="rId95"/>
    <p:sldId id="543" r:id="rId96"/>
    <p:sldId id="546" r:id="rId97"/>
    <p:sldId id="549" r:id="rId98"/>
    <p:sldId id="550" r:id="rId99"/>
    <p:sldId id="551" r:id="rId100"/>
    <p:sldId id="552" r:id="rId101"/>
    <p:sldId id="554" r:id="rId102"/>
    <p:sldId id="555" r:id="rId103"/>
    <p:sldId id="556" r:id="rId104"/>
    <p:sldId id="557" r:id="rId105"/>
    <p:sldId id="559" r:id="rId106"/>
    <p:sldId id="560" r:id="rId107"/>
    <p:sldId id="561" r:id="rId108"/>
    <p:sldId id="562" r:id="rId109"/>
    <p:sldId id="563" r:id="rId110"/>
    <p:sldId id="564" r:id="rId111"/>
    <p:sldId id="568" r:id="rId112"/>
    <p:sldId id="569" r:id="rId113"/>
    <p:sldId id="570" r:id="rId114"/>
    <p:sldId id="571" r:id="rId115"/>
    <p:sldId id="572" r:id="rId116"/>
    <p:sldId id="682" r:id="rId117"/>
    <p:sldId id="573" r:id="rId118"/>
    <p:sldId id="574" r:id="rId119"/>
    <p:sldId id="704" r:id="rId120"/>
    <p:sldId id="705" r:id="rId121"/>
    <p:sldId id="577" r:id="rId122"/>
    <p:sldId id="684" r:id="rId123"/>
    <p:sldId id="578" r:id="rId124"/>
    <p:sldId id="579" r:id="rId125"/>
    <p:sldId id="580" r:id="rId126"/>
    <p:sldId id="581" r:id="rId127"/>
    <p:sldId id="582" r:id="rId128"/>
    <p:sldId id="685" r:id="rId129"/>
    <p:sldId id="583" r:id="rId130"/>
    <p:sldId id="592" r:id="rId131"/>
    <p:sldId id="594" r:id="rId132"/>
    <p:sldId id="706" r:id="rId133"/>
    <p:sldId id="593" r:id="rId134"/>
    <p:sldId id="595" r:id="rId135"/>
    <p:sldId id="596" r:id="rId136"/>
    <p:sldId id="597" r:id="rId137"/>
    <p:sldId id="599" r:id="rId138"/>
    <p:sldId id="600" r:id="rId139"/>
    <p:sldId id="686" r:id="rId140"/>
    <p:sldId id="687" r:id="rId141"/>
    <p:sldId id="707" r:id="rId142"/>
    <p:sldId id="601" r:id="rId143"/>
    <p:sldId id="602" r:id="rId144"/>
    <p:sldId id="603" r:id="rId145"/>
    <p:sldId id="604" r:id="rId146"/>
    <p:sldId id="605" r:id="rId147"/>
    <p:sldId id="606" r:id="rId148"/>
    <p:sldId id="607" r:id="rId149"/>
    <p:sldId id="608" r:id="rId150"/>
    <p:sldId id="609" r:id="rId151"/>
    <p:sldId id="610" r:id="rId152"/>
    <p:sldId id="688" r:id="rId153"/>
    <p:sldId id="611" r:id="rId154"/>
    <p:sldId id="612" r:id="rId155"/>
    <p:sldId id="613" r:id="rId156"/>
    <p:sldId id="614" r:id="rId157"/>
    <p:sldId id="616" r:id="rId158"/>
    <p:sldId id="617" r:id="rId159"/>
    <p:sldId id="618" r:id="rId160"/>
    <p:sldId id="619" r:id="rId161"/>
    <p:sldId id="620" r:id="rId162"/>
    <p:sldId id="621" r:id="rId163"/>
    <p:sldId id="622" r:id="rId164"/>
    <p:sldId id="623" r:id="rId165"/>
    <p:sldId id="633" r:id="rId166"/>
    <p:sldId id="634" r:id="rId167"/>
    <p:sldId id="635" r:id="rId168"/>
    <p:sldId id="637" r:id="rId169"/>
    <p:sldId id="639" r:id="rId170"/>
    <p:sldId id="640" r:id="rId171"/>
    <p:sldId id="641" r:id="rId172"/>
    <p:sldId id="642" r:id="rId173"/>
    <p:sldId id="643" r:id="rId174"/>
    <p:sldId id="709" r:id="rId175"/>
    <p:sldId id="710" r:id="rId176"/>
    <p:sldId id="645" r:id="rId177"/>
    <p:sldId id="646" r:id="rId178"/>
    <p:sldId id="647" r:id="rId179"/>
    <p:sldId id="649" r:id="rId180"/>
    <p:sldId id="650" r:id="rId181"/>
    <p:sldId id="651" r:id="rId182"/>
    <p:sldId id="652" r:id="rId183"/>
    <p:sldId id="711" r:id="rId184"/>
    <p:sldId id="653" r:id="rId185"/>
    <p:sldId id="712" r:id="rId186"/>
  </p:sldIdLst>
  <p:sldSz cx="9144000" cy="5143500" type="screen16x9"/>
  <p:notesSz cx="6858000" cy="9144000"/>
  <p:embeddedFontLst>
    <p:embeddedFont>
      <p:font typeface="微软雅黑" panose="020B0503020204020204" pitchFamily="34" charset="-122"/>
      <p:regular r:id="rId190"/>
    </p:embeddedFont>
    <p:embeddedFont>
      <p:font typeface="Calibri" panose="020F0502020204030204" pitchFamily="34" charset="0"/>
      <p:regular r:id="rId191"/>
      <p:bold r:id="rId192"/>
      <p:italic r:id="rId193"/>
      <p:boldItalic r:id="rId194"/>
    </p:embeddedFont>
    <p:embeddedFont>
      <p:font typeface="Arial Narrow" panose="020B0606020202030204"/>
      <p:regular r:id="rId195"/>
      <p:bold r:id="rId196"/>
      <p:italic r:id="rId197"/>
      <p:boldItalic r:id="rId198"/>
    </p:embeddedFont>
  </p:embeddedFontLst>
  <p:custDataLst>
    <p:tags r:id="rId19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94" userDrawn="1">
          <p15:clr>
            <a:srgbClr val="A4A3A4"/>
          </p15:clr>
        </p15:guide>
        <p15:guide id="2" pos="29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a:srgbClr val="00FFFF"/>
    <a:srgbClr val="6699FF"/>
    <a:srgbClr val="99FF99"/>
    <a:srgbClr val="66FFFF"/>
    <a:srgbClr val="00FF00"/>
    <a:srgbClr val="FF66FF"/>
    <a:srgbClr val="FF00FF"/>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70" autoAdjust="0"/>
    <p:restoredTop sz="94660"/>
  </p:normalViewPr>
  <p:slideViewPr>
    <p:cSldViewPr snapToGrid="0" showGuides="1">
      <p:cViewPr varScale="1">
        <p:scale>
          <a:sx n="112" d="100"/>
          <a:sy n="112" d="100"/>
        </p:scale>
        <p:origin x="643" y="86"/>
      </p:cViewPr>
      <p:guideLst>
        <p:guide orient="horz" pos="1594"/>
        <p:guide pos="29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9" Type="http://schemas.openxmlformats.org/officeDocument/2006/relationships/tags" Target="tags/tag3.xml"/><Relationship Id="rId198" Type="http://schemas.openxmlformats.org/officeDocument/2006/relationships/font" Target="fonts/font9.fntdata"/><Relationship Id="rId197" Type="http://schemas.openxmlformats.org/officeDocument/2006/relationships/font" Target="fonts/font8.fntdata"/><Relationship Id="rId196" Type="http://schemas.openxmlformats.org/officeDocument/2006/relationships/font" Target="fonts/font7.fntdata"/><Relationship Id="rId195" Type="http://schemas.openxmlformats.org/officeDocument/2006/relationships/font" Target="fonts/font6.fntdata"/><Relationship Id="rId194" Type="http://schemas.openxmlformats.org/officeDocument/2006/relationships/font" Target="fonts/font5.fntdata"/><Relationship Id="rId193" Type="http://schemas.openxmlformats.org/officeDocument/2006/relationships/font" Target="fonts/font4.fntdata"/><Relationship Id="rId192" Type="http://schemas.openxmlformats.org/officeDocument/2006/relationships/font" Target="fonts/font3.fntdata"/><Relationship Id="rId191" Type="http://schemas.openxmlformats.org/officeDocument/2006/relationships/font" Target="fonts/font2.fntdata"/><Relationship Id="rId190" Type="http://schemas.openxmlformats.org/officeDocument/2006/relationships/font" Target="fonts/font1.fntdata"/><Relationship Id="rId19" Type="http://schemas.openxmlformats.org/officeDocument/2006/relationships/slide" Target="slides/slide16.xml"/><Relationship Id="rId189" Type="http://schemas.openxmlformats.org/officeDocument/2006/relationships/tableStyles" Target="tableStyles.xml"/><Relationship Id="rId188" Type="http://schemas.openxmlformats.org/officeDocument/2006/relationships/viewProps" Target="viewProps.xml"/><Relationship Id="rId187" Type="http://schemas.openxmlformats.org/officeDocument/2006/relationships/presProps" Target="presProps.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5.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F7A0F7-AD19-4993-8574-730EC50C92A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14BD24-89E3-4C51-B736-BCCE6C13A88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lIns="91436" tIns="45718" rIns="91436" bIns="45718"/>
          <a:lstStyle/>
          <a:p>
            <a:r>
              <a:rPr lang="zh-CN" altLang="en-US"/>
              <a:t>单击此处编辑母版标题样式</a:t>
            </a:r>
            <a:endParaRPr lang="zh-CN" altLang="en-US"/>
          </a:p>
        </p:txBody>
      </p:sp>
      <p:sp>
        <p:nvSpPr>
          <p:cNvPr id="4" name="日期占位符 3"/>
          <p:cNvSpPr>
            <a:spLocks noGrp="1"/>
          </p:cNvSpPr>
          <p:nvPr>
            <p:ph type="dt" sz="half" idx="10"/>
          </p:nvPr>
        </p:nvSpPr>
        <p:spPr>
          <a:xfrm>
            <a:off x="457200" y="4767264"/>
            <a:ext cx="2133600" cy="273844"/>
          </a:xfrm>
          <a:prstGeom prst="rect">
            <a:avLst/>
          </a:prstGeom>
        </p:spPr>
        <p:txBody>
          <a:bodyPr lIns="91436" tIns="45718" rIns="91436" bIns="45718"/>
          <a:lstStyle/>
          <a:p>
            <a:fld id="{09A22D17-D596-48B2-ACBB-09058C344CC5}" type="datetimeFigureOut">
              <a:rPr lang="zh-CN" altLang="en-US" smtClean="0"/>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lIns="91436" tIns="45718" rIns="91436" bIns="45718"/>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lIns="91436" tIns="45718" rIns="91436" bIns="45718"/>
          <a:lstStyle/>
          <a:p>
            <a:fld id="{C485880C-E2C3-4DAB-AE74-D9BE691626A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lIns="91436" tIns="45718" rIns="91436" bIns="45718"/>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lIns="91436" tIns="45718" rIns="91436" bIns="45718"/>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7264"/>
            <a:ext cx="2133600" cy="273844"/>
          </a:xfrm>
          <a:prstGeom prst="rect">
            <a:avLst/>
          </a:prstGeom>
        </p:spPr>
        <p:txBody>
          <a:bodyPr lIns="91436" tIns="45718" rIns="91436" bIns="45718"/>
          <a:lstStyle/>
          <a:p>
            <a:fld id="{09A22D17-D596-48B2-ACBB-09058C344CC5}" type="datetimeFigureOut">
              <a:rPr lang="zh-CN" altLang="en-US" smtClean="0"/>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lIns="91436" tIns="45718" rIns="91436" bIns="45718"/>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lIns="91436" tIns="45718" rIns="91436" bIns="45718"/>
          <a:lstStyle/>
          <a:p>
            <a:fld id="{C485880C-E2C3-4DAB-AE74-D9BE691626AC}"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lIns="91436" tIns="45718" rIns="91436" bIns="45718"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lIns="91436" tIns="45718" rIns="91436" bIns="45718"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457200" y="4767264"/>
            <a:ext cx="2133600" cy="273844"/>
          </a:xfrm>
          <a:prstGeom prst="rect">
            <a:avLst/>
          </a:prstGeom>
        </p:spPr>
        <p:txBody>
          <a:bodyPr lIns="91436" tIns="45718" rIns="91436" bIns="45718"/>
          <a:lstStyle/>
          <a:p>
            <a:fld id="{09A22D17-D596-48B2-ACBB-09058C344CC5}" type="datetimeFigureOut">
              <a:rPr lang="zh-CN" altLang="en-US" smtClean="0"/>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lIns="91436" tIns="45718" rIns="91436" bIns="45718"/>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lIns="91436" tIns="45718" rIns="91436" bIns="45718"/>
          <a:lstStyle/>
          <a:p>
            <a:fld id="{C485880C-E2C3-4DAB-AE74-D9BE691626A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lIns="91436" tIns="45718" rIns="91436" bIns="45718"/>
          <a:lstStyle/>
          <a:p>
            <a:r>
              <a:rPr lang="zh-CN" altLang="en-US"/>
              <a:t>单击此处编辑母版标题样式</a:t>
            </a:r>
            <a:endParaRPr lang="zh-CN" altLang="en-US"/>
          </a:p>
        </p:txBody>
      </p:sp>
      <p:sp>
        <p:nvSpPr>
          <p:cNvPr id="3" name="内容占位符 2"/>
          <p:cNvSpPr>
            <a:spLocks noGrp="1"/>
          </p:cNvSpPr>
          <p:nvPr>
            <p:ph sz="half" idx="1"/>
          </p:nvPr>
        </p:nvSpPr>
        <p:spPr>
          <a:xfrm>
            <a:off x="457200" y="900115"/>
            <a:ext cx="4038600" cy="2545556"/>
          </a:xfrm>
          <a:prstGeom prst="rect">
            <a:avLst/>
          </a:prstGeom>
        </p:spPr>
        <p:txBody>
          <a:bodyPr lIns="91436" tIns="45718" rIns="91436" bIns="45718"/>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115"/>
            <a:ext cx="4038600" cy="2545556"/>
          </a:xfrm>
          <a:prstGeom prst="rect">
            <a:avLst/>
          </a:prstGeom>
        </p:spPr>
        <p:txBody>
          <a:bodyPr lIns="91436" tIns="45718" rIns="91436" bIns="45718"/>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457200" y="4767264"/>
            <a:ext cx="2133600" cy="273844"/>
          </a:xfrm>
          <a:prstGeom prst="rect">
            <a:avLst/>
          </a:prstGeom>
        </p:spPr>
        <p:txBody>
          <a:bodyPr lIns="91436" tIns="45718" rIns="91436" bIns="45718"/>
          <a:lstStyle/>
          <a:p>
            <a:fld id="{09A22D17-D596-48B2-ACBB-09058C344CC5}" type="datetimeFigureOut">
              <a:rPr lang="zh-CN" altLang="en-US" smtClean="0"/>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lIns="91436" tIns="45718" rIns="91436" bIns="45718"/>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lIns="91436" tIns="45718" rIns="91436" bIns="45718"/>
          <a:lstStyle/>
          <a:p>
            <a:fld id="{C485880C-E2C3-4DAB-AE74-D9BE691626A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lIns="91436" tIns="45718" rIns="91436" bIns="45718"/>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8"/>
            <a:ext cx="4040188" cy="479822"/>
          </a:xfrm>
          <a:prstGeom prst="rect">
            <a:avLst/>
          </a:prstGeom>
        </p:spPr>
        <p:txBody>
          <a:bodyPr lIns="91436" tIns="45718" rIns="91436" bIns="45718"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a:prstGeom prst="rect">
            <a:avLst/>
          </a:prstGeom>
        </p:spPr>
        <p:txBody>
          <a:bodyPr lIns="91436" tIns="45718" rIns="91436" bIns="45718"/>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30" y="1151338"/>
            <a:ext cx="4041775" cy="479822"/>
          </a:xfrm>
          <a:prstGeom prst="rect">
            <a:avLst/>
          </a:prstGeom>
        </p:spPr>
        <p:txBody>
          <a:bodyPr lIns="91436" tIns="45718" rIns="91436" bIns="45718"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30" y="1631156"/>
            <a:ext cx="4041775" cy="2963466"/>
          </a:xfrm>
          <a:prstGeom prst="rect">
            <a:avLst/>
          </a:prstGeom>
        </p:spPr>
        <p:txBody>
          <a:bodyPr lIns="91436" tIns="45718" rIns="91436" bIns="45718"/>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457200" y="4767264"/>
            <a:ext cx="2133600" cy="273844"/>
          </a:xfrm>
          <a:prstGeom prst="rect">
            <a:avLst/>
          </a:prstGeom>
        </p:spPr>
        <p:txBody>
          <a:bodyPr lIns="91436" tIns="45718" rIns="91436" bIns="45718"/>
          <a:lstStyle/>
          <a:p>
            <a:fld id="{09A22D17-D596-48B2-ACBB-09058C344CC5}" type="datetimeFigureOut">
              <a:rPr lang="zh-CN" altLang="en-US" smtClean="0"/>
            </a:fld>
            <a:endParaRPr lang="zh-CN" altLang="en-US"/>
          </a:p>
        </p:txBody>
      </p:sp>
      <p:sp>
        <p:nvSpPr>
          <p:cNvPr id="8" name="页脚占位符 7"/>
          <p:cNvSpPr>
            <a:spLocks noGrp="1"/>
          </p:cNvSpPr>
          <p:nvPr>
            <p:ph type="ftr" sz="quarter" idx="11"/>
          </p:nvPr>
        </p:nvSpPr>
        <p:spPr>
          <a:xfrm>
            <a:off x="3124200" y="4767264"/>
            <a:ext cx="2895600" cy="273844"/>
          </a:xfrm>
          <a:prstGeom prst="rect">
            <a:avLst/>
          </a:prstGeom>
        </p:spPr>
        <p:txBody>
          <a:bodyPr lIns="91436" tIns="45718" rIns="91436" bIns="45718"/>
          <a:lstStyle/>
          <a:p>
            <a:endParaRPr lang="zh-CN" altLang="en-US"/>
          </a:p>
        </p:txBody>
      </p:sp>
      <p:sp>
        <p:nvSpPr>
          <p:cNvPr id="9" name="灯片编号占位符 8"/>
          <p:cNvSpPr>
            <a:spLocks noGrp="1"/>
          </p:cNvSpPr>
          <p:nvPr>
            <p:ph type="sldNum" sz="quarter" idx="12"/>
          </p:nvPr>
        </p:nvSpPr>
        <p:spPr>
          <a:xfrm>
            <a:off x="6553200" y="4767264"/>
            <a:ext cx="2133600" cy="273844"/>
          </a:xfrm>
          <a:prstGeom prst="rect">
            <a:avLst/>
          </a:prstGeom>
        </p:spPr>
        <p:txBody>
          <a:bodyPr lIns="91436" tIns="45718" rIns="91436" bIns="45718"/>
          <a:lstStyle/>
          <a:p>
            <a:fld id="{C485880C-E2C3-4DAB-AE74-D9BE691626A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lIns="91436" tIns="45718" rIns="91436" bIns="45718"/>
          <a:lstStyle/>
          <a:p>
            <a:r>
              <a:rPr lang="zh-CN" altLang="en-US"/>
              <a:t>单击此处编辑母版标题样式</a:t>
            </a:r>
            <a:endParaRPr lang="zh-CN" altLang="en-US"/>
          </a:p>
        </p:txBody>
      </p:sp>
      <p:sp>
        <p:nvSpPr>
          <p:cNvPr id="3" name="日期占位符 2"/>
          <p:cNvSpPr>
            <a:spLocks noGrp="1"/>
          </p:cNvSpPr>
          <p:nvPr>
            <p:ph type="dt" sz="half" idx="10"/>
          </p:nvPr>
        </p:nvSpPr>
        <p:spPr>
          <a:xfrm>
            <a:off x="457200" y="4767264"/>
            <a:ext cx="2133600" cy="273844"/>
          </a:xfrm>
          <a:prstGeom prst="rect">
            <a:avLst/>
          </a:prstGeom>
        </p:spPr>
        <p:txBody>
          <a:bodyPr lIns="91436" tIns="45718" rIns="91436" bIns="45718"/>
          <a:lstStyle/>
          <a:p>
            <a:fld id="{09A22D17-D596-48B2-ACBB-09058C344CC5}" type="datetimeFigureOut">
              <a:rPr lang="zh-CN" altLang="en-US" smtClean="0"/>
            </a:fld>
            <a:endParaRPr lang="zh-CN" altLang="en-US"/>
          </a:p>
        </p:txBody>
      </p:sp>
      <p:sp>
        <p:nvSpPr>
          <p:cNvPr id="4" name="页脚占位符 3"/>
          <p:cNvSpPr>
            <a:spLocks noGrp="1"/>
          </p:cNvSpPr>
          <p:nvPr>
            <p:ph type="ftr" sz="quarter" idx="11"/>
          </p:nvPr>
        </p:nvSpPr>
        <p:spPr>
          <a:xfrm>
            <a:off x="3124200" y="4767264"/>
            <a:ext cx="2895600" cy="273844"/>
          </a:xfrm>
          <a:prstGeom prst="rect">
            <a:avLst/>
          </a:prstGeom>
        </p:spPr>
        <p:txBody>
          <a:bodyPr lIns="91436" tIns="45718" rIns="91436" bIns="45718"/>
          <a:lstStyle/>
          <a:p>
            <a:endParaRPr lang="zh-CN" altLang="en-US"/>
          </a:p>
        </p:txBody>
      </p:sp>
      <p:sp>
        <p:nvSpPr>
          <p:cNvPr id="5" name="灯片编号占位符 4"/>
          <p:cNvSpPr>
            <a:spLocks noGrp="1"/>
          </p:cNvSpPr>
          <p:nvPr>
            <p:ph type="sldNum" sz="quarter" idx="12"/>
          </p:nvPr>
        </p:nvSpPr>
        <p:spPr>
          <a:xfrm>
            <a:off x="6553200" y="4767264"/>
            <a:ext cx="2133600" cy="273844"/>
          </a:xfrm>
          <a:prstGeom prst="rect">
            <a:avLst/>
          </a:prstGeom>
        </p:spPr>
        <p:txBody>
          <a:bodyPr lIns="91436" tIns="45718" rIns="91436" bIns="45718"/>
          <a:lstStyle/>
          <a:p>
            <a:fld id="{C485880C-E2C3-4DAB-AE74-D9BE691626A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4"/>
            <a:ext cx="2133600" cy="273844"/>
          </a:xfrm>
          <a:prstGeom prst="rect">
            <a:avLst/>
          </a:prstGeom>
        </p:spPr>
        <p:txBody>
          <a:bodyPr lIns="91436" tIns="45718" rIns="91436" bIns="45718"/>
          <a:lstStyle/>
          <a:p>
            <a:fld id="{09A22D17-D596-48B2-ACBB-09058C344CC5}" type="datetimeFigureOut">
              <a:rPr lang="zh-CN" altLang="en-US" smtClean="0"/>
            </a:fld>
            <a:endParaRPr lang="zh-CN" altLang="en-US"/>
          </a:p>
        </p:txBody>
      </p:sp>
      <p:sp>
        <p:nvSpPr>
          <p:cNvPr id="3" name="页脚占位符 2"/>
          <p:cNvSpPr>
            <a:spLocks noGrp="1"/>
          </p:cNvSpPr>
          <p:nvPr>
            <p:ph type="ftr" sz="quarter" idx="11"/>
          </p:nvPr>
        </p:nvSpPr>
        <p:spPr>
          <a:xfrm>
            <a:off x="3124200" y="4767264"/>
            <a:ext cx="2895600" cy="273844"/>
          </a:xfrm>
          <a:prstGeom prst="rect">
            <a:avLst/>
          </a:prstGeom>
        </p:spPr>
        <p:txBody>
          <a:bodyPr lIns="91436" tIns="45718" rIns="91436" bIns="45718"/>
          <a:lstStyle/>
          <a:p>
            <a:endParaRPr lang="zh-CN" altLang="en-US"/>
          </a:p>
        </p:txBody>
      </p:sp>
      <p:sp>
        <p:nvSpPr>
          <p:cNvPr id="4" name="灯片编号占位符 3"/>
          <p:cNvSpPr>
            <a:spLocks noGrp="1"/>
          </p:cNvSpPr>
          <p:nvPr>
            <p:ph type="sldNum" sz="quarter" idx="12"/>
          </p:nvPr>
        </p:nvSpPr>
        <p:spPr>
          <a:xfrm>
            <a:off x="6553200" y="4767264"/>
            <a:ext cx="2133600" cy="273844"/>
          </a:xfrm>
          <a:prstGeom prst="rect">
            <a:avLst/>
          </a:prstGeom>
        </p:spPr>
        <p:txBody>
          <a:bodyPr lIns="91436" tIns="45718" rIns="91436" bIns="45718"/>
          <a:lstStyle/>
          <a:p>
            <a:fld id="{C485880C-E2C3-4DAB-AE74-D9BE691626A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5" y="204787"/>
            <a:ext cx="3008313" cy="871538"/>
          </a:xfrm>
          <a:prstGeom prst="rect">
            <a:avLst/>
          </a:prstGeom>
        </p:spPr>
        <p:txBody>
          <a:bodyPr lIns="91436" tIns="45718" rIns="91436" bIns="45718"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91"/>
            <a:ext cx="5111750" cy="4389835"/>
          </a:xfrm>
          <a:prstGeom prst="rect">
            <a:avLst/>
          </a:prstGeom>
        </p:spPr>
        <p:txBody>
          <a:bodyPr lIns="91436" tIns="45718" rIns="91436" bIns="45718"/>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5" y="1076328"/>
            <a:ext cx="3008313" cy="3518297"/>
          </a:xfrm>
          <a:prstGeom prst="rect">
            <a:avLst/>
          </a:prstGeom>
        </p:spPr>
        <p:txBody>
          <a:bodyPr lIns="91436" tIns="45718" rIns="91436" bIns="45718"/>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4767264"/>
            <a:ext cx="2133600" cy="273844"/>
          </a:xfrm>
          <a:prstGeom prst="rect">
            <a:avLst/>
          </a:prstGeom>
        </p:spPr>
        <p:txBody>
          <a:bodyPr lIns="91436" tIns="45718" rIns="91436" bIns="45718"/>
          <a:lstStyle/>
          <a:p>
            <a:fld id="{09A22D17-D596-48B2-ACBB-09058C344CC5}" type="datetimeFigureOut">
              <a:rPr lang="zh-CN" altLang="en-US" smtClean="0"/>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lIns="91436" tIns="45718" rIns="91436" bIns="45718"/>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lIns="91436" tIns="45718" rIns="91436" bIns="45718"/>
          <a:lstStyle/>
          <a:p>
            <a:fld id="{C485880C-E2C3-4DAB-AE74-D9BE691626A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a:prstGeom prst="rect">
            <a:avLst/>
          </a:prstGeom>
        </p:spPr>
        <p:txBody>
          <a:bodyPr lIns="91436" tIns="45718" rIns="91436" bIns="45718"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lIns="91436" tIns="45718" rIns="91436" bIns="45718"/>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6"/>
            <a:ext cx="5486400" cy="603647"/>
          </a:xfrm>
          <a:prstGeom prst="rect">
            <a:avLst/>
          </a:prstGeom>
        </p:spPr>
        <p:txBody>
          <a:bodyPr lIns="91436" tIns="45718" rIns="91436" bIns="45718"/>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4767264"/>
            <a:ext cx="2133600" cy="273844"/>
          </a:xfrm>
          <a:prstGeom prst="rect">
            <a:avLst/>
          </a:prstGeom>
        </p:spPr>
        <p:txBody>
          <a:bodyPr lIns="91436" tIns="45718" rIns="91436" bIns="45718"/>
          <a:lstStyle/>
          <a:p>
            <a:fld id="{09A22D17-D596-48B2-ACBB-09058C344CC5}" type="datetimeFigureOut">
              <a:rPr lang="zh-CN" altLang="en-US" smtClean="0"/>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lIns="91436" tIns="45718" rIns="91436" bIns="45718"/>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lIns="91436" tIns="45718" rIns="91436" bIns="45718"/>
          <a:lstStyle/>
          <a:p>
            <a:fld id="{C485880C-E2C3-4DAB-AE74-D9BE691626A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GIF"/><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Line 3"/>
          <p:cNvSpPr>
            <a:spLocks noChangeShapeType="1"/>
          </p:cNvSpPr>
          <p:nvPr userDrawn="1"/>
        </p:nvSpPr>
        <p:spPr bwMode="auto">
          <a:xfrm>
            <a:off x="0" y="428092"/>
            <a:ext cx="9144000" cy="0"/>
          </a:xfrm>
          <a:prstGeom prst="line">
            <a:avLst/>
          </a:prstGeom>
          <a:noFill/>
          <a:ln w="25400" algn="ctr">
            <a:solidFill>
              <a:srgbClr val="85D1F7"/>
            </a:solidFill>
            <a:rou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8" name="矩形 7"/>
          <p:cNvSpPr/>
          <p:nvPr userDrawn="1"/>
        </p:nvSpPr>
        <p:spPr>
          <a:xfrm>
            <a:off x="4231482" y="123479"/>
            <a:ext cx="681036" cy="465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9" name="Line 3"/>
          <p:cNvSpPr>
            <a:spLocks noChangeShapeType="1"/>
          </p:cNvSpPr>
          <p:nvPr userDrawn="1"/>
        </p:nvSpPr>
        <p:spPr bwMode="auto">
          <a:xfrm>
            <a:off x="1" y="301530"/>
            <a:ext cx="2960498" cy="0"/>
          </a:xfrm>
          <a:prstGeom prst="line">
            <a:avLst/>
          </a:prstGeom>
          <a:noFill/>
          <a:ln w="12700" algn="ctr">
            <a:solidFill>
              <a:srgbClr val="00CC00"/>
            </a:solidFill>
            <a:round/>
          </a:ln>
          <a:extLst>
            <a:ext uri="{909E8E84-426E-40DD-AFC4-6F175D3DCCD1}">
              <a14:hiddenFill xmlns:a14="http://schemas.microsoft.com/office/drawing/2010/main">
                <a:noFill/>
              </a14:hiddenFill>
            </a:ext>
          </a:extLst>
        </p:spPr>
        <p:txBody>
          <a:bodyPr lIns="91436" tIns="45718" rIns="91436" bIns="45718"/>
          <a:lstStyle/>
          <a:p>
            <a:pPr lvl="0"/>
            <a:endParaRPr lang="zh-CN" altLang="en-US"/>
          </a:p>
        </p:txBody>
      </p:sp>
      <p:sp>
        <p:nvSpPr>
          <p:cNvPr id="11" name="Rectangle 5"/>
          <p:cNvSpPr>
            <a:spLocks noChangeArrowheads="1"/>
          </p:cNvSpPr>
          <p:nvPr userDrawn="1"/>
        </p:nvSpPr>
        <p:spPr bwMode="auto">
          <a:xfrm>
            <a:off x="2931649" y="164858"/>
            <a:ext cx="1396532" cy="265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r" eaLnBrk="0" hangingPunct="0"/>
            <a:r>
              <a:rPr lang="fr-FR" sz="1100" b="1" dirty="0">
                <a:solidFill>
                  <a:srgbClr val="0070C0"/>
                </a:solidFill>
                <a:latin typeface="微软雅黑" panose="020B0503020204020204" pitchFamily="34" charset="-122"/>
                <a:ea typeface="微软雅黑" panose="020B0503020204020204" pitchFamily="34" charset="-122"/>
              </a:rPr>
              <a:t>计算机网络</a:t>
            </a:r>
            <a:r>
              <a:rPr lang="en-US" altLang="zh-CN" sz="1100" b="1" dirty="0">
                <a:solidFill>
                  <a:srgbClr val="0070C0"/>
                </a:solidFill>
                <a:latin typeface="微软雅黑" panose="020B0503020204020204" pitchFamily="34" charset="-122"/>
                <a:ea typeface="微软雅黑" panose="020B0503020204020204" pitchFamily="34" charset="-122"/>
              </a:rPr>
              <a:t>(</a:t>
            </a:r>
            <a:r>
              <a:rPr lang="zh-CN" altLang="en-US" sz="1100" b="1" dirty="0">
                <a:solidFill>
                  <a:srgbClr val="0070C0"/>
                </a:solidFill>
                <a:latin typeface="微软雅黑" panose="020B0503020204020204" pitchFamily="34" charset="-122"/>
                <a:ea typeface="微软雅黑" panose="020B0503020204020204" pitchFamily="34" charset="-122"/>
              </a:rPr>
              <a:t>第</a:t>
            </a:r>
            <a:r>
              <a:rPr lang="en-US" altLang="zh-CN" sz="1100" b="1" dirty="0">
                <a:solidFill>
                  <a:srgbClr val="0070C0"/>
                </a:solidFill>
                <a:latin typeface="微软雅黑" panose="020B0503020204020204" pitchFamily="34" charset="-122"/>
                <a:ea typeface="微软雅黑" panose="020B0503020204020204" pitchFamily="34" charset="-122"/>
              </a:rPr>
              <a:t>7</a:t>
            </a:r>
            <a:r>
              <a:rPr lang="zh-CN" altLang="en-US" sz="1100" b="1" dirty="0">
                <a:solidFill>
                  <a:srgbClr val="0070C0"/>
                </a:solidFill>
                <a:latin typeface="微软雅黑" panose="020B0503020204020204" pitchFamily="34" charset="-122"/>
                <a:ea typeface="微软雅黑" panose="020B0503020204020204" pitchFamily="34" charset="-122"/>
              </a:rPr>
              <a:t>版</a:t>
            </a:r>
            <a:r>
              <a:rPr lang="en-US" altLang="zh-CN" sz="1100" b="1" dirty="0">
                <a:solidFill>
                  <a:srgbClr val="0070C0"/>
                </a:solidFill>
                <a:latin typeface="微软雅黑" panose="020B0503020204020204" pitchFamily="34" charset="-122"/>
                <a:ea typeface="微软雅黑" panose="020B0503020204020204" pitchFamily="34" charset="-122"/>
              </a:rPr>
              <a:t>)</a:t>
            </a:r>
            <a:endParaRPr lang="fr-FR" sz="1100" b="1" dirty="0">
              <a:solidFill>
                <a:srgbClr val="0070C0"/>
              </a:solidFill>
              <a:latin typeface="微软雅黑" panose="020B0503020204020204" pitchFamily="34" charset="-122"/>
              <a:ea typeface="微软雅黑" panose="020B0503020204020204" pitchFamily="34" charset="-122"/>
            </a:endParaRPr>
          </a:p>
        </p:txBody>
      </p:sp>
      <p:sp>
        <p:nvSpPr>
          <p:cNvPr id="12" name="椭圆 11"/>
          <p:cNvSpPr/>
          <p:nvPr userDrawn="1"/>
        </p:nvSpPr>
        <p:spPr>
          <a:xfrm>
            <a:off x="2942047" y="259183"/>
            <a:ext cx="84698" cy="84698"/>
          </a:xfrm>
          <a:prstGeom prst="ellipse">
            <a:avLst/>
          </a:prstGeom>
          <a:solidFill>
            <a:schemeClr val="bg1"/>
          </a:solidFill>
          <a:ln w="12700" algn="ctr">
            <a:solidFill>
              <a:srgbClr val="00B050"/>
            </a:solidFill>
            <a:round/>
          </a:ln>
        </p:spPr>
        <p:txBody>
          <a:bodyPr lIns="91436" tIns="45718" rIns="91436" bIns="45718"/>
          <a:lstStyle/>
          <a:p>
            <a:pPr lvl="0"/>
            <a:endParaRPr lang="zh-CN" altLang="en-US">
              <a:solidFill>
                <a:schemeClr val="tx1"/>
              </a:solidFill>
              <a:latin typeface="Arial" panose="020B0604020202020204" pitchFamily="34" charset="0"/>
              <a:ea typeface="宋体" panose="02010600030101010101" pitchFamily="2" charset="-122"/>
            </a:endParaRPr>
          </a:p>
        </p:txBody>
      </p:sp>
      <p:sp>
        <p:nvSpPr>
          <p:cNvPr id="13" name="Line 3"/>
          <p:cNvSpPr>
            <a:spLocks noChangeShapeType="1"/>
          </p:cNvSpPr>
          <p:nvPr userDrawn="1"/>
        </p:nvSpPr>
        <p:spPr bwMode="auto">
          <a:xfrm>
            <a:off x="5671081" y="301530"/>
            <a:ext cx="3472921" cy="0"/>
          </a:xfrm>
          <a:prstGeom prst="line">
            <a:avLst/>
          </a:prstGeom>
          <a:noFill/>
          <a:ln w="12700" algn="ctr">
            <a:solidFill>
              <a:srgbClr val="00CC00"/>
            </a:solidFill>
            <a:round/>
          </a:ln>
          <a:extLst>
            <a:ext uri="{909E8E84-426E-40DD-AFC4-6F175D3DCCD1}">
              <a14:hiddenFill xmlns:a14="http://schemas.microsoft.com/office/drawing/2010/main">
                <a:noFill/>
              </a14:hiddenFill>
            </a:ext>
          </a:extLst>
        </p:spPr>
        <p:txBody>
          <a:bodyPr lIns="91436" tIns="45718" rIns="91436" bIns="45718"/>
          <a:lstStyle/>
          <a:p>
            <a:pPr lvl="0"/>
            <a:endParaRPr lang="zh-CN" altLang="en-US"/>
          </a:p>
        </p:txBody>
      </p:sp>
      <p:sp>
        <p:nvSpPr>
          <p:cNvPr id="14" name="椭圆 13"/>
          <p:cNvSpPr/>
          <p:nvPr userDrawn="1"/>
        </p:nvSpPr>
        <p:spPr>
          <a:xfrm>
            <a:off x="5671081" y="259183"/>
            <a:ext cx="84698" cy="84698"/>
          </a:xfrm>
          <a:prstGeom prst="ellipse">
            <a:avLst/>
          </a:prstGeom>
          <a:solidFill>
            <a:schemeClr val="bg1"/>
          </a:solidFill>
          <a:ln w="12700" algn="ctr">
            <a:solidFill>
              <a:srgbClr val="00B050"/>
            </a:solidFill>
            <a:round/>
          </a:ln>
        </p:spPr>
        <p:txBody>
          <a:bodyPr lIns="91436" tIns="45718" rIns="91436" bIns="45718"/>
          <a:lstStyle/>
          <a:p>
            <a:pPr lvl="0"/>
            <a:endParaRPr lang="zh-CN" altLang="en-US">
              <a:solidFill>
                <a:schemeClr val="tx1"/>
              </a:solidFill>
              <a:latin typeface="Arial" panose="020B0604020202020204" pitchFamily="34" charset="0"/>
              <a:ea typeface="宋体" panose="02010600030101010101" pitchFamily="2" charset="-122"/>
            </a:endParaRPr>
          </a:p>
        </p:txBody>
      </p:sp>
      <p:sp>
        <p:nvSpPr>
          <p:cNvPr id="17" name="Line 3"/>
          <p:cNvSpPr>
            <a:spLocks noChangeShapeType="1"/>
          </p:cNvSpPr>
          <p:nvPr userDrawn="1"/>
        </p:nvSpPr>
        <p:spPr bwMode="auto">
          <a:xfrm>
            <a:off x="1266570" y="4803998"/>
            <a:ext cx="6942395" cy="0"/>
          </a:xfrm>
          <a:prstGeom prst="line">
            <a:avLst/>
          </a:prstGeom>
          <a:noFill/>
          <a:ln w="19050" algn="ctr">
            <a:solidFill>
              <a:srgbClr val="85D1F7"/>
            </a:solidFill>
            <a:rou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18" name="Rectangle 9"/>
          <p:cNvSpPr>
            <a:spLocks noChangeArrowheads="1"/>
          </p:cNvSpPr>
          <p:nvPr userDrawn="1"/>
        </p:nvSpPr>
        <p:spPr bwMode="auto">
          <a:xfrm>
            <a:off x="8208964" y="4394658"/>
            <a:ext cx="609917" cy="609917"/>
          </a:xfrm>
          <a:prstGeom prst="rect">
            <a:avLst/>
          </a:prstGeom>
          <a:solidFill>
            <a:schemeClr val="bg1"/>
          </a:solidFill>
          <a:ln w="25400" algn="ctr">
            <a:solidFill>
              <a:srgbClr val="85D1F7"/>
            </a:solidFill>
            <a:miter lim="800000"/>
          </a:ln>
        </p:spPr>
        <p:txBody>
          <a:bodyPr wrap="none" lIns="91436" tIns="45718" rIns="91436" bIns="45718" anchor="ctr"/>
          <a:lstStyle/>
          <a:p>
            <a:pPr algn="ctr" eaLnBrk="0" hangingPunct="0"/>
            <a:endParaRPr lang="fr-FR">
              <a:cs typeface="Arial" panose="020B0604020202020204" pitchFamily="34" charset="0"/>
            </a:endParaRPr>
          </a:p>
        </p:txBody>
      </p:sp>
      <p:pic>
        <p:nvPicPr>
          <p:cNvPr id="19" name="图片 18"/>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392829" y="149236"/>
            <a:ext cx="358346" cy="45868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image" Target="../media/image3.wmf"/></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7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7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17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1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1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1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1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1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8.svg"/><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0.emf"/><Relationship Id="rId1" Type="http://schemas.openxmlformats.org/officeDocument/2006/relationships/oleObject" Target="../embeddings/oleObject3.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5.wmf"/><Relationship Id="rId1"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17.wmf"/><Relationship Id="rId3" Type="http://schemas.openxmlformats.org/officeDocument/2006/relationships/oleObject" Target="../embeddings/oleObject6.bin"/><Relationship Id="rId2" Type="http://schemas.openxmlformats.org/officeDocument/2006/relationships/image" Target="../media/image16.wmf"/><Relationship Id="rId1" Type="http://schemas.openxmlformats.org/officeDocument/2006/relationships/oleObject" Target="../embeddings/oleObject5.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image" Target="../media/image3.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oleObject" Target="../embeddings/oleObject1.bin"/></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矩形 6"/>
          <p:cNvSpPr/>
          <p:nvPr/>
        </p:nvSpPr>
        <p:spPr>
          <a:xfrm>
            <a:off x="4992742" y="2219224"/>
            <a:ext cx="2483372" cy="938719"/>
          </a:xfrm>
          <a:prstGeom prst="rect">
            <a:avLst/>
          </a:prstGeom>
        </p:spPr>
        <p:txBody>
          <a:bodyPr wrap="none" lIns="91436" tIns="45718" rIns="91436" bIns="45718">
            <a:spAutoFit/>
          </a:bodyPr>
          <a:lstStyle/>
          <a:p>
            <a:pPr algn="ctr" eaLnBrk="0" hangingPunct="0"/>
            <a:r>
              <a:rPr lang="zh-CN" altLang="en-US" sz="5500" b="1" dirty="0">
                <a:solidFill>
                  <a:schemeClr val="bg1"/>
                </a:solidFill>
                <a:latin typeface="微软雅黑" panose="020B0503020204020204" pitchFamily="34" charset="-122"/>
                <a:ea typeface="微软雅黑" panose="020B0503020204020204" pitchFamily="34" charset="-122"/>
              </a:rPr>
              <a:t>运</a:t>
            </a:r>
            <a:r>
              <a:rPr lang="zh-CN" altLang="en-US" sz="2400" b="1" dirty="0">
                <a:solidFill>
                  <a:schemeClr val="bg1"/>
                </a:solidFill>
                <a:latin typeface="微软雅黑" panose="020B0503020204020204" pitchFamily="34" charset="-122"/>
                <a:ea typeface="微软雅黑" panose="020B0503020204020204" pitchFamily="34" charset="-122"/>
              </a:rPr>
              <a:t> </a:t>
            </a:r>
            <a:r>
              <a:rPr lang="zh-CN" altLang="en-US" sz="5500" b="1" dirty="0">
                <a:solidFill>
                  <a:schemeClr val="bg1"/>
                </a:solidFill>
                <a:latin typeface="微软雅黑" panose="020B0503020204020204" pitchFamily="34" charset="-122"/>
                <a:ea typeface="微软雅黑" panose="020B0503020204020204" pitchFamily="34" charset="-122"/>
              </a:rPr>
              <a:t>输</a:t>
            </a:r>
            <a:r>
              <a:rPr lang="zh-CN" altLang="en-US" sz="2400" b="1" dirty="0">
                <a:solidFill>
                  <a:schemeClr val="bg1"/>
                </a:solidFill>
                <a:latin typeface="微软雅黑" panose="020B0503020204020204" pitchFamily="34" charset="-122"/>
                <a:ea typeface="微软雅黑" panose="020B0503020204020204" pitchFamily="34" charset="-122"/>
              </a:rPr>
              <a:t> </a:t>
            </a:r>
            <a:r>
              <a:rPr lang="zh-CN" altLang="en-US" sz="5500" b="1" dirty="0">
                <a:solidFill>
                  <a:schemeClr val="bg1"/>
                </a:solidFill>
                <a:latin typeface="微软雅黑" panose="020B0503020204020204" pitchFamily="34" charset="-122"/>
                <a:ea typeface="微软雅黑" panose="020B0503020204020204" pitchFamily="34" charset="-122"/>
              </a:rPr>
              <a:t>层</a:t>
            </a:r>
            <a:endParaRPr lang="fr-FR" altLang="zh-CN" sz="5500" b="1"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5565012" y="1736605"/>
            <a:ext cx="1338828" cy="523220"/>
          </a:xfrm>
          <a:prstGeom prst="rect">
            <a:avLst/>
          </a:prstGeom>
        </p:spPr>
        <p:txBody>
          <a:bodyPr wrap="none" lIns="91436" tIns="45718" rIns="91436" bIns="45718">
            <a:spAutoFit/>
          </a:bodyPr>
          <a:lstStyle/>
          <a:p>
            <a:pPr algn="ctr" eaLnBrk="0" hangingPunct="0"/>
            <a:r>
              <a:rPr lang="fr-FR" altLang="zh-CN" sz="2800" b="1" dirty="0">
                <a:solidFill>
                  <a:schemeClr val="bg1"/>
                </a:solidFill>
                <a:latin typeface="微软雅黑" panose="020B0503020204020204" pitchFamily="34" charset="-122"/>
                <a:ea typeface="微软雅黑" panose="020B0503020204020204" pitchFamily="34" charset="-122"/>
              </a:rPr>
              <a:t>第 5 章</a:t>
            </a:r>
            <a:endParaRPr lang="fr-FR" altLang="zh-CN" sz="2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5" y="803242"/>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3" name="Rectangle 6"/>
          <p:cNvSpPr>
            <a:spLocks noChangeArrowheads="1"/>
          </p:cNvSpPr>
          <p:nvPr/>
        </p:nvSpPr>
        <p:spPr bwMode="auto">
          <a:xfrm>
            <a:off x="3320433" y="770030"/>
            <a:ext cx="2521840"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两种不同的运输协议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Rectangle 68"/>
          <p:cNvSpPr>
            <a:spLocks noChangeArrowheads="1"/>
          </p:cNvSpPr>
          <p:nvPr/>
        </p:nvSpPr>
        <p:spPr bwMode="auto">
          <a:xfrm>
            <a:off x="556963" y="1199382"/>
            <a:ext cx="8184960"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但这条逻辑通信信道对上层的表现却因</a:t>
            </a:r>
            <a:r>
              <a:rPr lang="zh-CN" altLang="en-US" sz="2000" b="1" dirty="0">
                <a:solidFill>
                  <a:srgbClr val="FF0000"/>
                </a:solidFill>
                <a:latin typeface="微软雅黑" panose="020B0503020204020204" pitchFamily="34" charset="-122"/>
                <a:ea typeface="微软雅黑" panose="020B0503020204020204" pitchFamily="34" charset="-122"/>
              </a:rPr>
              <a:t>运输层使用的不同协议而有很大的差别</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当运输层采用面向连接的 </a:t>
            </a:r>
            <a:r>
              <a:rPr lang="en-US" altLang="zh-CN" sz="2000" b="1" dirty="0">
                <a:solidFill>
                  <a:srgbClr val="0000FF"/>
                </a:solidFill>
                <a:latin typeface="微软雅黑" panose="020B0503020204020204" pitchFamily="34" charset="-122"/>
                <a:ea typeface="微软雅黑" panose="020B0503020204020204" pitchFamily="34" charset="-122"/>
              </a:rPr>
              <a:t>TCP</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协议时，尽管下面的网络是不可靠的（只提供尽最大努力服务），但这种逻辑通信信道就相当于一条</a:t>
            </a:r>
            <a:r>
              <a:rPr lang="zh-CN" altLang="en-US" sz="2000" b="1" dirty="0">
                <a:solidFill>
                  <a:srgbClr val="0000FF"/>
                </a:solidFill>
                <a:latin typeface="微软雅黑" panose="020B0503020204020204" pitchFamily="34" charset="-122"/>
                <a:ea typeface="微软雅黑" panose="020B0503020204020204" pitchFamily="34" charset="-122"/>
              </a:rPr>
              <a:t>全双工的</a:t>
            </a:r>
            <a:r>
              <a:rPr lang="zh-CN" altLang="en-US" sz="2000" b="1" dirty="0">
                <a:solidFill>
                  <a:srgbClr val="FF0000"/>
                </a:solidFill>
                <a:latin typeface="微软雅黑" panose="020B0503020204020204" pitchFamily="34" charset="-122"/>
                <a:ea typeface="微软雅黑" panose="020B0503020204020204" pitchFamily="34" charset="-122"/>
              </a:rPr>
              <a:t>可靠</a:t>
            </a:r>
            <a:r>
              <a:rPr lang="zh-CN" altLang="en-US" sz="2000" b="1" dirty="0">
                <a:solidFill>
                  <a:srgbClr val="0000FF"/>
                </a:solidFill>
                <a:latin typeface="微软雅黑" panose="020B0503020204020204" pitchFamily="34" charset="-122"/>
                <a:ea typeface="微软雅黑" panose="020B0503020204020204" pitchFamily="34" charset="-122"/>
              </a:rPr>
              <a:t>信道</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当运输层采用无连接的 </a:t>
            </a:r>
            <a:r>
              <a:rPr lang="en-US" altLang="zh-CN" sz="2000" b="1" dirty="0">
                <a:solidFill>
                  <a:srgbClr val="0000FF"/>
                </a:solidFill>
                <a:latin typeface="微软雅黑" panose="020B0503020204020204" pitchFamily="34" charset="-122"/>
                <a:ea typeface="微软雅黑" panose="020B0503020204020204" pitchFamily="34" charset="-122"/>
              </a:rPr>
              <a:t>UDP</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协议时，这种逻辑通信信道是</a:t>
            </a:r>
            <a:r>
              <a:rPr lang="zh-CN" altLang="en-US" sz="2000" b="1">
                <a:latin typeface="微软雅黑" panose="020B0503020204020204" pitchFamily="34" charset="-122"/>
                <a:ea typeface="微软雅黑" panose="020B0503020204020204" pitchFamily="34" charset="-122"/>
              </a:rPr>
              <a:t>一条（单工）</a:t>
            </a:r>
            <a:r>
              <a:rPr lang="zh-CN" altLang="en-US" sz="2000" b="1">
                <a:solidFill>
                  <a:srgbClr val="FF0000"/>
                </a:solidFill>
                <a:latin typeface="微软雅黑" panose="020B0503020204020204" pitchFamily="34" charset="-122"/>
                <a:ea typeface="微软雅黑" panose="020B0503020204020204" pitchFamily="34" charset="-122"/>
              </a:rPr>
              <a:t>不可靠</a:t>
            </a:r>
            <a:r>
              <a:rPr lang="zh-CN" altLang="en-US" sz="2000" b="1" dirty="0">
                <a:solidFill>
                  <a:srgbClr val="0000FF"/>
                </a:solidFill>
                <a:latin typeface="微软雅黑" panose="020B0503020204020204" pitchFamily="34" charset="-122"/>
                <a:ea typeface="微软雅黑" panose="020B0503020204020204" pitchFamily="34" charset="-122"/>
              </a:rPr>
              <a:t>信道</a:t>
            </a:r>
            <a:r>
              <a:rPr lang="zh-CN" altLang="en-US" sz="2000" b="1" dirty="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noChangeArrowheads="1"/>
          </p:cNvSpPr>
          <p:nvPr/>
        </p:nvSpPr>
        <p:spPr bwMode="auto">
          <a:xfrm>
            <a:off x="556965" y="794983"/>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16" name="Rectangle 6"/>
          <p:cNvSpPr>
            <a:spLocks noChangeArrowheads="1"/>
          </p:cNvSpPr>
          <p:nvPr/>
        </p:nvSpPr>
        <p:spPr bwMode="auto">
          <a:xfrm>
            <a:off x="3709963" y="761772"/>
            <a:ext cx="1742781"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需要强调三点</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7" name="Rectangle 68"/>
          <p:cNvSpPr>
            <a:spLocks noChangeArrowheads="1"/>
          </p:cNvSpPr>
          <p:nvPr/>
        </p:nvSpPr>
        <p:spPr bwMode="auto">
          <a:xfrm>
            <a:off x="556965" y="1158084"/>
            <a:ext cx="8048776"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42900" indent="-34290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第一</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A </a:t>
            </a:r>
            <a:r>
              <a:rPr lang="zh-CN" altLang="en-US" sz="2000" b="1" dirty="0">
                <a:latin typeface="微软雅黑" panose="020B0503020204020204" pitchFamily="34" charset="-122"/>
                <a:ea typeface="微软雅黑" panose="020B0503020204020204" pitchFamily="34" charset="-122"/>
              </a:rPr>
              <a:t>的发送窗口并</a:t>
            </a:r>
            <a:r>
              <a:rPr lang="zh-CN" altLang="en-US" sz="2000" b="1" dirty="0">
                <a:solidFill>
                  <a:srgbClr val="0000FF"/>
                </a:solidFill>
                <a:latin typeface="微软雅黑" panose="020B0503020204020204" pitchFamily="34" charset="-122"/>
                <a:ea typeface="微软雅黑" panose="020B0503020204020204" pitchFamily="34" charset="-122"/>
              </a:rPr>
              <a:t>不总是</a:t>
            </a:r>
            <a:r>
              <a:rPr lang="zh-CN" altLang="en-US" sz="2000" b="1" dirty="0">
                <a:latin typeface="微软雅黑" panose="020B0503020204020204" pitchFamily="34" charset="-122"/>
                <a:ea typeface="微软雅黑" panose="020B0503020204020204" pitchFamily="34" charset="-122"/>
              </a:rPr>
              <a:t>和 </a:t>
            </a:r>
            <a:r>
              <a:rPr lang="en-US" altLang="zh-CN" sz="2000" b="1" dirty="0">
                <a:latin typeface="微软雅黑" panose="020B0503020204020204" pitchFamily="34" charset="-122"/>
                <a:ea typeface="微软雅黑" panose="020B0503020204020204" pitchFamily="34" charset="-122"/>
              </a:rPr>
              <a:t>B </a:t>
            </a:r>
            <a:r>
              <a:rPr lang="zh-CN" altLang="en-US" sz="2000" b="1" dirty="0">
                <a:latin typeface="微软雅黑" panose="020B0503020204020204" pitchFamily="34" charset="-122"/>
                <a:ea typeface="微软雅黑" panose="020B0503020204020204" pitchFamily="34" charset="-122"/>
              </a:rPr>
              <a:t>的接收窗口一样大（因为有一定的时间滞后）。</a:t>
            </a:r>
            <a:endParaRPr lang="zh-CN" altLang="en-US" sz="2000"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第二</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TCP </a:t>
            </a:r>
            <a:r>
              <a:rPr lang="zh-CN" altLang="en-US" sz="2000" b="1" dirty="0">
                <a:latin typeface="微软雅黑" panose="020B0503020204020204" pitchFamily="34" charset="-122"/>
                <a:ea typeface="微软雅黑" panose="020B0503020204020204" pitchFamily="34" charset="-122"/>
              </a:rPr>
              <a:t>标准</a:t>
            </a:r>
            <a:r>
              <a:rPr lang="zh-CN" altLang="en-US" sz="2000" b="1" dirty="0">
                <a:solidFill>
                  <a:srgbClr val="0000FF"/>
                </a:solidFill>
                <a:latin typeface="微软雅黑" panose="020B0503020204020204" pitchFamily="34" charset="-122"/>
                <a:ea typeface="微软雅黑" panose="020B0503020204020204" pitchFamily="34" charset="-122"/>
              </a:rPr>
              <a:t>没有规定</a:t>
            </a:r>
            <a:r>
              <a:rPr lang="zh-CN" altLang="en-US" sz="2000" b="1" dirty="0">
                <a:latin typeface="微软雅黑" panose="020B0503020204020204" pitchFamily="34" charset="-122"/>
                <a:ea typeface="微软雅黑" panose="020B0503020204020204" pitchFamily="34" charset="-122"/>
              </a:rPr>
              <a:t>对不按序到达的数据应如何处理。通常是先临时存放在接收窗口中，等到字节流中所缺少的字节收到后，再按序交付上层的应用进程。</a:t>
            </a:r>
            <a:endParaRPr lang="zh-CN" altLang="en-US" sz="2000"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第三</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TCP </a:t>
            </a:r>
            <a:r>
              <a:rPr lang="zh-CN" altLang="en-US" sz="2000" b="1" dirty="0">
                <a:latin typeface="微软雅黑" panose="020B0503020204020204" pitchFamily="34" charset="-122"/>
                <a:ea typeface="微软雅黑" panose="020B0503020204020204" pitchFamily="34" charset="-122"/>
              </a:rPr>
              <a:t>要求接收方必须有</a:t>
            </a:r>
            <a:r>
              <a:rPr lang="zh-CN" altLang="en-US" sz="2000" b="1" dirty="0">
                <a:solidFill>
                  <a:srgbClr val="0000FF"/>
                </a:solidFill>
                <a:latin typeface="微软雅黑" panose="020B0503020204020204" pitchFamily="34" charset="-122"/>
                <a:ea typeface="微软雅黑" panose="020B0503020204020204" pitchFamily="34" charset="-122"/>
              </a:rPr>
              <a:t>累积确认</a:t>
            </a:r>
            <a:r>
              <a:rPr lang="zh-CN" altLang="en-US" sz="2000" b="1" dirty="0">
                <a:latin typeface="微软雅黑" panose="020B0503020204020204" pitchFamily="34" charset="-122"/>
                <a:ea typeface="微软雅黑" panose="020B0503020204020204" pitchFamily="34" charset="-122"/>
              </a:rPr>
              <a:t>的功能，这样可以减小传输开销。（</a:t>
            </a:r>
            <a:r>
              <a:rPr lang="en-US" altLang="zh-CN" sz="2000" b="1" dirty="0">
                <a:latin typeface="微软雅黑" panose="020B0503020204020204" pitchFamily="34" charset="-122"/>
                <a:ea typeface="微软雅黑" panose="020B0503020204020204" pitchFamily="34" charset="-122"/>
              </a:rPr>
              <a:t>0.5s</a:t>
            </a:r>
            <a:r>
              <a:rPr lang="zh-CN" altLang="en-US" sz="2000" b="1" dirty="0">
                <a:latin typeface="微软雅黑" panose="020B0503020204020204" pitchFamily="34" charset="-122"/>
                <a:ea typeface="微软雅黑" panose="020B0503020204020204" pitchFamily="34" charset="-122"/>
              </a:rPr>
              <a:t>，捎带） </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5" y="785839"/>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6" name="Rectangle 6"/>
          <p:cNvSpPr>
            <a:spLocks noChangeArrowheads="1"/>
          </p:cNvSpPr>
          <p:nvPr/>
        </p:nvSpPr>
        <p:spPr bwMode="auto">
          <a:xfrm>
            <a:off x="3580119" y="752628"/>
            <a:ext cx="2002468"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接收方发送确认</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 name="Rectangle 68"/>
          <p:cNvSpPr>
            <a:spLocks noChangeArrowheads="1"/>
          </p:cNvSpPr>
          <p:nvPr/>
        </p:nvSpPr>
        <p:spPr bwMode="auto">
          <a:xfrm>
            <a:off x="556965" y="1148940"/>
            <a:ext cx="8048776"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接收方可以在</a:t>
            </a:r>
            <a:r>
              <a:rPr lang="zh-CN" altLang="en-US" sz="2000" b="1" dirty="0">
                <a:solidFill>
                  <a:srgbClr val="0000FF"/>
                </a:solidFill>
                <a:latin typeface="微软雅黑" panose="020B0503020204020204" pitchFamily="34" charset="-122"/>
                <a:ea typeface="微软雅黑" panose="020B0503020204020204" pitchFamily="34" charset="-122"/>
              </a:rPr>
              <a:t>合适的时候发送确认</a:t>
            </a:r>
            <a:r>
              <a:rPr lang="zh-CN" altLang="en-US" sz="2000" b="1" dirty="0">
                <a:latin typeface="微软雅黑" panose="020B0503020204020204" pitchFamily="34" charset="-122"/>
                <a:ea typeface="微软雅黑" panose="020B0503020204020204" pitchFamily="34" charset="-122"/>
              </a:rPr>
              <a:t>，也可以在自己有数据要发送时把确认信息</a:t>
            </a:r>
            <a:r>
              <a:rPr lang="zh-CN" altLang="en-US" sz="2000" b="1" dirty="0">
                <a:solidFill>
                  <a:srgbClr val="0000FF"/>
                </a:solidFill>
                <a:latin typeface="微软雅黑" panose="020B0503020204020204" pitchFamily="34" charset="-122"/>
                <a:ea typeface="微软雅黑" panose="020B0503020204020204" pitchFamily="34" charset="-122"/>
              </a:rPr>
              <a:t>顺便捎带上</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但请注意两点：</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第一，接收方不应过分推迟发送确认，否则会导致发送方不必要的重传，这反而浪费了网络的资源。。 </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第二，捎带确认实际上并不经常发生，因为大多数应用程序很少同时在两个方向上发送数据。</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5" y="1155133"/>
            <a:ext cx="8048776" cy="388721"/>
          </a:xfrm>
          <a:prstGeom prst="roundRect">
            <a:avLst>
              <a:gd name="adj" fmla="val 16667"/>
            </a:avLst>
          </a:prstGeom>
          <a:solidFill>
            <a:srgbClr val="0089FA"/>
          </a:solidFill>
          <a:ln>
            <a:noFill/>
          </a:ln>
          <a:effectLst/>
        </p:spPr>
        <p:txBody>
          <a:bodyPr wrap="none" lIns="91436" tIns="45718" rIns="91436" bIns="45718" anchor="ctr"/>
          <a:lstStyle/>
          <a:p>
            <a:endParaRPr lang="zh-CN" altLang="en-US"/>
          </a:p>
        </p:txBody>
      </p:sp>
      <p:sp>
        <p:nvSpPr>
          <p:cNvPr id="6" name="Rectangle 6"/>
          <p:cNvSpPr>
            <a:spLocks noChangeArrowheads="1"/>
          </p:cNvSpPr>
          <p:nvPr/>
        </p:nvSpPr>
        <p:spPr bwMode="auto">
          <a:xfrm>
            <a:off x="2585724" y="1122006"/>
            <a:ext cx="39725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5.6.2   </a:t>
            </a:r>
            <a:r>
              <a:rPr lang="zh-CN" altLang="en-US" sz="2400" b="1" dirty="0">
                <a:solidFill>
                  <a:schemeClr val="bg1"/>
                </a:solidFill>
                <a:latin typeface="微软雅黑" panose="020B0503020204020204" pitchFamily="34" charset="-122"/>
                <a:ea typeface="微软雅黑" panose="020B0503020204020204" pitchFamily="34" charset="-122"/>
              </a:rPr>
              <a:t>超时重传时间的选择</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 name="Rectangle 8"/>
          <p:cNvSpPr>
            <a:spLocks noChangeArrowheads="1"/>
          </p:cNvSpPr>
          <p:nvPr/>
        </p:nvSpPr>
        <p:spPr bwMode="auto">
          <a:xfrm>
            <a:off x="556965" y="1568156"/>
            <a:ext cx="8048776" cy="220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重传机制是 </a:t>
            </a:r>
            <a:r>
              <a:rPr lang="en-US" altLang="zh-CN" sz="2000" b="1" dirty="0">
                <a:latin typeface="微软雅黑" panose="020B0503020204020204" pitchFamily="34" charset="-122"/>
                <a:ea typeface="微软雅黑" panose="020B0503020204020204" pitchFamily="34" charset="-122"/>
              </a:rPr>
              <a:t>TCP </a:t>
            </a:r>
            <a:r>
              <a:rPr lang="zh-CN" altLang="en-US" sz="2000" b="1" dirty="0">
                <a:latin typeface="微软雅黑" panose="020B0503020204020204" pitchFamily="34" charset="-122"/>
                <a:ea typeface="微软雅黑" panose="020B0503020204020204" pitchFamily="34" charset="-122"/>
              </a:rPr>
              <a:t>中最重要和最复杂的问题之一。</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TCP </a:t>
            </a:r>
            <a:r>
              <a:rPr lang="zh-CN" altLang="en-US" sz="2000" b="1" dirty="0">
                <a:latin typeface="微软雅黑" panose="020B0503020204020204" pitchFamily="34" charset="-122"/>
                <a:ea typeface="微软雅黑" panose="020B0503020204020204" pitchFamily="34" charset="-122"/>
              </a:rPr>
              <a:t>每发送一个报文段，就对这个报文段设置一次计时器。</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只要计时器设置的重传时间到但还没有收到确认，就要重传这一报文段。</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重传时间的选择是 </a:t>
            </a:r>
            <a:r>
              <a:rPr lang="en-US" altLang="zh-CN" sz="2000" b="1" dirty="0">
                <a:solidFill>
                  <a:srgbClr val="0000FF"/>
                </a:solidFill>
                <a:latin typeface="微软雅黑" panose="020B0503020204020204" pitchFamily="34" charset="-122"/>
                <a:ea typeface="微软雅黑" panose="020B0503020204020204" pitchFamily="34" charset="-122"/>
              </a:rPr>
              <a:t>TCP </a:t>
            </a:r>
            <a:r>
              <a:rPr lang="zh-CN" altLang="en-US" sz="2000" b="1" dirty="0">
                <a:solidFill>
                  <a:srgbClr val="0000FF"/>
                </a:solidFill>
                <a:latin typeface="微软雅黑" panose="020B0503020204020204" pitchFamily="34" charset="-122"/>
                <a:ea typeface="微软雅黑" panose="020B0503020204020204" pitchFamily="34" charset="-122"/>
              </a:rPr>
              <a:t>最复杂的问题之一。</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utoShape 5"/>
          <p:cNvSpPr>
            <a:spLocks noChangeArrowheads="1"/>
          </p:cNvSpPr>
          <p:nvPr/>
        </p:nvSpPr>
        <p:spPr bwMode="auto">
          <a:xfrm>
            <a:off x="556965" y="840703"/>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19" name="Rectangle 6"/>
          <p:cNvSpPr>
            <a:spLocks noChangeArrowheads="1"/>
          </p:cNvSpPr>
          <p:nvPr/>
        </p:nvSpPr>
        <p:spPr bwMode="auto">
          <a:xfrm>
            <a:off x="3163203" y="807492"/>
            <a:ext cx="2836301"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TCP </a:t>
            </a:r>
            <a:r>
              <a:rPr lang="zh-CN" altLang="en-US" sz="2000" b="1" dirty="0">
                <a:solidFill>
                  <a:schemeClr val="bg1"/>
                </a:solidFill>
                <a:latin typeface="微软雅黑" panose="020B0503020204020204" pitchFamily="34" charset="-122"/>
                <a:ea typeface="微软雅黑" panose="020B0503020204020204" pitchFamily="34" charset="-122"/>
              </a:rPr>
              <a:t>超时重传时间设置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0" name="Rectangle 68"/>
          <p:cNvSpPr>
            <a:spLocks noChangeArrowheads="1"/>
          </p:cNvSpPr>
          <p:nvPr/>
        </p:nvSpPr>
        <p:spPr bwMode="auto">
          <a:xfrm>
            <a:off x="556965" y="1203803"/>
            <a:ext cx="8048776"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如果把超时重传时间设置得太短，就会引起很多报文段的不必要的重传，使网络负荷增大。</a:t>
            </a:r>
            <a:endParaRPr lang="zh-CN" altLang="en-US" sz="2000"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但若把超时重传时间设置得过长，则又使网络的空闲时间增大，降低了传输效率。</a:t>
            </a:r>
            <a:endParaRPr lang="zh-CN" altLang="en-US" sz="2000"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r>
              <a:rPr lang="en-US" altLang="zh-CN" sz="2000" b="1" dirty="0">
                <a:solidFill>
                  <a:srgbClr val="0000FF"/>
                </a:solidFill>
                <a:latin typeface="微软雅黑" panose="020B0503020204020204" pitchFamily="34" charset="-122"/>
                <a:ea typeface="微软雅黑" panose="020B0503020204020204" pitchFamily="34" charset="-122"/>
              </a:rPr>
              <a:t>TCP </a:t>
            </a:r>
            <a:r>
              <a:rPr lang="zh-CN" altLang="en-US" sz="2000" b="1" dirty="0">
                <a:solidFill>
                  <a:srgbClr val="0000FF"/>
                </a:solidFill>
                <a:latin typeface="微软雅黑" panose="020B0503020204020204" pitchFamily="34" charset="-122"/>
                <a:ea typeface="微软雅黑" panose="020B0503020204020204" pitchFamily="34" charset="-122"/>
              </a:rPr>
              <a:t>采用了一种自适应算法</a:t>
            </a:r>
            <a:r>
              <a:rPr lang="zh-CN" altLang="en-US" sz="2000" b="1" dirty="0">
                <a:latin typeface="微软雅黑" panose="020B0503020204020204" pitchFamily="34" charset="-122"/>
                <a:ea typeface="微软雅黑" panose="020B0503020204020204" pitchFamily="34" charset="-122"/>
              </a:rPr>
              <a:t>，它记录一个报文段发出的时间，以及收到相应的确认的时间。这两个时间之差就是报文段的往返时间 </a:t>
            </a:r>
            <a:r>
              <a:rPr lang="en-US" altLang="zh-CN" sz="2000" b="1" dirty="0">
                <a:latin typeface="微软雅黑" panose="020B0503020204020204" pitchFamily="34" charset="-122"/>
                <a:ea typeface="微软雅黑" panose="020B0503020204020204" pitchFamily="34" charset="-122"/>
              </a:rPr>
              <a:t>RTT</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5" y="706231"/>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6" name="Rectangle 6"/>
          <p:cNvSpPr>
            <a:spLocks noChangeArrowheads="1"/>
          </p:cNvSpPr>
          <p:nvPr/>
        </p:nvSpPr>
        <p:spPr bwMode="auto">
          <a:xfrm>
            <a:off x="3450277" y="673019"/>
            <a:ext cx="2262153"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加权平均往返时间</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 name="Rectangle 68"/>
          <p:cNvSpPr>
            <a:spLocks noChangeArrowheads="1"/>
          </p:cNvSpPr>
          <p:nvPr/>
        </p:nvSpPr>
        <p:spPr bwMode="auto">
          <a:xfrm>
            <a:off x="556963" y="1069330"/>
            <a:ext cx="8184960" cy="32085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42900" indent="-342900">
              <a:lnSpc>
                <a:spcPts val="2700"/>
              </a:lnSpc>
              <a:buClr>
                <a:srgbClr val="0070C0"/>
              </a:buClr>
              <a:buFont typeface="Wingdings" panose="05000000000000000000" pitchFamily="2" charset="2"/>
              <a:buChar char="l"/>
            </a:pPr>
            <a:r>
              <a:rPr lang="en-US" altLang="zh-CN" b="1" dirty="0">
                <a:latin typeface="微软雅黑" panose="020B0503020204020204" pitchFamily="34" charset="-122"/>
                <a:ea typeface="微软雅黑" panose="020B0503020204020204" pitchFamily="34" charset="-122"/>
              </a:rPr>
              <a:t>TCP</a:t>
            </a:r>
            <a:r>
              <a:rPr lang="zh-CN" altLang="en-US" b="1" dirty="0">
                <a:latin typeface="微软雅黑" panose="020B0503020204020204" pitchFamily="34" charset="-122"/>
                <a:ea typeface="微软雅黑" panose="020B0503020204020204" pitchFamily="34" charset="-122"/>
              </a:rPr>
              <a:t>保留了</a:t>
            </a:r>
            <a:r>
              <a:rPr lang="en-US" altLang="zh-CN" b="1" dirty="0">
                <a:latin typeface="微软雅黑" panose="020B0503020204020204" pitchFamily="34" charset="-122"/>
                <a:ea typeface="微软雅黑" panose="020B0503020204020204" pitchFamily="34" charset="-122"/>
              </a:rPr>
              <a:t>RTT</a:t>
            </a:r>
            <a:r>
              <a:rPr lang="zh-CN" altLang="en-US" b="1" dirty="0">
                <a:latin typeface="微软雅黑" panose="020B0503020204020204" pitchFamily="34" charset="-122"/>
                <a:ea typeface="微软雅黑" panose="020B0503020204020204" pitchFamily="34" charset="-122"/>
              </a:rPr>
              <a:t>的一个</a:t>
            </a:r>
            <a:r>
              <a:rPr lang="zh-CN" altLang="en-US" b="1" dirty="0">
                <a:solidFill>
                  <a:srgbClr val="0000FF"/>
                </a:solidFill>
                <a:latin typeface="微软雅黑" panose="020B0503020204020204" pitchFamily="34" charset="-122"/>
                <a:ea typeface="微软雅黑" panose="020B0503020204020204" pitchFamily="34" charset="-122"/>
              </a:rPr>
              <a:t>加权平均往返时间</a:t>
            </a:r>
            <a:r>
              <a:rPr lang="en-US" altLang="zh-CN" b="1" dirty="0">
                <a:latin typeface="微软雅黑" panose="020B0503020204020204" pitchFamily="34" charset="-122"/>
                <a:ea typeface="微软雅黑" panose="020B0503020204020204" pitchFamily="34" charset="-122"/>
              </a:rPr>
              <a:t>RTT</a:t>
            </a:r>
            <a:r>
              <a:rPr lang="en-US" altLang="zh-CN" b="1" baseline="-25000" dirty="0">
                <a:latin typeface="微软雅黑" panose="020B0503020204020204" pitchFamily="34" charset="-122"/>
                <a:ea typeface="微软雅黑" panose="020B0503020204020204" pitchFamily="34" charset="-122"/>
              </a:rPr>
              <a:t>S</a:t>
            </a:r>
            <a:r>
              <a:rPr lang="zh-CN" altLang="en-US" b="1" dirty="0">
                <a:latin typeface="微软雅黑" panose="020B0503020204020204" pitchFamily="34" charset="-122"/>
                <a:ea typeface="微软雅黑" panose="020B0503020204020204" pitchFamily="34" charset="-122"/>
              </a:rPr>
              <a:t>（这又称为</a:t>
            </a:r>
            <a:r>
              <a:rPr lang="zh-CN" altLang="en-US" b="1" dirty="0">
                <a:solidFill>
                  <a:srgbClr val="0000FF"/>
                </a:solidFill>
                <a:latin typeface="微软雅黑" panose="020B0503020204020204" pitchFamily="34" charset="-122"/>
                <a:ea typeface="微软雅黑" panose="020B0503020204020204" pitchFamily="34" charset="-122"/>
              </a:rPr>
              <a:t>平滑的往返时间</a:t>
            </a:r>
            <a:r>
              <a:rPr lang="zh-CN" altLang="en-US"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a:p>
            <a:pPr marL="342900" indent="-342900">
              <a:lnSpc>
                <a:spcPts val="27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第一次测量到 </a:t>
            </a:r>
            <a:r>
              <a:rPr lang="en-US" altLang="zh-CN" b="1" dirty="0">
                <a:latin typeface="微软雅黑" panose="020B0503020204020204" pitchFamily="34" charset="-122"/>
                <a:ea typeface="微软雅黑" panose="020B0503020204020204" pitchFamily="34" charset="-122"/>
              </a:rPr>
              <a:t>RTT </a:t>
            </a:r>
            <a:r>
              <a:rPr lang="zh-CN" altLang="en-US" b="1" dirty="0">
                <a:latin typeface="微软雅黑" panose="020B0503020204020204" pitchFamily="34" charset="-122"/>
                <a:ea typeface="微软雅黑" panose="020B0503020204020204" pitchFamily="34" charset="-122"/>
              </a:rPr>
              <a:t>样本时，</a:t>
            </a:r>
            <a:r>
              <a:rPr lang="en-US" altLang="zh-CN" b="1" dirty="0">
                <a:latin typeface="微软雅黑" panose="020B0503020204020204" pitchFamily="34" charset="-122"/>
                <a:ea typeface="微软雅黑" panose="020B0503020204020204" pitchFamily="34" charset="-122"/>
              </a:rPr>
              <a:t>RTT</a:t>
            </a:r>
            <a:r>
              <a:rPr lang="en-US" altLang="zh-CN" b="1" baseline="-25000" dirty="0">
                <a:latin typeface="微软雅黑" panose="020B0503020204020204" pitchFamily="34" charset="-122"/>
                <a:ea typeface="微软雅黑" panose="020B0503020204020204" pitchFamily="34" charset="-122"/>
              </a:rPr>
              <a:t>S</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值就取为所测量到的 </a:t>
            </a:r>
            <a:r>
              <a:rPr lang="en-US" altLang="zh-CN" b="1" dirty="0">
                <a:latin typeface="微软雅黑" panose="020B0503020204020204" pitchFamily="34" charset="-122"/>
                <a:ea typeface="微软雅黑" panose="020B0503020204020204" pitchFamily="34" charset="-122"/>
              </a:rPr>
              <a:t>RTT </a:t>
            </a:r>
            <a:r>
              <a:rPr lang="zh-CN" altLang="en-US" b="1" dirty="0">
                <a:latin typeface="微软雅黑" panose="020B0503020204020204" pitchFamily="34" charset="-122"/>
                <a:ea typeface="微软雅黑" panose="020B0503020204020204" pitchFamily="34" charset="-122"/>
              </a:rPr>
              <a:t>样本值。以后每测量到一个新的 </a:t>
            </a:r>
            <a:r>
              <a:rPr lang="en-US" altLang="zh-CN" b="1" dirty="0">
                <a:latin typeface="微软雅黑" panose="020B0503020204020204" pitchFamily="34" charset="-122"/>
                <a:ea typeface="微软雅黑" panose="020B0503020204020204" pitchFamily="34" charset="-122"/>
              </a:rPr>
              <a:t>RTT </a:t>
            </a:r>
            <a:r>
              <a:rPr lang="zh-CN" altLang="en-US" b="1" dirty="0">
                <a:latin typeface="微软雅黑" panose="020B0503020204020204" pitchFamily="34" charset="-122"/>
                <a:ea typeface="微软雅黑" panose="020B0503020204020204" pitchFamily="34" charset="-122"/>
              </a:rPr>
              <a:t>样本，就按下式重新计算一次 </a:t>
            </a:r>
            <a:r>
              <a:rPr lang="en-US" altLang="zh-CN" b="1" dirty="0">
                <a:latin typeface="微软雅黑" panose="020B0503020204020204" pitchFamily="34" charset="-122"/>
                <a:ea typeface="微软雅黑" panose="020B0503020204020204" pitchFamily="34" charset="-122"/>
              </a:rPr>
              <a:t>RTT</a:t>
            </a:r>
            <a:r>
              <a:rPr lang="en-US" altLang="zh-CN" b="1" baseline="-25000" dirty="0">
                <a:latin typeface="微软雅黑" panose="020B0503020204020204" pitchFamily="34" charset="-122"/>
                <a:ea typeface="微软雅黑" panose="020B0503020204020204" pitchFamily="34" charset="-122"/>
              </a:rPr>
              <a:t>S</a:t>
            </a:r>
            <a:r>
              <a:rPr lang="zh-CN" altLang="en-US"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a:p>
            <a:pPr marL="342900" indent="-342900">
              <a:lnSpc>
                <a:spcPts val="2700"/>
              </a:lnSpc>
              <a:buClr>
                <a:srgbClr val="0070C0"/>
              </a:buClr>
              <a:buFont typeface="Wingdings" panose="05000000000000000000" pitchFamily="2" charset="2"/>
              <a:buChar char="l"/>
            </a:pPr>
            <a:endParaRPr lang="zh-CN" altLang="en-US" b="1" dirty="0">
              <a:latin typeface="微软雅黑" panose="020B0503020204020204" pitchFamily="34" charset="-122"/>
              <a:ea typeface="微软雅黑" panose="020B0503020204020204" pitchFamily="34" charset="-122"/>
            </a:endParaRPr>
          </a:p>
          <a:p>
            <a:pPr marL="342900" indent="-342900">
              <a:lnSpc>
                <a:spcPts val="2700"/>
              </a:lnSpc>
              <a:buClr>
                <a:srgbClr val="0070C0"/>
              </a:buClr>
              <a:buFont typeface="Wingdings" panose="05000000000000000000" pitchFamily="2" charset="2"/>
              <a:buChar char="l"/>
            </a:pPr>
            <a:endParaRPr lang="en-US" altLang="zh-CN" b="1" dirty="0">
              <a:latin typeface="微软雅黑" panose="020B0503020204020204" pitchFamily="34" charset="-122"/>
              <a:ea typeface="微软雅黑" panose="020B0503020204020204" pitchFamily="34" charset="-122"/>
            </a:endParaRPr>
          </a:p>
          <a:p>
            <a:pPr>
              <a:lnSpc>
                <a:spcPts val="2700"/>
              </a:lnSpc>
              <a:buClr>
                <a:srgbClr val="0070C0"/>
              </a:buClr>
            </a:pPr>
            <a:endParaRPr lang="zh-CN" altLang="en-US" b="1" dirty="0">
              <a:latin typeface="微软雅黑" panose="020B0503020204020204" pitchFamily="34" charset="-122"/>
              <a:ea typeface="微软雅黑" panose="020B0503020204020204" pitchFamily="34" charset="-122"/>
            </a:endParaRPr>
          </a:p>
          <a:p>
            <a:pPr marL="342900" indent="-342900">
              <a:lnSpc>
                <a:spcPts val="27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式中，</a:t>
            </a:r>
            <a:r>
              <a:rPr lang="en-US" altLang="zh-CN" b="1" dirty="0">
                <a:latin typeface="微软雅黑" panose="020B0503020204020204" pitchFamily="34" charset="-122"/>
                <a:ea typeface="微软雅黑" panose="020B0503020204020204" pitchFamily="34" charset="-122"/>
              </a:rPr>
              <a:t>0 </a:t>
            </a:r>
            <a:r>
              <a:rPr lang="en-US" altLang="zh-CN" b="1" dirty="0">
                <a:latin typeface="微软雅黑" panose="020B0503020204020204" pitchFamily="34" charset="-122"/>
                <a:ea typeface="微软雅黑" panose="020B0503020204020204" pitchFamily="34" charset="-122"/>
                <a:sym typeface="Symbol" panose="05050102010706020507" pitchFamily="18" charset="2"/>
              </a:rPr>
              <a:t></a:t>
            </a:r>
            <a:r>
              <a:rPr lang="en-US" altLang="zh-CN"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sym typeface="Symbol" panose="05050102010706020507" pitchFamily="18" charset="2"/>
              </a:rPr>
              <a:t></a:t>
            </a:r>
            <a:r>
              <a:rPr lang="en-US" altLang="zh-CN"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sym typeface="Symbol" panose="05050102010706020507" pitchFamily="18" charset="2"/>
              </a:rPr>
              <a:t></a:t>
            </a:r>
            <a:r>
              <a:rPr lang="en-US" altLang="zh-CN" b="1" dirty="0">
                <a:latin typeface="微软雅黑" panose="020B0503020204020204" pitchFamily="34" charset="-122"/>
                <a:ea typeface="微软雅黑" panose="020B0503020204020204" pitchFamily="34" charset="-122"/>
              </a:rPr>
              <a:t> 1</a:t>
            </a:r>
            <a:r>
              <a:rPr lang="zh-CN" altLang="en-US" b="1" dirty="0">
                <a:latin typeface="微软雅黑" panose="020B0503020204020204" pitchFamily="34" charset="-122"/>
                <a:ea typeface="微软雅黑" panose="020B0503020204020204" pitchFamily="34" charset="-122"/>
              </a:rPr>
              <a:t>。若 </a:t>
            </a:r>
            <a:r>
              <a:rPr lang="en-US" altLang="zh-CN" b="1" dirty="0">
                <a:latin typeface="微软雅黑" panose="020B0503020204020204" pitchFamily="34" charset="-122"/>
                <a:ea typeface="微软雅黑" panose="020B0503020204020204" pitchFamily="34" charset="-122"/>
                <a:sym typeface="Symbol" panose="05050102010706020507" pitchFamily="18" charset="2"/>
              </a:rPr>
              <a:t></a:t>
            </a:r>
            <a:r>
              <a:rPr lang="zh-CN" altLang="en-US" b="1" dirty="0">
                <a:latin typeface="微软雅黑" panose="020B0503020204020204" pitchFamily="34" charset="-122"/>
                <a:ea typeface="微软雅黑" panose="020B0503020204020204" pitchFamily="34" charset="-122"/>
              </a:rPr>
              <a:t> 很接近于零，表示 </a:t>
            </a:r>
            <a:r>
              <a:rPr lang="en-US" altLang="zh-CN" b="1" dirty="0">
                <a:latin typeface="微软雅黑" panose="020B0503020204020204" pitchFamily="34" charset="-122"/>
                <a:ea typeface="微软雅黑" panose="020B0503020204020204" pitchFamily="34" charset="-122"/>
              </a:rPr>
              <a:t>RTT </a:t>
            </a:r>
            <a:r>
              <a:rPr lang="zh-CN" altLang="en-US" b="1" dirty="0">
                <a:latin typeface="微软雅黑" panose="020B0503020204020204" pitchFamily="34" charset="-122"/>
                <a:ea typeface="微软雅黑" panose="020B0503020204020204" pitchFamily="34" charset="-122"/>
              </a:rPr>
              <a:t>值更新较慢。若选择 </a:t>
            </a:r>
            <a:r>
              <a:rPr lang="en-US" altLang="zh-CN" b="1" dirty="0">
                <a:latin typeface="微软雅黑" panose="020B0503020204020204" pitchFamily="34" charset="-122"/>
                <a:ea typeface="微软雅黑" panose="020B0503020204020204" pitchFamily="34" charset="-122"/>
                <a:sym typeface="Symbol" panose="05050102010706020507" pitchFamily="18" charset="2"/>
              </a:rPr>
              <a:t></a:t>
            </a:r>
            <a:r>
              <a:rPr lang="zh-CN" altLang="en-US" b="1" dirty="0">
                <a:latin typeface="微软雅黑" panose="020B0503020204020204" pitchFamily="34" charset="-122"/>
                <a:ea typeface="微软雅黑" panose="020B0503020204020204" pitchFamily="34" charset="-122"/>
              </a:rPr>
              <a:t> 接近于 </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，则表示 </a:t>
            </a:r>
            <a:r>
              <a:rPr lang="en-US" altLang="zh-CN" b="1" dirty="0">
                <a:latin typeface="微软雅黑" panose="020B0503020204020204" pitchFamily="34" charset="-122"/>
                <a:ea typeface="微软雅黑" panose="020B0503020204020204" pitchFamily="34" charset="-122"/>
              </a:rPr>
              <a:t>RTT </a:t>
            </a:r>
            <a:r>
              <a:rPr lang="zh-CN" altLang="en-US" b="1" dirty="0">
                <a:latin typeface="微软雅黑" panose="020B0503020204020204" pitchFamily="34" charset="-122"/>
                <a:ea typeface="微软雅黑" panose="020B0503020204020204" pitchFamily="34" charset="-122"/>
              </a:rPr>
              <a:t>值更新较快。</a:t>
            </a:r>
            <a:endParaRPr lang="zh-CN" altLang="en-US" b="1" dirty="0">
              <a:latin typeface="微软雅黑" panose="020B0503020204020204" pitchFamily="34" charset="-122"/>
              <a:ea typeface="微软雅黑" panose="020B0503020204020204" pitchFamily="34" charset="-122"/>
            </a:endParaRPr>
          </a:p>
          <a:p>
            <a:pPr marL="342900" indent="-342900">
              <a:lnSpc>
                <a:spcPts val="2700"/>
              </a:lnSpc>
              <a:buClr>
                <a:srgbClr val="0070C0"/>
              </a:buClr>
              <a:buFont typeface="Wingdings" panose="05000000000000000000" pitchFamily="2" charset="2"/>
              <a:buChar char="l"/>
            </a:pPr>
            <a:r>
              <a:rPr lang="en-US" altLang="zh-CN" b="1" dirty="0">
                <a:latin typeface="微软雅黑" panose="020B0503020204020204" pitchFamily="34" charset="-122"/>
                <a:ea typeface="微软雅黑" panose="020B0503020204020204" pitchFamily="34" charset="-122"/>
              </a:rPr>
              <a:t>RFC 6298 </a:t>
            </a:r>
            <a:r>
              <a:rPr lang="zh-CN" altLang="en-US" b="1" dirty="0">
                <a:latin typeface="微软雅黑" panose="020B0503020204020204" pitchFamily="34" charset="-122"/>
                <a:ea typeface="微软雅黑" panose="020B0503020204020204" pitchFamily="34" charset="-122"/>
              </a:rPr>
              <a:t>推荐的 </a:t>
            </a:r>
            <a:r>
              <a:rPr lang="en-US" altLang="zh-CN" b="1" dirty="0">
                <a:latin typeface="微软雅黑" panose="020B0503020204020204" pitchFamily="34" charset="-122"/>
                <a:ea typeface="微软雅黑" panose="020B0503020204020204" pitchFamily="34" charset="-122"/>
                <a:sym typeface="Symbol" panose="05050102010706020507" pitchFamily="18" charset="2"/>
              </a:rPr>
              <a:t></a:t>
            </a:r>
            <a:r>
              <a:rPr lang="zh-CN" altLang="en-US" b="1" dirty="0">
                <a:latin typeface="微软雅黑" panose="020B0503020204020204" pitchFamily="34" charset="-122"/>
                <a:ea typeface="微软雅黑" panose="020B0503020204020204" pitchFamily="34" charset="-122"/>
              </a:rPr>
              <a:t> 值为 </a:t>
            </a:r>
            <a:r>
              <a:rPr lang="en-US" altLang="zh-CN" b="1" dirty="0">
                <a:latin typeface="微软雅黑" panose="020B0503020204020204" pitchFamily="34" charset="-122"/>
                <a:ea typeface="微软雅黑" panose="020B0503020204020204" pitchFamily="34" charset="-122"/>
              </a:rPr>
              <a:t>1/8</a:t>
            </a:r>
            <a:r>
              <a:rPr lang="zh-CN" altLang="en-US" b="1" dirty="0">
                <a:latin typeface="微软雅黑" panose="020B0503020204020204" pitchFamily="34" charset="-122"/>
                <a:ea typeface="微软雅黑" panose="020B0503020204020204" pitchFamily="34" charset="-122"/>
              </a:rPr>
              <a:t>，即 </a:t>
            </a:r>
            <a:r>
              <a:rPr lang="en-US" altLang="zh-CN" b="1" dirty="0">
                <a:latin typeface="微软雅黑" panose="020B0503020204020204" pitchFamily="34" charset="-122"/>
                <a:ea typeface="微软雅黑" panose="020B0503020204020204" pitchFamily="34" charset="-122"/>
              </a:rPr>
              <a:t>0.125</a:t>
            </a:r>
            <a:r>
              <a:rPr lang="zh-CN" altLang="en-US" b="1" dirty="0">
                <a:latin typeface="微软雅黑" panose="020B0503020204020204" pitchFamily="34" charset="-122"/>
                <a:ea typeface="微软雅黑" panose="020B0503020204020204" pitchFamily="34" charset="-122"/>
              </a:rPr>
              <a:t>。 </a:t>
            </a:r>
            <a:endParaRPr lang="zh-CN" altLang="en-US" b="1" dirty="0">
              <a:latin typeface="微软雅黑" panose="020B0503020204020204" pitchFamily="34" charset="-122"/>
              <a:ea typeface="微软雅黑" panose="020B0503020204020204" pitchFamily="34" charset="-122"/>
            </a:endParaRPr>
          </a:p>
        </p:txBody>
      </p:sp>
      <p:sp>
        <p:nvSpPr>
          <p:cNvPr id="8" name="Rectangle 4"/>
          <p:cNvSpPr>
            <a:spLocks noChangeArrowheads="1"/>
          </p:cNvSpPr>
          <p:nvPr/>
        </p:nvSpPr>
        <p:spPr bwMode="auto">
          <a:xfrm>
            <a:off x="556965" y="2265442"/>
            <a:ext cx="8048776" cy="810743"/>
          </a:xfrm>
          <a:prstGeom prst="rect">
            <a:avLst/>
          </a:prstGeom>
          <a:solidFill>
            <a:srgbClr val="99FFCC"/>
          </a:solidFill>
          <a:ln w="12700"/>
        </p:spPr>
        <p:style>
          <a:lnRef idx="2">
            <a:schemeClr val="dk1"/>
          </a:lnRef>
          <a:fillRef idx="1">
            <a:schemeClr val="lt1"/>
          </a:fillRef>
          <a:effectRef idx="0">
            <a:schemeClr val="dk1"/>
          </a:effectRef>
          <a:fontRef idx="minor">
            <a:schemeClr val="dk1"/>
          </a:fontRef>
        </p:style>
        <p:txBody>
          <a:bodyPr wrap="none" lIns="91436" tIns="45718" rIns="91436" bIns="45718" anchor="ctr"/>
          <a:lstStyle/>
          <a:p>
            <a:r>
              <a:rPr lang="zh-CN" altLang="zh-CN" b="1" dirty="0">
                <a:solidFill>
                  <a:schemeClr val="dk1"/>
                </a:solidFill>
                <a:latin typeface="微软雅黑" panose="020B0503020204020204" pitchFamily="34" charset="-122"/>
                <a:ea typeface="微软雅黑" panose="020B0503020204020204" pitchFamily="34" charset="-122"/>
              </a:rPr>
              <a:t>新的</a:t>
            </a:r>
            <a:r>
              <a:rPr lang="en-US" altLang="zh-CN" b="1" dirty="0">
                <a:solidFill>
                  <a:schemeClr val="dk1"/>
                </a:solidFill>
                <a:latin typeface="微软雅黑" panose="020B0503020204020204" pitchFamily="34" charset="-122"/>
                <a:ea typeface="微软雅黑" panose="020B0503020204020204" pitchFamily="34" charset="-122"/>
              </a:rPr>
              <a:t>RTT</a:t>
            </a:r>
            <a:r>
              <a:rPr lang="en-US" altLang="zh-CN" b="1" baseline="-25000" dirty="0">
                <a:solidFill>
                  <a:schemeClr val="dk1"/>
                </a:solidFill>
                <a:latin typeface="微软雅黑" panose="020B0503020204020204" pitchFamily="34" charset="-122"/>
                <a:ea typeface="微软雅黑" panose="020B0503020204020204" pitchFamily="34" charset="-122"/>
              </a:rPr>
              <a:t>S</a:t>
            </a:r>
            <a:r>
              <a:rPr lang="en-US" altLang="zh-CN" b="1" dirty="0">
                <a:solidFill>
                  <a:schemeClr val="dk1"/>
                </a:solidFill>
                <a:latin typeface="微软雅黑" panose="020B0503020204020204" pitchFamily="34" charset="-122"/>
                <a:ea typeface="微软雅黑" panose="020B0503020204020204" pitchFamily="34" charset="-122"/>
              </a:rPr>
              <a:t>  </a:t>
            </a:r>
            <a:r>
              <a:rPr lang="en-US" altLang="zh-CN" b="1" dirty="0">
                <a:solidFill>
                  <a:schemeClr val="dk1"/>
                </a:solidFill>
                <a:latin typeface="微软雅黑" panose="020B0503020204020204" pitchFamily="34" charset="-122"/>
                <a:ea typeface="微软雅黑" panose="020B0503020204020204" pitchFamily="34" charset="-122"/>
                <a:sym typeface="Symbol" panose="05050102010706020507"/>
              </a:rPr>
              <a:t> </a:t>
            </a:r>
            <a:r>
              <a:rPr lang="en-US" altLang="zh-CN" b="1" dirty="0">
                <a:solidFill>
                  <a:schemeClr val="dk1"/>
                </a:solidFill>
                <a:latin typeface="微软雅黑" panose="020B0503020204020204" pitchFamily="34" charset="-122"/>
                <a:ea typeface="微软雅黑" panose="020B0503020204020204" pitchFamily="34" charset="-122"/>
              </a:rPr>
              <a:t> (1 </a:t>
            </a:r>
            <a:r>
              <a:rPr lang="en-US" altLang="zh-CN" b="1" dirty="0">
                <a:solidFill>
                  <a:schemeClr val="dk1"/>
                </a:solidFill>
                <a:latin typeface="微软雅黑" panose="020B0503020204020204" pitchFamily="34" charset="-122"/>
                <a:ea typeface="微软雅黑" panose="020B0503020204020204" pitchFamily="34" charset="-122"/>
                <a:sym typeface="Symbol" panose="05050102010706020507"/>
              </a:rPr>
              <a:t></a:t>
            </a:r>
            <a:r>
              <a:rPr lang="en-US" altLang="zh-CN" b="1" dirty="0">
                <a:solidFill>
                  <a:schemeClr val="dk1"/>
                </a:solidFill>
                <a:latin typeface="微软雅黑" panose="020B0503020204020204" pitchFamily="34" charset="-122"/>
                <a:ea typeface="微软雅黑" panose="020B0503020204020204" pitchFamily="34" charset="-122"/>
              </a:rPr>
              <a:t> </a:t>
            </a:r>
            <a:r>
              <a:rPr lang="en-US" altLang="zh-CN" b="1" dirty="0">
                <a:solidFill>
                  <a:schemeClr val="dk1"/>
                </a:solidFill>
                <a:latin typeface="微软雅黑" panose="020B0503020204020204" pitchFamily="34" charset="-122"/>
                <a:ea typeface="微软雅黑" panose="020B0503020204020204" pitchFamily="34" charset="-122"/>
                <a:sym typeface="Symbol" panose="05050102010706020507"/>
              </a:rPr>
              <a:t></a:t>
            </a:r>
            <a:r>
              <a:rPr lang="en-US" altLang="zh-CN" b="1" dirty="0">
                <a:solidFill>
                  <a:schemeClr val="dk1"/>
                </a:solidFill>
                <a:latin typeface="微软雅黑" panose="020B0503020204020204" pitchFamily="34" charset="-122"/>
                <a:ea typeface="微软雅黑" panose="020B0503020204020204" pitchFamily="34" charset="-122"/>
              </a:rPr>
              <a:t>) </a:t>
            </a:r>
            <a:r>
              <a:rPr lang="en-US" altLang="zh-CN" b="1" dirty="0">
                <a:solidFill>
                  <a:schemeClr val="dk1"/>
                </a:solidFill>
                <a:latin typeface="微软雅黑" panose="020B0503020204020204" pitchFamily="34" charset="-122"/>
                <a:ea typeface="微软雅黑" panose="020B0503020204020204" pitchFamily="34" charset="-122"/>
                <a:sym typeface="Symbol" panose="05050102010706020507"/>
              </a:rPr>
              <a:t></a:t>
            </a:r>
            <a:r>
              <a:rPr lang="en-US" altLang="zh-CN" b="1" dirty="0">
                <a:solidFill>
                  <a:schemeClr val="dk1"/>
                </a:solidFill>
                <a:latin typeface="微软雅黑" panose="020B0503020204020204" pitchFamily="34" charset="-122"/>
                <a:ea typeface="微软雅黑" panose="020B0503020204020204" pitchFamily="34" charset="-122"/>
              </a:rPr>
              <a:t> (</a:t>
            </a:r>
            <a:r>
              <a:rPr lang="zh-CN" altLang="zh-CN" b="1" dirty="0">
                <a:solidFill>
                  <a:schemeClr val="dk1"/>
                </a:solidFill>
                <a:latin typeface="微软雅黑" panose="020B0503020204020204" pitchFamily="34" charset="-122"/>
                <a:ea typeface="微软雅黑" panose="020B0503020204020204" pitchFamily="34" charset="-122"/>
              </a:rPr>
              <a:t>旧的</a:t>
            </a:r>
            <a:r>
              <a:rPr lang="en-US" altLang="zh-CN" b="1" dirty="0">
                <a:solidFill>
                  <a:schemeClr val="dk1"/>
                </a:solidFill>
                <a:latin typeface="微软雅黑" panose="020B0503020204020204" pitchFamily="34" charset="-122"/>
                <a:ea typeface="微软雅黑" panose="020B0503020204020204" pitchFamily="34" charset="-122"/>
              </a:rPr>
              <a:t>RTT</a:t>
            </a:r>
            <a:r>
              <a:rPr lang="en-US" altLang="zh-CN" b="1" baseline="-25000" dirty="0">
                <a:solidFill>
                  <a:schemeClr val="dk1"/>
                </a:solidFill>
                <a:latin typeface="微软雅黑" panose="020B0503020204020204" pitchFamily="34" charset="-122"/>
                <a:ea typeface="微软雅黑" panose="020B0503020204020204" pitchFamily="34" charset="-122"/>
              </a:rPr>
              <a:t>S</a:t>
            </a:r>
            <a:r>
              <a:rPr lang="en-US" altLang="zh-CN" b="1" dirty="0">
                <a:solidFill>
                  <a:schemeClr val="dk1"/>
                </a:solidFill>
                <a:latin typeface="微软雅黑" panose="020B0503020204020204" pitchFamily="34" charset="-122"/>
                <a:ea typeface="微软雅黑" panose="020B0503020204020204" pitchFamily="34" charset="-122"/>
              </a:rPr>
              <a:t>)  + </a:t>
            </a:r>
            <a:r>
              <a:rPr lang="en-US" altLang="zh-CN" b="1" dirty="0">
                <a:solidFill>
                  <a:schemeClr val="dk1"/>
                </a:solidFill>
                <a:latin typeface="微软雅黑" panose="020B0503020204020204" pitchFamily="34" charset="-122"/>
                <a:ea typeface="微软雅黑" panose="020B0503020204020204" pitchFamily="34" charset="-122"/>
                <a:sym typeface="Symbol" panose="05050102010706020507"/>
              </a:rPr>
              <a:t></a:t>
            </a:r>
            <a:r>
              <a:rPr lang="en-US" altLang="zh-CN" b="1" dirty="0">
                <a:solidFill>
                  <a:schemeClr val="dk1"/>
                </a:solidFill>
                <a:latin typeface="微软雅黑" panose="020B0503020204020204" pitchFamily="34" charset="-122"/>
                <a:ea typeface="微软雅黑" panose="020B0503020204020204" pitchFamily="34" charset="-122"/>
              </a:rPr>
              <a:t> </a:t>
            </a:r>
            <a:r>
              <a:rPr lang="en-US" altLang="zh-CN" b="1" dirty="0">
                <a:solidFill>
                  <a:schemeClr val="dk1"/>
                </a:solidFill>
                <a:latin typeface="微软雅黑" panose="020B0503020204020204" pitchFamily="34" charset="-122"/>
                <a:ea typeface="微软雅黑" panose="020B0503020204020204" pitchFamily="34" charset="-122"/>
                <a:sym typeface="Symbol" panose="05050102010706020507"/>
              </a:rPr>
              <a:t></a:t>
            </a:r>
            <a:r>
              <a:rPr lang="en-US" altLang="zh-CN" b="1" dirty="0">
                <a:solidFill>
                  <a:schemeClr val="dk1"/>
                </a:solidFill>
                <a:latin typeface="微软雅黑" panose="020B0503020204020204" pitchFamily="34" charset="-122"/>
                <a:ea typeface="微软雅黑" panose="020B0503020204020204" pitchFamily="34" charset="-122"/>
              </a:rPr>
              <a:t> (</a:t>
            </a:r>
            <a:r>
              <a:rPr lang="zh-CN" altLang="zh-CN" b="1" dirty="0">
                <a:solidFill>
                  <a:schemeClr val="dk1"/>
                </a:solidFill>
                <a:latin typeface="微软雅黑" panose="020B0503020204020204" pitchFamily="34" charset="-122"/>
                <a:ea typeface="微软雅黑" panose="020B0503020204020204" pitchFamily="34" charset="-122"/>
              </a:rPr>
              <a:t>新的</a:t>
            </a:r>
            <a:r>
              <a:rPr lang="en-US" altLang="zh-CN" b="1" dirty="0">
                <a:solidFill>
                  <a:schemeClr val="dk1"/>
                </a:solidFill>
                <a:latin typeface="微软雅黑" panose="020B0503020204020204" pitchFamily="34" charset="-122"/>
                <a:ea typeface="微软雅黑" panose="020B0503020204020204" pitchFamily="34" charset="-122"/>
              </a:rPr>
              <a:t>RTT</a:t>
            </a:r>
            <a:r>
              <a:rPr lang="zh-CN" altLang="zh-CN" b="1" dirty="0">
                <a:solidFill>
                  <a:schemeClr val="dk1"/>
                </a:solidFill>
                <a:latin typeface="微软雅黑" panose="020B0503020204020204" pitchFamily="34" charset="-122"/>
                <a:ea typeface="微软雅黑" panose="020B0503020204020204" pitchFamily="34" charset="-122"/>
              </a:rPr>
              <a:t>样本</a:t>
            </a:r>
            <a:r>
              <a:rPr lang="en-US" altLang="zh-CN" b="1" dirty="0">
                <a:solidFill>
                  <a:schemeClr val="dk1"/>
                </a:solidFill>
                <a:latin typeface="微软雅黑" panose="020B0503020204020204" pitchFamily="34" charset="-122"/>
                <a:ea typeface="微软雅黑" panose="020B0503020204020204" pitchFamily="34" charset="-122"/>
              </a:rPr>
              <a:t>)              (5-4)</a:t>
            </a:r>
            <a:endParaRPr lang="en-US" altLang="zh-CN" b="1" dirty="0">
              <a:solidFill>
                <a:schemeClr val="dk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5"/>
          <p:cNvSpPr>
            <a:spLocks noChangeArrowheads="1"/>
          </p:cNvSpPr>
          <p:nvPr/>
        </p:nvSpPr>
        <p:spPr bwMode="auto">
          <a:xfrm>
            <a:off x="556965" y="706231"/>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12" name="Rectangle 6"/>
          <p:cNvSpPr>
            <a:spLocks noChangeArrowheads="1"/>
          </p:cNvSpPr>
          <p:nvPr/>
        </p:nvSpPr>
        <p:spPr bwMode="auto">
          <a:xfrm>
            <a:off x="3401347" y="673019"/>
            <a:ext cx="2360017"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超时重传时间 </a:t>
            </a:r>
            <a:r>
              <a:rPr lang="en-US" altLang="zh-CN" sz="2000" b="1" dirty="0">
                <a:solidFill>
                  <a:schemeClr val="bg1"/>
                </a:solidFill>
                <a:latin typeface="微软雅黑" panose="020B0503020204020204" pitchFamily="34" charset="-122"/>
                <a:ea typeface="微软雅黑" panose="020B0503020204020204" pitchFamily="34" charset="-122"/>
              </a:rPr>
              <a:t>RTO</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3" name="Rectangle 68"/>
          <p:cNvSpPr>
            <a:spLocks noChangeArrowheads="1"/>
          </p:cNvSpPr>
          <p:nvPr/>
        </p:nvSpPr>
        <p:spPr bwMode="auto">
          <a:xfrm>
            <a:off x="556963" y="1069330"/>
            <a:ext cx="8184960" cy="32085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42900" indent="-342900">
              <a:lnSpc>
                <a:spcPts val="2700"/>
              </a:lnSpc>
              <a:buClr>
                <a:srgbClr val="0070C0"/>
              </a:buClr>
              <a:buFont typeface="Wingdings" panose="05000000000000000000" pitchFamily="2" charset="2"/>
              <a:buChar char="l"/>
            </a:pPr>
            <a:r>
              <a:rPr lang="en-US" altLang="zh-CN" sz="1600" b="1" dirty="0">
                <a:solidFill>
                  <a:srgbClr val="0000FF"/>
                </a:solidFill>
                <a:latin typeface="微软雅黑" panose="020B0503020204020204" pitchFamily="34" charset="-122"/>
                <a:ea typeface="微软雅黑" panose="020B0503020204020204" pitchFamily="34" charset="-122"/>
              </a:rPr>
              <a:t>RTO (Retransmission Time-Out) </a:t>
            </a:r>
            <a:r>
              <a:rPr lang="zh-CN" altLang="en-US" sz="1600" b="1" dirty="0">
                <a:solidFill>
                  <a:srgbClr val="0000FF"/>
                </a:solidFill>
                <a:latin typeface="微软雅黑" panose="020B0503020204020204" pitchFamily="34" charset="-122"/>
                <a:ea typeface="微软雅黑" panose="020B0503020204020204" pitchFamily="34" charset="-122"/>
              </a:rPr>
              <a:t>应略大于上面得出的加权平均往返时间 </a:t>
            </a:r>
            <a:r>
              <a:rPr lang="en-US" altLang="zh-CN" sz="1600" b="1" dirty="0">
                <a:solidFill>
                  <a:srgbClr val="0000FF"/>
                </a:solidFill>
                <a:latin typeface="微软雅黑" panose="020B0503020204020204" pitchFamily="34" charset="-122"/>
                <a:ea typeface="微软雅黑" panose="020B0503020204020204" pitchFamily="34" charset="-122"/>
              </a:rPr>
              <a:t>RTT</a:t>
            </a:r>
            <a:r>
              <a:rPr lang="en-US" altLang="zh-CN" sz="1600" b="1" baseline="-25000" dirty="0">
                <a:solidFill>
                  <a:srgbClr val="0000FF"/>
                </a:solidFill>
                <a:latin typeface="微软雅黑" panose="020B0503020204020204" pitchFamily="34" charset="-122"/>
                <a:ea typeface="微软雅黑" panose="020B0503020204020204" pitchFamily="34" charset="-122"/>
              </a:rPr>
              <a:t>S</a:t>
            </a:r>
            <a:r>
              <a:rPr lang="zh-CN" altLang="en-US" sz="1600" b="1" dirty="0">
                <a:solidFill>
                  <a:srgbClr val="0000FF"/>
                </a:solidFill>
                <a:latin typeface="微软雅黑" panose="020B0503020204020204" pitchFamily="34" charset="-122"/>
                <a:ea typeface="微软雅黑" panose="020B0503020204020204" pitchFamily="34" charset="-122"/>
              </a:rPr>
              <a:t>。</a:t>
            </a:r>
            <a:endParaRPr lang="zh-CN" altLang="en-US" sz="1600" b="1" dirty="0">
              <a:solidFill>
                <a:srgbClr val="0000FF"/>
              </a:solidFill>
              <a:latin typeface="微软雅黑" panose="020B0503020204020204" pitchFamily="34" charset="-122"/>
              <a:ea typeface="微软雅黑" panose="020B0503020204020204" pitchFamily="34" charset="-122"/>
            </a:endParaRPr>
          </a:p>
          <a:p>
            <a:pPr marL="342900" indent="-342900">
              <a:lnSpc>
                <a:spcPts val="2700"/>
              </a:lnSpc>
              <a:buClr>
                <a:srgbClr val="0070C0"/>
              </a:buClr>
              <a:buFont typeface="Wingdings" panose="05000000000000000000" pitchFamily="2" charset="2"/>
              <a:buChar char="l"/>
            </a:pPr>
            <a:r>
              <a:rPr lang="en-US" altLang="zh-CN" sz="1600" b="1" dirty="0">
                <a:latin typeface="微软雅黑" panose="020B0503020204020204" pitchFamily="34" charset="-122"/>
                <a:ea typeface="微软雅黑" panose="020B0503020204020204" pitchFamily="34" charset="-122"/>
              </a:rPr>
              <a:t>RFC 6298 </a:t>
            </a:r>
            <a:r>
              <a:rPr lang="zh-CN" altLang="en-US" sz="1600" b="1" dirty="0">
                <a:latin typeface="微软雅黑" panose="020B0503020204020204" pitchFamily="34" charset="-122"/>
                <a:ea typeface="微软雅黑" panose="020B0503020204020204" pitchFamily="34" charset="-122"/>
              </a:rPr>
              <a:t>建议使用下式计算 </a:t>
            </a:r>
            <a:r>
              <a:rPr lang="en-US" altLang="zh-CN" sz="1600" b="1" dirty="0">
                <a:latin typeface="微软雅黑" panose="020B0503020204020204" pitchFamily="34" charset="-122"/>
                <a:ea typeface="微软雅黑" panose="020B0503020204020204" pitchFamily="34" charset="-122"/>
              </a:rPr>
              <a:t>RTO</a:t>
            </a:r>
            <a:r>
              <a:rPr lang="zh-CN" altLang="en-US"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p>
            <a:pPr marL="342900" indent="-342900">
              <a:lnSpc>
                <a:spcPts val="2700"/>
              </a:lnSpc>
              <a:buClr>
                <a:srgbClr val="0070C0"/>
              </a:buClr>
              <a:buFont typeface="Wingdings" panose="05000000000000000000" pitchFamily="2" charset="2"/>
              <a:buChar char="l"/>
            </a:pPr>
            <a:endParaRPr lang="zh-CN" altLang="en-US" sz="1600" b="1" dirty="0">
              <a:latin typeface="微软雅黑" panose="020B0503020204020204" pitchFamily="34" charset="-122"/>
              <a:ea typeface="微软雅黑" panose="020B0503020204020204" pitchFamily="34" charset="-122"/>
            </a:endParaRPr>
          </a:p>
          <a:p>
            <a:pPr marL="342900" indent="-342900">
              <a:lnSpc>
                <a:spcPts val="2700"/>
              </a:lnSpc>
              <a:buClr>
                <a:srgbClr val="0070C0"/>
              </a:buClr>
              <a:buFont typeface="Wingdings" panose="05000000000000000000" pitchFamily="2" charset="2"/>
              <a:buChar char="l"/>
            </a:pPr>
            <a:r>
              <a:rPr lang="en-US" altLang="zh-CN" sz="1600" b="1" dirty="0">
                <a:latin typeface="微软雅黑" panose="020B0503020204020204" pitchFamily="34" charset="-122"/>
                <a:ea typeface="微软雅黑" panose="020B0503020204020204" pitchFamily="34" charset="-122"/>
              </a:rPr>
              <a:t>RTT</a:t>
            </a:r>
            <a:r>
              <a:rPr lang="en-US" altLang="zh-CN" sz="1600" b="1" baseline="-25000" dirty="0">
                <a:latin typeface="微软雅黑" panose="020B0503020204020204" pitchFamily="34" charset="-122"/>
                <a:ea typeface="微软雅黑" panose="020B0503020204020204" pitchFamily="34" charset="-122"/>
              </a:rPr>
              <a:t>D</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是 </a:t>
            </a:r>
            <a:r>
              <a:rPr lang="en-US" altLang="zh-CN" sz="1600" b="1" dirty="0">
                <a:solidFill>
                  <a:srgbClr val="0000FF"/>
                </a:solidFill>
                <a:latin typeface="微软雅黑" panose="020B0503020204020204" pitchFamily="34" charset="-122"/>
                <a:ea typeface="微软雅黑" panose="020B0503020204020204" pitchFamily="34" charset="-122"/>
              </a:rPr>
              <a:t>RTT </a:t>
            </a:r>
            <a:r>
              <a:rPr lang="zh-CN" altLang="en-US" sz="1600" b="1" dirty="0">
                <a:solidFill>
                  <a:srgbClr val="0000FF"/>
                </a:solidFill>
                <a:latin typeface="微软雅黑" panose="020B0503020204020204" pitchFamily="34" charset="-122"/>
                <a:ea typeface="微软雅黑" panose="020B0503020204020204" pitchFamily="34" charset="-122"/>
              </a:rPr>
              <a:t>的偏差的加权平均值</a:t>
            </a:r>
            <a:r>
              <a:rPr lang="zh-CN" altLang="en-US"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p>
            <a:pPr marL="342900" indent="-342900">
              <a:lnSpc>
                <a:spcPts val="2700"/>
              </a:lnSpc>
              <a:buClr>
                <a:srgbClr val="0070C0"/>
              </a:buClr>
              <a:buFont typeface="Wingdings" panose="05000000000000000000" pitchFamily="2" charset="2"/>
              <a:buChar char="l"/>
            </a:pPr>
            <a:r>
              <a:rPr lang="en-US" altLang="zh-CN" sz="1600" b="1" dirty="0">
                <a:latin typeface="微软雅黑" panose="020B0503020204020204" pitchFamily="34" charset="-122"/>
                <a:ea typeface="微软雅黑" panose="020B0503020204020204" pitchFamily="34" charset="-122"/>
              </a:rPr>
              <a:t>RFC 6298 </a:t>
            </a:r>
            <a:r>
              <a:rPr lang="zh-CN" altLang="en-US" sz="1600" b="1" dirty="0">
                <a:latin typeface="微软雅黑" panose="020B0503020204020204" pitchFamily="34" charset="-122"/>
                <a:ea typeface="微软雅黑" panose="020B0503020204020204" pitchFamily="34" charset="-122"/>
              </a:rPr>
              <a:t>建议这样计算</a:t>
            </a:r>
            <a:r>
              <a:rPr lang="en-US" altLang="zh-CN" sz="1600" b="1" dirty="0">
                <a:latin typeface="微软雅黑" panose="020B0503020204020204" pitchFamily="34" charset="-122"/>
                <a:ea typeface="微软雅黑" panose="020B0503020204020204" pitchFamily="34" charset="-122"/>
              </a:rPr>
              <a:t>RTT</a:t>
            </a:r>
            <a:r>
              <a:rPr lang="en-US" altLang="zh-CN" sz="1600" b="1" baseline="-25000" dirty="0">
                <a:latin typeface="微软雅黑" panose="020B0503020204020204" pitchFamily="34" charset="-122"/>
                <a:ea typeface="微软雅黑" panose="020B0503020204020204" pitchFamily="34" charset="-122"/>
              </a:rPr>
              <a:t>D</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。第一次测量时，</a:t>
            </a:r>
            <a:r>
              <a:rPr lang="en-US" altLang="zh-CN" sz="1600" b="1" dirty="0">
                <a:latin typeface="微软雅黑" panose="020B0503020204020204" pitchFamily="34" charset="-122"/>
                <a:ea typeface="微软雅黑" panose="020B0503020204020204" pitchFamily="34" charset="-122"/>
              </a:rPr>
              <a:t> RTT</a:t>
            </a:r>
            <a:r>
              <a:rPr lang="en-US" altLang="zh-CN" sz="1600" b="1" baseline="-25000" dirty="0">
                <a:latin typeface="微软雅黑" panose="020B0503020204020204" pitchFamily="34" charset="-122"/>
                <a:ea typeface="微软雅黑" panose="020B0503020204020204" pitchFamily="34" charset="-122"/>
              </a:rPr>
              <a:t>D </a:t>
            </a:r>
            <a:r>
              <a:rPr lang="zh-CN" altLang="en-US" sz="1600" b="1" dirty="0">
                <a:latin typeface="微软雅黑" panose="020B0503020204020204" pitchFamily="34" charset="-122"/>
                <a:ea typeface="微软雅黑" panose="020B0503020204020204" pitchFamily="34" charset="-122"/>
              </a:rPr>
              <a:t>值取为测量到的 </a:t>
            </a:r>
            <a:r>
              <a:rPr lang="en-US" altLang="zh-CN" sz="1600" b="1" dirty="0">
                <a:latin typeface="微软雅黑" panose="020B0503020204020204" pitchFamily="34" charset="-122"/>
                <a:ea typeface="微软雅黑" panose="020B0503020204020204" pitchFamily="34" charset="-122"/>
              </a:rPr>
              <a:t>RTT </a:t>
            </a:r>
            <a:r>
              <a:rPr lang="zh-CN" altLang="en-US" sz="1600" b="1" dirty="0">
                <a:latin typeface="微软雅黑" panose="020B0503020204020204" pitchFamily="34" charset="-122"/>
                <a:ea typeface="微软雅黑" panose="020B0503020204020204" pitchFamily="34" charset="-122"/>
              </a:rPr>
              <a:t>样本值的一半。在以后的测量中，则使用下式计算加权平均的 </a:t>
            </a:r>
            <a:r>
              <a:rPr lang="en-US" altLang="zh-CN" sz="1600" b="1" dirty="0">
                <a:latin typeface="微软雅黑" panose="020B0503020204020204" pitchFamily="34" charset="-122"/>
                <a:ea typeface="微软雅黑" panose="020B0503020204020204" pitchFamily="34" charset="-122"/>
              </a:rPr>
              <a:t>RTT</a:t>
            </a:r>
            <a:r>
              <a:rPr lang="en-US" altLang="zh-CN" sz="1600" b="1" baseline="-25000" dirty="0">
                <a:latin typeface="微软雅黑" panose="020B0503020204020204" pitchFamily="34" charset="-122"/>
                <a:ea typeface="微软雅黑" panose="020B0503020204020204" pitchFamily="34" charset="-122"/>
              </a:rPr>
              <a:t>D</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p>
            <a:pPr marL="342900" indent="-342900">
              <a:lnSpc>
                <a:spcPts val="2700"/>
              </a:lnSpc>
              <a:buClr>
                <a:srgbClr val="0070C0"/>
              </a:buClr>
              <a:buFont typeface="Wingdings" panose="05000000000000000000" pitchFamily="2" charset="2"/>
              <a:buChar char="l"/>
            </a:pPr>
            <a:endParaRPr lang="zh-CN" altLang="en-US" sz="1600" b="1" dirty="0">
              <a:latin typeface="微软雅黑" panose="020B0503020204020204" pitchFamily="34" charset="-122"/>
              <a:ea typeface="微软雅黑" panose="020B0503020204020204" pitchFamily="34" charset="-122"/>
            </a:endParaRPr>
          </a:p>
          <a:p>
            <a:pPr marL="342900" indent="-342900">
              <a:lnSpc>
                <a:spcPts val="2700"/>
              </a:lnSpc>
              <a:buClr>
                <a:srgbClr val="0070C0"/>
              </a:buClr>
              <a:buFont typeface="Wingdings" panose="05000000000000000000" pitchFamily="2" charset="2"/>
              <a:buChar char="l"/>
            </a:pPr>
            <a:endParaRPr lang="zh-CN" altLang="en-US" sz="1600" b="1" dirty="0">
              <a:latin typeface="微软雅黑" panose="020B0503020204020204" pitchFamily="34" charset="-122"/>
              <a:ea typeface="微软雅黑" panose="020B0503020204020204" pitchFamily="34" charset="-122"/>
            </a:endParaRPr>
          </a:p>
          <a:p>
            <a:pPr marL="342900" indent="-342900">
              <a:lnSpc>
                <a:spcPts val="2700"/>
              </a:lnSpc>
              <a:buClr>
                <a:srgbClr val="0070C0"/>
              </a:buClr>
              <a:buFont typeface="Wingdings" panose="05000000000000000000" pitchFamily="2" charset="2"/>
              <a:buChar char="l"/>
            </a:pPr>
            <a:r>
              <a:rPr lang="en-US" altLang="zh-CN" sz="1600" dirty="0">
                <a:latin typeface="微软雅黑" panose="020B0503020204020204" pitchFamily="34" charset="-122"/>
                <a:ea typeface="微软雅黑" panose="020B0503020204020204" pitchFamily="34" charset="-122"/>
                <a:sym typeface="Symbol" panose="05050102010706020507" pitchFamily="18" charset="2"/>
              </a:rPr>
              <a:t></a:t>
            </a:r>
            <a:r>
              <a:rPr lang="zh-CN" altLang="en-US" sz="1600" b="1" dirty="0">
                <a:latin typeface="微软雅黑" panose="020B0503020204020204" pitchFamily="34" charset="-122"/>
                <a:ea typeface="微软雅黑" panose="020B0503020204020204" pitchFamily="34" charset="-122"/>
              </a:rPr>
              <a:t>是个小于 </a:t>
            </a:r>
            <a:r>
              <a:rPr lang="en-US" altLang="zh-CN" sz="1600" b="1" dirty="0">
                <a:latin typeface="微软雅黑" panose="020B0503020204020204" pitchFamily="34" charset="-122"/>
                <a:ea typeface="微软雅黑" panose="020B0503020204020204" pitchFamily="34" charset="-122"/>
              </a:rPr>
              <a:t>1 </a:t>
            </a:r>
            <a:r>
              <a:rPr lang="zh-CN" altLang="en-US" sz="1600" b="1" dirty="0">
                <a:latin typeface="微软雅黑" panose="020B0503020204020204" pitchFamily="34" charset="-122"/>
                <a:ea typeface="微软雅黑" panose="020B0503020204020204" pitchFamily="34" charset="-122"/>
              </a:rPr>
              <a:t>的系数，其推荐值是 </a:t>
            </a:r>
            <a:r>
              <a:rPr lang="en-US" altLang="zh-CN" sz="1600" b="1" dirty="0">
                <a:latin typeface="微软雅黑" panose="020B0503020204020204" pitchFamily="34" charset="-122"/>
                <a:ea typeface="微软雅黑" panose="020B0503020204020204" pitchFamily="34" charset="-122"/>
              </a:rPr>
              <a:t>1/4</a:t>
            </a:r>
            <a:r>
              <a:rPr lang="zh-CN" altLang="en-US" sz="1600" b="1" dirty="0">
                <a:latin typeface="微软雅黑" panose="020B0503020204020204" pitchFamily="34" charset="-122"/>
                <a:ea typeface="微软雅黑" panose="020B0503020204020204" pitchFamily="34" charset="-122"/>
              </a:rPr>
              <a:t>，即 </a:t>
            </a:r>
            <a:r>
              <a:rPr lang="en-US" altLang="zh-CN" sz="1600" b="1" dirty="0">
                <a:latin typeface="微软雅黑" panose="020B0503020204020204" pitchFamily="34" charset="-122"/>
                <a:ea typeface="微软雅黑" panose="020B0503020204020204" pitchFamily="34" charset="-122"/>
              </a:rPr>
              <a:t>0.25</a:t>
            </a:r>
            <a:r>
              <a:rPr lang="zh-CN" altLang="en-US"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15" name="矩形 14"/>
          <p:cNvSpPr/>
          <p:nvPr/>
        </p:nvSpPr>
        <p:spPr>
          <a:xfrm>
            <a:off x="1005840" y="1827961"/>
            <a:ext cx="7408818" cy="369332"/>
          </a:xfrm>
          <a:prstGeom prst="rect">
            <a:avLst/>
          </a:prstGeom>
          <a:solidFill>
            <a:srgbClr val="99FFCC"/>
          </a:solidFill>
          <a:ln w="12700"/>
        </p:spPr>
        <p:style>
          <a:lnRef idx="2">
            <a:schemeClr val="dk1"/>
          </a:lnRef>
          <a:fillRef idx="1">
            <a:schemeClr val="lt1"/>
          </a:fillRef>
          <a:effectRef idx="0">
            <a:schemeClr val="dk1"/>
          </a:effectRef>
          <a:fontRef idx="minor">
            <a:schemeClr val="dk1"/>
          </a:fontRef>
        </p:style>
        <p:txBody>
          <a:bodyPr wrap="none" lIns="91436" tIns="45718" rIns="91436" bIns="45718" anchor="ctr"/>
          <a:lstStyle/>
          <a:p>
            <a:r>
              <a:rPr lang="en-US" altLang="zh-CN" sz="1600" b="1" dirty="0">
                <a:latin typeface="微软雅黑" panose="020B0503020204020204" pitchFamily="34" charset="-122"/>
                <a:ea typeface="微软雅黑" panose="020B0503020204020204" pitchFamily="34" charset="-122"/>
              </a:rPr>
              <a:t>RTO = RTT</a:t>
            </a:r>
            <a:r>
              <a:rPr lang="en-US" altLang="zh-CN" sz="1600" b="1" baseline="-25000" dirty="0">
                <a:latin typeface="微软雅黑" panose="020B0503020204020204" pitchFamily="34" charset="-122"/>
                <a:ea typeface="微软雅黑" panose="020B0503020204020204" pitchFamily="34" charset="-122"/>
              </a:rPr>
              <a:t>S</a:t>
            </a:r>
            <a:r>
              <a:rPr lang="en-US" altLang="zh-CN" sz="1600" b="1" dirty="0">
                <a:latin typeface="微软雅黑" panose="020B0503020204020204" pitchFamily="34" charset="-122"/>
                <a:ea typeface="微软雅黑" panose="020B0503020204020204" pitchFamily="34" charset="-122"/>
              </a:rPr>
              <a:t> + 4 </a:t>
            </a:r>
            <a:r>
              <a:rPr lang="en-US" altLang="zh-CN" sz="1600" dirty="0">
                <a:solidFill>
                  <a:schemeClr val="tx1"/>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600" b="1" dirty="0">
                <a:latin typeface="微软雅黑" panose="020B0503020204020204" pitchFamily="34" charset="-122"/>
                <a:ea typeface="微软雅黑" panose="020B0503020204020204" pitchFamily="34" charset="-122"/>
              </a:rPr>
              <a:t> RTT</a:t>
            </a:r>
            <a:r>
              <a:rPr lang="en-US" altLang="zh-CN" sz="1600" b="1" baseline="-25000" dirty="0">
                <a:latin typeface="微软雅黑" panose="020B0503020204020204" pitchFamily="34" charset="-122"/>
                <a:ea typeface="微软雅黑" panose="020B0503020204020204" pitchFamily="34" charset="-122"/>
              </a:rPr>
              <a:t>D</a:t>
            </a:r>
            <a:r>
              <a:rPr lang="en-US" altLang="zh-CN" sz="1600" b="1" dirty="0">
                <a:latin typeface="微软雅黑" panose="020B0503020204020204" pitchFamily="34" charset="-122"/>
                <a:ea typeface="微软雅黑" panose="020B0503020204020204" pitchFamily="34" charset="-122"/>
              </a:rPr>
              <a:t>                                                                     (5-5)</a:t>
            </a:r>
            <a:endParaRPr lang="en-US" altLang="zh-CN" sz="1600" b="1" dirty="0">
              <a:latin typeface="微软雅黑" panose="020B0503020204020204" pitchFamily="34" charset="-122"/>
              <a:ea typeface="微软雅黑" panose="020B0503020204020204" pitchFamily="34" charset="-122"/>
            </a:endParaRPr>
          </a:p>
        </p:txBody>
      </p:sp>
      <p:sp>
        <p:nvSpPr>
          <p:cNvPr id="16" name="矩形 15"/>
          <p:cNvSpPr/>
          <p:nvPr/>
        </p:nvSpPr>
        <p:spPr>
          <a:xfrm>
            <a:off x="1005840" y="3230102"/>
            <a:ext cx="7408818" cy="637810"/>
          </a:xfrm>
          <a:prstGeom prst="rect">
            <a:avLst/>
          </a:prstGeom>
          <a:solidFill>
            <a:srgbClr val="99FFCC"/>
          </a:solidFill>
          <a:ln w="12700"/>
        </p:spPr>
        <p:style>
          <a:lnRef idx="2">
            <a:schemeClr val="dk1"/>
          </a:lnRef>
          <a:fillRef idx="1">
            <a:schemeClr val="lt1"/>
          </a:fillRef>
          <a:effectRef idx="0">
            <a:schemeClr val="dk1"/>
          </a:effectRef>
          <a:fontRef idx="minor">
            <a:schemeClr val="dk1"/>
          </a:fontRef>
        </p:style>
        <p:txBody>
          <a:bodyPr wrap="none" lIns="91436" tIns="45718" rIns="91436" bIns="45718" anchor="ctr"/>
          <a:lstStyle/>
          <a:p>
            <a:r>
              <a:rPr lang="zh-CN" altLang="en-US" sz="1600" b="1" dirty="0">
                <a:latin typeface="微软雅黑" panose="020B0503020204020204" pitchFamily="34" charset="-122"/>
                <a:ea typeface="微软雅黑" panose="020B0503020204020204" pitchFamily="34" charset="-122"/>
              </a:rPr>
              <a:t>新的 </a:t>
            </a:r>
            <a:r>
              <a:rPr lang="en-US" altLang="zh-CN" sz="1600" b="1" dirty="0">
                <a:latin typeface="微软雅黑" panose="020B0503020204020204" pitchFamily="34" charset="-122"/>
                <a:ea typeface="微软雅黑" panose="020B0503020204020204" pitchFamily="34" charset="-122"/>
              </a:rPr>
              <a:t>RTT</a:t>
            </a:r>
            <a:r>
              <a:rPr lang="en-US" altLang="zh-CN" sz="1600" b="1" baseline="-25000" dirty="0">
                <a:latin typeface="微软雅黑" panose="020B0503020204020204" pitchFamily="34" charset="-122"/>
                <a:ea typeface="微软雅黑" panose="020B0503020204020204" pitchFamily="34" charset="-122"/>
              </a:rPr>
              <a:t>D</a:t>
            </a:r>
            <a:r>
              <a:rPr lang="en-US" altLang="zh-CN" sz="1600" b="1" dirty="0">
                <a:latin typeface="微软雅黑" panose="020B0503020204020204" pitchFamily="34" charset="-122"/>
                <a:ea typeface="微软雅黑" panose="020B0503020204020204" pitchFamily="34" charset="-122"/>
              </a:rPr>
              <a:t> </a:t>
            </a:r>
            <a:r>
              <a:rPr lang="en-US" altLang="zh-CN" sz="1600" b="1" dirty="0">
                <a:solidFill>
                  <a:schemeClr val="tx1"/>
                </a:solidFill>
                <a:latin typeface="微软雅黑" panose="020B0503020204020204" pitchFamily="34" charset="-122"/>
                <a:ea typeface="微软雅黑" panose="020B0503020204020204" pitchFamily="34" charset="-122"/>
              </a:rPr>
              <a:t>= (1 </a:t>
            </a:r>
            <a:r>
              <a:rPr lang="en-US" altLang="zh-CN" sz="1600" b="1" dirty="0">
                <a:solidFill>
                  <a:schemeClr val="tx1"/>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600" b="1" dirty="0">
                <a:solidFill>
                  <a:schemeClr val="tx1"/>
                </a:solidFill>
                <a:latin typeface="微软雅黑" panose="020B0503020204020204" pitchFamily="34" charset="-122"/>
                <a:ea typeface="微软雅黑" panose="020B0503020204020204" pitchFamily="34" charset="-122"/>
              </a:rPr>
              <a:t> </a:t>
            </a:r>
            <a:r>
              <a:rPr lang="en-US" altLang="zh-CN" sz="1600" b="1" dirty="0">
                <a:solidFill>
                  <a:schemeClr val="tx1"/>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1600" b="1" dirty="0">
                <a:solidFill>
                  <a:schemeClr val="tx1"/>
                </a:solidFill>
                <a:latin typeface="微软雅黑" panose="020B0503020204020204" pitchFamily="34" charset="-122"/>
                <a:ea typeface="微软雅黑" panose="020B0503020204020204" pitchFamily="34" charset="-122"/>
              </a:rPr>
              <a:t>) </a:t>
            </a:r>
            <a:r>
              <a:rPr lang="en-US" altLang="zh-CN" sz="1600" b="1" dirty="0">
                <a:solidFill>
                  <a:schemeClr val="tx1"/>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600" b="1" dirty="0">
                <a:solidFill>
                  <a:schemeClr val="tx1"/>
                </a:solidFill>
                <a:latin typeface="微软雅黑" panose="020B0503020204020204" pitchFamily="34" charset="-122"/>
                <a:ea typeface="微软雅黑" panose="020B0503020204020204" pitchFamily="34" charset="-122"/>
              </a:rPr>
              <a:t> (</a:t>
            </a:r>
            <a:r>
              <a:rPr lang="zh-CN" altLang="en-US" sz="1600" b="1" dirty="0">
                <a:solidFill>
                  <a:schemeClr val="tx1"/>
                </a:solidFill>
                <a:latin typeface="微软雅黑" panose="020B0503020204020204" pitchFamily="34" charset="-122"/>
                <a:ea typeface="微软雅黑" panose="020B0503020204020204" pitchFamily="34" charset="-122"/>
              </a:rPr>
              <a:t>旧的</a:t>
            </a:r>
            <a:r>
              <a:rPr lang="en-US" altLang="zh-CN" sz="1600" b="1" dirty="0">
                <a:solidFill>
                  <a:schemeClr val="tx1"/>
                </a:solidFill>
                <a:latin typeface="微软雅黑" panose="020B0503020204020204" pitchFamily="34" charset="-122"/>
                <a:ea typeface="微软雅黑" panose="020B0503020204020204" pitchFamily="34" charset="-122"/>
              </a:rPr>
              <a:t>RTT</a:t>
            </a:r>
            <a:r>
              <a:rPr lang="en-US" altLang="zh-CN" sz="1600" b="1" baseline="-25000" dirty="0">
                <a:solidFill>
                  <a:schemeClr val="tx1"/>
                </a:solidFill>
                <a:latin typeface="微软雅黑" panose="020B0503020204020204" pitchFamily="34" charset="-122"/>
                <a:ea typeface="微软雅黑" panose="020B0503020204020204" pitchFamily="34" charset="-122"/>
              </a:rPr>
              <a:t>D</a:t>
            </a:r>
            <a:r>
              <a:rPr lang="en-US" altLang="zh-CN" sz="1600" b="1" dirty="0">
                <a:solidFill>
                  <a:schemeClr val="tx1"/>
                </a:solidFill>
                <a:latin typeface="微软雅黑" panose="020B0503020204020204" pitchFamily="34" charset="-122"/>
                <a:ea typeface="微软雅黑" panose="020B0503020204020204" pitchFamily="34" charset="-122"/>
              </a:rPr>
              <a:t>)  +  </a:t>
            </a:r>
            <a:r>
              <a:rPr lang="en-US" altLang="zh-CN" sz="1600" b="1" dirty="0">
                <a:solidFill>
                  <a:schemeClr val="tx1"/>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600" b="1" dirty="0">
                <a:solidFill>
                  <a:schemeClr val="tx1"/>
                </a:solidFill>
                <a:latin typeface="微软雅黑" panose="020B0503020204020204" pitchFamily="34" charset="-122"/>
                <a:ea typeface="微软雅黑" panose="020B0503020204020204" pitchFamily="34" charset="-122"/>
              </a:rPr>
              <a:t> </a:t>
            </a:r>
            <a:r>
              <a:rPr lang="en-US" altLang="zh-CN" sz="1600" b="1" dirty="0">
                <a:solidFill>
                  <a:schemeClr val="tx1"/>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600" b="1" dirty="0">
                <a:solidFill>
                  <a:schemeClr val="tx1"/>
                </a:solidFill>
                <a:latin typeface="微软雅黑" panose="020B0503020204020204" pitchFamily="34" charset="-122"/>
                <a:ea typeface="微软雅黑" panose="020B0503020204020204" pitchFamily="34" charset="-122"/>
              </a:rPr>
              <a:t> </a:t>
            </a:r>
            <a:r>
              <a:rPr lang="en-US" altLang="zh-CN" sz="1600" b="1" dirty="0">
                <a:solidFill>
                  <a:schemeClr val="tx1"/>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600" b="1" dirty="0">
                <a:solidFill>
                  <a:schemeClr val="tx1"/>
                </a:solidFill>
                <a:latin typeface="微软雅黑" panose="020B0503020204020204" pitchFamily="34" charset="-122"/>
                <a:ea typeface="微软雅黑" panose="020B0503020204020204" pitchFamily="34" charset="-122"/>
              </a:rPr>
              <a:t>RTT</a:t>
            </a:r>
            <a:r>
              <a:rPr lang="en-US" altLang="zh-CN" sz="1600" b="1" baseline="-25000" dirty="0">
                <a:solidFill>
                  <a:schemeClr val="tx1"/>
                </a:solidFill>
                <a:latin typeface="微软雅黑" panose="020B0503020204020204" pitchFamily="34" charset="-122"/>
                <a:ea typeface="微软雅黑" panose="020B0503020204020204" pitchFamily="34" charset="-122"/>
              </a:rPr>
              <a:t>S</a:t>
            </a:r>
            <a:r>
              <a:rPr lang="en-US" altLang="zh-CN" sz="1600" b="1" dirty="0">
                <a:solidFill>
                  <a:schemeClr val="tx1"/>
                </a:solidFill>
                <a:latin typeface="微软雅黑" panose="020B0503020204020204" pitchFamily="34" charset="-122"/>
                <a:ea typeface="微软雅黑" panose="020B0503020204020204" pitchFamily="34" charset="-122"/>
              </a:rPr>
              <a:t> </a:t>
            </a:r>
            <a:r>
              <a:rPr lang="en-US" altLang="zh-CN" sz="1600" b="1" dirty="0">
                <a:solidFill>
                  <a:schemeClr val="tx1"/>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新的 </a:t>
            </a:r>
            <a:r>
              <a:rPr lang="en-US" altLang="zh-CN" sz="1600" b="1" dirty="0">
                <a:latin typeface="微软雅黑" panose="020B0503020204020204" pitchFamily="34" charset="-122"/>
                <a:ea typeface="微软雅黑" panose="020B0503020204020204" pitchFamily="34" charset="-122"/>
              </a:rPr>
              <a:t>RTT </a:t>
            </a:r>
            <a:r>
              <a:rPr lang="zh-CN" altLang="en-US" sz="1600" b="1" dirty="0">
                <a:latin typeface="微软雅黑" panose="020B0503020204020204" pitchFamily="34" charset="-122"/>
                <a:ea typeface="微软雅黑" panose="020B0503020204020204" pitchFamily="34" charset="-122"/>
              </a:rPr>
              <a:t>样本</a:t>
            </a:r>
            <a:r>
              <a:rPr lang="en-US" altLang="zh-CN" sz="1600" b="1" dirty="0">
                <a:solidFill>
                  <a:schemeClr val="tx1"/>
                </a:solidFill>
                <a:latin typeface="微软雅黑" panose="020B0503020204020204" pitchFamily="34" charset="-122"/>
                <a:ea typeface="微软雅黑" panose="020B0503020204020204" pitchFamily="34" charset="-122"/>
                <a:sym typeface="Symbol" panose="05050102010706020507" pitchFamily="18" charset="2"/>
              </a:rPr>
              <a:t> </a:t>
            </a:r>
            <a:r>
              <a:rPr lang="zh-CN" altLang="en-US" sz="1600" b="1" dirty="0">
                <a:latin typeface="微软雅黑" panose="020B0503020204020204" pitchFamily="34" charset="-122"/>
                <a:ea typeface="微软雅黑" panose="020B0503020204020204" pitchFamily="34" charset="-122"/>
              </a:rPr>
              <a:t>   </a:t>
            </a:r>
            <a:r>
              <a:rPr lang="en-US" altLang="zh-CN" sz="1600" b="1" dirty="0">
                <a:latin typeface="微软雅黑" panose="020B0503020204020204" pitchFamily="34" charset="-122"/>
                <a:ea typeface="微软雅黑" panose="020B0503020204020204" pitchFamily="34" charset="-122"/>
              </a:rPr>
              <a:t>(5-6)</a:t>
            </a:r>
            <a:endParaRPr lang="en-US" altLang="zh-CN" sz="16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556965" y="2475870"/>
            <a:ext cx="8048776" cy="181503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5" name="AutoShape 5"/>
          <p:cNvSpPr>
            <a:spLocks noChangeArrowheads="1"/>
          </p:cNvSpPr>
          <p:nvPr/>
        </p:nvSpPr>
        <p:spPr bwMode="auto">
          <a:xfrm>
            <a:off x="556965" y="670837"/>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6" name="Rectangle 6"/>
          <p:cNvSpPr>
            <a:spLocks noChangeArrowheads="1"/>
          </p:cNvSpPr>
          <p:nvPr/>
        </p:nvSpPr>
        <p:spPr bwMode="auto">
          <a:xfrm>
            <a:off x="2613636" y="637624"/>
            <a:ext cx="39354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往返时间 </a:t>
            </a:r>
            <a:r>
              <a:rPr lang="en-US" altLang="zh-CN" sz="2000" b="1" dirty="0">
                <a:solidFill>
                  <a:schemeClr val="bg1"/>
                </a:solidFill>
                <a:latin typeface="微软雅黑" panose="020B0503020204020204" pitchFamily="34" charset="-122"/>
                <a:ea typeface="微软雅黑" panose="020B0503020204020204" pitchFamily="34" charset="-122"/>
              </a:rPr>
              <a:t>(RTT) </a:t>
            </a:r>
            <a:r>
              <a:rPr lang="zh-CN" altLang="en-US" sz="2000" b="1" dirty="0">
                <a:solidFill>
                  <a:schemeClr val="bg1"/>
                </a:solidFill>
                <a:latin typeface="微软雅黑" panose="020B0503020204020204" pitchFamily="34" charset="-122"/>
                <a:ea typeface="微软雅黑" panose="020B0503020204020204" pitchFamily="34" charset="-122"/>
              </a:rPr>
              <a:t>的测量相当复杂</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 name="Rectangle 68"/>
          <p:cNvSpPr>
            <a:spLocks noChangeArrowheads="1"/>
          </p:cNvSpPr>
          <p:nvPr/>
        </p:nvSpPr>
        <p:spPr bwMode="auto">
          <a:xfrm>
            <a:off x="556963" y="1033936"/>
            <a:ext cx="8184960" cy="1477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42900" indent="-342900">
              <a:lnSpc>
                <a:spcPts val="2700"/>
              </a:lnSpc>
              <a:buClr>
                <a:srgbClr val="0070C0"/>
              </a:buClr>
              <a:buFont typeface="Wingdings" panose="05000000000000000000" pitchFamily="2" charset="2"/>
              <a:buChar char="l"/>
            </a:pPr>
            <a:r>
              <a:rPr lang="en-US" altLang="zh-CN" sz="1900" b="1" dirty="0">
                <a:latin typeface="微软雅黑" panose="020B0503020204020204" pitchFamily="34" charset="-122"/>
                <a:ea typeface="微软雅黑" panose="020B0503020204020204" pitchFamily="34" charset="-122"/>
              </a:rPr>
              <a:t>TCP </a:t>
            </a:r>
            <a:r>
              <a:rPr lang="zh-CN" altLang="en-US" sz="1900" b="1" dirty="0">
                <a:latin typeface="微软雅黑" panose="020B0503020204020204" pitchFamily="34" charset="-122"/>
                <a:ea typeface="微软雅黑" panose="020B0503020204020204" pitchFamily="34" charset="-122"/>
              </a:rPr>
              <a:t>报文段 </a:t>
            </a:r>
            <a:r>
              <a:rPr lang="en-US" altLang="zh-CN" sz="1900" b="1" dirty="0">
                <a:latin typeface="微软雅黑" panose="020B0503020204020204" pitchFamily="34" charset="-122"/>
                <a:ea typeface="微软雅黑" panose="020B0503020204020204" pitchFamily="34" charset="-122"/>
              </a:rPr>
              <a:t>1 </a:t>
            </a:r>
            <a:r>
              <a:rPr lang="zh-CN" altLang="en-US" sz="1900" b="1" dirty="0">
                <a:latin typeface="微软雅黑" panose="020B0503020204020204" pitchFamily="34" charset="-122"/>
                <a:ea typeface="微软雅黑" panose="020B0503020204020204" pitchFamily="34" charset="-122"/>
              </a:rPr>
              <a:t>没有收到确认。重传（即报文段 </a:t>
            </a:r>
            <a:r>
              <a:rPr lang="en-US" altLang="zh-CN" sz="1900" b="1" dirty="0">
                <a:latin typeface="微软雅黑" panose="020B0503020204020204" pitchFamily="34" charset="-122"/>
                <a:ea typeface="微软雅黑" panose="020B0503020204020204" pitchFamily="34" charset="-122"/>
              </a:rPr>
              <a:t>2</a:t>
            </a:r>
            <a:r>
              <a:rPr lang="zh-CN" altLang="en-US" sz="1900" b="1" dirty="0">
                <a:latin typeface="微软雅黑" panose="020B0503020204020204" pitchFamily="34" charset="-122"/>
                <a:ea typeface="微软雅黑" panose="020B0503020204020204" pitchFamily="34" charset="-122"/>
              </a:rPr>
              <a:t>）后，收到了确认报文段 </a:t>
            </a:r>
            <a:r>
              <a:rPr lang="en-US" altLang="zh-CN" sz="1900" b="1" dirty="0">
                <a:latin typeface="微软雅黑" panose="020B0503020204020204" pitchFamily="34" charset="-122"/>
                <a:ea typeface="微软雅黑" panose="020B0503020204020204" pitchFamily="34" charset="-122"/>
              </a:rPr>
              <a:t>ACK</a:t>
            </a:r>
            <a:r>
              <a:rPr lang="zh-CN" altLang="en-US" sz="1900" b="1" dirty="0">
                <a:latin typeface="微软雅黑" panose="020B0503020204020204" pitchFamily="34" charset="-122"/>
                <a:ea typeface="微软雅黑" panose="020B0503020204020204" pitchFamily="34" charset="-122"/>
              </a:rPr>
              <a:t>。</a:t>
            </a:r>
            <a:endParaRPr lang="zh-CN" altLang="en-US" sz="1900" b="1" dirty="0">
              <a:latin typeface="微软雅黑" panose="020B0503020204020204" pitchFamily="34" charset="-122"/>
              <a:ea typeface="微软雅黑" panose="020B0503020204020204" pitchFamily="34" charset="-122"/>
            </a:endParaRPr>
          </a:p>
          <a:p>
            <a:pPr marL="342900" indent="-342900">
              <a:lnSpc>
                <a:spcPts val="2700"/>
              </a:lnSpc>
              <a:buClr>
                <a:srgbClr val="0070C0"/>
              </a:buClr>
              <a:buFont typeface="Wingdings" panose="05000000000000000000" pitchFamily="2" charset="2"/>
              <a:buChar char="l"/>
            </a:pPr>
            <a:r>
              <a:rPr lang="zh-CN" altLang="en-US" sz="1900" b="1" dirty="0">
                <a:solidFill>
                  <a:srgbClr val="0000FF"/>
                </a:solidFill>
                <a:latin typeface="微软雅黑" panose="020B0503020204020204" pitchFamily="34" charset="-122"/>
                <a:ea typeface="微软雅黑" panose="020B0503020204020204" pitchFamily="34" charset="-122"/>
              </a:rPr>
              <a:t>如何判定此确认报文段是对原来的报文段 </a:t>
            </a:r>
            <a:r>
              <a:rPr lang="en-US" altLang="zh-CN" sz="1900" b="1" dirty="0">
                <a:solidFill>
                  <a:srgbClr val="0000FF"/>
                </a:solidFill>
                <a:latin typeface="微软雅黑" panose="020B0503020204020204" pitchFamily="34" charset="-122"/>
                <a:ea typeface="微软雅黑" panose="020B0503020204020204" pitchFamily="34" charset="-122"/>
              </a:rPr>
              <a:t>1 </a:t>
            </a:r>
            <a:r>
              <a:rPr lang="zh-CN" altLang="en-US" sz="1900" b="1" dirty="0">
                <a:solidFill>
                  <a:srgbClr val="0000FF"/>
                </a:solidFill>
                <a:latin typeface="微软雅黑" panose="020B0503020204020204" pitchFamily="34" charset="-122"/>
                <a:ea typeface="微软雅黑" panose="020B0503020204020204" pitchFamily="34" charset="-122"/>
              </a:rPr>
              <a:t>的确认，还是对重传的报文段 </a:t>
            </a:r>
            <a:r>
              <a:rPr lang="en-US" altLang="zh-CN" sz="1900" b="1" dirty="0">
                <a:solidFill>
                  <a:srgbClr val="0000FF"/>
                </a:solidFill>
                <a:latin typeface="微软雅黑" panose="020B0503020204020204" pitchFamily="34" charset="-122"/>
                <a:ea typeface="微软雅黑" panose="020B0503020204020204" pitchFamily="34" charset="-122"/>
              </a:rPr>
              <a:t>2 </a:t>
            </a:r>
            <a:r>
              <a:rPr lang="zh-CN" altLang="en-US" sz="1900" b="1" dirty="0">
                <a:solidFill>
                  <a:srgbClr val="0000FF"/>
                </a:solidFill>
                <a:latin typeface="微软雅黑" panose="020B0503020204020204" pitchFamily="34" charset="-122"/>
                <a:ea typeface="微软雅黑" panose="020B0503020204020204" pitchFamily="34" charset="-122"/>
              </a:rPr>
              <a:t>的确认？ </a:t>
            </a:r>
            <a:endParaRPr lang="zh-CN" altLang="en-US" sz="1900" b="1" dirty="0">
              <a:solidFill>
                <a:srgbClr val="0000FF"/>
              </a:solidFill>
              <a:latin typeface="微软雅黑" panose="020B0503020204020204" pitchFamily="34" charset="-122"/>
              <a:ea typeface="微软雅黑" panose="020B0503020204020204" pitchFamily="34" charset="-122"/>
            </a:endParaRPr>
          </a:p>
        </p:txBody>
      </p:sp>
      <p:sp>
        <p:nvSpPr>
          <p:cNvPr id="10" name="Line 2"/>
          <p:cNvSpPr>
            <a:spLocks noChangeShapeType="1"/>
          </p:cNvSpPr>
          <p:nvPr/>
        </p:nvSpPr>
        <p:spPr bwMode="auto">
          <a:xfrm>
            <a:off x="3922783" y="3812541"/>
            <a:ext cx="2463212" cy="0"/>
          </a:xfrm>
          <a:prstGeom prst="line">
            <a:avLst/>
          </a:prstGeom>
          <a:noFill/>
          <a:ln w="28575">
            <a:solidFill>
              <a:srgbClr val="0033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 name="Text Box 3"/>
          <p:cNvSpPr txBox="1">
            <a:spLocks noChangeArrowheads="1"/>
          </p:cNvSpPr>
          <p:nvPr/>
        </p:nvSpPr>
        <p:spPr bwMode="auto">
          <a:xfrm>
            <a:off x="4602579" y="3659654"/>
            <a:ext cx="1220014"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往返时间 </a:t>
            </a:r>
            <a:r>
              <a:rPr kumimoji="1" lang="en-US" altLang="zh-CN" sz="1200" b="1" dirty="0">
                <a:solidFill>
                  <a:srgbClr val="0000FF"/>
                </a:solidFill>
                <a:latin typeface="微软雅黑" panose="020B0503020204020204" pitchFamily="34" charset="-122"/>
                <a:ea typeface="微软雅黑" panose="020B0503020204020204" pitchFamily="34" charset="-122"/>
              </a:rPr>
              <a:t>RTT?</a:t>
            </a:r>
            <a:endParaRPr kumimoji="1"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12" name="Line 6"/>
          <p:cNvSpPr>
            <a:spLocks noChangeShapeType="1"/>
          </p:cNvSpPr>
          <p:nvPr/>
        </p:nvSpPr>
        <p:spPr bwMode="auto">
          <a:xfrm>
            <a:off x="1870295" y="3617296"/>
            <a:ext cx="5541947" cy="0"/>
          </a:xfrm>
          <a:prstGeom prst="line">
            <a:avLst/>
          </a:prstGeom>
          <a:noFill/>
          <a:ln w="28575">
            <a:solidFill>
              <a:srgbClr val="0033CC"/>
            </a:solidFill>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 name="Line 7"/>
          <p:cNvSpPr>
            <a:spLocks noChangeShapeType="1"/>
          </p:cNvSpPr>
          <p:nvPr/>
        </p:nvSpPr>
        <p:spPr bwMode="auto">
          <a:xfrm rot="16200000">
            <a:off x="1886649" y="3427732"/>
            <a:ext cx="379128" cy="0"/>
          </a:xfrm>
          <a:prstGeom prst="line">
            <a:avLst/>
          </a:prstGeom>
          <a:noFill/>
          <a:ln w="762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 name="Text Box 8"/>
          <p:cNvSpPr txBox="1">
            <a:spLocks noChangeArrowheads="1"/>
          </p:cNvSpPr>
          <p:nvPr/>
        </p:nvSpPr>
        <p:spPr bwMode="auto">
          <a:xfrm>
            <a:off x="1605638" y="2820958"/>
            <a:ext cx="9881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kumimoji="1" lang="zh-CN" altLang="en-US" sz="1200" b="1" dirty="0">
                <a:latin typeface="微软雅黑" panose="020B0503020204020204" pitchFamily="34" charset="-122"/>
                <a:ea typeface="微软雅黑" panose="020B0503020204020204" pitchFamily="34" charset="-122"/>
              </a:rPr>
              <a:t>发送一个</a:t>
            </a:r>
            <a:endParaRPr kumimoji="1" lang="zh-CN" altLang="en-US" sz="1200" b="1" dirty="0">
              <a:latin typeface="微软雅黑" panose="020B0503020204020204" pitchFamily="34" charset="-122"/>
              <a:ea typeface="微软雅黑" panose="020B0503020204020204" pitchFamily="34" charset="-122"/>
            </a:endParaRPr>
          </a:p>
          <a:p>
            <a:pPr algn="ctr"/>
            <a:r>
              <a:rPr kumimoji="1" lang="en-US" altLang="zh-CN" sz="1200" b="1" dirty="0">
                <a:latin typeface="微软雅黑" panose="020B0503020204020204" pitchFamily="34" charset="-122"/>
                <a:ea typeface="微软雅黑" panose="020B0503020204020204" pitchFamily="34" charset="-122"/>
              </a:rPr>
              <a:t>TCP </a:t>
            </a:r>
            <a:r>
              <a:rPr kumimoji="1" lang="zh-CN" altLang="en-US" sz="1200" b="1" dirty="0">
                <a:latin typeface="微软雅黑" panose="020B0503020204020204" pitchFamily="34" charset="-122"/>
                <a:ea typeface="微软雅黑" panose="020B0503020204020204" pitchFamily="34" charset="-122"/>
              </a:rPr>
              <a:t>报文段</a:t>
            </a:r>
            <a:endParaRPr kumimoji="1" lang="zh-CN" altLang="en-US" sz="1200" b="1" dirty="0">
              <a:latin typeface="微软雅黑" panose="020B0503020204020204" pitchFamily="34" charset="-122"/>
              <a:ea typeface="微软雅黑" panose="020B0503020204020204" pitchFamily="34" charset="-122"/>
            </a:endParaRPr>
          </a:p>
        </p:txBody>
      </p:sp>
      <p:sp>
        <p:nvSpPr>
          <p:cNvPr id="15" name="Line 9"/>
          <p:cNvSpPr>
            <a:spLocks noChangeShapeType="1"/>
          </p:cNvSpPr>
          <p:nvPr/>
        </p:nvSpPr>
        <p:spPr bwMode="auto">
          <a:xfrm rot="16200000">
            <a:off x="3733219" y="3427732"/>
            <a:ext cx="379128" cy="0"/>
          </a:xfrm>
          <a:prstGeom prst="line">
            <a:avLst/>
          </a:prstGeom>
          <a:noFill/>
          <a:ln w="762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Text Box 10"/>
          <p:cNvSpPr txBox="1">
            <a:spLocks noChangeArrowheads="1"/>
          </p:cNvSpPr>
          <p:nvPr/>
        </p:nvSpPr>
        <p:spPr bwMode="auto">
          <a:xfrm>
            <a:off x="3405203" y="2820958"/>
            <a:ext cx="9881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kumimoji="1" lang="zh-CN" altLang="en-US" sz="1200" b="1">
                <a:latin typeface="微软雅黑" panose="020B0503020204020204" pitchFamily="34" charset="-122"/>
                <a:ea typeface="微软雅黑" panose="020B0503020204020204" pitchFamily="34" charset="-122"/>
              </a:rPr>
              <a:t>超时重传</a:t>
            </a:r>
            <a:endParaRPr kumimoji="1" lang="zh-CN" altLang="en-US" sz="1200" b="1">
              <a:latin typeface="微软雅黑" panose="020B0503020204020204" pitchFamily="34" charset="-122"/>
              <a:ea typeface="微软雅黑" panose="020B0503020204020204" pitchFamily="34" charset="-122"/>
            </a:endParaRPr>
          </a:p>
          <a:p>
            <a:pPr algn="ctr"/>
            <a:r>
              <a:rPr kumimoji="1" lang="en-US" altLang="zh-CN" sz="1200" b="1">
                <a:latin typeface="微软雅黑" panose="020B0503020204020204" pitchFamily="34" charset="-122"/>
                <a:ea typeface="微软雅黑" panose="020B0503020204020204" pitchFamily="34" charset="-122"/>
              </a:rPr>
              <a:t>TCP </a:t>
            </a:r>
            <a:r>
              <a:rPr kumimoji="1" lang="zh-CN" altLang="en-US" sz="1200" b="1">
                <a:latin typeface="微软雅黑" panose="020B0503020204020204" pitchFamily="34" charset="-122"/>
                <a:ea typeface="微软雅黑" panose="020B0503020204020204" pitchFamily="34" charset="-122"/>
              </a:rPr>
              <a:t>报文段</a:t>
            </a:r>
            <a:endParaRPr kumimoji="1" lang="zh-CN" altLang="en-US" sz="1200" b="1">
              <a:latin typeface="微软雅黑" panose="020B0503020204020204" pitchFamily="34" charset="-122"/>
              <a:ea typeface="微软雅黑" panose="020B0503020204020204" pitchFamily="34" charset="-122"/>
            </a:endParaRPr>
          </a:p>
        </p:txBody>
      </p:sp>
      <p:sp>
        <p:nvSpPr>
          <p:cNvPr id="17" name="Line 11"/>
          <p:cNvSpPr>
            <a:spLocks noChangeShapeType="1"/>
          </p:cNvSpPr>
          <p:nvPr/>
        </p:nvSpPr>
        <p:spPr bwMode="auto">
          <a:xfrm rot="16200000">
            <a:off x="6196430" y="3427732"/>
            <a:ext cx="379128" cy="0"/>
          </a:xfrm>
          <a:prstGeom prst="line">
            <a:avLst/>
          </a:prstGeom>
          <a:noFill/>
          <a:ln w="76200">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8" name="Text Box 12"/>
          <p:cNvSpPr txBox="1">
            <a:spLocks noChangeArrowheads="1"/>
          </p:cNvSpPr>
          <p:nvPr/>
        </p:nvSpPr>
        <p:spPr bwMode="auto">
          <a:xfrm>
            <a:off x="5954276" y="3030383"/>
            <a:ext cx="86344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kumimoji="1" lang="zh-CN" altLang="en-US" sz="1200" b="1" dirty="0">
                <a:latin typeface="微软雅黑" panose="020B0503020204020204" pitchFamily="34" charset="-122"/>
                <a:ea typeface="微软雅黑" panose="020B0503020204020204" pitchFamily="34" charset="-122"/>
              </a:rPr>
              <a:t>收到 </a:t>
            </a:r>
            <a:r>
              <a:rPr kumimoji="1" lang="en-US" altLang="zh-CN" sz="1200" b="1" dirty="0">
                <a:latin typeface="微软雅黑" panose="020B0503020204020204" pitchFamily="34" charset="-122"/>
                <a:ea typeface="微软雅黑" panose="020B0503020204020204" pitchFamily="34" charset="-122"/>
              </a:rPr>
              <a:t>ACK</a:t>
            </a:r>
            <a:endParaRPr kumimoji="1" lang="en-US" altLang="zh-CN" sz="1200" b="1" dirty="0">
              <a:latin typeface="微软雅黑" panose="020B0503020204020204" pitchFamily="34" charset="-122"/>
              <a:ea typeface="微软雅黑" panose="020B0503020204020204" pitchFamily="34" charset="-122"/>
            </a:endParaRPr>
          </a:p>
        </p:txBody>
      </p:sp>
      <p:sp>
        <p:nvSpPr>
          <p:cNvPr id="19" name="Text Box 13"/>
          <p:cNvSpPr txBox="1">
            <a:spLocks noChangeArrowheads="1"/>
          </p:cNvSpPr>
          <p:nvPr/>
        </p:nvSpPr>
        <p:spPr bwMode="auto">
          <a:xfrm>
            <a:off x="7136155" y="3627902"/>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kumimoji="1" lang="zh-CN" altLang="en-US" sz="1200" b="1" dirty="0">
                <a:latin typeface="微软雅黑" panose="020B0503020204020204" pitchFamily="34" charset="-122"/>
                <a:ea typeface="微软雅黑" panose="020B0503020204020204" pitchFamily="34" charset="-122"/>
              </a:rPr>
              <a:t>时间</a:t>
            </a:r>
            <a:endParaRPr kumimoji="1" lang="zh-CN" altLang="en-US" sz="1200" b="1" dirty="0">
              <a:latin typeface="微软雅黑" panose="020B0503020204020204" pitchFamily="34" charset="-122"/>
              <a:ea typeface="微软雅黑" panose="020B0503020204020204" pitchFamily="34" charset="-122"/>
            </a:endParaRPr>
          </a:p>
        </p:txBody>
      </p:sp>
      <p:sp>
        <p:nvSpPr>
          <p:cNvPr id="20" name="Text Box 14"/>
          <p:cNvSpPr txBox="1">
            <a:spLocks noChangeArrowheads="1"/>
          </p:cNvSpPr>
          <p:nvPr/>
        </p:nvSpPr>
        <p:spPr bwMode="auto">
          <a:xfrm>
            <a:off x="1786928" y="3327011"/>
            <a:ext cx="297673" cy="311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kumimoji="1" lang="en-US" altLang="zh-CN" sz="1400" b="1">
                <a:solidFill>
                  <a:srgbClr val="000099"/>
                </a:solidFill>
                <a:latin typeface="微软雅黑" panose="020B0503020204020204" pitchFamily="34" charset="-122"/>
                <a:ea typeface="微软雅黑" panose="020B0503020204020204" pitchFamily="34" charset="-122"/>
              </a:rPr>
              <a:t>1</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21" name="Text Box 15"/>
          <p:cNvSpPr txBox="1">
            <a:spLocks noChangeArrowheads="1"/>
          </p:cNvSpPr>
          <p:nvPr/>
        </p:nvSpPr>
        <p:spPr bwMode="auto">
          <a:xfrm>
            <a:off x="3641331" y="3327011"/>
            <a:ext cx="297673" cy="311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kumimoji="1" lang="en-US" altLang="zh-CN" sz="1400" b="1">
                <a:solidFill>
                  <a:srgbClr val="000099"/>
                </a:solidFill>
                <a:latin typeface="微软雅黑" panose="020B0503020204020204" pitchFamily="34" charset="-122"/>
                <a:ea typeface="微软雅黑" panose="020B0503020204020204" pitchFamily="34" charset="-122"/>
              </a:rPr>
              <a:t>2</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22" name="Line 16"/>
          <p:cNvSpPr>
            <a:spLocks noChangeShapeType="1"/>
          </p:cNvSpPr>
          <p:nvPr/>
        </p:nvSpPr>
        <p:spPr bwMode="auto">
          <a:xfrm>
            <a:off x="3922783" y="3671015"/>
            <a:ext cx="0" cy="163221"/>
          </a:xfrm>
          <a:prstGeom prst="line">
            <a:avLst/>
          </a:prstGeom>
          <a:noFill/>
          <a:ln w="19050">
            <a:solidFill>
              <a:srgbClr val="00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3" name="Line 17"/>
          <p:cNvSpPr>
            <a:spLocks noChangeShapeType="1"/>
          </p:cNvSpPr>
          <p:nvPr/>
        </p:nvSpPr>
        <p:spPr bwMode="auto">
          <a:xfrm>
            <a:off x="6385995" y="3671017"/>
            <a:ext cx="0" cy="481400"/>
          </a:xfrm>
          <a:prstGeom prst="line">
            <a:avLst/>
          </a:prstGeom>
          <a:noFill/>
          <a:ln w="19050">
            <a:solidFill>
              <a:srgbClr val="00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4" name="Line 18"/>
          <p:cNvSpPr>
            <a:spLocks noChangeShapeType="1"/>
          </p:cNvSpPr>
          <p:nvPr/>
        </p:nvSpPr>
        <p:spPr bwMode="auto">
          <a:xfrm>
            <a:off x="2076213" y="3671017"/>
            <a:ext cx="0" cy="481400"/>
          </a:xfrm>
          <a:prstGeom prst="line">
            <a:avLst/>
          </a:prstGeom>
          <a:noFill/>
          <a:ln w="19050">
            <a:solidFill>
              <a:srgbClr val="00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5" name="Line 19"/>
          <p:cNvSpPr>
            <a:spLocks noChangeShapeType="1"/>
          </p:cNvSpPr>
          <p:nvPr/>
        </p:nvSpPr>
        <p:spPr bwMode="auto">
          <a:xfrm>
            <a:off x="2076215" y="4042911"/>
            <a:ext cx="4309781" cy="0"/>
          </a:xfrm>
          <a:prstGeom prst="line">
            <a:avLst/>
          </a:prstGeom>
          <a:noFill/>
          <a:ln w="28575">
            <a:solidFill>
              <a:srgbClr val="0033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6" name="Text Box 20"/>
          <p:cNvSpPr txBox="1">
            <a:spLocks noChangeArrowheads="1"/>
          </p:cNvSpPr>
          <p:nvPr/>
        </p:nvSpPr>
        <p:spPr bwMode="auto">
          <a:xfrm>
            <a:off x="3585504" y="3903296"/>
            <a:ext cx="1220014" cy="276999"/>
          </a:xfrm>
          <a:prstGeom prst="rect">
            <a:avLst/>
          </a:prstGeom>
          <a:solidFill>
            <a:srgbClr val="00FFFF"/>
          </a:solidFill>
          <a:ln>
            <a:noFill/>
          </a:ln>
          <a:effectLst/>
        </p:spPr>
        <p:txBody>
          <a:bodyPr wrap="none" lIns="91436" tIns="45718" rIns="91436" bIns="45718">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往返时间 </a:t>
            </a:r>
            <a:r>
              <a:rPr kumimoji="1" lang="en-US" altLang="zh-CN" sz="1200" b="1" dirty="0">
                <a:solidFill>
                  <a:srgbClr val="0000FF"/>
                </a:solidFill>
                <a:latin typeface="微软雅黑" panose="020B0503020204020204" pitchFamily="34" charset="-122"/>
                <a:ea typeface="微软雅黑" panose="020B0503020204020204" pitchFamily="34" charset="-122"/>
              </a:rPr>
              <a:t>RTT?</a:t>
            </a:r>
            <a:endParaRPr kumimoji="1"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27" name="Freeform 21"/>
          <p:cNvSpPr/>
          <p:nvPr/>
        </p:nvSpPr>
        <p:spPr bwMode="auto">
          <a:xfrm>
            <a:off x="4333505" y="2834247"/>
            <a:ext cx="1915956" cy="213840"/>
          </a:xfrm>
          <a:custGeom>
            <a:avLst/>
            <a:gdLst>
              <a:gd name="T0" fmla="*/ 1472 w 1472"/>
              <a:gd name="T1" fmla="*/ 189 h 189"/>
              <a:gd name="T2" fmla="*/ 1240 w 1472"/>
              <a:gd name="T3" fmla="*/ 85 h 189"/>
              <a:gd name="T4" fmla="*/ 948 w 1472"/>
              <a:gd name="T5" fmla="*/ 17 h 189"/>
              <a:gd name="T6" fmla="*/ 684 w 1472"/>
              <a:gd name="T7" fmla="*/ 1 h 189"/>
              <a:gd name="T8" fmla="*/ 480 w 1472"/>
              <a:gd name="T9" fmla="*/ 13 h 189"/>
              <a:gd name="T10" fmla="*/ 268 w 1472"/>
              <a:gd name="T11" fmla="*/ 61 h 189"/>
              <a:gd name="T12" fmla="*/ 96 w 1472"/>
              <a:gd name="T13" fmla="*/ 117 h 189"/>
              <a:gd name="T14" fmla="*/ 0 w 1472"/>
              <a:gd name="T15" fmla="*/ 165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2" h="189">
                <a:moveTo>
                  <a:pt x="1472" y="189"/>
                </a:moveTo>
                <a:cubicBezTo>
                  <a:pt x="1433" y="172"/>
                  <a:pt x="1327" y="114"/>
                  <a:pt x="1240" y="85"/>
                </a:cubicBezTo>
                <a:cubicBezTo>
                  <a:pt x="1153" y="56"/>
                  <a:pt x="1041" y="31"/>
                  <a:pt x="948" y="17"/>
                </a:cubicBezTo>
                <a:cubicBezTo>
                  <a:pt x="855" y="3"/>
                  <a:pt x="762" y="2"/>
                  <a:pt x="684" y="1"/>
                </a:cubicBezTo>
                <a:cubicBezTo>
                  <a:pt x="606" y="0"/>
                  <a:pt x="549" y="3"/>
                  <a:pt x="480" y="13"/>
                </a:cubicBezTo>
                <a:cubicBezTo>
                  <a:pt x="411" y="23"/>
                  <a:pt x="332" y="44"/>
                  <a:pt x="268" y="61"/>
                </a:cubicBezTo>
                <a:cubicBezTo>
                  <a:pt x="204" y="78"/>
                  <a:pt x="141" y="100"/>
                  <a:pt x="96" y="117"/>
                </a:cubicBezTo>
                <a:cubicBezTo>
                  <a:pt x="51" y="134"/>
                  <a:pt x="28" y="149"/>
                  <a:pt x="0" y="165"/>
                </a:cubicBezTo>
              </a:path>
            </a:pathLst>
          </a:custGeom>
          <a:noFill/>
          <a:ln w="57150" cap="flat" cmpd="sng">
            <a:solidFill>
              <a:srgbClr val="CC00CC"/>
            </a:solidFill>
            <a:prstDash val="sysDot"/>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8" name="Freeform 22"/>
          <p:cNvSpPr/>
          <p:nvPr/>
        </p:nvSpPr>
        <p:spPr bwMode="auto">
          <a:xfrm>
            <a:off x="2486937" y="2645201"/>
            <a:ext cx="3762526" cy="376029"/>
          </a:xfrm>
          <a:custGeom>
            <a:avLst/>
            <a:gdLst>
              <a:gd name="T0" fmla="*/ 1472 w 1472"/>
              <a:gd name="T1" fmla="*/ 189 h 189"/>
              <a:gd name="T2" fmla="*/ 1240 w 1472"/>
              <a:gd name="T3" fmla="*/ 85 h 189"/>
              <a:gd name="T4" fmla="*/ 948 w 1472"/>
              <a:gd name="T5" fmla="*/ 17 h 189"/>
              <a:gd name="T6" fmla="*/ 684 w 1472"/>
              <a:gd name="T7" fmla="*/ 1 h 189"/>
              <a:gd name="T8" fmla="*/ 480 w 1472"/>
              <a:gd name="T9" fmla="*/ 13 h 189"/>
              <a:gd name="T10" fmla="*/ 268 w 1472"/>
              <a:gd name="T11" fmla="*/ 61 h 189"/>
              <a:gd name="T12" fmla="*/ 96 w 1472"/>
              <a:gd name="T13" fmla="*/ 117 h 189"/>
              <a:gd name="T14" fmla="*/ 0 w 1472"/>
              <a:gd name="T15" fmla="*/ 165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2" h="189">
                <a:moveTo>
                  <a:pt x="1472" y="189"/>
                </a:moveTo>
                <a:cubicBezTo>
                  <a:pt x="1433" y="172"/>
                  <a:pt x="1327" y="114"/>
                  <a:pt x="1240" y="85"/>
                </a:cubicBezTo>
                <a:cubicBezTo>
                  <a:pt x="1153" y="56"/>
                  <a:pt x="1041" y="31"/>
                  <a:pt x="948" y="17"/>
                </a:cubicBezTo>
                <a:cubicBezTo>
                  <a:pt x="855" y="3"/>
                  <a:pt x="762" y="2"/>
                  <a:pt x="684" y="1"/>
                </a:cubicBezTo>
                <a:cubicBezTo>
                  <a:pt x="606" y="0"/>
                  <a:pt x="549" y="3"/>
                  <a:pt x="480" y="13"/>
                </a:cubicBezTo>
                <a:cubicBezTo>
                  <a:pt x="411" y="23"/>
                  <a:pt x="332" y="44"/>
                  <a:pt x="268" y="61"/>
                </a:cubicBezTo>
                <a:cubicBezTo>
                  <a:pt x="204" y="78"/>
                  <a:pt x="141" y="100"/>
                  <a:pt x="96" y="117"/>
                </a:cubicBezTo>
                <a:cubicBezTo>
                  <a:pt x="51" y="134"/>
                  <a:pt x="28" y="149"/>
                  <a:pt x="0" y="165"/>
                </a:cubicBezTo>
              </a:path>
            </a:pathLst>
          </a:custGeom>
          <a:noFill/>
          <a:ln w="57150" cap="flat" cmpd="sng">
            <a:solidFill>
              <a:srgbClr val="CC00CC"/>
            </a:solidFill>
            <a:prstDash val="sysDot"/>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9" name="Text Box 23"/>
          <p:cNvSpPr txBox="1">
            <a:spLocks noChangeArrowheads="1"/>
          </p:cNvSpPr>
          <p:nvPr/>
        </p:nvSpPr>
        <p:spPr bwMode="auto">
          <a:xfrm>
            <a:off x="5798014" y="2512447"/>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kumimoji="1" lang="zh-CN" altLang="en-US" sz="1200" b="1" dirty="0">
                <a:latin typeface="微软雅黑" panose="020B0503020204020204" pitchFamily="34" charset="-122"/>
                <a:ea typeface="微软雅黑" panose="020B0503020204020204" pitchFamily="34" charset="-122"/>
              </a:rPr>
              <a:t>是对哪一个报文段</a:t>
            </a:r>
            <a:endParaRPr kumimoji="1" lang="zh-CN" altLang="en-US" sz="1200" b="1" dirty="0">
              <a:latin typeface="微软雅黑" panose="020B0503020204020204" pitchFamily="34" charset="-122"/>
              <a:ea typeface="微软雅黑" panose="020B0503020204020204" pitchFamily="34" charset="-122"/>
            </a:endParaRPr>
          </a:p>
          <a:p>
            <a:pPr algn="ctr"/>
            <a:r>
              <a:rPr kumimoji="1" lang="zh-CN" altLang="en-US" sz="1200" b="1" dirty="0">
                <a:latin typeface="微软雅黑" panose="020B0503020204020204" pitchFamily="34" charset="-122"/>
                <a:ea typeface="微软雅黑" panose="020B0503020204020204" pitchFamily="34" charset="-122"/>
              </a:rPr>
              <a:t>的确认？</a:t>
            </a:r>
            <a:endParaRPr kumimoji="1" lang="zh-CN" altLang="en-US" sz="12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2000"/>
                                  </p:stCondLst>
                                  <p:childTnLst>
                                    <p:set>
                                      <p:cBhvr>
                                        <p:cTn id="6" dur="1" fill="hold">
                                          <p:stCondLst>
                                            <p:cond delay="0"/>
                                          </p:stCondLst>
                                        </p:cTn>
                                        <p:tgtEl>
                                          <p:spTgt spid="27"/>
                                        </p:tgtEl>
                                        <p:attrNameLst>
                                          <p:attrName>style.visibility</p:attrName>
                                        </p:attrNameLst>
                                      </p:cBhvr>
                                      <p:to>
                                        <p:strVal val="visible"/>
                                      </p:to>
                                    </p:set>
                                    <p:animEffect transition="in" filter="wipe(right)">
                                      <p:cBhvr>
                                        <p:cTn id="7" dur="3000"/>
                                        <p:tgtEl>
                                          <p:spTgt spid="27"/>
                                        </p:tgtEl>
                                      </p:cBhvr>
                                    </p:animEffect>
                                  </p:childTnLst>
                                </p:cTn>
                              </p:par>
                              <p:par>
                                <p:cTn id="8" presetID="22" presetClass="entr" presetSubtype="2" fill="hold" grpId="0" nodeType="withEffect">
                                  <p:stCondLst>
                                    <p:cond delay="2000"/>
                                  </p:stCondLst>
                                  <p:childTnLst>
                                    <p:set>
                                      <p:cBhvr>
                                        <p:cTn id="9" dur="1" fill="hold">
                                          <p:stCondLst>
                                            <p:cond delay="0"/>
                                          </p:stCondLst>
                                        </p:cTn>
                                        <p:tgtEl>
                                          <p:spTgt spid="28"/>
                                        </p:tgtEl>
                                        <p:attrNameLst>
                                          <p:attrName>style.visibility</p:attrName>
                                        </p:attrNameLst>
                                      </p:cBhvr>
                                      <p:to>
                                        <p:strVal val="visible"/>
                                      </p:to>
                                    </p:set>
                                    <p:animEffect transition="in" filter="wipe(right)">
                                      <p:cBhvr>
                                        <p:cTn id="10" dur="3000"/>
                                        <p:tgtEl>
                                          <p:spTgt spid="28"/>
                                        </p:tgtEl>
                                      </p:cBhvr>
                                    </p:animEffect>
                                  </p:childTnLst>
                                </p:cTn>
                              </p:par>
                            </p:childTnLst>
                          </p:cTn>
                        </p:par>
                        <p:par>
                          <p:cTn id="11" fill="hold">
                            <p:stCondLst>
                              <p:cond delay="5000"/>
                            </p:stCondLst>
                            <p:childTnLst>
                              <p:par>
                                <p:cTn id="12" presetID="35" presetClass="emph" presetSubtype="0" repeatCount="3000" fill="hold" grpId="0" nodeType="afterEffect">
                                  <p:stCondLst>
                                    <p:cond delay="1000"/>
                                  </p:stCondLst>
                                  <p:childTnLst>
                                    <p:anim calcmode="discrete" valueType="str">
                                      <p:cBhvr>
                                        <p:cTn id="13" dur="1000" fill="hold"/>
                                        <p:tgtEl>
                                          <p:spTgt spid="26"/>
                                        </p:tgtEl>
                                        <p:attrNameLst>
                                          <p:attrName>style.visibility</p:attrName>
                                        </p:attrNameLst>
                                      </p:cBhvr>
                                      <p:tavLst>
                                        <p:tav tm="0">
                                          <p:val>
                                            <p:strVal val="hidden"/>
                                          </p:val>
                                        </p:tav>
                                        <p:tav tm="50000">
                                          <p:val>
                                            <p:strVal val="visible"/>
                                          </p:val>
                                        </p:tav>
                                      </p:tavLst>
                                    </p:anim>
                                  </p:childTnLst>
                                </p:cTn>
                              </p:par>
                              <p:par>
                                <p:cTn id="14" presetID="35" presetClass="emph" presetSubtype="0" repeatCount="3000" fill="hold" grpId="0" nodeType="withEffect">
                                  <p:stCondLst>
                                    <p:cond delay="1000"/>
                                  </p:stCondLst>
                                  <p:childTnLst>
                                    <p:anim calcmode="discrete" valueType="str">
                                      <p:cBhvr>
                                        <p:cTn id="15"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6" grpId="0" animBg="1"/>
      <p:bldP spid="27" grpId="0" animBg="1"/>
      <p:bldP spid="28"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5" y="639535"/>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6" name="Rectangle 6"/>
          <p:cNvSpPr>
            <a:spLocks noChangeArrowheads="1"/>
          </p:cNvSpPr>
          <p:nvPr/>
        </p:nvSpPr>
        <p:spPr bwMode="auto">
          <a:xfrm>
            <a:off x="3885780" y="606324"/>
            <a:ext cx="1391147"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000" b="1" dirty="0" err="1">
                <a:solidFill>
                  <a:schemeClr val="bg1"/>
                </a:solidFill>
                <a:latin typeface="微软雅黑" panose="020B0503020204020204" pitchFamily="34" charset="-122"/>
                <a:ea typeface="微软雅黑" panose="020B0503020204020204" pitchFamily="34" charset="-122"/>
              </a:rPr>
              <a:t>Karn</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算法</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 name="Rectangle 68"/>
          <p:cNvSpPr>
            <a:spLocks noChangeArrowheads="1"/>
          </p:cNvSpPr>
          <p:nvPr/>
        </p:nvSpPr>
        <p:spPr bwMode="auto">
          <a:xfrm>
            <a:off x="556963" y="1002636"/>
            <a:ext cx="8184960"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42900" indent="-34290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在计算平均往返时间 </a:t>
            </a:r>
            <a:r>
              <a:rPr lang="en-US" altLang="zh-CN" sz="2000" b="1" dirty="0">
                <a:solidFill>
                  <a:srgbClr val="0000FF"/>
                </a:solidFill>
                <a:latin typeface="微软雅黑" panose="020B0503020204020204" pitchFamily="34" charset="-122"/>
                <a:ea typeface="微软雅黑" panose="020B0503020204020204" pitchFamily="34" charset="-122"/>
              </a:rPr>
              <a:t>RTT </a:t>
            </a:r>
            <a:r>
              <a:rPr lang="zh-CN" altLang="en-US" sz="2000" b="1" dirty="0">
                <a:solidFill>
                  <a:srgbClr val="0000FF"/>
                </a:solidFill>
                <a:latin typeface="微软雅黑" panose="020B0503020204020204" pitchFamily="34" charset="-122"/>
                <a:ea typeface="微软雅黑" panose="020B0503020204020204" pitchFamily="34" charset="-122"/>
              </a:rPr>
              <a:t>时，只要报文段重传了，就不采用其往返时间样本。</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这样得出的加权平均平均往返时间 </a:t>
            </a:r>
            <a:r>
              <a:rPr lang="en-US" altLang="zh-CN" sz="2000" b="1" dirty="0">
                <a:latin typeface="微软雅黑" panose="020B0503020204020204" pitchFamily="34" charset="-122"/>
                <a:ea typeface="微软雅黑" panose="020B0503020204020204" pitchFamily="34" charset="-122"/>
              </a:rPr>
              <a:t>RTT</a:t>
            </a:r>
            <a:r>
              <a:rPr lang="en-US" altLang="zh-CN" sz="2000" b="1" baseline="-25000" dirty="0">
                <a:latin typeface="微软雅黑" panose="020B0503020204020204" pitchFamily="34" charset="-122"/>
                <a:ea typeface="微软雅黑" panose="020B0503020204020204" pitchFamily="34" charset="-122"/>
              </a:rPr>
              <a:t>S</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和超时重传时间 </a:t>
            </a:r>
            <a:r>
              <a:rPr lang="en-US" altLang="zh-CN" sz="2000" b="1" dirty="0">
                <a:latin typeface="微软雅黑" panose="020B0503020204020204" pitchFamily="34" charset="-122"/>
                <a:ea typeface="微软雅黑" panose="020B0503020204020204" pitchFamily="34" charset="-122"/>
              </a:rPr>
              <a:t>RTO </a:t>
            </a:r>
            <a:r>
              <a:rPr lang="zh-CN" altLang="en-US" sz="2000" b="1" dirty="0">
                <a:latin typeface="微软雅黑" panose="020B0503020204020204" pitchFamily="34" charset="-122"/>
                <a:ea typeface="微软雅黑" panose="020B0503020204020204" pitchFamily="34" charset="-122"/>
              </a:rPr>
              <a:t>就较准确。</a:t>
            </a:r>
            <a:endParaRPr lang="zh-CN" altLang="en-US" sz="2000"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但是，这又引起</a:t>
            </a:r>
            <a:r>
              <a:rPr lang="zh-CN" altLang="en-US" sz="2000" b="1" dirty="0">
                <a:solidFill>
                  <a:srgbClr val="0000FF"/>
                </a:solidFill>
                <a:latin typeface="微软雅黑" panose="020B0503020204020204" pitchFamily="34" charset="-122"/>
                <a:ea typeface="微软雅黑" panose="020B0503020204020204" pitchFamily="34" charset="-122"/>
              </a:rPr>
              <a:t>新的问题</a:t>
            </a:r>
            <a:r>
              <a:rPr lang="zh-CN" altLang="en-US" sz="2000" b="1" dirty="0">
                <a:latin typeface="微软雅黑" panose="020B0503020204020204" pitchFamily="34" charset="-122"/>
                <a:ea typeface="微软雅黑" panose="020B0503020204020204" pitchFamily="34" charset="-122"/>
              </a:rPr>
              <a:t>。当报文段的时延突然增大了很多时，在原来得出的重传时间内，不会收到确认报文段。于是就重传报文段。但根据 </a:t>
            </a:r>
            <a:r>
              <a:rPr lang="en-US" altLang="zh-CN" sz="2000" b="1" dirty="0" err="1">
                <a:latin typeface="微软雅黑" panose="020B0503020204020204" pitchFamily="34" charset="-122"/>
                <a:ea typeface="微软雅黑" panose="020B0503020204020204" pitchFamily="34" charset="-122"/>
              </a:rPr>
              <a:t>Karn</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算法，不考虑重传的报文段的往返时间样本。这样，</a:t>
            </a:r>
            <a:r>
              <a:rPr lang="zh-CN" altLang="en-US" sz="2000" b="1" dirty="0">
                <a:solidFill>
                  <a:srgbClr val="0000FF"/>
                </a:solidFill>
                <a:latin typeface="微软雅黑" panose="020B0503020204020204" pitchFamily="34" charset="-122"/>
                <a:ea typeface="微软雅黑" panose="020B0503020204020204" pitchFamily="34" charset="-122"/>
              </a:rPr>
              <a:t>超时重传时间就无法更新</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56965" y="831559"/>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8" name="Rectangle 6"/>
          <p:cNvSpPr>
            <a:spLocks noChangeArrowheads="1"/>
          </p:cNvSpPr>
          <p:nvPr/>
        </p:nvSpPr>
        <p:spPr bwMode="auto">
          <a:xfrm>
            <a:off x="3431520" y="798348"/>
            <a:ext cx="229966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修正的 </a:t>
            </a:r>
            <a:r>
              <a:rPr lang="en-US" altLang="zh-CN" sz="2000" b="1" dirty="0" err="1">
                <a:solidFill>
                  <a:schemeClr val="bg1"/>
                </a:solidFill>
                <a:latin typeface="微软雅黑" panose="020B0503020204020204" pitchFamily="34" charset="-122"/>
                <a:ea typeface="微软雅黑" panose="020B0503020204020204" pitchFamily="34" charset="-122"/>
              </a:rPr>
              <a:t>Karn</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算法</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9" name="Rectangle 68"/>
          <p:cNvSpPr>
            <a:spLocks noChangeArrowheads="1"/>
          </p:cNvSpPr>
          <p:nvPr/>
        </p:nvSpPr>
        <p:spPr bwMode="auto">
          <a:xfrm>
            <a:off x="556963" y="1194660"/>
            <a:ext cx="8184960"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报文段每重传一次，就把 </a:t>
            </a:r>
            <a:r>
              <a:rPr lang="en-US" altLang="zh-CN" sz="2000" b="1" dirty="0">
                <a:latin typeface="微软雅黑" panose="020B0503020204020204" pitchFamily="34" charset="-122"/>
                <a:ea typeface="微软雅黑" panose="020B0503020204020204" pitchFamily="34" charset="-122"/>
              </a:rPr>
              <a:t>RTO </a:t>
            </a:r>
            <a:r>
              <a:rPr lang="zh-CN" altLang="en-US" sz="2000" b="1" dirty="0">
                <a:latin typeface="微软雅黑" panose="020B0503020204020204" pitchFamily="34" charset="-122"/>
                <a:ea typeface="微软雅黑" panose="020B0503020204020204" pitchFamily="34" charset="-122"/>
              </a:rPr>
              <a:t>增大一些：</a:t>
            </a:r>
            <a:endParaRPr lang="zh-CN" altLang="en-US" sz="2000"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endParaRPr lang="zh-CN" altLang="en-US" sz="2000"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endParaRPr lang="zh-CN" altLang="en-US" sz="2000"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系数 </a:t>
            </a:r>
            <a:r>
              <a:rPr lang="zh-CN" altLang="en-US" sz="2000" b="1" dirty="0">
                <a:latin typeface="微软雅黑" panose="020B0503020204020204" pitchFamily="34" charset="-122"/>
                <a:ea typeface="微软雅黑" panose="020B0503020204020204" pitchFamily="34" charset="-122"/>
                <a:sym typeface="Symbol" panose="05050102010706020507" pitchFamily="18" charset="2"/>
              </a:rPr>
              <a:t> </a:t>
            </a:r>
            <a:r>
              <a:rPr lang="zh-CN" altLang="en-US" sz="2000" b="1" dirty="0">
                <a:latin typeface="微软雅黑" panose="020B0503020204020204" pitchFamily="34" charset="-122"/>
                <a:ea typeface="微软雅黑" panose="020B0503020204020204" pitchFamily="34" charset="-122"/>
              </a:rPr>
              <a:t>的典型值是 </a:t>
            </a:r>
            <a:r>
              <a:rPr lang="en-US" altLang="zh-CN" sz="2000" b="1" dirty="0">
                <a:solidFill>
                  <a:srgbClr val="FF0000"/>
                </a:solidFill>
                <a:latin typeface="微软雅黑" panose="020B0503020204020204" pitchFamily="34" charset="-122"/>
                <a:ea typeface="微软雅黑" panose="020B0503020204020204" pitchFamily="34" charset="-122"/>
              </a:rPr>
              <a:t>2</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当不再发生报文段的重传时，才根据报文段的往返时延更新平均往返时延 </a:t>
            </a:r>
            <a:r>
              <a:rPr lang="en-US" altLang="zh-CN" sz="2000" b="1" dirty="0">
                <a:latin typeface="微软雅黑" panose="020B0503020204020204" pitchFamily="34" charset="-122"/>
                <a:ea typeface="微软雅黑" panose="020B0503020204020204" pitchFamily="34" charset="-122"/>
              </a:rPr>
              <a:t>RTT </a:t>
            </a:r>
            <a:r>
              <a:rPr lang="zh-CN" altLang="en-US" sz="2000" b="1" dirty="0">
                <a:latin typeface="微软雅黑" panose="020B0503020204020204" pitchFamily="34" charset="-122"/>
                <a:ea typeface="微软雅黑" panose="020B0503020204020204" pitchFamily="34" charset="-122"/>
              </a:rPr>
              <a:t>和超时重传时间 </a:t>
            </a:r>
            <a:r>
              <a:rPr lang="en-US" altLang="zh-CN" sz="2000" b="1" dirty="0">
                <a:latin typeface="微软雅黑" panose="020B0503020204020204" pitchFamily="34" charset="-122"/>
                <a:ea typeface="微软雅黑" panose="020B0503020204020204" pitchFamily="34" charset="-122"/>
              </a:rPr>
              <a:t>RTO </a:t>
            </a:r>
            <a:r>
              <a:rPr lang="zh-CN" altLang="en-US" sz="2000" b="1" dirty="0">
                <a:latin typeface="微软雅黑" panose="020B0503020204020204" pitchFamily="34" charset="-122"/>
                <a:ea typeface="微软雅黑" panose="020B0503020204020204" pitchFamily="34" charset="-122"/>
              </a:rPr>
              <a:t>的数值。</a:t>
            </a:r>
            <a:endParaRPr lang="zh-CN" altLang="en-US" sz="2000"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实践证明，这种策略较为合理。 </a:t>
            </a:r>
            <a:endParaRPr lang="zh-CN" altLang="en-US" sz="2000" b="1" dirty="0">
              <a:latin typeface="微软雅黑" panose="020B0503020204020204" pitchFamily="34" charset="-122"/>
              <a:ea typeface="微软雅黑" panose="020B0503020204020204" pitchFamily="34" charset="-122"/>
            </a:endParaRPr>
          </a:p>
        </p:txBody>
      </p:sp>
      <p:sp>
        <p:nvSpPr>
          <p:cNvPr id="11" name="矩形 10"/>
          <p:cNvSpPr/>
          <p:nvPr/>
        </p:nvSpPr>
        <p:spPr>
          <a:xfrm>
            <a:off x="1005840" y="1837105"/>
            <a:ext cx="6858000" cy="369332"/>
          </a:xfrm>
          <a:prstGeom prst="rect">
            <a:avLst/>
          </a:prstGeom>
          <a:solidFill>
            <a:srgbClr val="99FFCC"/>
          </a:solidFill>
          <a:ln w="12700"/>
        </p:spPr>
        <p:style>
          <a:lnRef idx="2">
            <a:schemeClr val="dk1"/>
          </a:lnRef>
          <a:fillRef idx="1">
            <a:schemeClr val="lt1"/>
          </a:fillRef>
          <a:effectRef idx="0">
            <a:schemeClr val="dk1"/>
          </a:effectRef>
          <a:fontRef idx="minor">
            <a:schemeClr val="dk1"/>
          </a:fontRef>
        </p:style>
        <p:txBody>
          <a:bodyPr wrap="none" lIns="91436" tIns="45718" rIns="91436" bIns="45718" anchor="ctr"/>
          <a:lstStyle/>
          <a:p>
            <a:r>
              <a:rPr lang="zh-CN" altLang="en-US" sz="1600" b="1" dirty="0">
                <a:latin typeface="微软雅黑" panose="020B0503020204020204" pitchFamily="34" charset="-122"/>
                <a:ea typeface="微软雅黑" panose="020B0503020204020204" pitchFamily="34" charset="-122"/>
              </a:rPr>
              <a:t>新的 </a:t>
            </a:r>
            <a:r>
              <a:rPr lang="en-US" altLang="zh-CN" sz="1600" b="1" dirty="0">
                <a:latin typeface="微软雅黑" panose="020B0503020204020204" pitchFamily="34" charset="-122"/>
                <a:ea typeface="微软雅黑" panose="020B0503020204020204" pitchFamily="34" charset="-122"/>
              </a:rPr>
              <a:t>RTO</a:t>
            </a:r>
            <a:r>
              <a:rPr lang="en-US" altLang="zh-CN" sz="1600" b="1" dirty="0">
                <a:solidFill>
                  <a:schemeClr val="tx1"/>
                </a:solidFill>
                <a:latin typeface="微软雅黑" panose="020B0503020204020204" pitchFamily="34" charset="-122"/>
                <a:ea typeface="微软雅黑" panose="020B0503020204020204" pitchFamily="34" charset="-122"/>
              </a:rPr>
              <a:t> </a:t>
            </a:r>
            <a:r>
              <a:rPr lang="en-US" altLang="zh-CN" sz="1600" b="1" dirty="0">
                <a:solidFill>
                  <a:schemeClr val="tx1"/>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600" b="1" dirty="0">
                <a:solidFill>
                  <a:schemeClr val="tx1"/>
                </a:solidFill>
                <a:latin typeface="微软雅黑" panose="020B0503020204020204" pitchFamily="34" charset="-122"/>
                <a:ea typeface="微软雅黑" panose="020B0503020204020204" pitchFamily="34" charset="-122"/>
              </a:rPr>
              <a:t> </a:t>
            </a:r>
            <a:r>
              <a:rPr lang="en-US" altLang="zh-CN" sz="1600" b="1" dirty="0">
                <a:solidFill>
                  <a:schemeClr val="tx1"/>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600" b="1" dirty="0">
                <a:solidFill>
                  <a:schemeClr val="tx1"/>
                </a:solidFill>
                <a:latin typeface="微软雅黑" panose="020B0503020204020204" pitchFamily="34" charset="-122"/>
                <a:ea typeface="微软雅黑" panose="020B0503020204020204" pitchFamily="34" charset="-122"/>
              </a:rPr>
              <a:t> </a:t>
            </a:r>
            <a:r>
              <a:rPr lang="en-US" altLang="zh-CN" sz="1600" b="1" dirty="0">
                <a:solidFill>
                  <a:schemeClr val="tx1"/>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600" b="1" dirty="0">
                <a:solidFill>
                  <a:schemeClr val="tx1"/>
                </a:solidFill>
                <a:latin typeface="微软雅黑" panose="020B0503020204020204" pitchFamily="34" charset="-122"/>
                <a:ea typeface="微软雅黑" panose="020B0503020204020204" pitchFamily="34" charset="-122"/>
              </a:rPr>
              <a:t>  </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旧的 </a:t>
            </a:r>
            <a:r>
              <a:rPr lang="en-US" altLang="zh-CN" sz="1600" b="1" dirty="0">
                <a:latin typeface="微软雅黑" panose="020B0503020204020204" pitchFamily="34" charset="-122"/>
                <a:ea typeface="微软雅黑" panose="020B0503020204020204" pitchFamily="34" charset="-122"/>
              </a:rPr>
              <a:t>RTO) </a:t>
            </a:r>
            <a:endParaRPr lang="en-US" altLang="zh-CN" sz="16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ChangeArrowheads="1"/>
          </p:cNvSpPr>
          <p:nvPr/>
        </p:nvSpPr>
        <p:spPr bwMode="auto">
          <a:xfrm>
            <a:off x="2629135" y="1603758"/>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lIns="91436" tIns="45718" rIns="91436" bIns="45718" anchor="ctr"/>
          <a:lstStyle/>
          <a:p>
            <a:pPr algn="ctr" eaLnBrk="0" hangingPunct="0"/>
            <a:endParaRPr lang="fr-FR">
              <a:solidFill>
                <a:srgbClr val="FFFFFF"/>
              </a:solidFill>
              <a:latin typeface="宋体" panose="02010600030101010101" pitchFamily="2" charset="-122"/>
            </a:endParaRPr>
          </a:p>
        </p:txBody>
      </p:sp>
      <p:sp>
        <p:nvSpPr>
          <p:cNvPr id="7" name="Rectangle 10"/>
          <p:cNvSpPr>
            <a:spLocks noChangeArrowheads="1"/>
          </p:cNvSpPr>
          <p:nvPr/>
        </p:nvSpPr>
        <p:spPr bwMode="auto">
          <a:xfrm>
            <a:off x="2629135" y="2210185"/>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lIns="91436" tIns="45718" rIns="91436" bIns="45718" anchor="ctr"/>
          <a:lstStyle/>
          <a:p>
            <a:pPr algn="ctr" eaLnBrk="0" hangingPunct="0"/>
            <a:endParaRPr lang="fr-FR">
              <a:solidFill>
                <a:srgbClr val="FFFFFF"/>
              </a:solidFill>
              <a:latin typeface="宋体" panose="02010600030101010101" pitchFamily="2" charset="-122"/>
            </a:endParaRPr>
          </a:p>
        </p:txBody>
      </p:sp>
      <p:sp>
        <p:nvSpPr>
          <p:cNvPr id="8" name="Line 16"/>
          <p:cNvSpPr>
            <a:spLocks noChangeShapeType="1"/>
          </p:cNvSpPr>
          <p:nvPr/>
        </p:nvSpPr>
        <p:spPr bwMode="auto">
          <a:xfrm>
            <a:off x="3637198" y="1532321"/>
            <a:ext cx="0" cy="1800225"/>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9" name="Rectangle 8"/>
          <p:cNvSpPr>
            <a:spLocks noChangeArrowheads="1"/>
          </p:cNvSpPr>
          <p:nvPr/>
        </p:nvSpPr>
        <p:spPr bwMode="auto">
          <a:xfrm>
            <a:off x="2700575" y="1349760"/>
            <a:ext cx="5472113" cy="1323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spAutoFit/>
          </a:bodyPr>
          <a:lstStyle/>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5.7.1                     </a:t>
            </a:r>
            <a:r>
              <a:rPr lang="zh-CN" altLang="en-US" sz="2000" b="1" dirty="0">
                <a:solidFill>
                  <a:schemeClr val="bg1"/>
                </a:solidFill>
                <a:latin typeface="微软雅黑" panose="020B0503020204020204" pitchFamily="34" charset="-122"/>
                <a:ea typeface="微软雅黑" panose="020B0503020204020204" pitchFamily="34" charset="-122"/>
              </a:rPr>
              <a:t>利用滑动窗口实现流量控制</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5.7.2                                     TCP </a:t>
            </a:r>
            <a:r>
              <a:rPr lang="zh-CN" altLang="en-US" sz="2000" b="1" dirty="0">
                <a:solidFill>
                  <a:schemeClr val="bg1"/>
                </a:solidFill>
                <a:latin typeface="微软雅黑" panose="020B0503020204020204" pitchFamily="34" charset="-122"/>
                <a:ea typeface="微软雅黑" panose="020B0503020204020204" pitchFamily="34" charset="-122"/>
              </a:rPr>
              <a:t>的传输效率</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 name="Rectangle 27"/>
          <p:cNvSpPr>
            <a:spLocks noChangeArrowheads="1"/>
          </p:cNvSpPr>
          <p:nvPr/>
        </p:nvSpPr>
        <p:spPr bwMode="auto">
          <a:xfrm>
            <a:off x="639732" y="1603760"/>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eaLnBrk="0" hangingPunct="0"/>
            <a:endParaRPr lang="fr-FR">
              <a:latin typeface="宋体" panose="02010600030101010101" pitchFamily="2" charset="-122"/>
            </a:endParaRPr>
          </a:p>
        </p:txBody>
      </p:sp>
      <p:sp>
        <p:nvSpPr>
          <p:cNvPr id="11" name="Rectangle 29"/>
          <p:cNvSpPr>
            <a:spLocks noChangeArrowheads="1"/>
          </p:cNvSpPr>
          <p:nvPr/>
        </p:nvSpPr>
        <p:spPr bwMode="auto">
          <a:xfrm>
            <a:off x="648621" y="1698691"/>
            <a:ext cx="1627651" cy="1027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eaLnBrk="0" hangingPunct="0"/>
            <a:r>
              <a:rPr lang="fr-FR" altLang="zh-CN" sz="2000" b="1" dirty="0">
                <a:solidFill>
                  <a:srgbClr val="FFFF00"/>
                </a:solidFill>
                <a:latin typeface="微软雅黑" panose="020B0503020204020204" pitchFamily="34" charset="-122"/>
                <a:ea typeface="微软雅黑" panose="020B0503020204020204" pitchFamily="34" charset="-122"/>
              </a:rPr>
              <a:t>5.7</a:t>
            </a:r>
            <a:endParaRPr lang="fr-FR" altLang="zh-CN" sz="2000" b="1" dirty="0">
              <a:solidFill>
                <a:srgbClr val="FFFF00"/>
              </a:solidFill>
              <a:latin typeface="微软雅黑" panose="020B0503020204020204" pitchFamily="34" charset="-122"/>
              <a:ea typeface="微软雅黑" panose="020B0503020204020204" pitchFamily="34" charset="-122"/>
            </a:endParaRPr>
          </a:p>
          <a:p>
            <a:pPr eaLnBrk="0" hangingPunct="0"/>
            <a:r>
              <a:rPr lang="en-US" altLang="zh-CN" sz="2000" b="1" dirty="0">
                <a:solidFill>
                  <a:schemeClr val="bg1"/>
                </a:solidFill>
                <a:latin typeface="微软雅黑" panose="020B0503020204020204" pitchFamily="34" charset="-122"/>
                <a:ea typeface="微软雅黑" panose="020B0503020204020204" pitchFamily="34" charset="-122"/>
              </a:rPr>
              <a:t>TCP </a:t>
            </a:r>
            <a:r>
              <a:rPr lang="zh-CN" altLang="en-US" sz="2000" b="1" dirty="0">
                <a:solidFill>
                  <a:schemeClr val="bg1"/>
                </a:solidFill>
                <a:latin typeface="微软雅黑" panose="020B0503020204020204" pitchFamily="34" charset="-122"/>
                <a:ea typeface="微软雅黑" panose="020B0503020204020204" pitchFamily="34" charset="-122"/>
              </a:rPr>
              <a:t>的流量控制</a:t>
            </a:r>
            <a:endParaRPr lang="zh-CN" altLang="fr-FR"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5"/>
          <p:cNvSpPr>
            <a:spLocks noChangeArrowheads="1"/>
          </p:cNvSpPr>
          <p:nvPr/>
        </p:nvSpPr>
        <p:spPr bwMode="auto">
          <a:xfrm>
            <a:off x="545146" y="673929"/>
            <a:ext cx="8053711"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15" name="Rectangle 6"/>
          <p:cNvSpPr>
            <a:spLocks noChangeArrowheads="1"/>
          </p:cNvSpPr>
          <p:nvPr/>
        </p:nvSpPr>
        <p:spPr bwMode="auto">
          <a:xfrm>
            <a:off x="3172592" y="650840"/>
            <a:ext cx="2781527"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schemeClr val="bg1"/>
                </a:solidFill>
                <a:ea typeface="微软雅黑" panose="020B0503020204020204" pitchFamily="34" charset="-122"/>
              </a:rPr>
              <a:t>可靠信道与不可靠信道</a:t>
            </a:r>
            <a:endParaRPr lang="zh-CN" altLang="en-US" sz="2000" b="1" dirty="0">
              <a:solidFill>
                <a:schemeClr val="bg1"/>
              </a:solidFill>
              <a:ea typeface="微软雅黑" panose="020B0503020204020204" pitchFamily="34" charset="-122"/>
            </a:endParaRPr>
          </a:p>
        </p:txBody>
      </p:sp>
      <p:sp>
        <p:nvSpPr>
          <p:cNvPr id="16" name="圆角矩形 15"/>
          <p:cNvSpPr/>
          <p:nvPr/>
        </p:nvSpPr>
        <p:spPr>
          <a:xfrm>
            <a:off x="545146" y="1143002"/>
            <a:ext cx="8053711" cy="32186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 name="Rectangle 5"/>
          <p:cNvSpPr>
            <a:spLocks noChangeArrowheads="1"/>
          </p:cNvSpPr>
          <p:nvPr/>
        </p:nvSpPr>
        <p:spPr bwMode="auto">
          <a:xfrm>
            <a:off x="1417233" y="2592137"/>
            <a:ext cx="6288574" cy="1531809"/>
          </a:xfrm>
          <a:prstGeom prst="rect">
            <a:avLst/>
          </a:prstGeom>
          <a:solidFill>
            <a:srgbClr val="99FFCC"/>
          </a:solidFill>
          <a:ln>
            <a:solidFill>
              <a:schemeClr val="tx1"/>
            </a:solidFill>
            <a:prstDash val="dash"/>
          </a:ln>
          <a:effectLst/>
        </p:spPr>
        <p:txBody>
          <a:bodyPr wrap="none" lIns="91436" tIns="45718" rIns="91436" bIns="45718" anchor="ctr"/>
          <a:lstStyle/>
          <a:p>
            <a:pPr>
              <a:defRPr/>
            </a:pPr>
            <a:endParaRPr lang="zh-CN" altLang="en-US" sz="1400" kern="0">
              <a:solidFill>
                <a:sysClr val="windowText" lastClr="000000"/>
              </a:solidFill>
              <a:latin typeface="微软雅黑" panose="020B0503020204020204" pitchFamily="34" charset="-122"/>
              <a:ea typeface="微软雅黑" panose="020B0503020204020204" pitchFamily="34" charset="-122"/>
            </a:endParaRPr>
          </a:p>
        </p:txBody>
      </p:sp>
      <p:sp>
        <p:nvSpPr>
          <p:cNvPr id="18" name="AutoShape 6"/>
          <p:cNvSpPr>
            <a:spLocks noChangeArrowheads="1"/>
          </p:cNvSpPr>
          <p:nvPr/>
        </p:nvSpPr>
        <p:spPr bwMode="auto">
          <a:xfrm>
            <a:off x="7156237" y="1322419"/>
            <a:ext cx="500820" cy="458906"/>
          </a:xfrm>
          <a:prstGeom prst="cloudCallout">
            <a:avLst>
              <a:gd name="adj1" fmla="val -45565"/>
              <a:gd name="adj2" fmla="val 111593"/>
            </a:avLst>
          </a:prstGeom>
          <a:solidFill>
            <a:srgbClr val="99FFCC"/>
          </a:solidFill>
          <a:ln w="9525">
            <a:solidFill>
              <a:srgbClr val="000000"/>
            </a:solidFill>
            <a:round/>
          </a:ln>
          <a:effectLst/>
        </p:spPr>
        <p:txBody>
          <a:bodyPr wrap="none" lIns="91436" tIns="45718" rIns="91436" bIns="45718" anchor="ctr"/>
          <a:lstStyle/>
          <a:p>
            <a:pPr>
              <a:defRPr/>
            </a:pPr>
            <a:endParaRPr lang="zh-CN" altLang="zh-CN" sz="1400" kern="0">
              <a:solidFill>
                <a:sysClr val="windowText" lastClr="000000"/>
              </a:solidFill>
              <a:latin typeface="微软雅黑" panose="020B0503020204020204" pitchFamily="34" charset="-122"/>
              <a:ea typeface="微软雅黑" panose="020B0503020204020204" pitchFamily="34" charset="-122"/>
            </a:endParaRPr>
          </a:p>
        </p:txBody>
      </p:sp>
      <p:sp>
        <p:nvSpPr>
          <p:cNvPr id="19" name="Text Box 7"/>
          <p:cNvSpPr txBox="1">
            <a:spLocks noChangeArrowheads="1"/>
          </p:cNvSpPr>
          <p:nvPr/>
        </p:nvSpPr>
        <p:spPr bwMode="auto">
          <a:xfrm>
            <a:off x="7223944" y="1370309"/>
            <a:ext cx="263306" cy="461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lang="zh-CN" altLang="en-US" kern="0" dirty="0">
                <a:solidFill>
                  <a:srgbClr val="1C1C1C"/>
                </a:solidFill>
                <a:latin typeface="微软雅黑" panose="020B0503020204020204" pitchFamily="34" charset="-122"/>
                <a:ea typeface="微软雅黑" panose="020B0503020204020204" pitchFamily="34" charset="-122"/>
              </a:rPr>
              <a:t>？</a:t>
            </a:r>
            <a:endParaRPr lang="zh-CN" altLang="en-US" kern="0" dirty="0">
              <a:solidFill>
                <a:srgbClr val="1C1C1C"/>
              </a:solidFill>
              <a:latin typeface="微软雅黑" panose="020B0503020204020204" pitchFamily="34" charset="-122"/>
              <a:ea typeface="微软雅黑" panose="020B0503020204020204" pitchFamily="34" charset="-122"/>
            </a:endParaRPr>
          </a:p>
        </p:txBody>
      </p:sp>
      <p:sp>
        <p:nvSpPr>
          <p:cNvPr id="20" name="Line 8"/>
          <p:cNvSpPr>
            <a:spLocks noChangeShapeType="1"/>
          </p:cNvSpPr>
          <p:nvPr/>
        </p:nvSpPr>
        <p:spPr bwMode="auto">
          <a:xfrm>
            <a:off x="1660976" y="2603956"/>
            <a:ext cx="2836791" cy="0"/>
          </a:xfrm>
          <a:prstGeom prst="line">
            <a:avLst/>
          </a:prstGeom>
          <a:noFill/>
          <a:ln w="381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defRPr/>
            </a:pPr>
            <a:endParaRPr lang="zh-CN" altLang="en-US" sz="1400" kern="0">
              <a:solidFill>
                <a:sysClr val="windowText" lastClr="000000"/>
              </a:solidFill>
              <a:latin typeface="微软雅黑" panose="020B0503020204020204" pitchFamily="34" charset="-122"/>
              <a:ea typeface="微软雅黑" panose="020B0503020204020204" pitchFamily="34" charset="-122"/>
            </a:endParaRPr>
          </a:p>
        </p:txBody>
      </p:sp>
      <p:sp>
        <p:nvSpPr>
          <p:cNvPr id="21" name="Text Box 9"/>
          <p:cNvSpPr txBox="1">
            <a:spLocks noChangeArrowheads="1"/>
          </p:cNvSpPr>
          <p:nvPr/>
        </p:nvSpPr>
        <p:spPr bwMode="auto">
          <a:xfrm>
            <a:off x="1417231" y="1816077"/>
            <a:ext cx="367404" cy="750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sz="1400" dirty="0">
                <a:latin typeface="微软雅黑" panose="020B0503020204020204" pitchFamily="34" charset="-122"/>
                <a:ea typeface="微软雅黑" panose="020B0503020204020204" pitchFamily="34" charset="-122"/>
              </a:rPr>
              <a:t>应</a:t>
            </a:r>
            <a:endParaRPr lang="zh-CN" altLang="en-US" sz="1400" dirty="0">
              <a:latin typeface="微软雅黑" panose="020B0503020204020204" pitchFamily="34" charset="-122"/>
              <a:ea typeface="微软雅黑" panose="020B0503020204020204" pitchFamily="34" charset="-122"/>
            </a:endParaRPr>
          </a:p>
          <a:p>
            <a:pPr algn="l" eaLnBrk="1" hangingPunct="1"/>
            <a:r>
              <a:rPr lang="zh-CN" altLang="en-US" sz="1400" dirty="0">
                <a:latin typeface="微软雅黑" panose="020B0503020204020204" pitchFamily="34" charset="-122"/>
                <a:ea typeface="微软雅黑" panose="020B0503020204020204" pitchFamily="34" charset="-122"/>
              </a:rPr>
              <a:t>用</a:t>
            </a:r>
            <a:endParaRPr lang="zh-CN" altLang="en-US" sz="1400" dirty="0">
              <a:latin typeface="微软雅黑" panose="020B0503020204020204" pitchFamily="34" charset="-122"/>
              <a:ea typeface="微软雅黑" panose="020B0503020204020204" pitchFamily="34" charset="-122"/>
            </a:endParaRPr>
          </a:p>
          <a:p>
            <a:pPr algn="l" eaLnBrk="1" hangingPunct="1"/>
            <a:r>
              <a:rPr lang="zh-CN" altLang="en-US" sz="1400" dirty="0">
                <a:latin typeface="微软雅黑" panose="020B0503020204020204" pitchFamily="34" charset="-122"/>
                <a:ea typeface="微软雅黑" panose="020B0503020204020204" pitchFamily="34" charset="-122"/>
              </a:rPr>
              <a:t>层</a:t>
            </a:r>
            <a:endParaRPr lang="zh-CN" altLang="en-US" sz="1400" dirty="0">
              <a:latin typeface="微软雅黑" panose="020B0503020204020204" pitchFamily="34" charset="-122"/>
              <a:ea typeface="微软雅黑" panose="020B0503020204020204" pitchFamily="34" charset="-122"/>
            </a:endParaRPr>
          </a:p>
        </p:txBody>
      </p:sp>
      <p:sp>
        <p:nvSpPr>
          <p:cNvPr id="22" name="Text Box 10"/>
          <p:cNvSpPr txBox="1">
            <a:spLocks noChangeArrowheads="1"/>
          </p:cNvSpPr>
          <p:nvPr/>
        </p:nvSpPr>
        <p:spPr bwMode="auto">
          <a:xfrm>
            <a:off x="1426903" y="3006978"/>
            <a:ext cx="367404" cy="750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lang="zh-CN" altLang="en-US" sz="1400" kern="0" dirty="0">
                <a:solidFill>
                  <a:srgbClr val="0000CC"/>
                </a:solidFill>
                <a:latin typeface="微软雅黑" panose="020B0503020204020204" pitchFamily="34" charset="-122"/>
                <a:ea typeface="微软雅黑" panose="020B0503020204020204" pitchFamily="34" charset="-122"/>
              </a:rPr>
              <a:t>运</a:t>
            </a:r>
            <a:endParaRPr lang="zh-CN" altLang="en-US" sz="1400" kern="0" dirty="0">
              <a:solidFill>
                <a:srgbClr val="0000CC"/>
              </a:solidFill>
              <a:latin typeface="微软雅黑" panose="020B0503020204020204" pitchFamily="34" charset="-122"/>
              <a:ea typeface="微软雅黑" panose="020B0503020204020204" pitchFamily="34" charset="-122"/>
            </a:endParaRPr>
          </a:p>
          <a:p>
            <a:pPr eaLnBrk="1" hangingPunct="1">
              <a:defRPr/>
            </a:pPr>
            <a:r>
              <a:rPr lang="zh-CN" altLang="en-US" sz="1400" kern="0" dirty="0">
                <a:solidFill>
                  <a:srgbClr val="0000CC"/>
                </a:solidFill>
                <a:latin typeface="微软雅黑" panose="020B0503020204020204" pitchFamily="34" charset="-122"/>
                <a:ea typeface="微软雅黑" panose="020B0503020204020204" pitchFamily="34" charset="-122"/>
              </a:rPr>
              <a:t>输</a:t>
            </a:r>
            <a:endParaRPr lang="zh-CN" altLang="en-US" sz="1400" kern="0" dirty="0">
              <a:solidFill>
                <a:srgbClr val="0000CC"/>
              </a:solidFill>
              <a:latin typeface="微软雅黑" panose="020B0503020204020204" pitchFamily="34" charset="-122"/>
              <a:ea typeface="微软雅黑" panose="020B0503020204020204" pitchFamily="34" charset="-122"/>
            </a:endParaRPr>
          </a:p>
          <a:p>
            <a:pPr eaLnBrk="1" hangingPunct="1">
              <a:defRPr/>
            </a:pPr>
            <a:r>
              <a:rPr lang="zh-CN" altLang="en-US" sz="1400" kern="0" dirty="0">
                <a:solidFill>
                  <a:srgbClr val="0000CC"/>
                </a:solidFill>
                <a:latin typeface="微软雅黑" panose="020B0503020204020204" pitchFamily="34" charset="-122"/>
                <a:ea typeface="微软雅黑" panose="020B0503020204020204" pitchFamily="34" charset="-122"/>
              </a:rPr>
              <a:t>层</a:t>
            </a:r>
            <a:endParaRPr lang="zh-CN" altLang="en-US" sz="1400" kern="0" dirty="0">
              <a:solidFill>
                <a:srgbClr val="0000CC"/>
              </a:solidFill>
              <a:latin typeface="微软雅黑" panose="020B0503020204020204" pitchFamily="34" charset="-122"/>
              <a:ea typeface="微软雅黑" panose="020B0503020204020204" pitchFamily="34" charset="-122"/>
            </a:endParaRPr>
          </a:p>
        </p:txBody>
      </p:sp>
      <p:sp>
        <p:nvSpPr>
          <p:cNvPr id="23" name="Text Box 13"/>
          <p:cNvSpPr txBox="1">
            <a:spLocks noChangeArrowheads="1"/>
          </p:cNvSpPr>
          <p:nvPr/>
        </p:nvSpPr>
        <p:spPr bwMode="auto">
          <a:xfrm>
            <a:off x="6208954" y="1432496"/>
            <a:ext cx="1009364" cy="311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sz="1400" dirty="0">
                <a:latin typeface="微软雅黑" panose="020B0503020204020204" pitchFamily="34" charset="-122"/>
                <a:ea typeface="微软雅黑" panose="020B0503020204020204" pitchFamily="34" charset="-122"/>
              </a:rPr>
              <a:t>接收进程</a:t>
            </a:r>
            <a:endParaRPr lang="zh-CN" altLang="en-US" sz="1400" dirty="0">
              <a:latin typeface="微软雅黑" panose="020B0503020204020204" pitchFamily="34" charset="-122"/>
              <a:ea typeface="微软雅黑" panose="020B0503020204020204" pitchFamily="34" charset="-122"/>
            </a:endParaRPr>
          </a:p>
        </p:txBody>
      </p:sp>
      <p:grpSp>
        <p:nvGrpSpPr>
          <p:cNvPr id="24" name="Group 15"/>
          <p:cNvGrpSpPr/>
          <p:nvPr/>
        </p:nvGrpSpPr>
        <p:grpSpPr bwMode="auto">
          <a:xfrm>
            <a:off x="2138236" y="1745039"/>
            <a:ext cx="1755539" cy="1493005"/>
            <a:chOff x="865" y="1467"/>
            <a:chExt cx="1348" cy="931"/>
          </a:xfrm>
        </p:grpSpPr>
        <p:sp>
          <p:nvSpPr>
            <p:cNvPr id="25" name="Freeform 16"/>
            <p:cNvSpPr/>
            <p:nvPr/>
          </p:nvSpPr>
          <p:spPr bwMode="auto">
            <a:xfrm>
              <a:off x="865" y="1474"/>
              <a:ext cx="188" cy="924"/>
            </a:xfrm>
            <a:custGeom>
              <a:avLst/>
              <a:gdLst>
                <a:gd name="T0" fmla="*/ 0 w 144"/>
                <a:gd name="T1" fmla="*/ 0 h 768"/>
                <a:gd name="T2" fmla="*/ 0 w 144"/>
                <a:gd name="T3" fmla="*/ 924 h 768"/>
                <a:gd name="T4" fmla="*/ 188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38100" cmpd="sng">
              <a:solidFill>
                <a:srgbClr val="0000FF"/>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400" kern="0">
                <a:solidFill>
                  <a:sysClr val="windowText" lastClr="000000"/>
                </a:solidFill>
                <a:latin typeface="微软雅黑" panose="020B0503020204020204" pitchFamily="34" charset="-122"/>
                <a:ea typeface="微软雅黑" panose="020B0503020204020204" pitchFamily="34" charset="-122"/>
              </a:endParaRPr>
            </a:p>
          </p:txBody>
        </p:sp>
        <p:sp>
          <p:nvSpPr>
            <p:cNvPr id="26" name="Freeform 17"/>
            <p:cNvSpPr/>
            <p:nvPr/>
          </p:nvSpPr>
          <p:spPr bwMode="auto">
            <a:xfrm flipH="1">
              <a:off x="2025" y="1467"/>
              <a:ext cx="188" cy="924"/>
            </a:xfrm>
            <a:custGeom>
              <a:avLst/>
              <a:gdLst>
                <a:gd name="T0" fmla="*/ 0 w 144"/>
                <a:gd name="T1" fmla="*/ 0 h 768"/>
                <a:gd name="T2" fmla="*/ 0 w 144"/>
                <a:gd name="T3" fmla="*/ 924 h 768"/>
                <a:gd name="T4" fmla="*/ 188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38100" cmpd="sng">
              <a:solidFill>
                <a:srgbClr val="0000FF"/>
              </a:solidFill>
              <a:round/>
              <a:headEnd type="triangle" w="sm"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400" kern="0">
                <a:solidFill>
                  <a:sysClr val="windowText" lastClr="000000"/>
                </a:solidFill>
                <a:latin typeface="微软雅黑" panose="020B0503020204020204" pitchFamily="34" charset="-122"/>
                <a:ea typeface="微软雅黑" panose="020B0503020204020204" pitchFamily="34" charset="-122"/>
              </a:endParaRPr>
            </a:p>
          </p:txBody>
        </p:sp>
      </p:grpSp>
      <p:grpSp>
        <p:nvGrpSpPr>
          <p:cNvPr id="27" name="组合 26"/>
          <p:cNvGrpSpPr/>
          <p:nvPr/>
        </p:nvGrpSpPr>
        <p:grpSpPr>
          <a:xfrm>
            <a:off x="2260655" y="3086505"/>
            <a:ext cx="1459011" cy="303071"/>
            <a:chOff x="1662339" y="3970363"/>
            <a:chExt cx="2155146" cy="447675"/>
          </a:xfrm>
        </p:grpSpPr>
        <p:sp>
          <p:nvSpPr>
            <p:cNvPr id="28" name="AutoShape 14"/>
            <p:cNvSpPr>
              <a:spLocks noChangeArrowheads="1"/>
            </p:cNvSpPr>
            <p:nvPr/>
          </p:nvSpPr>
          <p:spPr bwMode="auto">
            <a:xfrm rot="-5400000">
              <a:off x="2515547" y="3117155"/>
              <a:ext cx="447675" cy="2154091"/>
            </a:xfrm>
            <a:prstGeom prst="can">
              <a:avLst>
                <a:gd name="adj" fmla="val 52844"/>
              </a:avLst>
            </a:prstGeom>
            <a:gradFill rotWithShape="1">
              <a:gsLst>
                <a:gs pos="0">
                  <a:srgbClr val="0000FF"/>
                </a:gs>
                <a:gs pos="50000">
                  <a:srgbClr val="00B0F0"/>
                </a:gs>
                <a:gs pos="100000">
                  <a:srgbClr val="0000FF"/>
                </a:gs>
              </a:gsLst>
              <a:lin ang="0" scaled="1"/>
            </a:gra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400" kern="0">
                <a:solidFill>
                  <a:srgbClr val="0000CC"/>
                </a:solidFill>
                <a:latin typeface="微软雅黑" panose="020B0503020204020204" pitchFamily="34" charset="-122"/>
                <a:ea typeface="微软雅黑" panose="020B0503020204020204" pitchFamily="34" charset="-122"/>
              </a:endParaRPr>
            </a:p>
          </p:txBody>
        </p:sp>
        <p:sp>
          <p:nvSpPr>
            <p:cNvPr id="29" name="Text Box 20"/>
            <p:cNvSpPr txBox="1">
              <a:spLocks noChangeArrowheads="1"/>
            </p:cNvSpPr>
            <p:nvPr/>
          </p:nvSpPr>
          <p:spPr bwMode="auto">
            <a:xfrm>
              <a:off x="1820922" y="3985885"/>
              <a:ext cx="1996563" cy="431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lang="zh-CN" altLang="en-US" sz="1300" kern="0" dirty="0">
                  <a:solidFill>
                    <a:schemeClr val="bg1"/>
                  </a:solidFill>
                  <a:latin typeface="微软雅黑" panose="020B0503020204020204" pitchFamily="34" charset="-122"/>
                  <a:ea typeface="微软雅黑" panose="020B0503020204020204" pitchFamily="34" charset="-122"/>
                </a:rPr>
                <a:t>全双工可靠信道</a:t>
              </a:r>
              <a:endParaRPr lang="zh-CN" altLang="en-US" sz="1300" kern="0" dirty="0">
                <a:solidFill>
                  <a:schemeClr val="bg1"/>
                </a:solidFill>
                <a:latin typeface="微软雅黑" panose="020B0503020204020204" pitchFamily="34" charset="-122"/>
                <a:ea typeface="微软雅黑" panose="020B0503020204020204" pitchFamily="34" charset="-122"/>
              </a:endParaRPr>
            </a:p>
          </p:txBody>
        </p:sp>
      </p:grpSp>
      <p:grpSp>
        <p:nvGrpSpPr>
          <p:cNvPr id="30" name="Group 21"/>
          <p:cNvGrpSpPr/>
          <p:nvPr/>
        </p:nvGrpSpPr>
        <p:grpSpPr bwMode="auto">
          <a:xfrm>
            <a:off x="5285535" y="1733726"/>
            <a:ext cx="1449798" cy="1504317"/>
            <a:chOff x="3508" y="1467"/>
            <a:chExt cx="1349" cy="931"/>
          </a:xfrm>
        </p:grpSpPr>
        <p:sp>
          <p:nvSpPr>
            <p:cNvPr id="31" name="Freeform 22"/>
            <p:cNvSpPr/>
            <p:nvPr/>
          </p:nvSpPr>
          <p:spPr bwMode="auto">
            <a:xfrm>
              <a:off x="3508" y="1474"/>
              <a:ext cx="189" cy="924"/>
            </a:xfrm>
            <a:custGeom>
              <a:avLst/>
              <a:gdLst>
                <a:gd name="T0" fmla="*/ 0 w 144"/>
                <a:gd name="T1" fmla="*/ 0 h 768"/>
                <a:gd name="T2" fmla="*/ 0 w 144"/>
                <a:gd name="T3" fmla="*/ 924 h 768"/>
                <a:gd name="T4" fmla="*/ 189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38100" cmpd="sng">
              <a:solidFill>
                <a:srgbClr val="0000FF"/>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400" kern="0">
                <a:solidFill>
                  <a:sysClr val="windowText" lastClr="000000"/>
                </a:solidFill>
                <a:latin typeface="微软雅黑" panose="020B0503020204020204" pitchFamily="34" charset="-122"/>
                <a:ea typeface="微软雅黑" panose="020B0503020204020204" pitchFamily="34" charset="-122"/>
              </a:endParaRPr>
            </a:p>
          </p:txBody>
        </p:sp>
        <p:sp>
          <p:nvSpPr>
            <p:cNvPr id="32" name="Freeform 23"/>
            <p:cNvSpPr/>
            <p:nvPr/>
          </p:nvSpPr>
          <p:spPr bwMode="auto">
            <a:xfrm flipH="1">
              <a:off x="4669" y="1467"/>
              <a:ext cx="188" cy="924"/>
            </a:xfrm>
            <a:custGeom>
              <a:avLst/>
              <a:gdLst>
                <a:gd name="T0" fmla="*/ 0 w 144"/>
                <a:gd name="T1" fmla="*/ 0 h 768"/>
                <a:gd name="T2" fmla="*/ 0 w 144"/>
                <a:gd name="T3" fmla="*/ 924 h 768"/>
                <a:gd name="T4" fmla="*/ 188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38100" cmpd="sng">
              <a:solidFill>
                <a:srgbClr val="0000FF"/>
              </a:solidFill>
              <a:round/>
              <a:headEnd type="triangle" w="sm"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400" kern="0">
                <a:solidFill>
                  <a:sysClr val="windowText" lastClr="000000"/>
                </a:solidFill>
                <a:latin typeface="微软雅黑" panose="020B0503020204020204" pitchFamily="34" charset="-122"/>
                <a:ea typeface="微软雅黑" panose="020B0503020204020204" pitchFamily="34" charset="-122"/>
              </a:endParaRPr>
            </a:p>
          </p:txBody>
        </p:sp>
      </p:grpSp>
      <p:sp>
        <p:nvSpPr>
          <p:cNvPr id="33" name="Rectangle 24"/>
          <p:cNvSpPr>
            <a:spLocks noChangeArrowheads="1"/>
          </p:cNvSpPr>
          <p:nvPr/>
        </p:nvSpPr>
        <p:spPr bwMode="auto">
          <a:xfrm>
            <a:off x="5365872" y="1891283"/>
            <a:ext cx="271954" cy="633732"/>
          </a:xfrm>
          <a:prstGeom prst="rect">
            <a:avLst/>
          </a:prstGeom>
          <a:solidFill>
            <a:srgbClr val="00FFFF"/>
          </a:solidFill>
          <a:ln w="9525">
            <a:solidFill>
              <a:srgbClr val="000000"/>
            </a:solidFill>
            <a:miter lim="800000"/>
          </a:ln>
          <a:effectLst/>
        </p:spPr>
        <p:txBody>
          <a:bodyPr vert="wordArtVertRtl" wrap="none" lIns="91436" tIns="45718" rIns="91436" bIns="45718" anchor="ctr"/>
          <a:lstStyle/>
          <a:p>
            <a:pPr algn="ctr">
              <a:defRPr/>
            </a:pPr>
            <a:r>
              <a:rPr lang="zh-CN" altLang="en-US" sz="1400" b="1" kern="0" dirty="0">
                <a:latin typeface="微软雅黑" panose="020B0503020204020204" pitchFamily="34" charset="-122"/>
                <a:ea typeface="微软雅黑" panose="020B0503020204020204" pitchFamily="34" charset="-122"/>
              </a:rPr>
              <a:t>数据</a:t>
            </a:r>
            <a:endParaRPr lang="zh-CN" altLang="en-US" sz="1400" b="1" kern="0" dirty="0">
              <a:latin typeface="微软雅黑" panose="020B0503020204020204" pitchFamily="34" charset="-122"/>
              <a:ea typeface="微软雅黑" panose="020B0503020204020204" pitchFamily="34" charset="-122"/>
            </a:endParaRPr>
          </a:p>
        </p:txBody>
      </p:sp>
      <p:sp>
        <p:nvSpPr>
          <p:cNvPr id="34" name="Line 26"/>
          <p:cNvSpPr>
            <a:spLocks noChangeShapeType="1"/>
          </p:cNvSpPr>
          <p:nvPr/>
        </p:nvSpPr>
        <p:spPr bwMode="auto">
          <a:xfrm>
            <a:off x="4837379" y="2603958"/>
            <a:ext cx="2684651" cy="2149"/>
          </a:xfrm>
          <a:prstGeom prst="line">
            <a:avLst/>
          </a:prstGeom>
          <a:noFill/>
          <a:ln w="381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defRPr/>
            </a:pPr>
            <a:endParaRPr lang="zh-CN" altLang="en-US" sz="1400" kern="0">
              <a:solidFill>
                <a:sysClr val="windowText" lastClr="000000"/>
              </a:solidFill>
              <a:latin typeface="微软雅黑" panose="020B0503020204020204" pitchFamily="34" charset="-122"/>
              <a:ea typeface="微软雅黑" panose="020B0503020204020204" pitchFamily="34" charset="-122"/>
            </a:endParaRPr>
          </a:p>
        </p:txBody>
      </p:sp>
      <p:sp>
        <p:nvSpPr>
          <p:cNvPr id="35" name="Text Box 27"/>
          <p:cNvSpPr txBox="1">
            <a:spLocks noChangeArrowheads="1"/>
          </p:cNvSpPr>
          <p:nvPr/>
        </p:nvSpPr>
        <p:spPr bwMode="auto">
          <a:xfrm>
            <a:off x="2285621" y="3512218"/>
            <a:ext cx="1509543" cy="53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lang="zh-CN" altLang="en-US" sz="1400" kern="0" dirty="0">
                <a:solidFill>
                  <a:srgbClr val="1C1C1C"/>
                </a:solidFill>
                <a:latin typeface="微软雅黑" panose="020B0503020204020204" pitchFamily="34" charset="-122"/>
                <a:ea typeface="微软雅黑" panose="020B0503020204020204" pitchFamily="34" charset="-122"/>
              </a:rPr>
              <a:t>使用</a:t>
            </a:r>
            <a:r>
              <a:rPr lang="zh-CN" altLang="en-US" sz="1400" kern="0" dirty="0">
                <a:solidFill>
                  <a:srgbClr val="CC00CC"/>
                </a:solidFill>
                <a:latin typeface="微软雅黑" panose="020B0503020204020204" pitchFamily="34" charset="-122"/>
                <a:ea typeface="微软雅黑" panose="020B0503020204020204" pitchFamily="34" charset="-122"/>
              </a:rPr>
              <a:t>面向连接</a:t>
            </a:r>
            <a:r>
              <a:rPr lang="zh-CN" altLang="en-US" sz="1400" kern="0" dirty="0">
                <a:solidFill>
                  <a:srgbClr val="1C1C1C"/>
                </a:solidFill>
                <a:latin typeface="微软雅黑" panose="020B0503020204020204" pitchFamily="34" charset="-122"/>
                <a:ea typeface="微软雅黑" panose="020B0503020204020204" pitchFamily="34" charset="-122"/>
              </a:rPr>
              <a:t>的</a:t>
            </a:r>
            <a:endParaRPr lang="zh-CN" altLang="en-US" sz="1400" kern="0" dirty="0">
              <a:solidFill>
                <a:srgbClr val="1C1C1C"/>
              </a:solidFill>
              <a:latin typeface="微软雅黑" panose="020B0503020204020204" pitchFamily="34" charset="-122"/>
              <a:ea typeface="微软雅黑" panose="020B0503020204020204" pitchFamily="34" charset="-122"/>
            </a:endParaRPr>
          </a:p>
          <a:p>
            <a:pPr eaLnBrk="1" hangingPunct="1">
              <a:defRPr/>
            </a:pPr>
            <a:r>
              <a:rPr lang="zh-CN" altLang="en-US" sz="1400" kern="0" dirty="0">
                <a:solidFill>
                  <a:srgbClr val="1C1C1C"/>
                </a:solidFill>
                <a:latin typeface="微软雅黑" panose="020B0503020204020204" pitchFamily="34" charset="-122"/>
                <a:ea typeface="微软雅黑" panose="020B0503020204020204" pitchFamily="34" charset="-122"/>
              </a:rPr>
              <a:t>协议，如 </a:t>
            </a:r>
            <a:r>
              <a:rPr lang="en-US" altLang="zh-CN" sz="1400" kern="0" dirty="0">
                <a:solidFill>
                  <a:srgbClr val="1C1C1C"/>
                </a:solidFill>
                <a:latin typeface="微软雅黑" panose="020B0503020204020204" pitchFamily="34" charset="-122"/>
                <a:ea typeface="微软雅黑" panose="020B0503020204020204" pitchFamily="34" charset="-122"/>
              </a:rPr>
              <a:t>TCP</a:t>
            </a:r>
            <a:r>
              <a:rPr lang="zh-CN" altLang="en-US" sz="1400" kern="0" dirty="0">
                <a:solidFill>
                  <a:srgbClr val="1C1C1C"/>
                </a:solidFill>
                <a:latin typeface="微软雅黑" panose="020B0503020204020204" pitchFamily="34" charset="-122"/>
                <a:ea typeface="微软雅黑" panose="020B0503020204020204" pitchFamily="34" charset="-122"/>
              </a:rPr>
              <a:t>。</a:t>
            </a:r>
            <a:endParaRPr lang="en-US" altLang="zh-CN" sz="1400" kern="0" dirty="0">
              <a:solidFill>
                <a:srgbClr val="1C1C1C"/>
              </a:solidFill>
              <a:latin typeface="微软雅黑" panose="020B0503020204020204" pitchFamily="34" charset="-122"/>
              <a:ea typeface="微软雅黑" panose="020B0503020204020204" pitchFamily="34" charset="-122"/>
            </a:endParaRPr>
          </a:p>
        </p:txBody>
      </p:sp>
      <p:sp>
        <p:nvSpPr>
          <p:cNvPr id="36" name="Text Box 28"/>
          <p:cNvSpPr txBox="1">
            <a:spLocks noChangeArrowheads="1"/>
          </p:cNvSpPr>
          <p:nvPr/>
        </p:nvSpPr>
        <p:spPr bwMode="auto">
          <a:xfrm>
            <a:off x="5445138" y="3481699"/>
            <a:ext cx="1558836" cy="53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lang="zh-CN" altLang="en-US" sz="1400" kern="0" dirty="0">
                <a:solidFill>
                  <a:srgbClr val="1C1C1C"/>
                </a:solidFill>
                <a:latin typeface="微软雅黑" panose="020B0503020204020204" pitchFamily="34" charset="-122"/>
                <a:ea typeface="微软雅黑" panose="020B0503020204020204" pitchFamily="34" charset="-122"/>
              </a:rPr>
              <a:t>使用</a:t>
            </a:r>
            <a:r>
              <a:rPr lang="zh-CN" altLang="en-US" sz="1400" kern="0" dirty="0">
                <a:solidFill>
                  <a:srgbClr val="CC00CC"/>
                </a:solidFill>
                <a:latin typeface="微软雅黑" panose="020B0503020204020204" pitchFamily="34" charset="-122"/>
                <a:ea typeface="微软雅黑" panose="020B0503020204020204" pitchFamily="34" charset="-122"/>
              </a:rPr>
              <a:t>无连接</a:t>
            </a:r>
            <a:r>
              <a:rPr lang="zh-CN" altLang="en-US" sz="1400" kern="0" dirty="0">
                <a:solidFill>
                  <a:srgbClr val="1C1C1C"/>
                </a:solidFill>
                <a:latin typeface="微软雅黑" panose="020B0503020204020204" pitchFamily="34" charset="-122"/>
                <a:ea typeface="微软雅黑" panose="020B0503020204020204" pitchFamily="34" charset="-122"/>
              </a:rPr>
              <a:t>的</a:t>
            </a:r>
            <a:endParaRPr lang="zh-CN" altLang="en-US" sz="1400" kern="0" dirty="0">
              <a:solidFill>
                <a:srgbClr val="1C1C1C"/>
              </a:solidFill>
              <a:latin typeface="微软雅黑" panose="020B0503020204020204" pitchFamily="34" charset="-122"/>
              <a:ea typeface="微软雅黑" panose="020B0503020204020204" pitchFamily="34" charset="-122"/>
            </a:endParaRPr>
          </a:p>
          <a:p>
            <a:pPr eaLnBrk="1" hangingPunct="1">
              <a:defRPr/>
            </a:pPr>
            <a:r>
              <a:rPr lang="zh-CN" altLang="en-US" sz="1400" kern="0" dirty="0">
                <a:solidFill>
                  <a:srgbClr val="1C1C1C"/>
                </a:solidFill>
                <a:latin typeface="微软雅黑" panose="020B0503020204020204" pitchFamily="34" charset="-122"/>
                <a:ea typeface="微软雅黑" panose="020B0503020204020204" pitchFamily="34" charset="-122"/>
              </a:rPr>
              <a:t>协议，如 </a:t>
            </a:r>
            <a:r>
              <a:rPr lang="en-US" altLang="zh-CN" sz="1400" kern="0" dirty="0">
                <a:solidFill>
                  <a:srgbClr val="1C1C1C"/>
                </a:solidFill>
                <a:latin typeface="微软雅黑" panose="020B0503020204020204" pitchFamily="34" charset="-122"/>
                <a:ea typeface="微软雅黑" panose="020B0503020204020204" pitchFamily="34" charset="-122"/>
              </a:rPr>
              <a:t>UDP</a:t>
            </a:r>
            <a:r>
              <a:rPr lang="zh-CN" altLang="en-US" sz="1400" kern="0" dirty="0">
                <a:solidFill>
                  <a:srgbClr val="1C1C1C"/>
                </a:solidFill>
                <a:latin typeface="微软雅黑" panose="020B0503020204020204" pitchFamily="34" charset="-122"/>
                <a:ea typeface="微软雅黑" panose="020B0503020204020204" pitchFamily="34" charset="-122"/>
              </a:rPr>
              <a:t>。</a:t>
            </a:r>
            <a:endParaRPr lang="en-US" altLang="zh-CN" sz="1400" kern="0" dirty="0">
              <a:solidFill>
                <a:srgbClr val="1C1C1C"/>
              </a:solidFill>
              <a:latin typeface="微软雅黑" panose="020B0503020204020204" pitchFamily="34" charset="-122"/>
              <a:ea typeface="微软雅黑" panose="020B0503020204020204" pitchFamily="34" charset="-122"/>
            </a:endParaRPr>
          </a:p>
        </p:txBody>
      </p:sp>
      <p:sp>
        <p:nvSpPr>
          <p:cNvPr id="37" name="Line 29"/>
          <p:cNvSpPr>
            <a:spLocks noChangeShapeType="1"/>
          </p:cNvSpPr>
          <p:nvPr/>
        </p:nvSpPr>
        <p:spPr bwMode="auto">
          <a:xfrm>
            <a:off x="2002215" y="2661991"/>
            <a:ext cx="0" cy="343910"/>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400" kern="0">
              <a:solidFill>
                <a:sysClr val="windowText" lastClr="000000"/>
              </a:solidFill>
              <a:latin typeface="微软雅黑" panose="020B0503020204020204" pitchFamily="34" charset="-122"/>
              <a:ea typeface="微软雅黑" panose="020B0503020204020204" pitchFamily="34" charset="-122"/>
            </a:endParaRPr>
          </a:p>
        </p:txBody>
      </p:sp>
      <p:sp>
        <p:nvSpPr>
          <p:cNvPr id="38" name="Line 30"/>
          <p:cNvSpPr>
            <a:spLocks noChangeShapeType="1"/>
          </p:cNvSpPr>
          <p:nvPr/>
        </p:nvSpPr>
        <p:spPr bwMode="auto">
          <a:xfrm flipV="1">
            <a:off x="3996946" y="2661991"/>
            <a:ext cx="0" cy="343910"/>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400" kern="0">
              <a:solidFill>
                <a:sysClr val="windowText" lastClr="000000"/>
              </a:solidFill>
              <a:latin typeface="微软雅黑" panose="020B0503020204020204" pitchFamily="34" charset="-122"/>
              <a:ea typeface="微软雅黑" panose="020B0503020204020204" pitchFamily="34" charset="-122"/>
            </a:endParaRPr>
          </a:p>
        </p:txBody>
      </p:sp>
      <p:sp>
        <p:nvSpPr>
          <p:cNvPr id="39" name="Line 31"/>
          <p:cNvSpPr>
            <a:spLocks noChangeShapeType="1"/>
          </p:cNvSpPr>
          <p:nvPr/>
        </p:nvSpPr>
        <p:spPr bwMode="auto">
          <a:xfrm flipV="1">
            <a:off x="6838506" y="2661991"/>
            <a:ext cx="0" cy="343910"/>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400" kern="0">
              <a:solidFill>
                <a:sysClr val="windowText" lastClr="000000"/>
              </a:solidFill>
              <a:latin typeface="微软雅黑" panose="020B0503020204020204" pitchFamily="34" charset="-122"/>
              <a:ea typeface="微软雅黑" panose="020B0503020204020204" pitchFamily="34" charset="-122"/>
            </a:endParaRPr>
          </a:p>
        </p:txBody>
      </p:sp>
      <p:sp>
        <p:nvSpPr>
          <p:cNvPr id="40" name="Line 32"/>
          <p:cNvSpPr>
            <a:spLocks noChangeShapeType="1"/>
          </p:cNvSpPr>
          <p:nvPr/>
        </p:nvSpPr>
        <p:spPr bwMode="auto">
          <a:xfrm>
            <a:off x="5194184" y="2661991"/>
            <a:ext cx="0" cy="343910"/>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400" kern="0">
              <a:solidFill>
                <a:sysClr val="windowText" lastClr="000000"/>
              </a:solidFill>
              <a:latin typeface="微软雅黑" panose="020B0503020204020204" pitchFamily="34" charset="-122"/>
              <a:ea typeface="微软雅黑" panose="020B0503020204020204" pitchFamily="34" charset="-122"/>
            </a:endParaRPr>
          </a:p>
        </p:txBody>
      </p:sp>
      <p:grpSp>
        <p:nvGrpSpPr>
          <p:cNvPr id="41" name="Group 33"/>
          <p:cNvGrpSpPr/>
          <p:nvPr/>
        </p:nvGrpSpPr>
        <p:grpSpPr bwMode="auto">
          <a:xfrm>
            <a:off x="5467145" y="2877448"/>
            <a:ext cx="1158183" cy="607340"/>
            <a:chOff x="1776" y="2768"/>
            <a:chExt cx="1824" cy="736"/>
          </a:xfrm>
          <a:solidFill>
            <a:srgbClr val="0000FF"/>
          </a:solidFill>
        </p:grpSpPr>
        <p:grpSp>
          <p:nvGrpSpPr>
            <p:cNvPr id="42" name="Group 34"/>
            <p:cNvGrpSpPr/>
            <p:nvPr/>
          </p:nvGrpSpPr>
          <p:grpSpPr bwMode="auto">
            <a:xfrm>
              <a:off x="1787" y="2783"/>
              <a:ext cx="1813" cy="721"/>
              <a:chOff x="1787" y="2783"/>
              <a:chExt cx="1813" cy="721"/>
            </a:xfrm>
            <a:grpFill/>
          </p:grpSpPr>
          <p:sp>
            <p:nvSpPr>
              <p:cNvPr id="52" name="Oval 35"/>
              <p:cNvSpPr>
                <a:spLocks noChangeArrowheads="1"/>
              </p:cNvSpPr>
              <p:nvPr/>
            </p:nvSpPr>
            <p:spPr bwMode="auto">
              <a:xfrm>
                <a:off x="2413" y="2783"/>
                <a:ext cx="780" cy="29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a:defRPr/>
                </a:pPr>
                <a:endParaRPr lang="zh-CN" altLang="en-US" sz="1400" kern="0">
                  <a:solidFill>
                    <a:sysClr val="windowText" lastClr="000000"/>
                  </a:solidFill>
                  <a:latin typeface="微软雅黑" panose="020B0503020204020204" pitchFamily="34" charset="-122"/>
                  <a:ea typeface="微软雅黑" panose="020B0503020204020204" pitchFamily="34" charset="-122"/>
                </a:endParaRPr>
              </a:p>
            </p:txBody>
          </p:sp>
          <p:sp>
            <p:nvSpPr>
              <p:cNvPr id="53" name="Oval 36"/>
              <p:cNvSpPr>
                <a:spLocks noChangeArrowheads="1"/>
              </p:cNvSpPr>
              <p:nvPr/>
            </p:nvSpPr>
            <p:spPr bwMode="auto">
              <a:xfrm>
                <a:off x="1974" y="2863"/>
                <a:ext cx="593" cy="29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a:defRPr/>
                </a:pPr>
                <a:endParaRPr lang="zh-CN" altLang="en-US" sz="1400" kern="0">
                  <a:solidFill>
                    <a:sysClr val="windowText" lastClr="000000"/>
                  </a:solidFill>
                  <a:latin typeface="微软雅黑" panose="020B0503020204020204" pitchFamily="34" charset="-122"/>
                  <a:ea typeface="微软雅黑" panose="020B0503020204020204" pitchFamily="34" charset="-122"/>
                </a:endParaRPr>
              </a:p>
            </p:txBody>
          </p:sp>
          <p:sp>
            <p:nvSpPr>
              <p:cNvPr id="54" name="Oval 37"/>
              <p:cNvSpPr>
                <a:spLocks noChangeArrowheads="1"/>
              </p:cNvSpPr>
              <p:nvPr/>
            </p:nvSpPr>
            <p:spPr bwMode="auto">
              <a:xfrm>
                <a:off x="1787" y="3045"/>
                <a:ext cx="396" cy="233"/>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a:defRPr/>
                </a:pPr>
                <a:endParaRPr lang="zh-CN" altLang="en-US" sz="1400" kern="0">
                  <a:solidFill>
                    <a:sysClr val="windowText" lastClr="000000"/>
                  </a:solidFill>
                  <a:latin typeface="微软雅黑" panose="020B0503020204020204" pitchFamily="34" charset="-122"/>
                  <a:ea typeface="微软雅黑" panose="020B0503020204020204" pitchFamily="34" charset="-122"/>
                </a:endParaRPr>
              </a:p>
            </p:txBody>
          </p:sp>
          <p:sp>
            <p:nvSpPr>
              <p:cNvPr id="55" name="Oval 38"/>
              <p:cNvSpPr>
                <a:spLocks noChangeArrowheads="1"/>
              </p:cNvSpPr>
              <p:nvPr/>
            </p:nvSpPr>
            <p:spPr bwMode="auto">
              <a:xfrm>
                <a:off x="1908" y="3154"/>
                <a:ext cx="604" cy="255"/>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a:defRPr/>
                </a:pPr>
                <a:endParaRPr lang="zh-CN" altLang="en-US" sz="1400" kern="0">
                  <a:solidFill>
                    <a:sysClr val="windowText" lastClr="000000"/>
                  </a:solidFill>
                  <a:latin typeface="微软雅黑" panose="020B0503020204020204" pitchFamily="34" charset="-122"/>
                  <a:ea typeface="微软雅黑" panose="020B0503020204020204" pitchFamily="34" charset="-122"/>
                </a:endParaRPr>
              </a:p>
            </p:txBody>
          </p:sp>
          <p:sp>
            <p:nvSpPr>
              <p:cNvPr id="56" name="Oval 39"/>
              <p:cNvSpPr>
                <a:spLocks noChangeArrowheads="1"/>
              </p:cNvSpPr>
              <p:nvPr/>
            </p:nvSpPr>
            <p:spPr bwMode="auto">
              <a:xfrm>
                <a:off x="2347" y="3198"/>
                <a:ext cx="912" cy="30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a:defRPr/>
                </a:pPr>
                <a:endParaRPr lang="zh-CN" altLang="en-US" sz="1400" kern="0">
                  <a:solidFill>
                    <a:sysClr val="windowText" lastClr="000000"/>
                  </a:solidFill>
                  <a:latin typeface="微软雅黑" panose="020B0503020204020204" pitchFamily="34" charset="-122"/>
                  <a:ea typeface="微软雅黑" panose="020B0503020204020204" pitchFamily="34" charset="-122"/>
                </a:endParaRPr>
              </a:p>
            </p:txBody>
          </p:sp>
          <p:sp>
            <p:nvSpPr>
              <p:cNvPr id="57" name="Oval 40"/>
              <p:cNvSpPr>
                <a:spLocks noChangeArrowheads="1"/>
              </p:cNvSpPr>
              <p:nvPr/>
            </p:nvSpPr>
            <p:spPr bwMode="auto">
              <a:xfrm>
                <a:off x="2941" y="2870"/>
                <a:ext cx="571" cy="22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a:defRPr/>
                </a:pPr>
                <a:endParaRPr lang="zh-CN" altLang="en-US" sz="1400" kern="0">
                  <a:solidFill>
                    <a:sysClr val="windowText" lastClr="000000"/>
                  </a:solidFill>
                  <a:latin typeface="微软雅黑" panose="020B0503020204020204" pitchFamily="34" charset="-122"/>
                  <a:ea typeface="微软雅黑" panose="020B0503020204020204" pitchFamily="34" charset="-122"/>
                </a:endParaRPr>
              </a:p>
            </p:txBody>
          </p:sp>
          <p:sp>
            <p:nvSpPr>
              <p:cNvPr id="58" name="Oval 41"/>
              <p:cNvSpPr>
                <a:spLocks noChangeArrowheads="1"/>
              </p:cNvSpPr>
              <p:nvPr/>
            </p:nvSpPr>
            <p:spPr bwMode="auto">
              <a:xfrm>
                <a:off x="3029" y="3023"/>
                <a:ext cx="571" cy="22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a:defRPr/>
                </a:pPr>
                <a:endParaRPr lang="zh-CN" altLang="en-US" sz="1400" kern="0">
                  <a:solidFill>
                    <a:sysClr val="windowText" lastClr="000000"/>
                  </a:solidFill>
                  <a:latin typeface="微软雅黑" panose="020B0503020204020204" pitchFamily="34" charset="-122"/>
                  <a:ea typeface="微软雅黑" panose="020B0503020204020204" pitchFamily="34" charset="-122"/>
                </a:endParaRPr>
              </a:p>
            </p:txBody>
          </p:sp>
          <p:sp>
            <p:nvSpPr>
              <p:cNvPr id="59" name="Oval 42"/>
              <p:cNvSpPr>
                <a:spLocks noChangeArrowheads="1"/>
              </p:cNvSpPr>
              <p:nvPr/>
            </p:nvSpPr>
            <p:spPr bwMode="auto">
              <a:xfrm>
                <a:off x="2974" y="3074"/>
                <a:ext cx="571" cy="379"/>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a:defRPr/>
                </a:pPr>
                <a:endParaRPr lang="zh-CN" altLang="en-US" sz="1400" kern="0">
                  <a:solidFill>
                    <a:sysClr val="windowText" lastClr="000000"/>
                  </a:solidFill>
                  <a:latin typeface="微软雅黑" panose="020B0503020204020204" pitchFamily="34" charset="-122"/>
                  <a:ea typeface="微软雅黑" panose="020B0503020204020204" pitchFamily="34" charset="-122"/>
                </a:endParaRPr>
              </a:p>
            </p:txBody>
          </p:sp>
          <p:sp>
            <p:nvSpPr>
              <p:cNvPr id="60" name="Oval 43"/>
              <p:cNvSpPr>
                <a:spLocks noChangeArrowheads="1"/>
              </p:cNvSpPr>
              <p:nvPr/>
            </p:nvSpPr>
            <p:spPr bwMode="auto">
              <a:xfrm>
                <a:off x="2117" y="2957"/>
                <a:ext cx="1175" cy="379"/>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a:defRPr/>
                </a:pPr>
                <a:endParaRPr lang="zh-CN" altLang="en-US" sz="1400" kern="0">
                  <a:solidFill>
                    <a:sysClr val="windowText" lastClr="000000"/>
                  </a:solidFill>
                  <a:latin typeface="微软雅黑" panose="020B0503020204020204" pitchFamily="34" charset="-122"/>
                  <a:ea typeface="微软雅黑" panose="020B0503020204020204" pitchFamily="34" charset="-122"/>
                </a:endParaRPr>
              </a:p>
            </p:txBody>
          </p:sp>
        </p:grpSp>
        <p:sp>
          <p:nvSpPr>
            <p:cNvPr id="43" name="Oval 44"/>
            <p:cNvSpPr>
              <a:spLocks noChangeArrowheads="1"/>
            </p:cNvSpPr>
            <p:nvPr/>
          </p:nvSpPr>
          <p:spPr bwMode="auto">
            <a:xfrm>
              <a:off x="2402" y="2768"/>
              <a:ext cx="780" cy="29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a:defRPr/>
              </a:pPr>
              <a:endParaRPr lang="zh-CN" altLang="en-US" sz="1400" kern="0">
                <a:solidFill>
                  <a:sysClr val="windowText" lastClr="000000"/>
                </a:solidFill>
                <a:latin typeface="微软雅黑" panose="020B0503020204020204" pitchFamily="34" charset="-122"/>
                <a:ea typeface="微软雅黑" panose="020B0503020204020204" pitchFamily="34" charset="-122"/>
              </a:endParaRPr>
            </a:p>
          </p:txBody>
        </p:sp>
        <p:sp>
          <p:nvSpPr>
            <p:cNvPr id="44" name="Oval 45"/>
            <p:cNvSpPr>
              <a:spLocks noChangeArrowheads="1"/>
            </p:cNvSpPr>
            <p:nvPr/>
          </p:nvSpPr>
          <p:spPr bwMode="auto">
            <a:xfrm>
              <a:off x="1963" y="2848"/>
              <a:ext cx="593" cy="292"/>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a:defRPr/>
              </a:pPr>
              <a:endParaRPr lang="zh-CN" altLang="en-US" sz="1400" kern="0">
                <a:solidFill>
                  <a:sysClr val="windowText" lastClr="000000"/>
                </a:solidFill>
                <a:latin typeface="微软雅黑" panose="020B0503020204020204" pitchFamily="34" charset="-122"/>
                <a:ea typeface="微软雅黑" panose="020B0503020204020204" pitchFamily="34" charset="-122"/>
              </a:endParaRPr>
            </a:p>
          </p:txBody>
        </p:sp>
        <p:sp>
          <p:nvSpPr>
            <p:cNvPr id="45" name="Oval 46"/>
            <p:cNvSpPr>
              <a:spLocks noChangeArrowheads="1"/>
            </p:cNvSpPr>
            <p:nvPr/>
          </p:nvSpPr>
          <p:spPr bwMode="auto">
            <a:xfrm>
              <a:off x="1776" y="3030"/>
              <a:ext cx="396" cy="234"/>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a:defRPr/>
              </a:pPr>
              <a:endParaRPr lang="zh-CN" altLang="en-US" sz="1400" kern="0">
                <a:solidFill>
                  <a:sysClr val="windowText" lastClr="000000"/>
                </a:solidFill>
                <a:latin typeface="微软雅黑" panose="020B0503020204020204" pitchFamily="34" charset="-122"/>
                <a:ea typeface="微软雅黑" panose="020B0503020204020204" pitchFamily="34" charset="-122"/>
              </a:endParaRPr>
            </a:p>
          </p:txBody>
        </p:sp>
        <p:sp>
          <p:nvSpPr>
            <p:cNvPr id="46" name="Oval 47"/>
            <p:cNvSpPr>
              <a:spLocks noChangeArrowheads="1"/>
            </p:cNvSpPr>
            <p:nvPr/>
          </p:nvSpPr>
          <p:spPr bwMode="auto">
            <a:xfrm>
              <a:off x="1897" y="3140"/>
              <a:ext cx="604" cy="255"/>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a:defRPr/>
              </a:pPr>
              <a:endParaRPr lang="zh-CN" altLang="en-US" sz="1400" kern="0">
                <a:solidFill>
                  <a:sysClr val="windowText" lastClr="000000"/>
                </a:solidFill>
                <a:latin typeface="微软雅黑" panose="020B0503020204020204" pitchFamily="34" charset="-122"/>
                <a:ea typeface="微软雅黑" panose="020B0503020204020204" pitchFamily="34" charset="-122"/>
              </a:endParaRPr>
            </a:p>
          </p:txBody>
        </p:sp>
        <p:sp>
          <p:nvSpPr>
            <p:cNvPr id="47" name="Oval 48"/>
            <p:cNvSpPr>
              <a:spLocks noChangeArrowheads="1"/>
            </p:cNvSpPr>
            <p:nvPr/>
          </p:nvSpPr>
          <p:spPr bwMode="auto">
            <a:xfrm>
              <a:off x="2336" y="3183"/>
              <a:ext cx="912" cy="30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a:defRPr/>
              </a:pPr>
              <a:endParaRPr lang="zh-CN" altLang="en-US" sz="1400" kern="0">
                <a:solidFill>
                  <a:sysClr val="windowText" lastClr="000000"/>
                </a:solidFill>
                <a:latin typeface="微软雅黑" panose="020B0503020204020204" pitchFamily="34" charset="-122"/>
                <a:ea typeface="微软雅黑" panose="020B0503020204020204" pitchFamily="34" charset="-122"/>
              </a:endParaRPr>
            </a:p>
          </p:txBody>
        </p:sp>
        <p:sp>
          <p:nvSpPr>
            <p:cNvPr id="48" name="Oval 49"/>
            <p:cNvSpPr>
              <a:spLocks noChangeArrowheads="1"/>
            </p:cNvSpPr>
            <p:nvPr/>
          </p:nvSpPr>
          <p:spPr bwMode="auto">
            <a:xfrm>
              <a:off x="2930" y="2855"/>
              <a:ext cx="571" cy="22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a:defRPr/>
              </a:pPr>
              <a:endParaRPr lang="zh-CN" altLang="en-US" sz="1400" kern="0">
                <a:solidFill>
                  <a:sysClr val="windowText" lastClr="000000"/>
                </a:solidFill>
                <a:latin typeface="微软雅黑" panose="020B0503020204020204" pitchFamily="34" charset="-122"/>
                <a:ea typeface="微软雅黑" panose="020B0503020204020204" pitchFamily="34" charset="-122"/>
              </a:endParaRPr>
            </a:p>
          </p:txBody>
        </p:sp>
        <p:sp>
          <p:nvSpPr>
            <p:cNvPr id="49" name="Oval 50"/>
            <p:cNvSpPr>
              <a:spLocks noChangeArrowheads="1"/>
            </p:cNvSpPr>
            <p:nvPr/>
          </p:nvSpPr>
          <p:spPr bwMode="auto">
            <a:xfrm>
              <a:off x="3018" y="3008"/>
              <a:ext cx="571" cy="22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a:defRPr/>
              </a:pPr>
              <a:endParaRPr lang="zh-CN" altLang="en-US" sz="1400" kern="0">
                <a:solidFill>
                  <a:sysClr val="windowText" lastClr="000000"/>
                </a:solidFill>
                <a:latin typeface="微软雅黑" panose="020B0503020204020204" pitchFamily="34" charset="-122"/>
                <a:ea typeface="微软雅黑" panose="020B0503020204020204" pitchFamily="34" charset="-122"/>
              </a:endParaRPr>
            </a:p>
          </p:txBody>
        </p:sp>
        <p:sp>
          <p:nvSpPr>
            <p:cNvPr id="50" name="Oval 51"/>
            <p:cNvSpPr>
              <a:spLocks noChangeArrowheads="1"/>
            </p:cNvSpPr>
            <p:nvPr/>
          </p:nvSpPr>
          <p:spPr bwMode="auto">
            <a:xfrm>
              <a:off x="2963" y="3059"/>
              <a:ext cx="571" cy="379"/>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a:defRPr/>
              </a:pPr>
              <a:endParaRPr lang="zh-CN" altLang="en-US" sz="1400" kern="0">
                <a:solidFill>
                  <a:sysClr val="windowText" lastClr="000000"/>
                </a:solidFill>
                <a:latin typeface="微软雅黑" panose="020B0503020204020204" pitchFamily="34" charset="-122"/>
                <a:ea typeface="微软雅黑" panose="020B0503020204020204" pitchFamily="34" charset="-122"/>
              </a:endParaRPr>
            </a:p>
          </p:txBody>
        </p:sp>
        <p:sp>
          <p:nvSpPr>
            <p:cNvPr id="51" name="Oval 52"/>
            <p:cNvSpPr>
              <a:spLocks noChangeArrowheads="1"/>
            </p:cNvSpPr>
            <p:nvPr/>
          </p:nvSpPr>
          <p:spPr bwMode="auto">
            <a:xfrm>
              <a:off x="2106" y="2943"/>
              <a:ext cx="1175" cy="379"/>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a:defRPr/>
              </a:pPr>
              <a:endParaRPr lang="zh-CN" altLang="en-US" sz="1400" kern="0">
                <a:solidFill>
                  <a:sysClr val="windowText" lastClr="000000"/>
                </a:solidFill>
                <a:latin typeface="微软雅黑" panose="020B0503020204020204" pitchFamily="34" charset="-122"/>
                <a:ea typeface="微软雅黑" panose="020B0503020204020204" pitchFamily="34" charset="-122"/>
              </a:endParaRPr>
            </a:p>
          </p:txBody>
        </p:sp>
      </p:grpSp>
      <p:sp>
        <p:nvSpPr>
          <p:cNvPr id="61" name="Text Box 53"/>
          <p:cNvSpPr txBox="1">
            <a:spLocks noChangeArrowheads="1"/>
          </p:cNvSpPr>
          <p:nvPr/>
        </p:nvSpPr>
        <p:spPr bwMode="auto">
          <a:xfrm>
            <a:off x="5544392" y="3048892"/>
            <a:ext cx="1018227"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lang="zh-CN" altLang="en-US" sz="1300" kern="0" dirty="0">
                <a:solidFill>
                  <a:schemeClr val="bg1"/>
                </a:solidFill>
                <a:latin typeface="微软雅黑" panose="020B0503020204020204" pitchFamily="34" charset="-122"/>
                <a:ea typeface="微软雅黑" panose="020B0503020204020204" pitchFamily="34" charset="-122"/>
              </a:rPr>
              <a:t>不可靠信道</a:t>
            </a:r>
            <a:endParaRPr lang="zh-CN" altLang="en-US" sz="1300" kern="0" dirty="0">
              <a:solidFill>
                <a:schemeClr val="bg1"/>
              </a:solidFill>
              <a:latin typeface="微软雅黑" panose="020B0503020204020204" pitchFamily="34" charset="-122"/>
              <a:ea typeface="微软雅黑" panose="020B0503020204020204" pitchFamily="34" charset="-122"/>
            </a:endParaRPr>
          </a:p>
        </p:txBody>
      </p:sp>
      <p:sp>
        <p:nvSpPr>
          <p:cNvPr id="62" name="Text Box 59"/>
          <p:cNvSpPr txBox="1">
            <a:spLocks noChangeArrowheads="1"/>
          </p:cNvSpPr>
          <p:nvPr/>
        </p:nvSpPr>
        <p:spPr bwMode="auto">
          <a:xfrm>
            <a:off x="4844895" y="1452547"/>
            <a:ext cx="1003234" cy="311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sz="1400" dirty="0">
                <a:latin typeface="微软雅黑" panose="020B0503020204020204" pitchFamily="34" charset="-122"/>
                <a:ea typeface="微软雅黑" panose="020B0503020204020204" pitchFamily="34" charset="-122"/>
              </a:rPr>
              <a:t>发送进程</a:t>
            </a:r>
            <a:endParaRPr lang="zh-CN" altLang="en-US" sz="1400" dirty="0">
              <a:latin typeface="微软雅黑" panose="020B0503020204020204" pitchFamily="34" charset="-122"/>
              <a:ea typeface="微软雅黑" panose="020B0503020204020204" pitchFamily="34" charset="-122"/>
            </a:endParaRPr>
          </a:p>
        </p:txBody>
      </p:sp>
      <p:sp>
        <p:nvSpPr>
          <p:cNvPr id="63" name="Rectangle 24"/>
          <p:cNvSpPr>
            <a:spLocks noChangeArrowheads="1"/>
          </p:cNvSpPr>
          <p:nvPr/>
        </p:nvSpPr>
        <p:spPr bwMode="auto">
          <a:xfrm>
            <a:off x="6848868" y="1891283"/>
            <a:ext cx="271954" cy="633732"/>
          </a:xfrm>
          <a:prstGeom prst="rect">
            <a:avLst/>
          </a:prstGeom>
          <a:solidFill>
            <a:srgbClr val="00FFFF"/>
          </a:solidFill>
          <a:ln w="9525">
            <a:solidFill>
              <a:srgbClr val="000000"/>
            </a:solidFill>
            <a:miter lim="800000"/>
          </a:ln>
          <a:effectLst/>
        </p:spPr>
        <p:txBody>
          <a:bodyPr vert="wordArtVertRtl" wrap="none" lIns="91436" tIns="45718" rIns="91436" bIns="45718" anchor="ctr"/>
          <a:lstStyle/>
          <a:p>
            <a:pPr algn="ctr">
              <a:defRPr/>
            </a:pPr>
            <a:r>
              <a:rPr lang="zh-CN" altLang="en-US" sz="1400" b="1" kern="0" dirty="0">
                <a:latin typeface="微软雅黑" panose="020B0503020204020204" pitchFamily="34" charset="-122"/>
                <a:ea typeface="微软雅黑" panose="020B0503020204020204" pitchFamily="34" charset="-122"/>
              </a:rPr>
              <a:t>数据</a:t>
            </a:r>
            <a:endParaRPr lang="zh-CN" altLang="en-US" sz="1400" b="1" kern="0" dirty="0">
              <a:latin typeface="微软雅黑" panose="020B0503020204020204" pitchFamily="34" charset="-122"/>
              <a:ea typeface="微软雅黑" panose="020B0503020204020204" pitchFamily="34" charset="-122"/>
            </a:endParaRPr>
          </a:p>
        </p:txBody>
      </p:sp>
      <p:sp>
        <p:nvSpPr>
          <p:cNvPr id="64" name="Text Box 13"/>
          <p:cNvSpPr txBox="1">
            <a:spLocks noChangeArrowheads="1"/>
          </p:cNvSpPr>
          <p:nvPr/>
        </p:nvSpPr>
        <p:spPr bwMode="auto">
          <a:xfrm>
            <a:off x="3445543" y="1452547"/>
            <a:ext cx="1009364" cy="311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sz="1400" dirty="0">
                <a:latin typeface="微软雅黑" panose="020B0503020204020204" pitchFamily="34" charset="-122"/>
                <a:ea typeface="微软雅黑" panose="020B0503020204020204" pitchFamily="34" charset="-122"/>
              </a:rPr>
              <a:t>接收进程</a:t>
            </a:r>
            <a:endParaRPr lang="zh-CN" altLang="en-US" sz="1400" dirty="0">
              <a:latin typeface="微软雅黑" panose="020B0503020204020204" pitchFamily="34" charset="-122"/>
              <a:ea typeface="微软雅黑" panose="020B0503020204020204" pitchFamily="34" charset="-122"/>
            </a:endParaRPr>
          </a:p>
        </p:txBody>
      </p:sp>
      <p:sp>
        <p:nvSpPr>
          <p:cNvPr id="65" name="Text Box 59"/>
          <p:cNvSpPr txBox="1">
            <a:spLocks noChangeArrowheads="1"/>
          </p:cNvSpPr>
          <p:nvPr/>
        </p:nvSpPr>
        <p:spPr bwMode="auto">
          <a:xfrm>
            <a:off x="1714410" y="1472597"/>
            <a:ext cx="1003234" cy="311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sz="1400" dirty="0">
                <a:latin typeface="微软雅黑" panose="020B0503020204020204" pitchFamily="34" charset="-122"/>
                <a:ea typeface="微软雅黑" panose="020B0503020204020204" pitchFamily="34" charset="-122"/>
              </a:rPr>
              <a:t>发送进程</a:t>
            </a:r>
            <a:endParaRPr lang="zh-CN" altLang="en-US" sz="1400" dirty="0">
              <a:latin typeface="微软雅黑" panose="020B0503020204020204" pitchFamily="34" charset="-122"/>
              <a:ea typeface="微软雅黑" panose="020B0503020204020204" pitchFamily="34" charset="-122"/>
            </a:endParaRPr>
          </a:p>
        </p:txBody>
      </p:sp>
      <p:sp>
        <p:nvSpPr>
          <p:cNvPr id="66" name="Rectangle 24"/>
          <p:cNvSpPr>
            <a:spLocks noChangeArrowheads="1"/>
          </p:cNvSpPr>
          <p:nvPr/>
        </p:nvSpPr>
        <p:spPr bwMode="auto">
          <a:xfrm>
            <a:off x="2203989" y="1891283"/>
            <a:ext cx="271954" cy="633732"/>
          </a:xfrm>
          <a:prstGeom prst="rect">
            <a:avLst/>
          </a:prstGeom>
          <a:solidFill>
            <a:srgbClr val="00FFFF"/>
          </a:solidFill>
          <a:ln w="9525">
            <a:solidFill>
              <a:srgbClr val="000000"/>
            </a:solidFill>
            <a:miter lim="800000"/>
          </a:ln>
          <a:effectLst/>
        </p:spPr>
        <p:txBody>
          <a:bodyPr vert="wordArtVertRtl" wrap="none" lIns="91436" tIns="45718" rIns="91436" bIns="45718" anchor="ctr"/>
          <a:lstStyle/>
          <a:p>
            <a:pPr algn="ctr">
              <a:defRPr/>
            </a:pPr>
            <a:r>
              <a:rPr lang="zh-CN" altLang="en-US" sz="1400" b="1" kern="0" dirty="0">
                <a:latin typeface="微软雅黑" panose="020B0503020204020204" pitchFamily="34" charset="-122"/>
                <a:ea typeface="微软雅黑" panose="020B0503020204020204" pitchFamily="34" charset="-122"/>
              </a:rPr>
              <a:t>数据</a:t>
            </a:r>
            <a:endParaRPr lang="zh-CN" altLang="en-US" sz="1400" b="1" kern="0" dirty="0">
              <a:latin typeface="微软雅黑" panose="020B0503020204020204" pitchFamily="34" charset="-122"/>
              <a:ea typeface="微软雅黑" panose="020B0503020204020204" pitchFamily="34" charset="-122"/>
            </a:endParaRPr>
          </a:p>
        </p:txBody>
      </p:sp>
      <p:sp>
        <p:nvSpPr>
          <p:cNvPr id="67" name="Rectangle 24"/>
          <p:cNvSpPr>
            <a:spLocks noChangeArrowheads="1"/>
          </p:cNvSpPr>
          <p:nvPr/>
        </p:nvSpPr>
        <p:spPr bwMode="auto">
          <a:xfrm>
            <a:off x="3972699" y="1891283"/>
            <a:ext cx="271954" cy="633732"/>
          </a:xfrm>
          <a:prstGeom prst="rect">
            <a:avLst/>
          </a:prstGeom>
          <a:solidFill>
            <a:srgbClr val="00FFFF"/>
          </a:solidFill>
          <a:ln w="9525">
            <a:solidFill>
              <a:srgbClr val="000000"/>
            </a:solidFill>
            <a:miter lim="800000"/>
          </a:ln>
          <a:effectLst/>
        </p:spPr>
        <p:txBody>
          <a:bodyPr vert="wordArtVertRtl" wrap="none" lIns="91436" tIns="45718" rIns="91436" bIns="45718" anchor="ctr"/>
          <a:lstStyle/>
          <a:p>
            <a:pPr algn="ctr">
              <a:defRPr/>
            </a:pPr>
            <a:r>
              <a:rPr lang="zh-CN" altLang="en-US" sz="1400" b="1" kern="0" dirty="0">
                <a:latin typeface="微软雅黑" panose="020B0503020204020204" pitchFamily="34" charset="-122"/>
                <a:ea typeface="微软雅黑" panose="020B0503020204020204" pitchFamily="34" charset="-122"/>
              </a:rPr>
              <a:t>数据</a:t>
            </a:r>
            <a:endParaRPr lang="zh-CN" altLang="en-US" sz="1400" b="1" kern="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5" y="1246573"/>
            <a:ext cx="8048776" cy="388721"/>
          </a:xfrm>
          <a:prstGeom prst="roundRect">
            <a:avLst>
              <a:gd name="adj" fmla="val 16667"/>
            </a:avLst>
          </a:prstGeom>
          <a:solidFill>
            <a:srgbClr val="0089FA"/>
          </a:solidFill>
          <a:ln>
            <a:noFill/>
          </a:ln>
          <a:effectLst/>
        </p:spPr>
        <p:txBody>
          <a:bodyPr wrap="none" lIns="91436" tIns="45718" rIns="91436" bIns="45718" anchor="ctr"/>
          <a:lstStyle/>
          <a:p>
            <a:endParaRPr lang="zh-CN" altLang="en-US"/>
          </a:p>
        </p:txBody>
      </p:sp>
      <p:sp>
        <p:nvSpPr>
          <p:cNvPr id="6" name="Rectangle 6"/>
          <p:cNvSpPr>
            <a:spLocks noChangeArrowheads="1"/>
          </p:cNvSpPr>
          <p:nvPr/>
        </p:nvSpPr>
        <p:spPr bwMode="auto">
          <a:xfrm>
            <a:off x="2124057" y="1204302"/>
            <a:ext cx="48958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5.7.1   </a:t>
            </a:r>
            <a:r>
              <a:rPr lang="zh-CN" altLang="en-US" sz="2400" b="1" dirty="0">
                <a:solidFill>
                  <a:schemeClr val="bg1"/>
                </a:solidFill>
                <a:latin typeface="微软雅黑" panose="020B0503020204020204" pitchFamily="34" charset="-122"/>
                <a:ea typeface="微软雅黑" panose="020B0503020204020204" pitchFamily="34" charset="-122"/>
              </a:rPr>
              <a:t>利用滑动窗口实现流量控制</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 name="Rectangle 8"/>
          <p:cNvSpPr>
            <a:spLocks noChangeArrowheads="1"/>
          </p:cNvSpPr>
          <p:nvPr/>
        </p:nvSpPr>
        <p:spPr bwMode="auto">
          <a:xfrm>
            <a:off x="556965" y="1659596"/>
            <a:ext cx="8048776" cy="220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一般说来，我们总是希望数据传输得更快一些。但如果</a:t>
            </a:r>
            <a:r>
              <a:rPr lang="zh-CN" altLang="en-US" sz="2000" b="1" dirty="0">
                <a:solidFill>
                  <a:srgbClr val="FF0000"/>
                </a:solidFill>
                <a:latin typeface="微软雅黑" panose="020B0503020204020204" pitchFamily="34" charset="-122"/>
                <a:ea typeface="微软雅黑" panose="020B0503020204020204" pitchFamily="34" charset="-122"/>
              </a:rPr>
              <a:t>发送方把数据发送得过快，接收方就可能来不及接收</a:t>
            </a:r>
            <a:r>
              <a:rPr lang="zh-CN" altLang="en-US" sz="2000" b="1" dirty="0">
                <a:latin typeface="微软雅黑" panose="020B0503020204020204" pitchFamily="34" charset="-122"/>
                <a:ea typeface="微软雅黑" panose="020B0503020204020204" pitchFamily="34" charset="-122"/>
              </a:rPr>
              <a:t>，这就会造成数据的丢失。</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流量控制</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(flow control) </a:t>
            </a:r>
            <a:r>
              <a:rPr lang="zh-CN" altLang="en-US" sz="2000" b="1" dirty="0">
                <a:latin typeface="微软雅黑" panose="020B0503020204020204" pitchFamily="34" charset="-122"/>
                <a:ea typeface="微软雅黑" panose="020B0503020204020204" pitchFamily="34" charset="-122"/>
              </a:rPr>
              <a:t>就是让发送方的发送速率不要太快，既要让接收方来得及接收，也不要使网络发生拥塞。</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利用</a:t>
            </a:r>
            <a:r>
              <a:rPr lang="zh-CN" altLang="en-US" sz="2000" b="1" dirty="0">
                <a:solidFill>
                  <a:srgbClr val="0000FF"/>
                </a:solidFill>
                <a:latin typeface="微软雅黑" panose="020B0503020204020204" pitchFamily="34" charset="-122"/>
                <a:ea typeface="微软雅黑" panose="020B0503020204020204" pitchFamily="34" charset="-122"/>
              </a:rPr>
              <a:t>滑动窗口机制</a:t>
            </a:r>
            <a:r>
              <a:rPr lang="zh-CN" altLang="en-US" sz="2000" b="1" dirty="0">
                <a:latin typeface="微软雅黑" panose="020B0503020204020204" pitchFamily="34" charset="-122"/>
                <a:ea typeface="微软雅黑" panose="020B0503020204020204" pitchFamily="34" charset="-122"/>
              </a:rPr>
              <a:t>可以很方便地在 </a:t>
            </a:r>
            <a:r>
              <a:rPr lang="en-US" altLang="zh-CN" sz="2000" b="1" dirty="0">
                <a:latin typeface="微软雅黑" panose="020B0503020204020204" pitchFamily="34" charset="-122"/>
                <a:ea typeface="微软雅黑" panose="020B0503020204020204" pitchFamily="34" charset="-122"/>
              </a:rPr>
              <a:t>TCP </a:t>
            </a:r>
            <a:r>
              <a:rPr lang="zh-CN" altLang="en-US" sz="2000" b="1" dirty="0">
                <a:latin typeface="微软雅黑" panose="020B0503020204020204" pitchFamily="34" charset="-122"/>
                <a:ea typeface="微软雅黑" panose="020B0503020204020204" pitchFamily="34" charset="-122"/>
              </a:rPr>
              <a:t>连接上实现流量控制。 </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5" y="628209"/>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6" name="Rectangle 6"/>
          <p:cNvSpPr>
            <a:spLocks noChangeArrowheads="1"/>
          </p:cNvSpPr>
          <p:nvPr/>
        </p:nvSpPr>
        <p:spPr bwMode="auto">
          <a:xfrm>
            <a:off x="2653220" y="605120"/>
            <a:ext cx="3820273"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利用可变窗口进行流量控制举例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 name="圆角矩形 6"/>
          <p:cNvSpPr/>
          <p:nvPr/>
        </p:nvSpPr>
        <p:spPr>
          <a:xfrm>
            <a:off x="556965" y="1069850"/>
            <a:ext cx="8048776"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8" name="Text Box 155"/>
          <p:cNvSpPr txBox="1">
            <a:spLocks noChangeArrowheads="1"/>
          </p:cNvSpPr>
          <p:nvPr/>
        </p:nvSpPr>
        <p:spPr bwMode="auto">
          <a:xfrm>
            <a:off x="1977381" y="1094626"/>
            <a:ext cx="5218949" cy="634020"/>
          </a:xfrm>
          <a:prstGeom prst="rect">
            <a:avLst/>
          </a:prstGeom>
          <a:noFill/>
          <a:ln w="9525">
            <a:noFill/>
            <a:miter lim="800000"/>
          </a:ln>
          <a:effectLst/>
        </p:spPr>
        <p:txBody>
          <a:bodyPr wrap="square" lIns="91436" tIns="45718" rIns="91436" bIns="45718">
            <a:spAutoFit/>
          </a:bodyPr>
          <a:lstStyle/>
          <a:p>
            <a:pPr algn="ctr">
              <a:lnSpc>
                <a:spcPct val="110000"/>
              </a:lnSpc>
            </a:pPr>
            <a:r>
              <a:rPr lang="en-US" altLang="zh-CN" sz="1600" b="1" dirty="0">
                <a:solidFill>
                  <a:srgbClr val="0000FF"/>
                </a:solidFill>
                <a:latin typeface="微软雅黑" panose="020B0503020204020204" pitchFamily="34" charset="-122"/>
                <a:ea typeface="微软雅黑" panose="020B0503020204020204" pitchFamily="34" charset="-122"/>
              </a:rPr>
              <a:t>A </a:t>
            </a:r>
            <a:r>
              <a:rPr lang="zh-CN" altLang="en-US" sz="1600" b="1" dirty="0">
                <a:solidFill>
                  <a:srgbClr val="0000FF"/>
                </a:solidFill>
                <a:latin typeface="微软雅黑" panose="020B0503020204020204" pitchFamily="34" charset="-122"/>
                <a:ea typeface="微软雅黑" panose="020B0503020204020204" pitchFamily="34" charset="-122"/>
              </a:rPr>
              <a:t>向 </a:t>
            </a:r>
            <a:r>
              <a:rPr lang="en-US" altLang="zh-CN" sz="1600" b="1" dirty="0">
                <a:solidFill>
                  <a:srgbClr val="0000FF"/>
                </a:solidFill>
                <a:latin typeface="微软雅黑" panose="020B0503020204020204" pitchFamily="34" charset="-122"/>
                <a:ea typeface="微软雅黑" panose="020B0503020204020204" pitchFamily="34" charset="-122"/>
              </a:rPr>
              <a:t>B </a:t>
            </a:r>
            <a:r>
              <a:rPr lang="zh-CN" altLang="en-US" sz="1600" b="1" dirty="0">
                <a:solidFill>
                  <a:srgbClr val="0000FF"/>
                </a:solidFill>
                <a:latin typeface="微软雅黑" panose="020B0503020204020204" pitchFamily="34" charset="-122"/>
                <a:ea typeface="微软雅黑" panose="020B0503020204020204" pitchFamily="34" charset="-122"/>
              </a:rPr>
              <a:t>发送数据。在连接建立时，</a:t>
            </a:r>
            <a:r>
              <a:rPr lang="en-US" altLang="zh-CN" sz="1600" b="1" dirty="0">
                <a:solidFill>
                  <a:srgbClr val="0000FF"/>
                </a:solidFill>
                <a:latin typeface="微软雅黑" panose="020B0503020204020204" pitchFamily="34" charset="-122"/>
                <a:ea typeface="微软雅黑" panose="020B0503020204020204" pitchFamily="34" charset="-122"/>
              </a:rPr>
              <a:t>B </a:t>
            </a:r>
            <a:r>
              <a:rPr lang="zh-CN" altLang="en-US" sz="1600" b="1" dirty="0">
                <a:solidFill>
                  <a:srgbClr val="0000FF"/>
                </a:solidFill>
                <a:latin typeface="微软雅黑" panose="020B0503020204020204" pitchFamily="34" charset="-122"/>
                <a:ea typeface="微软雅黑" panose="020B0503020204020204" pitchFamily="34" charset="-122"/>
              </a:rPr>
              <a:t>告诉 </a:t>
            </a:r>
            <a:r>
              <a:rPr lang="en-US" altLang="zh-CN" sz="1600" b="1" dirty="0">
                <a:solidFill>
                  <a:srgbClr val="0000FF"/>
                </a:solidFill>
                <a:latin typeface="微软雅黑" panose="020B0503020204020204" pitchFamily="34" charset="-122"/>
                <a:ea typeface="微软雅黑" panose="020B0503020204020204" pitchFamily="34" charset="-122"/>
              </a:rPr>
              <a:t>A</a:t>
            </a:r>
            <a:r>
              <a:rPr lang="zh-CN" altLang="en-US" sz="1600" b="1" dirty="0">
                <a:solidFill>
                  <a:srgbClr val="0000FF"/>
                </a:solidFill>
                <a:latin typeface="微软雅黑" panose="020B0503020204020204" pitchFamily="34" charset="-122"/>
                <a:ea typeface="微软雅黑" panose="020B0503020204020204" pitchFamily="34" charset="-122"/>
              </a:rPr>
              <a:t>：</a:t>
            </a:r>
            <a:endParaRPr lang="zh-CN" altLang="en-US" sz="1600" b="1" dirty="0">
              <a:solidFill>
                <a:srgbClr val="0000FF"/>
              </a:solidFill>
              <a:latin typeface="微软雅黑" panose="020B0503020204020204" pitchFamily="34" charset="-122"/>
              <a:ea typeface="微软雅黑" panose="020B0503020204020204" pitchFamily="34" charset="-122"/>
            </a:endParaRPr>
          </a:p>
          <a:p>
            <a:pPr algn="ctr">
              <a:lnSpc>
                <a:spcPct val="110000"/>
              </a:lnSpc>
            </a:pPr>
            <a:r>
              <a:rPr lang="zh-CN" altLang="en-US" sz="1600" b="1" dirty="0">
                <a:solidFill>
                  <a:srgbClr val="0000FF"/>
                </a:solidFill>
                <a:latin typeface="微软雅黑" panose="020B0503020204020204" pitchFamily="34" charset="-122"/>
                <a:ea typeface="微软雅黑" panose="020B0503020204020204" pitchFamily="34" charset="-122"/>
              </a:rPr>
              <a:t>“我的接收窗口 </a:t>
            </a:r>
            <a:r>
              <a:rPr lang="en-US" altLang="zh-CN" sz="1600" b="1" dirty="0" err="1">
                <a:solidFill>
                  <a:srgbClr val="0000FF"/>
                </a:solidFill>
                <a:latin typeface="微软雅黑" panose="020B0503020204020204" pitchFamily="34" charset="-122"/>
                <a:ea typeface="微软雅黑" panose="020B0503020204020204" pitchFamily="34" charset="-122"/>
              </a:rPr>
              <a:t>rwnd</a:t>
            </a:r>
            <a:r>
              <a:rPr lang="en-US" altLang="zh-CN" sz="1600" b="1" dirty="0">
                <a:solidFill>
                  <a:srgbClr val="0000FF"/>
                </a:solidFill>
                <a:latin typeface="微软雅黑" panose="020B0503020204020204" pitchFamily="34" charset="-122"/>
                <a:ea typeface="微软雅黑" panose="020B0503020204020204" pitchFamily="34" charset="-122"/>
              </a:rPr>
              <a:t> = 400</a:t>
            </a:r>
            <a:r>
              <a:rPr lang="zh-CN" altLang="en-US" sz="1600" b="1" dirty="0">
                <a:solidFill>
                  <a:srgbClr val="0000FF"/>
                </a:solidFill>
                <a:latin typeface="微软雅黑" panose="020B0503020204020204" pitchFamily="34" charset="-122"/>
                <a:ea typeface="微软雅黑" panose="020B0503020204020204" pitchFamily="34" charset="-122"/>
              </a:rPr>
              <a:t>（字节）”。</a:t>
            </a:r>
            <a:endParaRPr lang="zh-CN" altLang="en-US" sz="1600" b="1" dirty="0">
              <a:solidFill>
                <a:srgbClr val="0000FF"/>
              </a:solidFill>
              <a:latin typeface="微软雅黑" panose="020B0503020204020204" pitchFamily="34" charset="-122"/>
              <a:ea typeface="微软雅黑" panose="020B0503020204020204" pitchFamily="34" charset="-122"/>
            </a:endParaRPr>
          </a:p>
        </p:txBody>
      </p:sp>
      <p:grpSp>
        <p:nvGrpSpPr>
          <p:cNvPr id="45" name="组合 44"/>
          <p:cNvGrpSpPr/>
          <p:nvPr/>
        </p:nvGrpSpPr>
        <p:grpSpPr>
          <a:xfrm>
            <a:off x="1579147" y="1730476"/>
            <a:ext cx="6371835" cy="2505037"/>
            <a:chOff x="1807745" y="1730474"/>
            <a:chExt cx="6371835" cy="2505037"/>
          </a:xfrm>
        </p:grpSpPr>
        <p:sp>
          <p:nvSpPr>
            <p:cNvPr id="9" name="Line 4"/>
            <p:cNvSpPr>
              <a:spLocks noChangeShapeType="1"/>
            </p:cNvSpPr>
            <p:nvPr/>
          </p:nvSpPr>
          <p:spPr bwMode="auto">
            <a:xfrm>
              <a:off x="4404428" y="1929071"/>
              <a:ext cx="0" cy="2257416"/>
            </a:xfrm>
            <a:prstGeom prst="line">
              <a:avLst/>
            </a:prstGeom>
            <a:noFill/>
            <a:ln w="19050">
              <a:solidFill>
                <a:srgbClr val="0033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0" name="Line 5"/>
            <p:cNvSpPr>
              <a:spLocks noChangeShapeType="1"/>
            </p:cNvSpPr>
            <p:nvPr/>
          </p:nvSpPr>
          <p:spPr bwMode="auto">
            <a:xfrm>
              <a:off x="1924244" y="2015795"/>
              <a:ext cx="2480184" cy="0"/>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1" name="Rectangle 6"/>
            <p:cNvSpPr>
              <a:spLocks noChangeArrowheads="1"/>
            </p:cNvSpPr>
            <p:nvPr/>
          </p:nvSpPr>
          <p:spPr bwMode="auto">
            <a:xfrm>
              <a:off x="2612139" y="1781226"/>
              <a:ext cx="1107677"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anose="020B0503020204020204" pitchFamily="34" charset="-122"/>
                  <a:ea typeface="微软雅黑" panose="020B0503020204020204" pitchFamily="34" charset="-122"/>
                </a:rPr>
                <a:t>seq</a:t>
              </a:r>
              <a:r>
                <a:rPr kumimoji="1" lang="en-US" altLang="zh-CN" sz="1000" b="1" dirty="0">
                  <a:latin typeface="微软雅黑" panose="020B0503020204020204" pitchFamily="34" charset="-122"/>
                  <a:ea typeface="微软雅黑" panose="020B0503020204020204" pitchFamily="34" charset="-122"/>
                </a:rPr>
                <a:t> = 1, DATA</a:t>
              </a:r>
              <a:endParaRPr kumimoji="1" lang="en-US" altLang="zh-CN" sz="1000" b="1" dirty="0">
                <a:latin typeface="微软雅黑" panose="020B0503020204020204" pitchFamily="34" charset="-122"/>
                <a:ea typeface="微软雅黑" panose="020B0503020204020204" pitchFamily="34" charset="-122"/>
              </a:endParaRPr>
            </a:p>
          </p:txBody>
        </p:sp>
        <p:sp>
          <p:nvSpPr>
            <p:cNvPr id="12" name="Line 7"/>
            <p:cNvSpPr>
              <a:spLocks noChangeShapeType="1"/>
            </p:cNvSpPr>
            <p:nvPr/>
          </p:nvSpPr>
          <p:spPr bwMode="auto">
            <a:xfrm>
              <a:off x="1925182" y="3409444"/>
              <a:ext cx="2479245" cy="0"/>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3" name="Rectangle 8"/>
            <p:cNvSpPr>
              <a:spLocks noChangeArrowheads="1"/>
            </p:cNvSpPr>
            <p:nvPr/>
          </p:nvSpPr>
          <p:spPr bwMode="auto">
            <a:xfrm>
              <a:off x="2533592" y="3161865"/>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anose="020B0503020204020204" pitchFamily="34" charset="-122"/>
                  <a:ea typeface="微软雅黑" panose="020B0503020204020204" pitchFamily="34" charset="-122"/>
                </a:rPr>
                <a:t>seq</a:t>
              </a:r>
              <a:r>
                <a:rPr kumimoji="1" lang="en-US" altLang="zh-CN" sz="1000" b="1" dirty="0">
                  <a:latin typeface="微软雅黑" panose="020B0503020204020204" pitchFamily="34" charset="-122"/>
                  <a:ea typeface="微软雅黑" panose="020B0503020204020204" pitchFamily="34" charset="-122"/>
                </a:rPr>
                <a:t> = 201, DATA</a:t>
              </a:r>
              <a:endParaRPr kumimoji="1" lang="en-US" altLang="zh-CN" sz="1000" b="1" dirty="0">
                <a:latin typeface="微软雅黑" panose="020B0503020204020204" pitchFamily="34" charset="-122"/>
                <a:ea typeface="微软雅黑" panose="020B0503020204020204" pitchFamily="34" charset="-122"/>
              </a:endParaRPr>
            </a:p>
          </p:txBody>
        </p:sp>
        <p:sp>
          <p:nvSpPr>
            <p:cNvPr id="14" name="Line 9"/>
            <p:cNvSpPr>
              <a:spLocks noChangeShapeType="1"/>
            </p:cNvSpPr>
            <p:nvPr/>
          </p:nvSpPr>
          <p:spPr bwMode="auto">
            <a:xfrm>
              <a:off x="1926122" y="3180493"/>
              <a:ext cx="2478304" cy="0"/>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5" name="Rectangle 10"/>
            <p:cNvSpPr>
              <a:spLocks noChangeArrowheads="1"/>
            </p:cNvSpPr>
            <p:nvPr/>
          </p:nvSpPr>
          <p:spPr bwMode="auto">
            <a:xfrm>
              <a:off x="2533592" y="2933783"/>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a:latin typeface="微软雅黑" panose="020B0503020204020204" pitchFamily="34" charset="-122"/>
                  <a:ea typeface="微软雅黑" panose="020B0503020204020204" pitchFamily="34" charset="-122"/>
                </a:rPr>
                <a:t>seq = 401, DATA</a:t>
              </a:r>
              <a:endParaRPr kumimoji="1" lang="en-US" altLang="zh-CN" sz="1000" b="1">
                <a:latin typeface="微软雅黑" panose="020B0503020204020204" pitchFamily="34" charset="-122"/>
                <a:ea typeface="微软雅黑" panose="020B0503020204020204" pitchFamily="34" charset="-122"/>
              </a:endParaRPr>
            </a:p>
          </p:txBody>
        </p:sp>
        <p:sp>
          <p:nvSpPr>
            <p:cNvPr id="16" name="Line 11"/>
            <p:cNvSpPr>
              <a:spLocks noChangeShapeType="1"/>
            </p:cNvSpPr>
            <p:nvPr/>
          </p:nvSpPr>
          <p:spPr bwMode="auto">
            <a:xfrm>
              <a:off x="1922364" y="2942870"/>
              <a:ext cx="2482062" cy="0"/>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7" name="Rectangle 12"/>
            <p:cNvSpPr>
              <a:spLocks noChangeArrowheads="1"/>
            </p:cNvSpPr>
            <p:nvPr/>
          </p:nvSpPr>
          <p:spPr bwMode="auto">
            <a:xfrm>
              <a:off x="2533592" y="2690958"/>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a:latin typeface="微软雅黑" panose="020B0503020204020204" pitchFamily="34" charset="-122"/>
                  <a:ea typeface="微软雅黑" panose="020B0503020204020204" pitchFamily="34" charset="-122"/>
                </a:rPr>
                <a:t>seq = 301, DATA</a:t>
              </a:r>
              <a:endParaRPr kumimoji="1" lang="en-US" altLang="zh-CN" sz="1000" b="1">
                <a:latin typeface="微软雅黑" panose="020B0503020204020204" pitchFamily="34" charset="-122"/>
                <a:ea typeface="微软雅黑" panose="020B0503020204020204" pitchFamily="34" charset="-122"/>
              </a:endParaRPr>
            </a:p>
          </p:txBody>
        </p:sp>
        <p:sp>
          <p:nvSpPr>
            <p:cNvPr id="18" name="Line 13"/>
            <p:cNvSpPr>
              <a:spLocks noChangeShapeType="1"/>
            </p:cNvSpPr>
            <p:nvPr/>
          </p:nvSpPr>
          <p:spPr bwMode="auto">
            <a:xfrm>
              <a:off x="1923304" y="2244745"/>
              <a:ext cx="2509724" cy="0"/>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9" name="Rectangle 14"/>
            <p:cNvSpPr>
              <a:spLocks noChangeArrowheads="1"/>
            </p:cNvSpPr>
            <p:nvPr/>
          </p:nvSpPr>
          <p:spPr bwMode="auto">
            <a:xfrm>
              <a:off x="2533592" y="2001504"/>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a:latin typeface="微软雅黑" panose="020B0503020204020204" pitchFamily="34" charset="-122"/>
                  <a:ea typeface="微软雅黑" panose="020B0503020204020204" pitchFamily="34" charset="-122"/>
                </a:rPr>
                <a:t>seq = 101, DATA</a:t>
              </a:r>
              <a:endParaRPr kumimoji="1" lang="en-US" altLang="zh-CN" sz="1000" b="1">
                <a:latin typeface="微软雅黑" panose="020B0503020204020204" pitchFamily="34" charset="-122"/>
                <a:ea typeface="微软雅黑" panose="020B0503020204020204" pitchFamily="34" charset="-122"/>
              </a:endParaRPr>
            </a:p>
          </p:txBody>
        </p:sp>
        <p:sp>
          <p:nvSpPr>
            <p:cNvPr id="20" name="Line 15"/>
            <p:cNvSpPr>
              <a:spLocks noChangeShapeType="1"/>
            </p:cNvSpPr>
            <p:nvPr/>
          </p:nvSpPr>
          <p:spPr bwMode="auto">
            <a:xfrm>
              <a:off x="1920487" y="2486704"/>
              <a:ext cx="1481082" cy="0"/>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1" name="Rectangle 16"/>
            <p:cNvSpPr>
              <a:spLocks noChangeArrowheads="1"/>
            </p:cNvSpPr>
            <p:nvPr/>
          </p:nvSpPr>
          <p:spPr bwMode="auto">
            <a:xfrm>
              <a:off x="2233341" y="2253002"/>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a:latin typeface="微软雅黑" panose="020B0503020204020204" pitchFamily="34" charset="-122"/>
                  <a:ea typeface="微软雅黑" panose="020B0503020204020204" pitchFamily="34" charset="-122"/>
                </a:rPr>
                <a:t>seq = 201, DATA</a:t>
              </a:r>
              <a:endParaRPr kumimoji="1" lang="en-US" altLang="zh-CN" sz="1000" b="1">
                <a:latin typeface="微软雅黑" panose="020B0503020204020204" pitchFamily="34" charset="-122"/>
                <a:ea typeface="微软雅黑" panose="020B0503020204020204" pitchFamily="34" charset="-122"/>
              </a:endParaRPr>
            </a:p>
          </p:txBody>
        </p:sp>
        <p:sp>
          <p:nvSpPr>
            <p:cNvPr id="22" name="Line 17"/>
            <p:cNvSpPr>
              <a:spLocks noChangeShapeType="1"/>
            </p:cNvSpPr>
            <p:nvPr/>
          </p:nvSpPr>
          <p:spPr bwMode="auto">
            <a:xfrm>
              <a:off x="1924243" y="3877751"/>
              <a:ext cx="2480183" cy="0"/>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3" name="Rectangle 18"/>
            <p:cNvSpPr>
              <a:spLocks noChangeArrowheads="1"/>
            </p:cNvSpPr>
            <p:nvPr/>
          </p:nvSpPr>
          <p:spPr bwMode="auto">
            <a:xfrm>
              <a:off x="2533592" y="3646651"/>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a:latin typeface="微软雅黑" panose="020B0503020204020204" pitchFamily="34" charset="-122"/>
                  <a:ea typeface="微软雅黑" panose="020B0503020204020204" pitchFamily="34" charset="-122"/>
                </a:rPr>
                <a:t>seq = 501, DATA</a:t>
              </a:r>
              <a:endParaRPr kumimoji="1" lang="en-US" altLang="zh-CN" sz="1000" b="1">
                <a:latin typeface="微软雅黑" panose="020B0503020204020204" pitchFamily="34" charset="-122"/>
                <a:ea typeface="微软雅黑" panose="020B0503020204020204" pitchFamily="34" charset="-122"/>
              </a:endParaRPr>
            </a:p>
          </p:txBody>
        </p:sp>
        <p:sp>
          <p:nvSpPr>
            <p:cNvPr id="24" name="Line 19"/>
            <p:cNvSpPr>
              <a:spLocks noChangeShapeType="1"/>
            </p:cNvSpPr>
            <p:nvPr/>
          </p:nvSpPr>
          <p:spPr bwMode="auto">
            <a:xfrm flipH="1">
              <a:off x="1906392" y="2719123"/>
              <a:ext cx="2498033" cy="0"/>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5" name="Rectangle 20"/>
            <p:cNvSpPr>
              <a:spLocks noChangeArrowheads="1"/>
            </p:cNvSpPr>
            <p:nvPr/>
          </p:nvSpPr>
          <p:spPr bwMode="auto">
            <a:xfrm flipH="1">
              <a:off x="2052691" y="2484555"/>
              <a:ext cx="2226573"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anose="020B0503020204020204" pitchFamily="34" charset="-122"/>
                  <a:ea typeface="微软雅黑" panose="020B0503020204020204" pitchFamily="34" charset="-122"/>
                </a:rPr>
                <a:t>ACK = 1, </a:t>
              </a:r>
              <a:r>
                <a:rPr kumimoji="1" lang="en-US" altLang="zh-CN" sz="1000" b="1" dirty="0" err="1">
                  <a:latin typeface="微软雅黑" panose="020B0503020204020204" pitchFamily="34" charset="-122"/>
                  <a:ea typeface="微软雅黑" panose="020B0503020204020204" pitchFamily="34" charset="-122"/>
                </a:rPr>
                <a:t>ack</a:t>
              </a:r>
              <a:r>
                <a:rPr kumimoji="1" lang="en-US" altLang="zh-CN" sz="1000" b="1" dirty="0">
                  <a:latin typeface="微软雅黑" panose="020B0503020204020204" pitchFamily="34" charset="-122"/>
                  <a:ea typeface="微软雅黑" panose="020B0503020204020204" pitchFamily="34" charset="-122"/>
                </a:rPr>
                <a:t> = 201, </a:t>
              </a:r>
              <a:r>
                <a:rPr kumimoji="1" lang="en-US" altLang="zh-CN" sz="1000" b="1" dirty="0" err="1">
                  <a:solidFill>
                    <a:srgbClr val="CC00CC"/>
                  </a:solidFill>
                  <a:latin typeface="微软雅黑" panose="020B0503020204020204" pitchFamily="34" charset="-122"/>
                  <a:ea typeface="微软雅黑" panose="020B0503020204020204" pitchFamily="34" charset="-122"/>
                </a:rPr>
                <a:t>rwnd</a:t>
              </a:r>
              <a:r>
                <a:rPr kumimoji="1" lang="en-US" altLang="zh-CN" sz="1000" b="1" dirty="0">
                  <a:solidFill>
                    <a:srgbClr val="CC00CC"/>
                  </a:solidFill>
                  <a:latin typeface="微软雅黑" panose="020B0503020204020204" pitchFamily="34" charset="-122"/>
                  <a:ea typeface="微软雅黑" panose="020B0503020204020204" pitchFamily="34" charset="-122"/>
                </a:rPr>
                <a:t> = 300</a:t>
              </a:r>
              <a:endParaRPr kumimoji="1" lang="en-US" altLang="zh-CN" sz="1000" b="1" dirty="0">
                <a:solidFill>
                  <a:srgbClr val="CC00CC"/>
                </a:solidFill>
                <a:latin typeface="微软雅黑" panose="020B0503020204020204" pitchFamily="34" charset="-122"/>
                <a:ea typeface="微软雅黑" panose="020B0503020204020204" pitchFamily="34" charset="-122"/>
              </a:endParaRPr>
            </a:p>
          </p:txBody>
        </p:sp>
        <p:sp>
          <p:nvSpPr>
            <p:cNvPr id="26" name="Line 21"/>
            <p:cNvSpPr>
              <a:spLocks noChangeShapeType="1"/>
            </p:cNvSpPr>
            <p:nvPr/>
          </p:nvSpPr>
          <p:spPr bwMode="auto">
            <a:xfrm flipH="1">
              <a:off x="1913907" y="4112773"/>
              <a:ext cx="2490520" cy="0"/>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7" name="Rectangle 22"/>
            <p:cNvSpPr>
              <a:spLocks noChangeArrowheads="1"/>
            </p:cNvSpPr>
            <p:nvPr/>
          </p:nvSpPr>
          <p:spPr bwMode="auto">
            <a:xfrm flipH="1">
              <a:off x="2131238" y="3878203"/>
              <a:ext cx="2069478"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anose="020B0503020204020204" pitchFamily="34" charset="-122"/>
                  <a:ea typeface="微软雅黑" panose="020B0503020204020204" pitchFamily="34" charset="-122"/>
                </a:rPr>
                <a:t>ACK = 1, </a:t>
              </a:r>
              <a:r>
                <a:rPr kumimoji="1" lang="en-US" altLang="zh-CN" sz="1000" b="1" dirty="0" err="1">
                  <a:latin typeface="微软雅黑" panose="020B0503020204020204" pitchFamily="34" charset="-122"/>
                  <a:ea typeface="微软雅黑" panose="020B0503020204020204" pitchFamily="34" charset="-122"/>
                </a:rPr>
                <a:t>ack</a:t>
              </a:r>
              <a:r>
                <a:rPr kumimoji="1" lang="en-US" altLang="zh-CN" sz="1000" b="1" dirty="0">
                  <a:latin typeface="微软雅黑" panose="020B0503020204020204" pitchFamily="34" charset="-122"/>
                  <a:ea typeface="微软雅黑" panose="020B0503020204020204" pitchFamily="34" charset="-122"/>
                </a:rPr>
                <a:t> = 601, </a:t>
              </a:r>
              <a:r>
                <a:rPr kumimoji="1" lang="en-US" altLang="zh-CN" sz="1000" b="1" dirty="0" err="1">
                  <a:solidFill>
                    <a:srgbClr val="CC00CC"/>
                  </a:solidFill>
                  <a:latin typeface="微软雅黑" panose="020B0503020204020204" pitchFamily="34" charset="-122"/>
                  <a:ea typeface="微软雅黑" panose="020B0503020204020204" pitchFamily="34" charset="-122"/>
                </a:rPr>
                <a:t>rwnd</a:t>
              </a:r>
              <a:r>
                <a:rPr kumimoji="1" lang="en-US" altLang="zh-CN" sz="1000" b="1" dirty="0">
                  <a:solidFill>
                    <a:srgbClr val="CC00CC"/>
                  </a:solidFill>
                  <a:latin typeface="微软雅黑" panose="020B0503020204020204" pitchFamily="34" charset="-122"/>
                  <a:ea typeface="微软雅黑" panose="020B0503020204020204" pitchFamily="34" charset="-122"/>
                </a:rPr>
                <a:t> = 0</a:t>
              </a:r>
              <a:endParaRPr kumimoji="1" lang="en-US" altLang="zh-CN" sz="1000" b="1" dirty="0">
                <a:solidFill>
                  <a:srgbClr val="CC00CC"/>
                </a:solidFill>
                <a:latin typeface="微软雅黑" panose="020B0503020204020204" pitchFamily="34" charset="-122"/>
                <a:ea typeface="微软雅黑" panose="020B0503020204020204" pitchFamily="34" charset="-122"/>
              </a:endParaRPr>
            </a:p>
          </p:txBody>
        </p:sp>
        <p:sp>
          <p:nvSpPr>
            <p:cNvPr id="28" name="Line 23"/>
            <p:cNvSpPr>
              <a:spLocks noChangeShapeType="1"/>
            </p:cNvSpPr>
            <p:nvPr/>
          </p:nvSpPr>
          <p:spPr bwMode="auto">
            <a:xfrm flipH="1">
              <a:off x="1904514" y="3643597"/>
              <a:ext cx="2499912" cy="0"/>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9" name="Rectangle 24"/>
            <p:cNvSpPr>
              <a:spLocks noChangeArrowheads="1"/>
            </p:cNvSpPr>
            <p:nvPr/>
          </p:nvSpPr>
          <p:spPr bwMode="auto">
            <a:xfrm flipH="1">
              <a:off x="2052691" y="3413364"/>
              <a:ext cx="2226573"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anose="020B0503020204020204" pitchFamily="34" charset="-122"/>
                  <a:ea typeface="微软雅黑" panose="020B0503020204020204" pitchFamily="34" charset="-122"/>
                </a:rPr>
                <a:t>ACK = 1, </a:t>
              </a:r>
              <a:r>
                <a:rPr kumimoji="1" lang="en-US" altLang="zh-CN" sz="1000" b="1" dirty="0" err="1">
                  <a:latin typeface="微软雅黑" panose="020B0503020204020204" pitchFamily="34" charset="-122"/>
                  <a:ea typeface="微软雅黑" panose="020B0503020204020204" pitchFamily="34" charset="-122"/>
                </a:rPr>
                <a:t>ack</a:t>
              </a:r>
              <a:r>
                <a:rPr kumimoji="1" lang="en-US" altLang="zh-CN" sz="1000" b="1" dirty="0">
                  <a:latin typeface="微软雅黑" panose="020B0503020204020204" pitchFamily="34" charset="-122"/>
                  <a:ea typeface="微软雅黑" panose="020B0503020204020204" pitchFamily="34" charset="-122"/>
                </a:rPr>
                <a:t> = 501, </a:t>
              </a:r>
              <a:r>
                <a:rPr kumimoji="1" lang="en-US" altLang="zh-CN" sz="1000" b="1" dirty="0" err="1">
                  <a:solidFill>
                    <a:srgbClr val="CC00CC"/>
                  </a:solidFill>
                  <a:latin typeface="微软雅黑" panose="020B0503020204020204" pitchFamily="34" charset="-122"/>
                  <a:ea typeface="微软雅黑" panose="020B0503020204020204" pitchFamily="34" charset="-122"/>
                </a:rPr>
                <a:t>rwnd</a:t>
              </a:r>
              <a:r>
                <a:rPr kumimoji="1" lang="en-US" altLang="zh-CN" sz="1000" b="1" dirty="0">
                  <a:solidFill>
                    <a:srgbClr val="CC00CC"/>
                  </a:solidFill>
                  <a:latin typeface="微软雅黑" panose="020B0503020204020204" pitchFamily="34" charset="-122"/>
                  <a:ea typeface="微软雅黑" panose="020B0503020204020204" pitchFamily="34" charset="-122"/>
                </a:rPr>
                <a:t> = 100</a:t>
              </a:r>
              <a:endParaRPr kumimoji="1" lang="en-US" altLang="zh-CN" sz="1000" b="1" dirty="0">
                <a:solidFill>
                  <a:srgbClr val="CC00CC"/>
                </a:solidFill>
                <a:latin typeface="微软雅黑" panose="020B0503020204020204" pitchFamily="34" charset="-122"/>
                <a:ea typeface="微软雅黑" panose="020B0503020204020204" pitchFamily="34" charset="-122"/>
              </a:endParaRPr>
            </a:p>
          </p:txBody>
        </p:sp>
        <p:sp>
          <p:nvSpPr>
            <p:cNvPr id="30" name="Rectangle 25"/>
            <p:cNvSpPr>
              <a:spLocks noChangeArrowheads="1"/>
            </p:cNvSpPr>
            <p:nvPr/>
          </p:nvSpPr>
          <p:spPr bwMode="auto">
            <a:xfrm>
              <a:off x="1807745" y="1730474"/>
              <a:ext cx="28854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solidFill>
                    <a:srgbClr val="0033CC"/>
                  </a:solidFill>
                  <a:latin typeface="微软雅黑" panose="020B0503020204020204" pitchFamily="34" charset="-122"/>
                  <a:ea typeface="微软雅黑" panose="020B0503020204020204" pitchFamily="34" charset="-122"/>
                </a:rPr>
                <a:t>A</a:t>
              </a:r>
              <a:endParaRPr kumimoji="1" lang="en-US" altLang="zh-CN" sz="1100" b="1" dirty="0">
                <a:solidFill>
                  <a:srgbClr val="0033CC"/>
                </a:solidFill>
                <a:latin typeface="微软雅黑" panose="020B0503020204020204" pitchFamily="34" charset="-122"/>
                <a:ea typeface="微软雅黑" panose="020B0503020204020204" pitchFamily="34" charset="-122"/>
              </a:endParaRPr>
            </a:p>
          </p:txBody>
        </p:sp>
        <p:sp>
          <p:nvSpPr>
            <p:cNvPr id="31" name="Rectangle 26"/>
            <p:cNvSpPr>
              <a:spLocks noChangeArrowheads="1"/>
            </p:cNvSpPr>
            <p:nvPr/>
          </p:nvSpPr>
          <p:spPr bwMode="auto">
            <a:xfrm>
              <a:off x="4293566" y="1730474"/>
              <a:ext cx="27892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solidFill>
                    <a:srgbClr val="0033CC"/>
                  </a:solidFill>
                  <a:latin typeface="微软雅黑" panose="020B0503020204020204" pitchFamily="34" charset="-122"/>
                  <a:ea typeface="微软雅黑" panose="020B0503020204020204" pitchFamily="34" charset="-122"/>
                </a:rPr>
                <a:t>B</a:t>
              </a:r>
              <a:endParaRPr kumimoji="1" lang="en-US" altLang="zh-CN" sz="1100" b="1" dirty="0">
                <a:solidFill>
                  <a:srgbClr val="0033CC"/>
                </a:solidFill>
                <a:latin typeface="微软雅黑" panose="020B0503020204020204" pitchFamily="34" charset="-122"/>
                <a:ea typeface="微软雅黑" panose="020B0503020204020204" pitchFamily="34" charset="-122"/>
              </a:endParaRPr>
            </a:p>
          </p:txBody>
        </p:sp>
        <p:sp>
          <p:nvSpPr>
            <p:cNvPr id="32" name="Rectangle 27"/>
            <p:cNvSpPr>
              <a:spLocks noChangeArrowheads="1"/>
            </p:cNvSpPr>
            <p:nvPr/>
          </p:nvSpPr>
          <p:spPr bwMode="auto">
            <a:xfrm>
              <a:off x="4463818" y="2573277"/>
              <a:ext cx="285334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latin typeface="微软雅黑" panose="020B0503020204020204" pitchFamily="34" charset="-122"/>
                  <a:ea typeface="微软雅黑" panose="020B0503020204020204" pitchFamily="34" charset="-122"/>
                </a:rPr>
                <a:t>允许 </a:t>
              </a:r>
              <a:r>
                <a:rPr kumimoji="1" lang="en-US" altLang="zh-CN" sz="1100" b="1" dirty="0">
                  <a:latin typeface="微软雅黑" panose="020B0503020204020204" pitchFamily="34" charset="-122"/>
                  <a:ea typeface="微软雅黑" panose="020B0503020204020204" pitchFamily="34" charset="-122"/>
                </a:rPr>
                <a:t>A </a:t>
              </a:r>
              <a:r>
                <a:rPr kumimoji="1" lang="zh-CN" altLang="en-US" sz="1100" b="1" dirty="0">
                  <a:latin typeface="微软雅黑" panose="020B0503020204020204" pitchFamily="34" charset="-122"/>
                  <a:ea typeface="微软雅黑" panose="020B0503020204020204" pitchFamily="34" charset="-122"/>
                </a:rPr>
                <a:t>发送序号 </a:t>
              </a:r>
              <a:r>
                <a:rPr kumimoji="1" lang="en-US" altLang="zh-CN" sz="1100" b="1" dirty="0">
                  <a:latin typeface="微软雅黑" panose="020B0503020204020204" pitchFamily="34" charset="-122"/>
                  <a:ea typeface="微软雅黑" panose="020B0503020204020204" pitchFamily="34" charset="-122"/>
                </a:rPr>
                <a:t>201 </a:t>
              </a:r>
              <a:r>
                <a:rPr kumimoji="1" lang="zh-CN" altLang="en-US" sz="1100" b="1" dirty="0">
                  <a:latin typeface="微软雅黑" panose="020B0503020204020204" pitchFamily="34" charset="-122"/>
                  <a:ea typeface="微软雅黑" panose="020B0503020204020204" pitchFamily="34" charset="-122"/>
                </a:rPr>
                <a:t>至 </a:t>
              </a:r>
              <a:r>
                <a:rPr kumimoji="1" lang="en-US" altLang="zh-CN" sz="1100" b="1" dirty="0">
                  <a:latin typeface="微软雅黑" panose="020B0503020204020204" pitchFamily="34" charset="-122"/>
                  <a:ea typeface="微软雅黑" panose="020B0503020204020204" pitchFamily="34" charset="-122"/>
                </a:rPr>
                <a:t>500  </a:t>
              </a:r>
              <a:r>
                <a:rPr kumimoji="1" lang="zh-CN" altLang="en-US" sz="1100" b="1" dirty="0">
                  <a:latin typeface="微软雅黑" panose="020B0503020204020204" pitchFamily="34" charset="-122"/>
                  <a:ea typeface="微软雅黑" panose="020B0503020204020204" pitchFamily="34" charset="-122"/>
                </a:rPr>
                <a:t>共 </a:t>
              </a:r>
              <a:r>
                <a:rPr kumimoji="1" lang="en-US" altLang="zh-CN" sz="1100" b="1" dirty="0">
                  <a:latin typeface="微软雅黑" panose="020B0503020204020204" pitchFamily="34" charset="-122"/>
                  <a:ea typeface="微软雅黑" panose="020B0503020204020204" pitchFamily="34" charset="-122"/>
                </a:rPr>
                <a:t>300 </a:t>
              </a:r>
              <a:r>
                <a:rPr kumimoji="1" lang="zh-CN" altLang="en-US" sz="1100" b="1" dirty="0">
                  <a:latin typeface="微软雅黑" panose="020B0503020204020204" pitchFamily="34" charset="-122"/>
                  <a:ea typeface="微软雅黑" panose="020B0503020204020204" pitchFamily="34" charset="-122"/>
                </a:rPr>
                <a:t>字节</a:t>
              </a:r>
              <a:endParaRPr kumimoji="1" lang="zh-CN" altLang="en-US" sz="1100" b="1" dirty="0">
                <a:latin typeface="微软雅黑" panose="020B0503020204020204" pitchFamily="34" charset="-122"/>
                <a:ea typeface="微软雅黑" panose="020B0503020204020204" pitchFamily="34" charset="-122"/>
              </a:endParaRPr>
            </a:p>
          </p:txBody>
        </p:sp>
        <p:sp>
          <p:nvSpPr>
            <p:cNvPr id="33" name="Rectangle 28"/>
            <p:cNvSpPr>
              <a:spLocks noChangeArrowheads="1"/>
            </p:cNvSpPr>
            <p:nvPr/>
          </p:nvSpPr>
          <p:spPr bwMode="auto">
            <a:xfrm>
              <a:off x="4463817" y="2095430"/>
              <a:ext cx="315150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latin typeface="微软雅黑" panose="020B0503020204020204" pitchFamily="34" charset="-122"/>
                  <a:ea typeface="微软雅黑" panose="020B0503020204020204" pitchFamily="34" charset="-122"/>
                </a:rPr>
                <a:t>A </a:t>
              </a:r>
              <a:r>
                <a:rPr kumimoji="1" lang="zh-CN" altLang="en-US" sz="1100" b="1" dirty="0">
                  <a:latin typeface="微软雅黑" panose="020B0503020204020204" pitchFamily="34" charset="-122"/>
                  <a:ea typeface="微软雅黑" panose="020B0503020204020204" pitchFamily="34" charset="-122"/>
                </a:rPr>
                <a:t>发送了序号 </a:t>
              </a:r>
              <a:r>
                <a:rPr kumimoji="1" lang="en-US" altLang="zh-CN" sz="1100" b="1" dirty="0">
                  <a:latin typeface="微软雅黑" panose="020B0503020204020204" pitchFamily="34" charset="-122"/>
                  <a:ea typeface="微软雅黑" panose="020B0503020204020204" pitchFamily="34" charset="-122"/>
                </a:rPr>
                <a:t>101 </a:t>
              </a:r>
              <a:r>
                <a:rPr kumimoji="1" lang="zh-CN" altLang="en-US" sz="1100" b="1" dirty="0">
                  <a:latin typeface="微软雅黑" panose="020B0503020204020204" pitchFamily="34" charset="-122"/>
                  <a:ea typeface="微软雅黑" panose="020B0503020204020204" pitchFamily="34" charset="-122"/>
                </a:rPr>
                <a:t>至 </a:t>
              </a:r>
              <a:r>
                <a:rPr kumimoji="1" lang="en-US" altLang="zh-CN" sz="1100" b="1" dirty="0">
                  <a:latin typeface="微软雅黑" panose="020B0503020204020204" pitchFamily="34" charset="-122"/>
                  <a:ea typeface="微软雅黑" panose="020B0503020204020204" pitchFamily="34" charset="-122"/>
                </a:rPr>
                <a:t>200</a:t>
              </a:r>
              <a:r>
                <a:rPr kumimoji="1" lang="zh-CN" altLang="en-US" sz="1100" b="1" dirty="0">
                  <a:latin typeface="微软雅黑" panose="020B0503020204020204" pitchFamily="34" charset="-122"/>
                  <a:ea typeface="微软雅黑" panose="020B0503020204020204" pitchFamily="34" charset="-122"/>
                </a:rPr>
                <a:t>，还能发送 </a:t>
              </a:r>
              <a:r>
                <a:rPr kumimoji="1" lang="en-US" altLang="zh-CN" sz="1100" b="1" dirty="0">
                  <a:latin typeface="微软雅黑" panose="020B0503020204020204" pitchFamily="34" charset="-122"/>
                  <a:ea typeface="微软雅黑" panose="020B0503020204020204" pitchFamily="34" charset="-122"/>
                </a:rPr>
                <a:t>200 </a:t>
              </a:r>
              <a:r>
                <a:rPr kumimoji="1" lang="zh-CN" altLang="en-US" sz="1100" b="1" dirty="0">
                  <a:latin typeface="微软雅黑" panose="020B0503020204020204" pitchFamily="34" charset="-122"/>
                  <a:ea typeface="微软雅黑" panose="020B0503020204020204" pitchFamily="34" charset="-122"/>
                </a:rPr>
                <a:t>字节</a:t>
              </a:r>
              <a:endParaRPr kumimoji="1" lang="zh-CN" altLang="en-US" sz="1100" b="1" dirty="0">
                <a:latin typeface="微软雅黑" panose="020B0503020204020204" pitchFamily="34" charset="-122"/>
                <a:ea typeface="微软雅黑" panose="020B0503020204020204" pitchFamily="34" charset="-122"/>
              </a:endParaRPr>
            </a:p>
          </p:txBody>
        </p:sp>
        <p:sp>
          <p:nvSpPr>
            <p:cNvPr id="34" name="Rectangle 29"/>
            <p:cNvSpPr>
              <a:spLocks noChangeArrowheads="1"/>
            </p:cNvSpPr>
            <p:nvPr/>
          </p:nvSpPr>
          <p:spPr bwMode="auto">
            <a:xfrm>
              <a:off x="4463818" y="2797892"/>
              <a:ext cx="371576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微软雅黑" panose="020B0503020204020204" pitchFamily="34" charset="-122"/>
                  <a:ea typeface="微软雅黑" panose="020B0503020204020204" pitchFamily="34" charset="-122"/>
                </a:rPr>
                <a:t>A </a:t>
              </a:r>
              <a:r>
                <a:rPr kumimoji="1" lang="zh-CN" altLang="en-US" sz="1100" b="1">
                  <a:latin typeface="微软雅黑" panose="020B0503020204020204" pitchFamily="34" charset="-122"/>
                  <a:ea typeface="微软雅黑" panose="020B0503020204020204" pitchFamily="34" charset="-122"/>
                </a:rPr>
                <a:t>发送了序号 </a:t>
              </a:r>
              <a:r>
                <a:rPr kumimoji="1" lang="en-US" altLang="zh-CN" sz="1100" b="1">
                  <a:latin typeface="微软雅黑" panose="020B0503020204020204" pitchFamily="34" charset="-122"/>
                  <a:ea typeface="微软雅黑" panose="020B0503020204020204" pitchFamily="34" charset="-122"/>
                </a:rPr>
                <a:t>301 </a:t>
              </a:r>
              <a:r>
                <a:rPr kumimoji="1" lang="zh-CN" altLang="en-US" sz="1100" b="1">
                  <a:latin typeface="微软雅黑" panose="020B0503020204020204" pitchFamily="34" charset="-122"/>
                  <a:ea typeface="微软雅黑" panose="020B0503020204020204" pitchFamily="34" charset="-122"/>
                </a:rPr>
                <a:t>至 </a:t>
              </a:r>
              <a:r>
                <a:rPr kumimoji="1" lang="en-US" altLang="zh-CN" sz="1100" b="1">
                  <a:latin typeface="微软雅黑" panose="020B0503020204020204" pitchFamily="34" charset="-122"/>
                  <a:ea typeface="微软雅黑" panose="020B0503020204020204" pitchFamily="34" charset="-122"/>
                </a:rPr>
                <a:t>400</a:t>
              </a:r>
              <a:r>
                <a:rPr kumimoji="1" lang="zh-CN" altLang="en-US" sz="1100" b="1">
                  <a:latin typeface="微软雅黑" panose="020B0503020204020204" pitchFamily="34" charset="-122"/>
                  <a:ea typeface="微软雅黑" panose="020B0503020204020204" pitchFamily="34" charset="-122"/>
                </a:rPr>
                <a:t>，还能再发送 </a:t>
              </a:r>
              <a:r>
                <a:rPr kumimoji="1" lang="en-US" altLang="zh-CN" sz="1100" b="1">
                  <a:latin typeface="微软雅黑" panose="020B0503020204020204" pitchFamily="34" charset="-122"/>
                  <a:ea typeface="微软雅黑" panose="020B0503020204020204" pitchFamily="34" charset="-122"/>
                </a:rPr>
                <a:t>100 </a:t>
              </a:r>
              <a:r>
                <a:rPr kumimoji="1" lang="zh-CN" altLang="en-US" sz="1100" b="1">
                  <a:latin typeface="微软雅黑" panose="020B0503020204020204" pitchFamily="34" charset="-122"/>
                  <a:ea typeface="微软雅黑" panose="020B0503020204020204" pitchFamily="34" charset="-122"/>
                </a:rPr>
                <a:t>字节新数据</a:t>
              </a:r>
              <a:endParaRPr kumimoji="1" lang="zh-CN" altLang="en-US" sz="1100" b="1">
                <a:latin typeface="微软雅黑" panose="020B0503020204020204" pitchFamily="34" charset="-122"/>
                <a:ea typeface="微软雅黑" panose="020B0503020204020204" pitchFamily="34" charset="-122"/>
              </a:endParaRPr>
            </a:p>
          </p:txBody>
        </p:sp>
        <p:sp>
          <p:nvSpPr>
            <p:cNvPr id="35" name="Rectangle 30"/>
            <p:cNvSpPr>
              <a:spLocks noChangeArrowheads="1"/>
            </p:cNvSpPr>
            <p:nvPr/>
          </p:nvSpPr>
          <p:spPr bwMode="auto">
            <a:xfrm>
              <a:off x="4463818" y="1869081"/>
              <a:ext cx="2978380"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latin typeface="微软雅黑" panose="020B0503020204020204" pitchFamily="34" charset="-122"/>
                  <a:ea typeface="微软雅黑" panose="020B0503020204020204" pitchFamily="34" charset="-122"/>
                </a:rPr>
                <a:t>A </a:t>
              </a:r>
              <a:r>
                <a:rPr kumimoji="1" lang="zh-CN" altLang="en-US" sz="1100" b="1" dirty="0">
                  <a:latin typeface="微软雅黑" panose="020B0503020204020204" pitchFamily="34" charset="-122"/>
                  <a:ea typeface="微软雅黑" panose="020B0503020204020204" pitchFamily="34" charset="-122"/>
                </a:rPr>
                <a:t>发送了序号 </a:t>
              </a:r>
              <a:r>
                <a:rPr kumimoji="1" lang="en-US" altLang="zh-CN" sz="1100" b="1" dirty="0">
                  <a:latin typeface="微软雅黑" panose="020B0503020204020204" pitchFamily="34" charset="-122"/>
                  <a:ea typeface="微软雅黑" panose="020B0503020204020204" pitchFamily="34" charset="-122"/>
                </a:rPr>
                <a:t>1 </a:t>
              </a:r>
              <a:r>
                <a:rPr kumimoji="1" lang="zh-CN" altLang="en-US" sz="1100" b="1" dirty="0">
                  <a:latin typeface="微软雅黑" panose="020B0503020204020204" pitchFamily="34" charset="-122"/>
                  <a:ea typeface="微软雅黑" panose="020B0503020204020204" pitchFamily="34" charset="-122"/>
                </a:rPr>
                <a:t>至 </a:t>
              </a:r>
              <a:r>
                <a:rPr kumimoji="1" lang="en-US" altLang="zh-CN" sz="1100" b="1" dirty="0">
                  <a:latin typeface="微软雅黑" panose="020B0503020204020204" pitchFamily="34" charset="-122"/>
                  <a:ea typeface="微软雅黑" panose="020B0503020204020204" pitchFamily="34" charset="-122"/>
                </a:rPr>
                <a:t>100</a:t>
              </a:r>
              <a:r>
                <a:rPr kumimoji="1" lang="zh-CN" altLang="en-US" sz="1100" b="1" dirty="0">
                  <a:latin typeface="微软雅黑" panose="020B0503020204020204" pitchFamily="34" charset="-122"/>
                  <a:ea typeface="微软雅黑" panose="020B0503020204020204" pitchFamily="34" charset="-122"/>
                </a:rPr>
                <a:t>，还能发送 </a:t>
              </a:r>
              <a:r>
                <a:rPr kumimoji="1" lang="en-US" altLang="zh-CN" sz="1100" b="1" dirty="0">
                  <a:latin typeface="微软雅黑" panose="020B0503020204020204" pitchFamily="34" charset="-122"/>
                  <a:ea typeface="微软雅黑" panose="020B0503020204020204" pitchFamily="34" charset="-122"/>
                </a:rPr>
                <a:t>300 </a:t>
              </a:r>
              <a:r>
                <a:rPr kumimoji="1" lang="zh-CN" altLang="en-US" sz="1100" b="1" dirty="0">
                  <a:latin typeface="微软雅黑" panose="020B0503020204020204" pitchFamily="34" charset="-122"/>
                  <a:ea typeface="微软雅黑" panose="020B0503020204020204" pitchFamily="34" charset="-122"/>
                </a:rPr>
                <a:t>字节</a:t>
              </a:r>
              <a:endParaRPr kumimoji="1" lang="zh-CN" altLang="en-US" sz="1100" b="1" dirty="0">
                <a:latin typeface="微软雅黑" panose="020B0503020204020204" pitchFamily="34" charset="-122"/>
                <a:ea typeface="微软雅黑" panose="020B0503020204020204" pitchFamily="34" charset="-122"/>
              </a:endParaRPr>
            </a:p>
          </p:txBody>
        </p:sp>
        <p:sp>
          <p:nvSpPr>
            <p:cNvPr id="36" name="Rectangle 31"/>
            <p:cNvSpPr>
              <a:spLocks noChangeArrowheads="1"/>
            </p:cNvSpPr>
            <p:nvPr/>
          </p:nvSpPr>
          <p:spPr bwMode="auto">
            <a:xfrm>
              <a:off x="4463818" y="3038116"/>
              <a:ext cx="323165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微软雅黑" panose="020B0503020204020204" pitchFamily="34" charset="-122"/>
                  <a:ea typeface="微软雅黑" panose="020B0503020204020204" pitchFamily="34" charset="-122"/>
                </a:rPr>
                <a:t>A </a:t>
              </a:r>
              <a:r>
                <a:rPr kumimoji="1" lang="zh-CN" altLang="en-US" sz="1100" b="1">
                  <a:latin typeface="微软雅黑" panose="020B0503020204020204" pitchFamily="34" charset="-122"/>
                  <a:ea typeface="微软雅黑" panose="020B0503020204020204" pitchFamily="34" charset="-122"/>
                </a:rPr>
                <a:t>发送了序号 </a:t>
              </a:r>
              <a:r>
                <a:rPr kumimoji="1" lang="en-US" altLang="zh-CN" sz="1100" b="1">
                  <a:latin typeface="微软雅黑" panose="020B0503020204020204" pitchFamily="34" charset="-122"/>
                  <a:ea typeface="微软雅黑" panose="020B0503020204020204" pitchFamily="34" charset="-122"/>
                </a:rPr>
                <a:t>401 </a:t>
              </a:r>
              <a:r>
                <a:rPr kumimoji="1" lang="zh-CN" altLang="en-US" sz="1100" b="1">
                  <a:latin typeface="微软雅黑" panose="020B0503020204020204" pitchFamily="34" charset="-122"/>
                  <a:ea typeface="微软雅黑" panose="020B0503020204020204" pitchFamily="34" charset="-122"/>
                </a:rPr>
                <a:t>至 </a:t>
              </a:r>
              <a:r>
                <a:rPr kumimoji="1" lang="en-US" altLang="zh-CN" sz="1100" b="1">
                  <a:latin typeface="微软雅黑" panose="020B0503020204020204" pitchFamily="34" charset="-122"/>
                  <a:ea typeface="微软雅黑" panose="020B0503020204020204" pitchFamily="34" charset="-122"/>
                </a:rPr>
                <a:t>500</a:t>
              </a:r>
              <a:r>
                <a:rPr kumimoji="1" lang="zh-CN" altLang="en-US" sz="1100" b="1">
                  <a:latin typeface="微软雅黑" panose="020B0503020204020204" pitchFamily="34" charset="-122"/>
                  <a:ea typeface="微软雅黑" panose="020B0503020204020204" pitchFamily="34" charset="-122"/>
                </a:rPr>
                <a:t>，不能再发送新数据了</a:t>
              </a:r>
              <a:endParaRPr kumimoji="1" lang="zh-CN" altLang="en-US" sz="1100" b="1">
                <a:latin typeface="微软雅黑" panose="020B0503020204020204" pitchFamily="34" charset="-122"/>
                <a:ea typeface="微软雅黑" panose="020B0503020204020204" pitchFamily="34" charset="-122"/>
              </a:endParaRPr>
            </a:p>
          </p:txBody>
        </p:sp>
        <p:sp>
          <p:nvSpPr>
            <p:cNvPr id="37" name="Rectangle 32"/>
            <p:cNvSpPr>
              <a:spLocks noChangeArrowheads="1"/>
            </p:cNvSpPr>
            <p:nvPr/>
          </p:nvSpPr>
          <p:spPr bwMode="auto">
            <a:xfrm>
              <a:off x="4463818" y="3271403"/>
              <a:ext cx="286937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latin typeface="微软雅黑" panose="020B0503020204020204" pitchFamily="34" charset="-122"/>
                  <a:ea typeface="微软雅黑" panose="020B0503020204020204" pitchFamily="34" charset="-122"/>
                </a:rPr>
                <a:t>A </a:t>
              </a:r>
              <a:r>
                <a:rPr kumimoji="1" lang="zh-CN" altLang="en-US" sz="1100" b="1" dirty="0">
                  <a:latin typeface="微软雅黑" panose="020B0503020204020204" pitchFamily="34" charset="-122"/>
                  <a:ea typeface="微软雅黑" panose="020B0503020204020204" pitchFamily="34" charset="-122"/>
                </a:rPr>
                <a:t>超时重传旧的数据，但不能发送新的数据</a:t>
              </a:r>
              <a:endParaRPr kumimoji="1" lang="zh-CN" altLang="en-US" sz="1100" b="1" dirty="0">
                <a:latin typeface="微软雅黑" panose="020B0503020204020204" pitchFamily="34" charset="-122"/>
                <a:ea typeface="微软雅黑" panose="020B0503020204020204" pitchFamily="34" charset="-122"/>
              </a:endParaRPr>
            </a:p>
          </p:txBody>
        </p:sp>
        <p:sp>
          <p:nvSpPr>
            <p:cNvPr id="38" name="Rectangle 33"/>
            <p:cNvSpPr>
              <a:spLocks noChangeArrowheads="1"/>
            </p:cNvSpPr>
            <p:nvPr/>
          </p:nvSpPr>
          <p:spPr bwMode="auto">
            <a:xfrm>
              <a:off x="4463818" y="3497750"/>
              <a:ext cx="280846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100" b="1" dirty="0">
                  <a:latin typeface="微软雅黑" panose="020B0503020204020204" pitchFamily="34" charset="-122"/>
                  <a:ea typeface="微软雅黑" panose="020B0503020204020204" pitchFamily="34" charset="-122"/>
                </a:rPr>
                <a:t>允许 </a:t>
              </a:r>
              <a:r>
                <a:rPr kumimoji="1" lang="en-US" altLang="zh-CN" sz="1100" b="1" dirty="0">
                  <a:latin typeface="微软雅黑" panose="020B0503020204020204" pitchFamily="34" charset="-122"/>
                  <a:ea typeface="微软雅黑" panose="020B0503020204020204" pitchFamily="34" charset="-122"/>
                </a:rPr>
                <a:t>A </a:t>
              </a:r>
              <a:r>
                <a:rPr kumimoji="1" lang="zh-CN" altLang="en-US" sz="1100" b="1" dirty="0">
                  <a:latin typeface="微软雅黑" panose="020B0503020204020204" pitchFamily="34" charset="-122"/>
                  <a:ea typeface="微软雅黑" panose="020B0503020204020204" pitchFamily="34" charset="-122"/>
                </a:rPr>
                <a:t>发送序号 </a:t>
              </a:r>
              <a:r>
                <a:rPr kumimoji="1" lang="en-US" altLang="zh-CN" sz="1100" b="1" dirty="0">
                  <a:latin typeface="微软雅黑" panose="020B0503020204020204" pitchFamily="34" charset="-122"/>
                  <a:ea typeface="微软雅黑" panose="020B0503020204020204" pitchFamily="34" charset="-122"/>
                </a:rPr>
                <a:t>501 </a:t>
              </a:r>
              <a:r>
                <a:rPr kumimoji="1" lang="zh-CN" altLang="en-US" sz="1100" b="1" dirty="0">
                  <a:latin typeface="微软雅黑" panose="020B0503020204020204" pitchFamily="34" charset="-122"/>
                  <a:ea typeface="微软雅黑" panose="020B0503020204020204" pitchFamily="34" charset="-122"/>
                </a:rPr>
                <a:t>至 </a:t>
              </a:r>
              <a:r>
                <a:rPr kumimoji="1" lang="en-US" altLang="zh-CN" sz="1100" b="1" dirty="0">
                  <a:latin typeface="微软雅黑" panose="020B0503020204020204" pitchFamily="34" charset="-122"/>
                  <a:ea typeface="微软雅黑" panose="020B0503020204020204" pitchFamily="34" charset="-122"/>
                </a:rPr>
                <a:t>600 </a:t>
              </a:r>
              <a:r>
                <a:rPr kumimoji="1" lang="zh-CN" altLang="en-US" sz="1100" b="1" dirty="0">
                  <a:latin typeface="微软雅黑" panose="020B0503020204020204" pitchFamily="34" charset="-122"/>
                  <a:ea typeface="微软雅黑" panose="020B0503020204020204" pitchFamily="34" charset="-122"/>
                </a:rPr>
                <a:t>共 </a:t>
              </a:r>
              <a:r>
                <a:rPr kumimoji="1" lang="en-US" altLang="zh-CN" sz="1100" b="1" dirty="0">
                  <a:latin typeface="微软雅黑" panose="020B0503020204020204" pitchFamily="34" charset="-122"/>
                  <a:ea typeface="微软雅黑" panose="020B0503020204020204" pitchFamily="34" charset="-122"/>
                </a:rPr>
                <a:t>100 </a:t>
              </a:r>
              <a:r>
                <a:rPr kumimoji="1" lang="zh-CN" altLang="en-US" sz="1100" b="1" dirty="0">
                  <a:latin typeface="微软雅黑" panose="020B0503020204020204" pitchFamily="34" charset="-122"/>
                  <a:ea typeface="微软雅黑" panose="020B0503020204020204" pitchFamily="34" charset="-122"/>
                </a:rPr>
                <a:t>字节</a:t>
              </a:r>
              <a:endParaRPr kumimoji="1" lang="zh-CN" altLang="en-US" sz="1100" b="1" dirty="0">
                <a:latin typeface="微软雅黑" panose="020B0503020204020204" pitchFamily="34" charset="-122"/>
                <a:ea typeface="微软雅黑" panose="020B0503020204020204" pitchFamily="34" charset="-122"/>
              </a:endParaRPr>
            </a:p>
          </p:txBody>
        </p:sp>
        <p:sp>
          <p:nvSpPr>
            <p:cNvPr id="39" name="Rectangle 34"/>
            <p:cNvSpPr>
              <a:spLocks noChangeArrowheads="1"/>
            </p:cNvSpPr>
            <p:nvPr/>
          </p:nvSpPr>
          <p:spPr bwMode="auto">
            <a:xfrm>
              <a:off x="4463818" y="3732773"/>
              <a:ext cx="280846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微软雅黑" panose="020B0503020204020204" pitchFamily="34" charset="-122"/>
                  <a:ea typeface="微软雅黑" panose="020B0503020204020204" pitchFamily="34" charset="-122"/>
                </a:rPr>
                <a:t>A </a:t>
              </a:r>
              <a:r>
                <a:rPr kumimoji="1" lang="zh-CN" altLang="en-US" sz="1100" b="1">
                  <a:latin typeface="微软雅黑" panose="020B0503020204020204" pitchFamily="34" charset="-122"/>
                  <a:ea typeface="微软雅黑" panose="020B0503020204020204" pitchFamily="34" charset="-122"/>
                </a:rPr>
                <a:t>发送了序号 </a:t>
              </a:r>
              <a:r>
                <a:rPr kumimoji="1" lang="en-US" altLang="zh-CN" sz="1100" b="1">
                  <a:latin typeface="微软雅黑" panose="020B0503020204020204" pitchFamily="34" charset="-122"/>
                  <a:ea typeface="微软雅黑" panose="020B0503020204020204" pitchFamily="34" charset="-122"/>
                </a:rPr>
                <a:t>501 </a:t>
              </a:r>
              <a:r>
                <a:rPr kumimoji="1" lang="zh-CN" altLang="en-US" sz="1100" b="1">
                  <a:latin typeface="微软雅黑" panose="020B0503020204020204" pitchFamily="34" charset="-122"/>
                  <a:ea typeface="微软雅黑" panose="020B0503020204020204" pitchFamily="34" charset="-122"/>
                </a:rPr>
                <a:t>至 </a:t>
              </a:r>
              <a:r>
                <a:rPr kumimoji="1" lang="en-US" altLang="zh-CN" sz="1100" b="1">
                  <a:latin typeface="微软雅黑" panose="020B0503020204020204" pitchFamily="34" charset="-122"/>
                  <a:ea typeface="微软雅黑" panose="020B0503020204020204" pitchFamily="34" charset="-122"/>
                </a:rPr>
                <a:t>600</a:t>
              </a:r>
              <a:r>
                <a:rPr kumimoji="1" lang="zh-CN" altLang="en-US" sz="1100" b="1">
                  <a:latin typeface="微软雅黑" panose="020B0503020204020204" pitchFamily="34" charset="-122"/>
                  <a:ea typeface="微软雅黑" panose="020B0503020204020204" pitchFamily="34" charset="-122"/>
                </a:rPr>
                <a:t>，不能再发送了</a:t>
              </a:r>
              <a:endParaRPr kumimoji="1" lang="zh-CN" altLang="en-US" sz="1100" b="1">
                <a:latin typeface="微软雅黑" panose="020B0503020204020204" pitchFamily="34" charset="-122"/>
                <a:ea typeface="微软雅黑" panose="020B0503020204020204" pitchFamily="34" charset="-122"/>
              </a:endParaRPr>
            </a:p>
          </p:txBody>
        </p:sp>
        <p:sp>
          <p:nvSpPr>
            <p:cNvPr id="40" name="Rectangle 35"/>
            <p:cNvSpPr>
              <a:spLocks noChangeArrowheads="1"/>
            </p:cNvSpPr>
            <p:nvPr/>
          </p:nvSpPr>
          <p:spPr bwMode="auto">
            <a:xfrm>
              <a:off x="4463818" y="3976466"/>
              <a:ext cx="353622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latin typeface="微软雅黑" panose="020B0503020204020204" pitchFamily="34" charset="-122"/>
                  <a:ea typeface="微软雅黑" panose="020B0503020204020204" pitchFamily="34" charset="-122"/>
                </a:rPr>
                <a:t>不允许 </a:t>
              </a:r>
              <a:r>
                <a:rPr kumimoji="1" lang="en-US" altLang="zh-CN" sz="1100" b="1" dirty="0">
                  <a:latin typeface="微软雅黑" panose="020B0503020204020204" pitchFamily="34" charset="-122"/>
                  <a:ea typeface="微软雅黑" panose="020B0503020204020204" pitchFamily="34" charset="-122"/>
                </a:rPr>
                <a:t>A </a:t>
              </a:r>
              <a:r>
                <a:rPr kumimoji="1" lang="zh-CN" altLang="en-US" sz="1100" b="1" dirty="0">
                  <a:latin typeface="微软雅黑" panose="020B0503020204020204" pitchFamily="34" charset="-122"/>
                  <a:ea typeface="微软雅黑" panose="020B0503020204020204" pitchFamily="34" charset="-122"/>
                </a:rPr>
                <a:t>再发送（到序号 </a:t>
              </a:r>
              <a:r>
                <a:rPr kumimoji="1" lang="en-US" altLang="zh-CN" sz="1100" b="1" dirty="0">
                  <a:latin typeface="微软雅黑" panose="020B0503020204020204" pitchFamily="34" charset="-122"/>
                  <a:ea typeface="微软雅黑" panose="020B0503020204020204" pitchFamily="34" charset="-122"/>
                </a:rPr>
                <a:t>600 </a:t>
              </a:r>
              <a:r>
                <a:rPr kumimoji="1" lang="zh-CN" altLang="en-US" sz="1100" b="1" dirty="0">
                  <a:latin typeface="微软雅黑" panose="020B0503020204020204" pitchFamily="34" charset="-122"/>
                  <a:ea typeface="微软雅黑" panose="020B0503020204020204" pitchFamily="34" charset="-122"/>
                </a:rPr>
                <a:t>为止的数据都收到了）</a:t>
              </a:r>
              <a:endParaRPr kumimoji="1" lang="zh-CN" altLang="en-US" sz="1100" b="1" dirty="0">
                <a:latin typeface="微软雅黑" panose="020B0503020204020204" pitchFamily="34" charset="-122"/>
                <a:ea typeface="微软雅黑" panose="020B0503020204020204" pitchFamily="34" charset="-122"/>
              </a:endParaRPr>
            </a:p>
          </p:txBody>
        </p:sp>
        <p:sp>
          <p:nvSpPr>
            <p:cNvPr id="41" name="AutoShape 36"/>
            <p:cNvSpPr>
              <a:spLocks noChangeArrowheads="1"/>
            </p:cNvSpPr>
            <p:nvPr/>
          </p:nvSpPr>
          <p:spPr bwMode="auto">
            <a:xfrm>
              <a:off x="3468664" y="2157386"/>
              <a:ext cx="688658" cy="415665"/>
            </a:xfrm>
            <a:prstGeom prst="irregularSeal1">
              <a:avLst/>
            </a:prstGeom>
            <a:solidFill>
              <a:srgbClr val="FF00FF"/>
            </a:solidFill>
            <a:ln w="6350">
              <a:solidFill>
                <a:schemeClr val="tx1"/>
              </a:solidFill>
              <a:miter lim="800000"/>
            </a:ln>
            <a:effec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42" name="Rectangle 37"/>
            <p:cNvSpPr>
              <a:spLocks noChangeArrowheads="1"/>
            </p:cNvSpPr>
            <p:nvPr/>
          </p:nvSpPr>
          <p:spPr bwMode="auto">
            <a:xfrm>
              <a:off x="3588384" y="2238109"/>
              <a:ext cx="56746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dirty="0">
                  <a:latin typeface="微软雅黑" panose="020B0503020204020204" pitchFamily="34" charset="-122"/>
                  <a:ea typeface="微软雅黑" panose="020B0503020204020204" pitchFamily="34" charset="-122"/>
                </a:rPr>
                <a:t>丢失！</a:t>
              </a:r>
              <a:endParaRPr kumimoji="1" lang="zh-CN" altLang="en-US" sz="1000" b="1" dirty="0">
                <a:latin typeface="微软雅黑" panose="020B0503020204020204" pitchFamily="34" charset="-122"/>
                <a:ea typeface="微软雅黑" panose="020B0503020204020204" pitchFamily="34" charset="-122"/>
              </a:endParaRPr>
            </a:p>
          </p:txBody>
        </p:sp>
        <p:sp>
          <p:nvSpPr>
            <p:cNvPr id="43" name="Line 38"/>
            <p:cNvSpPr>
              <a:spLocks noChangeShapeType="1"/>
            </p:cNvSpPr>
            <p:nvPr/>
          </p:nvSpPr>
          <p:spPr bwMode="auto">
            <a:xfrm>
              <a:off x="1905453" y="1929071"/>
              <a:ext cx="0" cy="2257416"/>
            </a:xfrm>
            <a:prstGeom prst="line">
              <a:avLst/>
            </a:prstGeom>
            <a:noFill/>
            <a:ln w="19050">
              <a:solidFill>
                <a:srgbClr val="0033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gr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5" y="628209"/>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6" name="Rectangle 6"/>
          <p:cNvSpPr>
            <a:spLocks noChangeArrowheads="1"/>
          </p:cNvSpPr>
          <p:nvPr/>
        </p:nvSpPr>
        <p:spPr bwMode="auto">
          <a:xfrm>
            <a:off x="2653220" y="605120"/>
            <a:ext cx="3820273"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利用可变窗口进行流量控制举例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 name="圆角矩形 6"/>
          <p:cNvSpPr/>
          <p:nvPr/>
        </p:nvSpPr>
        <p:spPr>
          <a:xfrm>
            <a:off x="556965" y="1069850"/>
            <a:ext cx="8048776"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8" name="Text Box 155"/>
          <p:cNvSpPr txBox="1">
            <a:spLocks noChangeArrowheads="1"/>
          </p:cNvSpPr>
          <p:nvPr/>
        </p:nvSpPr>
        <p:spPr bwMode="auto">
          <a:xfrm>
            <a:off x="1977381" y="1094626"/>
            <a:ext cx="5218949" cy="634020"/>
          </a:xfrm>
          <a:prstGeom prst="rect">
            <a:avLst/>
          </a:prstGeom>
          <a:noFill/>
          <a:ln w="9525">
            <a:noFill/>
            <a:miter lim="800000"/>
          </a:ln>
          <a:effectLst/>
        </p:spPr>
        <p:txBody>
          <a:bodyPr wrap="square" lIns="91436" tIns="45718" rIns="91436" bIns="45718">
            <a:spAutoFit/>
          </a:bodyPr>
          <a:lstStyle/>
          <a:p>
            <a:pPr algn="ctr">
              <a:lnSpc>
                <a:spcPct val="110000"/>
              </a:lnSpc>
            </a:pPr>
            <a:r>
              <a:rPr lang="en-US" altLang="zh-CN" sz="1600" b="1" dirty="0">
                <a:solidFill>
                  <a:srgbClr val="0000FF"/>
                </a:solidFill>
                <a:latin typeface="微软雅黑" panose="020B0503020204020204" pitchFamily="34" charset="-122"/>
                <a:ea typeface="微软雅黑" panose="020B0503020204020204" pitchFamily="34" charset="-122"/>
              </a:rPr>
              <a:t>A </a:t>
            </a:r>
            <a:r>
              <a:rPr lang="zh-CN" altLang="en-US" sz="1600" b="1" dirty="0">
                <a:solidFill>
                  <a:srgbClr val="0000FF"/>
                </a:solidFill>
                <a:latin typeface="微软雅黑" panose="020B0503020204020204" pitchFamily="34" charset="-122"/>
                <a:ea typeface="微软雅黑" panose="020B0503020204020204" pitchFamily="34" charset="-122"/>
              </a:rPr>
              <a:t>向 </a:t>
            </a:r>
            <a:r>
              <a:rPr lang="en-US" altLang="zh-CN" sz="1600" b="1" dirty="0">
                <a:solidFill>
                  <a:srgbClr val="0000FF"/>
                </a:solidFill>
                <a:latin typeface="微软雅黑" panose="020B0503020204020204" pitchFamily="34" charset="-122"/>
                <a:ea typeface="微软雅黑" panose="020B0503020204020204" pitchFamily="34" charset="-122"/>
              </a:rPr>
              <a:t>B </a:t>
            </a:r>
            <a:r>
              <a:rPr lang="zh-CN" altLang="en-US" sz="1600" b="1" dirty="0">
                <a:solidFill>
                  <a:srgbClr val="0000FF"/>
                </a:solidFill>
                <a:latin typeface="微软雅黑" panose="020B0503020204020204" pitchFamily="34" charset="-122"/>
                <a:ea typeface="微软雅黑" panose="020B0503020204020204" pitchFamily="34" charset="-122"/>
              </a:rPr>
              <a:t>发送数据。在连接建立时，</a:t>
            </a:r>
            <a:r>
              <a:rPr lang="en-US" altLang="zh-CN" sz="1600" b="1" dirty="0">
                <a:solidFill>
                  <a:srgbClr val="0000FF"/>
                </a:solidFill>
                <a:latin typeface="微软雅黑" panose="020B0503020204020204" pitchFamily="34" charset="-122"/>
                <a:ea typeface="微软雅黑" panose="020B0503020204020204" pitchFamily="34" charset="-122"/>
              </a:rPr>
              <a:t>B </a:t>
            </a:r>
            <a:r>
              <a:rPr lang="zh-CN" altLang="en-US" sz="1600" b="1" dirty="0">
                <a:solidFill>
                  <a:srgbClr val="0000FF"/>
                </a:solidFill>
                <a:latin typeface="微软雅黑" panose="020B0503020204020204" pitchFamily="34" charset="-122"/>
                <a:ea typeface="微软雅黑" panose="020B0503020204020204" pitchFamily="34" charset="-122"/>
              </a:rPr>
              <a:t>告诉 </a:t>
            </a:r>
            <a:r>
              <a:rPr lang="en-US" altLang="zh-CN" sz="1600" b="1" dirty="0">
                <a:solidFill>
                  <a:srgbClr val="0000FF"/>
                </a:solidFill>
                <a:latin typeface="微软雅黑" panose="020B0503020204020204" pitchFamily="34" charset="-122"/>
                <a:ea typeface="微软雅黑" panose="020B0503020204020204" pitchFamily="34" charset="-122"/>
              </a:rPr>
              <a:t>A</a:t>
            </a:r>
            <a:r>
              <a:rPr lang="zh-CN" altLang="en-US" sz="1600" b="1" dirty="0">
                <a:solidFill>
                  <a:srgbClr val="0000FF"/>
                </a:solidFill>
                <a:latin typeface="微软雅黑" panose="020B0503020204020204" pitchFamily="34" charset="-122"/>
                <a:ea typeface="微软雅黑" panose="020B0503020204020204" pitchFamily="34" charset="-122"/>
              </a:rPr>
              <a:t>：</a:t>
            </a:r>
            <a:endParaRPr lang="zh-CN" altLang="en-US" sz="1600" b="1" dirty="0">
              <a:solidFill>
                <a:srgbClr val="0000FF"/>
              </a:solidFill>
              <a:latin typeface="微软雅黑" panose="020B0503020204020204" pitchFamily="34" charset="-122"/>
              <a:ea typeface="微软雅黑" panose="020B0503020204020204" pitchFamily="34" charset="-122"/>
            </a:endParaRPr>
          </a:p>
          <a:p>
            <a:pPr algn="ctr">
              <a:lnSpc>
                <a:spcPct val="110000"/>
              </a:lnSpc>
            </a:pPr>
            <a:r>
              <a:rPr lang="zh-CN" altLang="en-US" sz="1600" b="1" dirty="0">
                <a:solidFill>
                  <a:srgbClr val="0000FF"/>
                </a:solidFill>
                <a:latin typeface="微软雅黑" panose="020B0503020204020204" pitchFamily="34" charset="-122"/>
                <a:ea typeface="微软雅黑" panose="020B0503020204020204" pitchFamily="34" charset="-122"/>
              </a:rPr>
              <a:t>“我的接收窗口 </a:t>
            </a:r>
            <a:r>
              <a:rPr lang="en-US" altLang="zh-CN" sz="1600" b="1" dirty="0" err="1">
                <a:solidFill>
                  <a:srgbClr val="0000FF"/>
                </a:solidFill>
                <a:latin typeface="微软雅黑" panose="020B0503020204020204" pitchFamily="34" charset="-122"/>
                <a:ea typeface="微软雅黑" panose="020B0503020204020204" pitchFamily="34" charset="-122"/>
              </a:rPr>
              <a:t>rwnd</a:t>
            </a:r>
            <a:r>
              <a:rPr lang="en-US" altLang="zh-CN" sz="1600" b="1" dirty="0">
                <a:solidFill>
                  <a:srgbClr val="0000FF"/>
                </a:solidFill>
                <a:latin typeface="微软雅黑" panose="020B0503020204020204" pitchFamily="34" charset="-122"/>
                <a:ea typeface="微软雅黑" panose="020B0503020204020204" pitchFamily="34" charset="-122"/>
              </a:rPr>
              <a:t> = 400</a:t>
            </a:r>
            <a:r>
              <a:rPr lang="zh-CN" altLang="en-US" sz="1600" b="1" dirty="0">
                <a:solidFill>
                  <a:srgbClr val="0000FF"/>
                </a:solidFill>
                <a:latin typeface="微软雅黑" panose="020B0503020204020204" pitchFamily="34" charset="-122"/>
                <a:ea typeface="微软雅黑" panose="020B0503020204020204" pitchFamily="34" charset="-122"/>
              </a:rPr>
              <a:t>（字节）”。</a:t>
            </a:r>
            <a:endParaRPr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9" name="Line 4"/>
          <p:cNvSpPr>
            <a:spLocks noChangeShapeType="1"/>
          </p:cNvSpPr>
          <p:nvPr/>
        </p:nvSpPr>
        <p:spPr bwMode="auto">
          <a:xfrm>
            <a:off x="4175828" y="1929071"/>
            <a:ext cx="0" cy="2257416"/>
          </a:xfrm>
          <a:prstGeom prst="line">
            <a:avLst/>
          </a:prstGeom>
          <a:noFill/>
          <a:ln w="19050">
            <a:solidFill>
              <a:srgbClr val="0033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100" b="1">
              <a:latin typeface="微软雅黑" panose="020B0503020204020204" pitchFamily="34" charset="-122"/>
              <a:ea typeface="微软雅黑" panose="020B0503020204020204" pitchFamily="34" charset="-122"/>
            </a:endParaRPr>
          </a:p>
        </p:txBody>
      </p:sp>
      <p:sp>
        <p:nvSpPr>
          <p:cNvPr id="10" name="Line 5"/>
          <p:cNvSpPr>
            <a:spLocks noChangeShapeType="1"/>
          </p:cNvSpPr>
          <p:nvPr/>
        </p:nvSpPr>
        <p:spPr bwMode="auto">
          <a:xfrm>
            <a:off x="1695644" y="2015795"/>
            <a:ext cx="2480184" cy="0"/>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100" b="1">
              <a:latin typeface="微软雅黑" panose="020B0503020204020204" pitchFamily="34" charset="-122"/>
              <a:ea typeface="微软雅黑" panose="020B0503020204020204" pitchFamily="34" charset="-122"/>
            </a:endParaRPr>
          </a:p>
        </p:txBody>
      </p:sp>
      <p:sp>
        <p:nvSpPr>
          <p:cNvPr id="11" name="Rectangle 6"/>
          <p:cNvSpPr>
            <a:spLocks noChangeArrowheads="1"/>
          </p:cNvSpPr>
          <p:nvPr/>
        </p:nvSpPr>
        <p:spPr bwMode="auto">
          <a:xfrm>
            <a:off x="2383540" y="1781226"/>
            <a:ext cx="1107668" cy="243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en-US" altLang="zh-CN" sz="1000" b="1" dirty="0" err="1">
                <a:latin typeface="微软雅黑" panose="020B0503020204020204" pitchFamily="34" charset="-122"/>
                <a:ea typeface="微软雅黑" panose="020B0503020204020204" pitchFamily="34" charset="-122"/>
              </a:rPr>
              <a:t>seq</a:t>
            </a:r>
            <a:r>
              <a:rPr kumimoji="1" lang="en-US" altLang="zh-CN" sz="1000" b="1" dirty="0">
                <a:latin typeface="微软雅黑" panose="020B0503020204020204" pitchFamily="34" charset="-122"/>
                <a:ea typeface="微软雅黑" panose="020B0503020204020204" pitchFamily="34" charset="-122"/>
              </a:rPr>
              <a:t> = 1, DATA</a:t>
            </a:r>
            <a:endParaRPr kumimoji="1" lang="en-US" altLang="zh-CN" sz="1000" b="1" dirty="0">
              <a:latin typeface="微软雅黑" panose="020B0503020204020204" pitchFamily="34" charset="-122"/>
              <a:ea typeface="微软雅黑" panose="020B0503020204020204" pitchFamily="34" charset="-122"/>
            </a:endParaRPr>
          </a:p>
        </p:txBody>
      </p:sp>
      <p:sp>
        <p:nvSpPr>
          <p:cNvPr id="12" name="Line 7"/>
          <p:cNvSpPr>
            <a:spLocks noChangeShapeType="1"/>
          </p:cNvSpPr>
          <p:nvPr/>
        </p:nvSpPr>
        <p:spPr bwMode="auto">
          <a:xfrm>
            <a:off x="1696583" y="3409444"/>
            <a:ext cx="2479245" cy="0"/>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100" b="1">
              <a:latin typeface="微软雅黑" panose="020B0503020204020204" pitchFamily="34" charset="-122"/>
              <a:ea typeface="微软雅黑" panose="020B0503020204020204" pitchFamily="34" charset="-122"/>
            </a:endParaRPr>
          </a:p>
        </p:txBody>
      </p:sp>
      <p:sp>
        <p:nvSpPr>
          <p:cNvPr id="13" name="Rectangle 8"/>
          <p:cNvSpPr>
            <a:spLocks noChangeArrowheads="1"/>
          </p:cNvSpPr>
          <p:nvPr/>
        </p:nvSpPr>
        <p:spPr bwMode="auto">
          <a:xfrm>
            <a:off x="2304994" y="3161866"/>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en-US" altLang="zh-CN" sz="1000" b="1" dirty="0" err="1">
                <a:latin typeface="微软雅黑" panose="020B0503020204020204" pitchFamily="34" charset="-122"/>
                <a:ea typeface="微软雅黑" panose="020B0503020204020204" pitchFamily="34" charset="-122"/>
              </a:rPr>
              <a:t>seq</a:t>
            </a:r>
            <a:r>
              <a:rPr kumimoji="1" lang="en-US" altLang="zh-CN" sz="1000" b="1" dirty="0">
                <a:latin typeface="微软雅黑" panose="020B0503020204020204" pitchFamily="34" charset="-122"/>
                <a:ea typeface="微软雅黑" panose="020B0503020204020204" pitchFamily="34" charset="-122"/>
              </a:rPr>
              <a:t> = 201, DATA</a:t>
            </a:r>
            <a:endParaRPr kumimoji="1" lang="en-US" altLang="zh-CN" sz="1000" b="1" dirty="0">
              <a:latin typeface="微软雅黑" panose="020B0503020204020204" pitchFamily="34" charset="-122"/>
              <a:ea typeface="微软雅黑" panose="020B0503020204020204" pitchFamily="34" charset="-122"/>
            </a:endParaRPr>
          </a:p>
        </p:txBody>
      </p:sp>
      <p:sp>
        <p:nvSpPr>
          <p:cNvPr id="14" name="Line 9"/>
          <p:cNvSpPr>
            <a:spLocks noChangeShapeType="1"/>
          </p:cNvSpPr>
          <p:nvPr/>
        </p:nvSpPr>
        <p:spPr bwMode="auto">
          <a:xfrm>
            <a:off x="1697522" y="3180493"/>
            <a:ext cx="2478304" cy="0"/>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100" b="1">
              <a:latin typeface="微软雅黑" panose="020B0503020204020204" pitchFamily="34" charset="-122"/>
              <a:ea typeface="微软雅黑" panose="020B0503020204020204" pitchFamily="34" charset="-122"/>
            </a:endParaRPr>
          </a:p>
        </p:txBody>
      </p:sp>
      <p:sp>
        <p:nvSpPr>
          <p:cNvPr id="15" name="Rectangle 10"/>
          <p:cNvSpPr>
            <a:spLocks noChangeArrowheads="1"/>
          </p:cNvSpPr>
          <p:nvPr/>
        </p:nvSpPr>
        <p:spPr bwMode="auto">
          <a:xfrm>
            <a:off x="2304994" y="2933785"/>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en-US" altLang="zh-CN" sz="1000" b="1">
                <a:latin typeface="微软雅黑" panose="020B0503020204020204" pitchFamily="34" charset="-122"/>
                <a:ea typeface="微软雅黑" panose="020B0503020204020204" pitchFamily="34" charset="-122"/>
              </a:rPr>
              <a:t>seq = 401, DATA</a:t>
            </a:r>
            <a:endParaRPr kumimoji="1" lang="en-US" altLang="zh-CN" sz="1000" b="1">
              <a:latin typeface="微软雅黑" panose="020B0503020204020204" pitchFamily="34" charset="-122"/>
              <a:ea typeface="微软雅黑" panose="020B0503020204020204" pitchFamily="34" charset="-122"/>
            </a:endParaRPr>
          </a:p>
        </p:txBody>
      </p:sp>
      <p:sp>
        <p:nvSpPr>
          <p:cNvPr id="16" name="Line 11"/>
          <p:cNvSpPr>
            <a:spLocks noChangeShapeType="1"/>
          </p:cNvSpPr>
          <p:nvPr/>
        </p:nvSpPr>
        <p:spPr bwMode="auto">
          <a:xfrm>
            <a:off x="1693764" y="2942870"/>
            <a:ext cx="2482062" cy="0"/>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100" b="1">
              <a:latin typeface="微软雅黑" panose="020B0503020204020204" pitchFamily="34" charset="-122"/>
              <a:ea typeface="微软雅黑" panose="020B0503020204020204" pitchFamily="34" charset="-122"/>
            </a:endParaRPr>
          </a:p>
        </p:txBody>
      </p:sp>
      <p:sp>
        <p:nvSpPr>
          <p:cNvPr id="17" name="Rectangle 12"/>
          <p:cNvSpPr>
            <a:spLocks noChangeArrowheads="1"/>
          </p:cNvSpPr>
          <p:nvPr/>
        </p:nvSpPr>
        <p:spPr bwMode="auto">
          <a:xfrm>
            <a:off x="2304994" y="2690959"/>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en-US" altLang="zh-CN" sz="1000" b="1">
                <a:latin typeface="微软雅黑" panose="020B0503020204020204" pitchFamily="34" charset="-122"/>
                <a:ea typeface="微软雅黑" panose="020B0503020204020204" pitchFamily="34" charset="-122"/>
              </a:rPr>
              <a:t>seq = 301, DATA</a:t>
            </a:r>
            <a:endParaRPr kumimoji="1" lang="en-US" altLang="zh-CN" sz="1000" b="1">
              <a:latin typeface="微软雅黑" panose="020B0503020204020204" pitchFamily="34" charset="-122"/>
              <a:ea typeface="微软雅黑" panose="020B0503020204020204" pitchFamily="34" charset="-122"/>
            </a:endParaRPr>
          </a:p>
        </p:txBody>
      </p:sp>
      <p:sp>
        <p:nvSpPr>
          <p:cNvPr id="18" name="Line 13"/>
          <p:cNvSpPr>
            <a:spLocks noChangeShapeType="1"/>
          </p:cNvSpPr>
          <p:nvPr/>
        </p:nvSpPr>
        <p:spPr bwMode="auto">
          <a:xfrm>
            <a:off x="1694704" y="2244745"/>
            <a:ext cx="2509724" cy="0"/>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100" b="1">
              <a:latin typeface="微软雅黑" panose="020B0503020204020204" pitchFamily="34" charset="-122"/>
              <a:ea typeface="微软雅黑" panose="020B0503020204020204" pitchFamily="34" charset="-122"/>
            </a:endParaRPr>
          </a:p>
        </p:txBody>
      </p:sp>
      <p:sp>
        <p:nvSpPr>
          <p:cNvPr id="19" name="Rectangle 14"/>
          <p:cNvSpPr>
            <a:spLocks noChangeArrowheads="1"/>
          </p:cNvSpPr>
          <p:nvPr/>
        </p:nvSpPr>
        <p:spPr bwMode="auto">
          <a:xfrm>
            <a:off x="2304994" y="2001505"/>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en-US" altLang="zh-CN" sz="1000" b="1">
                <a:latin typeface="微软雅黑" panose="020B0503020204020204" pitchFamily="34" charset="-122"/>
                <a:ea typeface="微软雅黑" panose="020B0503020204020204" pitchFamily="34" charset="-122"/>
              </a:rPr>
              <a:t>seq = 101, DATA</a:t>
            </a:r>
            <a:endParaRPr kumimoji="1" lang="en-US" altLang="zh-CN" sz="1000" b="1">
              <a:latin typeface="微软雅黑" panose="020B0503020204020204" pitchFamily="34" charset="-122"/>
              <a:ea typeface="微软雅黑" panose="020B0503020204020204" pitchFamily="34" charset="-122"/>
            </a:endParaRPr>
          </a:p>
        </p:txBody>
      </p:sp>
      <p:sp>
        <p:nvSpPr>
          <p:cNvPr id="20" name="Line 15"/>
          <p:cNvSpPr>
            <a:spLocks noChangeShapeType="1"/>
          </p:cNvSpPr>
          <p:nvPr/>
        </p:nvSpPr>
        <p:spPr bwMode="auto">
          <a:xfrm>
            <a:off x="1691887" y="2486704"/>
            <a:ext cx="1481082" cy="0"/>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100" b="1">
              <a:latin typeface="微软雅黑" panose="020B0503020204020204" pitchFamily="34" charset="-122"/>
              <a:ea typeface="微软雅黑" panose="020B0503020204020204" pitchFamily="34" charset="-122"/>
            </a:endParaRPr>
          </a:p>
        </p:txBody>
      </p:sp>
      <p:sp>
        <p:nvSpPr>
          <p:cNvPr id="21" name="Rectangle 16"/>
          <p:cNvSpPr>
            <a:spLocks noChangeArrowheads="1"/>
          </p:cNvSpPr>
          <p:nvPr/>
        </p:nvSpPr>
        <p:spPr bwMode="auto">
          <a:xfrm>
            <a:off x="2004743" y="2253004"/>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en-US" altLang="zh-CN" sz="1000" b="1">
                <a:latin typeface="微软雅黑" panose="020B0503020204020204" pitchFamily="34" charset="-122"/>
                <a:ea typeface="微软雅黑" panose="020B0503020204020204" pitchFamily="34" charset="-122"/>
              </a:rPr>
              <a:t>seq = 201, DATA</a:t>
            </a:r>
            <a:endParaRPr kumimoji="1" lang="en-US" altLang="zh-CN" sz="1000" b="1">
              <a:latin typeface="微软雅黑" panose="020B0503020204020204" pitchFamily="34" charset="-122"/>
              <a:ea typeface="微软雅黑" panose="020B0503020204020204" pitchFamily="34" charset="-122"/>
            </a:endParaRPr>
          </a:p>
        </p:txBody>
      </p:sp>
      <p:sp>
        <p:nvSpPr>
          <p:cNvPr id="22" name="Line 17"/>
          <p:cNvSpPr>
            <a:spLocks noChangeShapeType="1"/>
          </p:cNvSpPr>
          <p:nvPr/>
        </p:nvSpPr>
        <p:spPr bwMode="auto">
          <a:xfrm>
            <a:off x="1695645" y="3877751"/>
            <a:ext cx="2480183" cy="0"/>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100" b="1">
              <a:latin typeface="微软雅黑" panose="020B0503020204020204" pitchFamily="34" charset="-122"/>
              <a:ea typeface="微软雅黑" panose="020B0503020204020204" pitchFamily="34" charset="-122"/>
            </a:endParaRPr>
          </a:p>
        </p:txBody>
      </p:sp>
      <p:sp>
        <p:nvSpPr>
          <p:cNvPr id="23" name="Rectangle 18"/>
          <p:cNvSpPr>
            <a:spLocks noChangeArrowheads="1"/>
          </p:cNvSpPr>
          <p:nvPr/>
        </p:nvSpPr>
        <p:spPr bwMode="auto">
          <a:xfrm>
            <a:off x="2304994" y="3646651"/>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en-US" altLang="zh-CN" sz="1000" b="1">
                <a:latin typeface="微软雅黑" panose="020B0503020204020204" pitchFamily="34" charset="-122"/>
                <a:ea typeface="微软雅黑" panose="020B0503020204020204" pitchFamily="34" charset="-122"/>
              </a:rPr>
              <a:t>seq = 501, DATA</a:t>
            </a:r>
            <a:endParaRPr kumimoji="1" lang="en-US" altLang="zh-CN" sz="1000" b="1">
              <a:latin typeface="微软雅黑" panose="020B0503020204020204" pitchFamily="34" charset="-122"/>
              <a:ea typeface="微软雅黑" panose="020B0503020204020204" pitchFamily="34" charset="-122"/>
            </a:endParaRPr>
          </a:p>
        </p:txBody>
      </p:sp>
      <p:grpSp>
        <p:nvGrpSpPr>
          <p:cNvPr id="2" name="组合 1"/>
          <p:cNvGrpSpPr/>
          <p:nvPr/>
        </p:nvGrpSpPr>
        <p:grpSpPr>
          <a:xfrm>
            <a:off x="1677794" y="2484559"/>
            <a:ext cx="2498033" cy="243656"/>
            <a:chOff x="1677792" y="2484555"/>
            <a:chExt cx="2498033" cy="243655"/>
          </a:xfrm>
        </p:grpSpPr>
        <p:sp>
          <p:nvSpPr>
            <p:cNvPr id="24" name="Line 19"/>
            <p:cNvSpPr>
              <a:spLocks noChangeShapeType="1"/>
            </p:cNvSpPr>
            <p:nvPr/>
          </p:nvSpPr>
          <p:spPr bwMode="auto">
            <a:xfrm flipH="1">
              <a:off x="1677792" y="2719123"/>
              <a:ext cx="2498033" cy="0"/>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5" name="Rectangle 20"/>
            <p:cNvSpPr>
              <a:spLocks noChangeArrowheads="1"/>
            </p:cNvSpPr>
            <p:nvPr/>
          </p:nvSpPr>
          <p:spPr bwMode="auto">
            <a:xfrm flipH="1">
              <a:off x="1824091" y="2484555"/>
              <a:ext cx="2226573" cy="243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anose="020B0503020204020204" pitchFamily="34" charset="-122"/>
                  <a:ea typeface="微软雅黑" panose="020B0503020204020204" pitchFamily="34" charset="-122"/>
                </a:rPr>
                <a:t>ACK = 1, </a:t>
              </a:r>
              <a:r>
                <a:rPr kumimoji="1" lang="en-US" altLang="zh-CN" sz="1000" b="1" dirty="0" err="1">
                  <a:latin typeface="微软雅黑" panose="020B0503020204020204" pitchFamily="34" charset="-122"/>
                  <a:ea typeface="微软雅黑" panose="020B0503020204020204" pitchFamily="34" charset="-122"/>
                </a:rPr>
                <a:t>ack</a:t>
              </a:r>
              <a:r>
                <a:rPr kumimoji="1" lang="en-US" altLang="zh-CN" sz="1000" b="1" dirty="0">
                  <a:latin typeface="微软雅黑" panose="020B0503020204020204" pitchFamily="34" charset="-122"/>
                  <a:ea typeface="微软雅黑" panose="020B0503020204020204" pitchFamily="34" charset="-122"/>
                </a:rPr>
                <a:t> = 201, </a:t>
              </a:r>
              <a:r>
                <a:rPr kumimoji="1" lang="en-US" altLang="zh-CN" sz="1000" b="1" dirty="0" err="1">
                  <a:solidFill>
                    <a:srgbClr val="CC00CC"/>
                  </a:solidFill>
                  <a:latin typeface="微软雅黑" panose="020B0503020204020204" pitchFamily="34" charset="-122"/>
                  <a:ea typeface="微软雅黑" panose="020B0503020204020204" pitchFamily="34" charset="-122"/>
                </a:rPr>
                <a:t>rwnd</a:t>
              </a:r>
              <a:r>
                <a:rPr kumimoji="1" lang="en-US" altLang="zh-CN" sz="1000" b="1" dirty="0">
                  <a:solidFill>
                    <a:srgbClr val="CC00CC"/>
                  </a:solidFill>
                  <a:latin typeface="微软雅黑" panose="020B0503020204020204" pitchFamily="34" charset="-122"/>
                  <a:ea typeface="微软雅黑" panose="020B0503020204020204" pitchFamily="34" charset="-122"/>
                </a:rPr>
                <a:t> = 300</a:t>
              </a:r>
              <a:endParaRPr kumimoji="1" lang="en-US" altLang="zh-CN" sz="1000" b="1" dirty="0">
                <a:solidFill>
                  <a:srgbClr val="CC00CC"/>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1685307" y="3878195"/>
            <a:ext cx="2490520" cy="243656"/>
            <a:chOff x="1685307" y="3878203"/>
            <a:chExt cx="2490520" cy="243656"/>
          </a:xfrm>
        </p:grpSpPr>
        <p:sp>
          <p:nvSpPr>
            <p:cNvPr id="26" name="Line 21"/>
            <p:cNvSpPr>
              <a:spLocks noChangeShapeType="1"/>
            </p:cNvSpPr>
            <p:nvPr/>
          </p:nvSpPr>
          <p:spPr bwMode="auto">
            <a:xfrm flipH="1">
              <a:off x="1685307" y="4112773"/>
              <a:ext cx="2490520" cy="0"/>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7" name="Rectangle 22"/>
            <p:cNvSpPr>
              <a:spLocks noChangeArrowheads="1"/>
            </p:cNvSpPr>
            <p:nvPr/>
          </p:nvSpPr>
          <p:spPr bwMode="auto">
            <a:xfrm flipH="1">
              <a:off x="1902638" y="3878203"/>
              <a:ext cx="2069478"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anose="020B0503020204020204" pitchFamily="34" charset="-122"/>
                  <a:ea typeface="微软雅黑" panose="020B0503020204020204" pitchFamily="34" charset="-122"/>
                </a:rPr>
                <a:t>ACK = 1, </a:t>
              </a:r>
              <a:r>
                <a:rPr kumimoji="1" lang="en-US" altLang="zh-CN" sz="1000" b="1" dirty="0" err="1">
                  <a:latin typeface="微软雅黑" panose="020B0503020204020204" pitchFamily="34" charset="-122"/>
                  <a:ea typeface="微软雅黑" panose="020B0503020204020204" pitchFamily="34" charset="-122"/>
                </a:rPr>
                <a:t>ack</a:t>
              </a:r>
              <a:r>
                <a:rPr kumimoji="1" lang="en-US" altLang="zh-CN" sz="1000" b="1" dirty="0">
                  <a:latin typeface="微软雅黑" panose="020B0503020204020204" pitchFamily="34" charset="-122"/>
                  <a:ea typeface="微软雅黑" panose="020B0503020204020204" pitchFamily="34" charset="-122"/>
                </a:rPr>
                <a:t> = 601, </a:t>
              </a:r>
              <a:r>
                <a:rPr kumimoji="1" lang="en-US" altLang="zh-CN" sz="1000" b="1" dirty="0" err="1">
                  <a:solidFill>
                    <a:srgbClr val="CC00CC"/>
                  </a:solidFill>
                  <a:latin typeface="微软雅黑" panose="020B0503020204020204" pitchFamily="34" charset="-122"/>
                  <a:ea typeface="微软雅黑" panose="020B0503020204020204" pitchFamily="34" charset="-122"/>
                </a:rPr>
                <a:t>rwnd</a:t>
              </a:r>
              <a:r>
                <a:rPr kumimoji="1" lang="en-US" altLang="zh-CN" sz="1000" b="1" dirty="0">
                  <a:solidFill>
                    <a:srgbClr val="CC00CC"/>
                  </a:solidFill>
                  <a:latin typeface="微软雅黑" panose="020B0503020204020204" pitchFamily="34" charset="-122"/>
                  <a:ea typeface="微软雅黑" panose="020B0503020204020204" pitchFamily="34" charset="-122"/>
                </a:rPr>
                <a:t> = 0</a:t>
              </a:r>
              <a:endParaRPr kumimoji="1" lang="en-US" altLang="zh-CN" sz="1000" b="1" dirty="0">
                <a:solidFill>
                  <a:srgbClr val="CC00CC"/>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1675914" y="3413367"/>
            <a:ext cx="2499912" cy="243656"/>
            <a:chOff x="1675914" y="3413364"/>
            <a:chExt cx="2499912" cy="243655"/>
          </a:xfrm>
        </p:grpSpPr>
        <p:sp>
          <p:nvSpPr>
            <p:cNvPr id="28" name="Line 23"/>
            <p:cNvSpPr>
              <a:spLocks noChangeShapeType="1"/>
            </p:cNvSpPr>
            <p:nvPr/>
          </p:nvSpPr>
          <p:spPr bwMode="auto">
            <a:xfrm flipH="1">
              <a:off x="1675914" y="3643597"/>
              <a:ext cx="2499912" cy="0"/>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9" name="Rectangle 24"/>
            <p:cNvSpPr>
              <a:spLocks noChangeArrowheads="1"/>
            </p:cNvSpPr>
            <p:nvPr/>
          </p:nvSpPr>
          <p:spPr bwMode="auto">
            <a:xfrm flipH="1">
              <a:off x="1824091" y="3413364"/>
              <a:ext cx="2226573" cy="243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anose="020B0503020204020204" pitchFamily="34" charset="-122"/>
                  <a:ea typeface="微软雅黑" panose="020B0503020204020204" pitchFamily="34" charset="-122"/>
                </a:rPr>
                <a:t>ACK = 1, </a:t>
              </a:r>
              <a:r>
                <a:rPr kumimoji="1" lang="en-US" altLang="zh-CN" sz="1000" b="1" dirty="0" err="1">
                  <a:latin typeface="微软雅黑" panose="020B0503020204020204" pitchFamily="34" charset="-122"/>
                  <a:ea typeface="微软雅黑" panose="020B0503020204020204" pitchFamily="34" charset="-122"/>
                </a:rPr>
                <a:t>ack</a:t>
              </a:r>
              <a:r>
                <a:rPr kumimoji="1" lang="en-US" altLang="zh-CN" sz="1000" b="1" dirty="0">
                  <a:latin typeface="微软雅黑" panose="020B0503020204020204" pitchFamily="34" charset="-122"/>
                  <a:ea typeface="微软雅黑" panose="020B0503020204020204" pitchFamily="34" charset="-122"/>
                </a:rPr>
                <a:t> = 501, </a:t>
              </a:r>
              <a:r>
                <a:rPr kumimoji="1" lang="en-US" altLang="zh-CN" sz="1000" b="1" dirty="0" err="1">
                  <a:solidFill>
                    <a:srgbClr val="CC00CC"/>
                  </a:solidFill>
                  <a:latin typeface="微软雅黑" panose="020B0503020204020204" pitchFamily="34" charset="-122"/>
                  <a:ea typeface="微软雅黑" panose="020B0503020204020204" pitchFamily="34" charset="-122"/>
                </a:rPr>
                <a:t>rwnd</a:t>
              </a:r>
              <a:r>
                <a:rPr kumimoji="1" lang="en-US" altLang="zh-CN" sz="1000" b="1" dirty="0">
                  <a:solidFill>
                    <a:srgbClr val="CC00CC"/>
                  </a:solidFill>
                  <a:latin typeface="微软雅黑" panose="020B0503020204020204" pitchFamily="34" charset="-122"/>
                  <a:ea typeface="微软雅黑" panose="020B0503020204020204" pitchFamily="34" charset="-122"/>
                </a:rPr>
                <a:t> = 100</a:t>
              </a:r>
              <a:endParaRPr kumimoji="1" lang="en-US" altLang="zh-CN" sz="1000" b="1" dirty="0">
                <a:solidFill>
                  <a:srgbClr val="CC00CC"/>
                </a:solidFill>
                <a:latin typeface="微软雅黑" panose="020B0503020204020204" pitchFamily="34" charset="-122"/>
                <a:ea typeface="微软雅黑" panose="020B0503020204020204" pitchFamily="34" charset="-122"/>
              </a:endParaRPr>
            </a:p>
          </p:txBody>
        </p:sp>
      </p:grpSp>
      <p:sp>
        <p:nvSpPr>
          <p:cNvPr id="30" name="Rectangle 25"/>
          <p:cNvSpPr>
            <a:spLocks noChangeArrowheads="1"/>
          </p:cNvSpPr>
          <p:nvPr/>
        </p:nvSpPr>
        <p:spPr bwMode="auto">
          <a:xfrm>
            <a:off x="1579147" y="1730475"/>
            <a:ext cx="290942" cy="26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en-US" altLang="zh-CN" sz="1100" b="1" dirty="0">
                <a:solidFill>
                  <a:srgbClr val="0033CC"/>
                </a:solidFill>
                <a:latin typeface="微软雅黑" panose="020B0503020204020204" pitchFamily="34" charset="-122"/>
                <a:ea typeface="微软雅黑" panose="020B0503020204020204" pitchFamily="34" charset="-122"/>
              </a:rPr>
              <a:t>A</a:t>
            </a:r>
            <a:endParaRPr kumimoji="1" lang="en-US" altLang="zh-CN" sz="1100" b="1" dirty="0">
              <a:solidFill>
                <a:srgbClr val="0033CC"/>
              </a:solidFill>
              <a:latin typeface="微软雅黑" panose="020B0503020204020204" pitchFamily="34" charset="-122"/>
              <a:ea typeface="微软雅黑" panose="020B0503020204020204" pitchFamily="34" charset="-122"/>
            </a:endParaRPr>
          </a:p>
        </p:txBody>
      </p:sp>
      <p:sp>
        <p:nvSpPr>
          <p:cNvPr id="31" name="Rectangle 26"/>
          <p:cNvSpPr>
            <a:spLocks noChangeArrowheads="1"/>
          </p:cNvSpPr>
          <p:nvPr/>
        </p:nvSpPr>
        <p:spPr bwMode="auto">
          <a:xfrm>
            <a:off x="4064968" y="1730475"/>
            <a:ext cx="281324" cy="26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en-US" altLang="zh-CN" sz="1100" b="1" dirty="0">
                <a:solidFill>
                  <a:srgbClr val="0033CC"/>
                </a:solidFill>
                <a:latin typeface="微软雅黑" panose="020B0503020204020204" pitchFamily="34" charset="-122"/>
                <a:ea typeface="微软雅黑" panose="020B0503020204020204" pitchFamily="34" charset="-122"/>
              </a:rPr>
              <a:t>B</a:t>
            </a:r>
            <a:endParaRPr kumimoji="1" lang="en-US" altLang="zh-CN" sz="1100" b="1" dirty="0">
              <a:solidFill>
                <a:srgbClr val="0033CC"/>
              </a:solidFill>
              <a:latin typeface="微软雅黑" panose="020B0503020204020204" pitchFamily="34" charset="-122"/>
              <a:ea typeface="微软雅黑" panose="020B0503020204020204" pitchFamily="34" charset="-122"/>
            </a:endParaRPr>
          </a:p>
        </p:txBody>
      </p:sp>
      <p:sp>
        <p:nvSpPr>
          <p:cNvPr id="32" name="Rectangle 27"/>
          <p:cNvSpPr>
            <a:spLocks noChangeArrowheads="1"/>
          </p:cNvSpPr>
          <p:nvPr/>
        </p:nvSpPr>
        <p:spPr bwMode="auto">
          <a:xfrm>
            <a:off x="4235220" y="2573278"/>
            <a:ext cx="2923874" cy="26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100" b="1" dirty="0">
                <a:solidFill>
                  <a:srgbClr val="C00000"/>
                </a:solidFill>
                <a:latin typeface="微软雅黑" panose="020B0503020204020204" pitchFamily="34" charset="-122"/>
                <a:ea typeface="微软雅黑" panose="020B0503020204020204" pitchFamily="34" charset="-122"/>
              </a:rPr>
              <a:t>允许 </a:t>
            </a:r>
            <a:r>
              <a:rPr kumimoji="1" lang="en-US" altLang="zh-CN" sz="1100" b="1" dirty="0">
                <a:solidFill>
                  <a:srgbClr val="C00000"/>
                </a:solidFill>
                <a:latin typeface="微软雅黑" panose="020B0503020204020204" pitchFamily="34" charset="-122"/>
                <a:ea typeface="微软雅黑" panose="020B0503020204020204" pitchFamily="34" charset="-122"/>
              </a:rPr>
              <a:t>A </a:t>
            </a:r>
            <a:r>
              <a:rPr kumimoji="1" lang="zh-CN" altLang="en-US" sz="1100" b="1" dirty="0">
                <a:solidFill>
                  <a:srgbClr val="C00000"/>
                </a:solidFill>
                <a:latin typeface="微软雅黑" panose="020B0503020204020204" pitchFamily="34" charset="-122"/>
                <a:ea typeface="微软雅黑" panose="020B0503020204020204" pitchFamily="34" charset="-122"/>
              </a:rPr>
              <a:t>发送序号 </a:t>
            </a:r>
            <a:r>
              <a:rPr kumimoji="1" lang="en-US" altLang="zh-CN" sz="1100" b="1" dirty="0">
                <a:solidFill>
                  <a:srgbClr val="C00000"/>
                </a:solidFill>
                <a:latin typeface="微软雅黑" panose="020B0503020204020204" pitchFamily="34" charset="-122"/>
                <a:ea typeface="微软雅黑" panose="020B0503020204020204" pitchFamily="34" charset="-122"/>
              </a:rPr>
              <a:t>201 </a:t>
            </a:r>
            <a:r>
              <a:rPr kumimoji="1" lang="zh-CN" altLang="en-US" sz="1100" b="1" dirty="0">
                <a:solidFill>
                  <a:srgbClr val="C00000"/>
                </a:solidFill>
                <a:latin typeface="微软雅黑" panose="020B0503020204020204" pitchFamily="34" charset="-122"/>
                <a:ea typeface="微软雅黑" panose="020B0503020204020204" pitchFamily="34" charset="-122"/>
              </a:rPr>
              <a:t>至 </a:t>
            </a:r>
            <a:r>
              <a:rPr kumimoji="1" lang="en-US" altLang="zh-CN" sz="1100" b="1" dirty="0">
                <a:solidFill>
                  <a:srgbClr val="C00000"/>
                </a:solidFill>
                <a:latin typeface="微软雅黑" panose="020B0503020204020204" pitchFamily="34" charset="-122"/>
                <a:ea typeface="微软雅黑" panose="020B0503020204020204" pitchFamily="34" charset="-122"/>
              </a:rPr>
              <a:t>500  </a:t>
            </a:r>
            <a:r>
              <a:rPr kumimoji="1" lang="zh-CN" altLang="en-US" sz="1100" b="1" dirty="0">
                <a:solidFill>
                  <a:srgbClr val="C00000"/>
                </a:solidFill>
                <a:latin typeface="微软雅黑" panose="020B0503020204020204" pitchFamily="34" charset="-122"/>
                <a:ea typeface="微软雅黑" panose="020B0503020204020204" pitchFamily="34" charset="-122"/>
              </a:rPr>
              <a:t>共 </a:t>
            </a:r>
            <a:r>
              <a:rPr kumimoji="1" lang="en-US" altLang="zh-CN" sz="1100" b="1" dirty="0">
                <a:solidFill>
                  <a:srgbClr val="C00000"/>
                </a:solidFill>
                <a:latin typeface="微软雅黑" panose="020B0503020204020204" pitchFamily="34" charset="-122"/>
                <a:ea typeface="微软雅黑" panose="020B0503020204020204" pitchFamily="34" charset="-122"/>
              </a:rPr>
              <a:t>300 </a:t>
            </a:r>
            <a:r>
              <a:rPr kumimoji="1" lang="zh-CN" altLang="en-US" sz="1100" b="1" dirty="0">
                <a:solidFill>
                  <a:srgbClr val="C00000"/>
                </a:solidFill>
                <a:latin typeface="微软雅黑" panose="020B0503020204020204" pitchFamily="34" charset="-122"/>
                <a:ea typeface="微软雅黑" panose="020B0503020204020204" pitchFamily="34" charset="-122"/>
              </a:rPr>
              <a:t>字节</a:t>
            </a:r>
            <a:endParaRPr kumimoji="1" lang="zh-CN" altLang="en-US" sz="1100" b="1" dirty="0">
              <a:solidFill>
                <a:srgbClr val="C00000"/>
              </a:solidFill>
              <a:latin typeface="微软雅黑" panose="020B0503020204020204" pitchFamily="34" charset="-122"/>
              <a:ea typeface="微软雅黑" panose="020B0503020204020204" pitchFamily="34" charset="-122"/>
            </a:endParaRPr>
          </a:p>
        </p:txBody>
      </p:sp>
      <p:sp>
        <p:nvSpPr>
          <p:cNvPr id="33" name="Rectangle 28"/>
          <p:cNvSpPr>
            <a:spLocks noChangeArrowheads="1"/>
          </p:cNvSpPr>
          <p:nvPr/>
        </p:nvSpPr>
        <p:spPr bwMode="auto">
          <a:xfrm>
            <a:off x="4235218" y="2095431"/>
            <a:ext cx="3226842" cy="26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en-US" altLang="zh-CN" sz="1100" b="1" dirty="0">
                <a:latin typeface="微软雅黑" panose="020B0503020204020204" pitchFamily="34" charset="-122"/>
                <a:ea typeface="微软雅黑" panose="020B0503020204020204" pitchFamily="34" charset="-122"/>
              </a:rPr>
              <a:t>A </a:t>
            </a:r>
            <a:r>
              <a:rPr kumimoji="1" lang="zh-CN" altLang="en-US" sz="1100" b="1" dirty="0">
                <a:latin typeface="微软雅黑" panose="020B0503020204020204" pitchFamily="34" charset="-122"/>
                <a:ea typeface="微软雅黑" panose="020B0503020204020204" pitchFamily="34" charset="-122"/>
              </a:rPr>
              <a:t>发送了序号 </a:t>
            </a:r>
            <a:r>
              <a:rPr kumimoji="1" lang="en-US" altLang="zh-CN" sz="1100" b="1" dirty="0">
                <a:latin typeface="微软雅黑" panose="020B0503020204020204" pitchFamily="34" charset="-122"/>
                <a:ea typeface="微软雅黑" panose="020B0503020204020204" pitchFamily="34" charset="-122"/>
              </a:rPr>
              <a:t>101 </a:t>
            </a:r>
            <a:r>
              <a:rPr kumimoji="1" lang="zh-CN" altLang="en-US" sz="1100" b="1" dirty="0">
                <a:latin typeface="微软雅黑" panose="020B0503020204020204" pitchFamily="34" charset="-122"/>
                <a:ea typeface="微软雅黑" panose="020B0503020204020204" pitchFamily="34" charset="-122"/>
              </a:rPr>
              <a:t>至 </a:t>
            </a:r>
            <a:r>
              <a:rPr kumimoji="1" lang="en-US" altLang="zh-CN" sz="1100" b="1" dirty="0">
                <a:latin typeface="微软雅黑" panose="020B0503020204020204" pitchFamily="34" charset="-122"/>
                <a:ea typeface="微软雅黑" panose="020B0503020204020204" pitchFamily="34" charset="-122"/>
              </a:rPr>
              <a:t>200</a:t>
            </a:r>
            <a:r>
              <a:rPr kumimoji="1" lang="zh-CN" altLang="en-US" sz="1100" b="1" dirty="0">
                <a:latin typeface="微软雅黑" panose="020B0503020204020204" pitchFamily="34" charset="-122"/>
                <a:ea typeface="微软雅黑" panose="020B0503020204020204" pitchFamily="34" charset="-122"/>
              </a:rPr>
              <a:t>，还能发送 </a:t>
            </a:r>
            <a:r>
              <a:rPr kumimoji="1" lang="en-US" altLang="zh-CN" sz="1100" b="1" dirty="0">
                <a:latin typeface="微软雅黑" panose="020B0503020204020204" pitchFamily="34" charset="-122"/>
                <a:ea typeface="微软雅黑" panose="020B0503020204020204" pitchFamily="34" charset="-122"/>
              </a:rPr>
              <a:t>200 </a:t>
            </a:r>
            <a:r>
              <a:rPr kumimoji="1" lang="zh-CN" altLang="en-US" sz="1100" b="1" dirty="0">
                <a:latin typeface="微软雅黑" panose="020B0503020204020204" pitchFamily="34" charset="-122"/>
                <a:ea typeface="微软雅黑" panose="020B0503020204020204" pitchFamily="34" charset="-122"/>
              </a:rPr>
              <a:t>字节</a:t>
            </a:r>
            <a:endParaRPr kumimoji="1" lang="zh-CN" altLang="en-US" sz="1100" b="1" dirty="0">
              <a:latin typeface="微软雅黑" panose="020B0503020204020204" pitchFamily="34" charset="-122"/>
              <a:ea typeface="微软雅黑" panose="020B0503020204020204" pitchFamily="34" charset="-122"/>
            </a:endParaRPr>
          </a:p>
        </p:txBody>
      </p:sp>
      <p:sp>
        <p:nvSpPr>
          <p:cNvPr id="34" name="Rectangle 29"/>
          <p:cNvSpPr>
            <a:spLocks noChangeArrowheads="1"/>
          </p:cNvSpPr>
          <p:nvPr/>
        </p:nvSpPr>
        <p:spPr bwMode="auto">
          <a:xfrm>
            <a:off x="4235220" y="2797893"/>
            <a:ext cx="3803923" cy="26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en-US" altLang="zh-CN" sz="1100" b="1">
                <a:latin typeface="微软雅黑" panose="020B0503020204020204" pitchFamily="34" charset="-122"/>
                <a:ea typeface="微软雅黑" panose="020B0503020204020204" pitchFamily="34" charset="-122"/>
              </a:rPr>
              <a:t>A </a:t>
            </a:r>
            <a:r>
              <a:rPr kumimoji="1" lang="zh-CN" altLang="en-US" sz="1100" b="1">
                <a:latin typeface="微软雅黑" panose="020B0503020204020204" pitchFamily="34" charset="-122"/>
                <a:ea typeface="微软雅黑" panose="020B0503020204020204" pitchFamily="34" charset="-122"/>
              </a:rPr>
              <a:t>发送了序号 </a:t>
            </a:r>
            <a:r>
              <a:rPr kumimoji="1" lang="en-US" altLang="zh-CN" sz="1100" b="1">
                <a:latin typeface="微软雅黑" panose="020B0503020204020204" pitchFamily="34" charset="-122"/>
                <a:ea typeface="微软雅黑" panose="020B0503020204020204" pitchFamily="34" charset="-122"/>
              </a:rPr>
              <a:t>301 </a:t>
            </a:r>
            <a:r>
              <a:rPr kumimoji="1" lang="zh-CN" altLang="en-US" sz="1100" b="1">
                <a:latin typeface="微软雅黑" panose="020B0503020204020204" pitchFamily="34" charset="-122"/>
                <a:ea typeface="微软雅黑" panose="020B0503020204020204" pitchFamily="34" charset="-122"/>
              </a:rPr>
              <a:t>至 </a:t>
            </a:r>
            <a:r>
              <a:rPr kumimoji="1" lang="en-US" altLang="zh-CN" sz="1100" b="1">
                <a:latin typeface="微软雅黑" panose="020B0503020204020204" pitchFamily="34" charset="-122"/>
                <a:ea typeface="微软雅黑" panose="020B0503020204020204" pitchFamily="34" charset="-122"/>
              </a:rPr>
              <a:t>400</a:t>
            </a:r>
            <a:r>
              <a:rPr kumimoji="1" lang="zh-CN" altLang="en-US" sz="1100" b="1">
                <a:latin typeface="微软雅黑" panose="020B0503020204020204" pitchFamily="34" charset="-122"/>
                <a:ea typeface="微软雅黑" panose="020B0503020204020204" pitchFamily="34" charset="-122"/>
              </a:rPr>
              <a:t>，还能再发送 </a:t>
            </a:r>
            <a:r>
              <a:rPr kumimoji="1" lang="en-US" altLang="zh-CN" sz="1100" b="1">
                <a:latin typeface="微软雅黑" panose="020B0503020204020204" pitchFamily="34" charset="-122"/>
                <a:ea typeface="微软雅黑" panose="020B0503020204020204" pitchFamily="34" charset="-122"/>
              </a:rPr>
              <a:t>100 </a:t>
            </a:r>
            <a:r>
              <a:rPr kumimoji="1" lang="zh-CN" altLang="en-US" sz="1100" b="1">
                <a:latin typeface="微软雅黑" panose="020B0503020204020204" pitchFamily="34" charset="-122"/>
                <a:ea typeface="微软雅黑" panose="020B0503020204020204" pitchFamily="34" charset="-122"/>
              </a:rPr>
              <a:t>字节新数据</a:t>
            </a:r>
            <a:endParaRPr kumimoji="1" lang="zh-CN" altLang="en-US" sz="1100" b="1">
              <a:latin typeface="微软雅黑" panose="020B0503020204020204" pitchFamily="34" charset="-122"/>
              <a:ea typeface="微软雅黑" panose="020B0503020204020204" pitchFamily="34" charset="-122"/>
            </a:endParaRPr>
          </a:p>
        </p:txBody>
      </p:sp>
      <p:sp>
        <p:nvSpPr>
          <p:cNvPr id="35" name="Rectangle 30"/>
          <p:cNvSpPr>
            <a:spLocks noChangeArrowheads="1"/>
          </p:cNvSpPr>
          <p:nvPr/>
        </p:nvSpPr>
        <p:spPr bwMode="auto">
          <a:xfrm>
            <a:off x="4235220" y="1869082"/>
            <a:ext cx="3048908" cy="26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en-US" altLang="zh-CN" sz="1100" b="1" dirty="0">
                <a:latin typeface="微软雅黑" panose="020B0503020204020204" pitchFamily="34" charset="-122"/>
                <a:ea typeface="微软雅黑" panose="020B0503020204020204" pitchFamily="34" charset="-122"/>
              </a:rPr>
              <a:t>A </a:t>
            </a:r>
            <a:r>
              <a:rPr kumimoji="1" lang="zh-CN" altLang="en-US" sz="1100" b="1" dirty="0">
                <a:latin typeface="微软雅黑" panose="020B0503020204020204" pitchFamily="34" charset="-122"/>
                <a:ea typeface="微软雅黑" panose="020B0503020204020204" pitchFamily="34" charset="-122"/>
              </a:rPr>
              <a:t>发送了序号 </a:t>
            </a:r>
            <a:r>
              <a:rPr kumimoji="1" lang="en-US" altLang="zh-CN" sz="1100" b="1" dirty="0">
                <a:latin typeface="微软雅黑" panose="020B0503020204020204" pitchFamily="34" charset="-122"/>
                <a:ea typeface="微软雅黑" panose="020B0503020204020204" pitchFamily="34" charset="-122"/>
              </a:rPr>
              <a:t>1 </a:t>
            </a:r>
            <a:r>
              <a:rPr kumimoji="1" lang="zh-CN" altLang="en-US" sz="1100" b="1" dirty="0">
                <a:latin typeface="微软雅黑" panose="020B0503020204020204" pitchFamily="34" charset="-122"/>
                <a:ea typeface="微软雅黑" panose="020B0503020204020204" pitchFamily="34" charset="-122"/>
              </a:rPr>
              <a:t>至 </a:t>
            </a:r>
            <a:r>
              <a:rPr kumimoji="1" lang="en-US" altLang="zh-CN" sz="1100" b="1" dirty="0">
                <a:latin typeface="微软雅黑" panose="020B0503020204020204" pitchFamily="34" charset="-122"/>
                <a:ea typeface="微软雅黑" panose="020B0503020204020204" pitchFamily="34" charset="-122"/>
              </a:rPr>
              <a:t>100</a:t>
            </a:r>
            <a:r>
              <a:rPr kumimoji="1" lang="zh-CN" altLang="en-US" sz="1100" b="1" dirty="0">
                <a:latin typeface="微软雅黑" panose="020B0503020204020204" pitchFamily="34" charset="-122"/>
                <a:ea typeface="微软雅黑" panose="020B0503020204020204" pitchFamily="34" charset="-122"/>
              </a:rPr>
              <a:t>，还能发送 </a:t>
            </a:r>
            <a:r>
              <a:rPr kumimoji="1" lang="en-US" altLang="zh-CN" sz="1100" b="1" dirty="0">
                <a:latin typeface="微软雅黑" panose="020B0503020204020204" pitchFamily="34" charset="-122"/>
                <a:ea typeface="微软雅黑" panose="020B0503020204020204" pitchFamily="34" charset="-122"/>
              </a:rPr>
              <a:t>300 </a:t>
            </a:r>
            <a:r>
              <a:rPr kumimoji="1" lang="zh-CN" altLang="en-US" sz="1100" b="1" dirty="0">
                <a:latin typeface="微软雅黑" panose="020B0503020204020204" pitchFamily="34" charset="-122"/>
                <a:ea typeface="微软雅黑" panose="020B0503020204020204" pitchFamily="34" charset="-122"/>
              </a:rPr>
              <a:t>字节</a:t>
            </a:r>
            <a:endParaRPr kumimoji="1" lang="zh-CN" altLang="en-US" sz="1100" b="1" dirty="0">
              <a:latin typeface="微软雅黑" panose="020B0503020204020204" pitchFamily="34" charset="-122"/>
              <a:ea typeface="微软雅黑" panose="020B0503020204020204" pitchFamily="34" charset="-122"/>
            </a:endParaRPr>
          </a:p>
        </p:txBody>
      </p:sp>
      <p:sp>
        <p:nvSpPr>
          <p:cNvPr id="36" name="Rectangle 31"/>
          <p:cNvSpPr>
            <a:spLocks noChangeArrowheads="1"/>
          </p:cNvSpPr>
          <p:nvPr/>
        </p:nvSpPr>
        <p:spPr bwMode="auto">
          <a:xfrm>
            <a:off x="4235219" y="3038117"/>
            <a:ext cx="3306191" cy="26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en-US" altLang="zh-CN" sz="1100" b="1">
                <a:latin typeface="微软雅黑" panose="020B0503020204020204" pitchFamily="34" charset="-122"/>
                <a:ea typeface="微软雅黑" panose="020B0503020204020204" pitchFamily="34" charset="-122"/>
              </a:rPr>
              <a:t>A </a:t>
            </a:r>
            <a:r>
              <a:rPr kumimoji="1" lang="zh-CN" altLang="en-US" sz="1100" b="1">
                <a:latin typeface="微软雅黑" panose="020B0503020204020204" pitchFamily="34" charset="-122"/>
                <a:ea typeface="微软雅黑" panose="020B0503020204020204" pitchFamily="34" charset="-122"/>
              </a:rPr>
              <a:t>发送了序号 </a:t>
            </a:r>
            <a:r>
              <a:rPr kumimoji="1" lang="en-US" altLang="zh-CN" sz="1100" b="1">
                <a:latin typeface="微软雅黑" panose="020B0503020204020204" pitchFamily="34" charset="-122"/>
                <a:ea typeface="微软雅黑" panose="020B0503020204020204" pitchFamily="34" charset="-122"/>
              </a:rPr>
              <a:t>401 </a:t>
            </a:r>
            <a:r>
              <a:rPr kumimoji="1" lang="zh-CN" altLang="en-US" sz="1100" b="1">
                <a:latin typeface="微软雅黑" panose="020B0503020204020204" pitchFamily="34" charset="-122"/>
                <a:ea typeface="微软雅黑" panose="020B0503020204020204" pitchFamily="34" charset="-122"/>
              </a:rPr>
              <a:t>至 </a:t>
            </a:r>
            <a:r>
              <a:rPr kumimoji="1" lang="en-US" altLang="zh-CN" sz="1100" b="1">
                <a:latin typeface="微软雅黑" panose="020B0503020204020204" pitchFamily="34" charset="-122"/>
                <a:ea typeface="微软雅黑" panose="020B0503020204020204" pitchFamily="34" charset="-122"/>
              </a:rPr>
              <a:t>500</a:t>
            </a:r>
            <a:r>
              <a:rPr kumimoji="1" lang="zh-CN" altLang="en-US" sz="1100" b="1">
                <a:latin typeface="微软雅黑" panose="020B0503020204020204" pitchFamily="34" charset="-122"/>
                <a:ea typeface="微软雅黑" panose="020B0503020204020204" pitchFamily="34" charset="-122"/>
              </a:rPr>
              <a:t>，不能再发送新数据了</a:t>
            </a:r>
            <a:endParaRPr kumimoji="1" lang="zh-CN" altLang="en-US" sz="1100" b="1">
              <a:latin typeface="微软雅黑" panose="020B0503020204020204" pitchFamily="34" charset="-122"/>
              <a:ea typeface="微软雅黑" panose="020B0503020204020204" pitchFamily="34" charset="-122"/>
            </a:endParaRPr>
          </a:p>
        </p:txBody>
      </p:sp>
      <p:sp>
        <p:nvSpPr>
          <p:cNvPr id="37" name="Rectangle 32"/>
          <p:cNvSpPr>
            <a:spLocks noChangeArrowheads="1"/>
          </p:cNvSpPr>
          <p:nvPr/>
        </p:nvSpPr>
        <p:spPr bwMode="auto">
          <a:xfrm>
            <a:off x="4235219" y="3271404"/>
            <a:ext cx="2931088" cy="26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en-US" altLang="zh-CN" sz="1100" b="1" dirty="0">
                <a:latin typeface="微软雅黑" panose="020B0503020204020204" pitchFamily="34" charset="-122"/>
                <a:ea typeface="微软雅黑" panose="020B0503020204020204" pitchFamily="34" charset="-122"/>
              </a:rPr>
              <a:t>A </a:t>
            </a:r>
            <a:r>
              <a:rPr kumimoji="1" lang="zh-CN" altLang="en-US" sz="1100" b="1" dirty="0">
                <a:latin typeface="微软雅黑" panose="020B0503020204020204" pitchFamily="34" charset="-122"/>
                <a:ea typeface="微软雅黑" panose="020B0503020204020204" pitchFamily="34" charset="-122"/>
              </a:rPr>
              <a:t>超时重传旧的数据，但不能发送新的数据</a:t>
            </a:r>
            <a:endParaRPr kumimoji="1" lang="zh-CN" altLang="en-US" sz="1100" b="1" dirty="0">
              <a:latin typeface="微软雅黑" panose="020B0503020204020204" pitchFamily="34" charset="-122"/>
              <a:ea typeface="微软雅黑" panose="020B0503020204020204" pitchFamily="34" charset="-122"/>
            </a:endParaRPr>
          </a:p>
        </p:txBody>
      </p:sp>
      <p:sp>
        <p:nvSpPr>
          <p:cNvPr id="38" name="Rectangle 33"/>
          <p:cNvSpPr>
            <a:spLocks noChangeArrowheads="1"/>
          </p:cNvSpPr>
          <p:nvPr/>
        </p:nvSpPr>
        <p:spPr bwMode="auto">
          <a:xfrm>
            <a:off x="4235218" y="3497752"/>
            <a:ext cx="2808462" cy="259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4" tIns="44448" rIns="90484" bIns="44448">
            <a:spAutoFit/>
          </a:bodyPr>
          <a:lstStyle/>
          <a:p>
            <a:pPr defTabSz="762000" eaLnBrk="0" hangingPunct="0"/>
            <a:r>
              <a:rPr kumimoji="1" lang="zh-CN" altLang="en-US" sz="1100" b="1" dirty="0">
                <a:solidFill>
                  <a:srgbClr val="C00000"/>
                </a:solidFill>
                <a:latin typeface="微软雅黑" panose="020B0503020204020204" pitchFamily="34" charset="-122"/>
                <a:ea typeface="微软雅黑" panose="020B0503020204020204" pitchFamily="34" charset="-122"/>
              </a:rPr>
              <a:t>允许 </a:t>
            </a:r>
            <a:r>
              <a:rPr kumimoji="1" lang="en-US" altLang="zh-CN" sz="1100" b="1" dirty="0">
                <a:solidFill>
                  <a:srgbClr val="C00000"/>
                </a:solidFill>
                <a:latin typeface="微软雅黑" panose="020B0503020204020204" pitchFamily="34" charset="-122"/>
                <a:ea typeface="微软雅黑" panose="020B0503020204020204" pitchFamily="34" charset="-122"/>
              </a:rPr>
              <a:t>A </a:t>
            </a:r>
            <a:r>
              <a:rPr kumimoji="1" lang="zh-CN" altLang="en-US" sz="1100" b="1" dirty="0">
                <a:solidFill>
                  <a:srgbClr val="C00000"/>
                </a:solidFill>
                <a:latin typeface="微软雅黑" panose="020B0503020204020204" pitchFamily="34" charset="-122"/>
                <a:ea typeface="微软雅黑" panose="020B0503020204020204" pitchFamily="34" charset="-122"/>
              </a:rPr>
              <a:t>发送序号 </a:t>
            </a:r>
            <a:r>
              <a:rPr kumimoji="1" lang="en-US" altLang="zh-CN" sz="1100" b="1" dirty="0">
                <a:solidFill>
                  <a:srgbClr val="C00000"/>
                </a:solidFill>
                <a:latin typeface="微软雅黑" panose="020B0503020204020204" pitchFamily="34" charset="-122"/>
                <a:ea typeface="微软雅黑" panose="020B0503020204020204" pitchFamily="34" charset="-122"/>
              </a:rPr>
              <a:t>501 </a:t>
            </a:r>
            <a:r>
              <a:rPr kumimoji="1" lang="zh-CN" altLang="en-US" sz="1100" b="1" dirty="0">
                <a:solidFill>
                  <a:srgbClr val="C00000"/>
                </a:solidFill>
                <a:latin typeface="微软雅黑" panose="020B0503020204020204" pitchFamily="34" charset="-122"/>
                <a:ea typeface="微软雅黑" panose="020B0503020204020204" pitchFamily="34" charset="-122"/>
              </a:rPr>
              <a:t>至 </a:t>
            </a:r>
            <a:r>
              <a:rPr kumimoji="1" lang="en-US" altLang="zh-CN" sz="1100" b="1" dirty="0">
                <a:solidFill>
                  <a:srgbClr val="C00000"/>
                </a:solidFill>
                <a:latin typeface="微软雅黑" panose="020B0503020204020204" pitchFamily="34" charset="-122"/>
                <a:ea typeface="微软雅黑" panose="020B0503020204020204" pitchFamily="34" charset="-122"/>
              </a:rPr>
              <a:t>600 </a:t>
            </a:r>
            <a:r>
              <a:rPr kumimoji="1" lang="zh-CN" altLang="en-US" sz="1100" b="1" dirty="0">
                <a:solidFill>
                  <a:srgbClr val="C00000"/>
                </a:solidFill>
                <a:latin typeface="微软雅黑" panose="020B0503020204020204" pitchFamily="34" charset="-122"/>
                <a:ea typeface="微软雅黑" panose="020B0503020204020204" pitchFamily="34" charset="-122"/>
              </a:rPr>
              <a:t>共 </a:t>
            </a:r>
            <a:r>
              <a:rPr kumimoji="1" lang="en-US" altLang="zh-CN" sz="1100" b="1" dirty="0">
                <a:solidFill>
                  <a:srgbClr val="C00000"/>
                </a:solidFill>
                <a:latin typeface="微软雅黑" panose="020B0503020204020204" pitchFamily="34" charset="-122"/>
                <a:ea typeface="微软雅黑" panose="020B0503020204020204" pitchFamily="34" charset="-122"/>
              </a:rPr>
              <a:t>100 </a:t>
            </a:r>
            <a:r>
              <a:rPr kumimoji="1" lang="zh-CN" altLang="en-US" sz="1100" b="1" dirty="0">
                <a:solidFill>
                  <a:srgbClr val="C00000"/>
                </a:solidFill>
                <a:latin typeface="微软雅黑" panose="020B0503020204020204" pitchFamily="34" charset="-122"/>
                <a:ea typeface="微软雅黑" panose="020B0503020204020204" pitchFamily="34" charset="-122"/>
              </a:rPr>
              <a:t>字节</a:t>
            </a:r>
            <a:endParaRPr kumimoji="1" lang="zh-CN" altLang="en-US" sz="1100" b="1" dirty="0">
              <a:solidFill>
                <a:srgbClr val="C00000"/>
              </a:solidFill>
              <a:latin typeface="微软雅黑" panose="020B0503020204020204" pitchFamily="34" charset="-122"/>
              <a:ea typeface="微软雅黑" panose="020B0503020204020204" pitchFamily="34" charset="-122"/>
            </a:endParaRPr>
          </a:p>
        </p:txBody>
      </p:sp>
      <p:sp>
        <p:nvSpPr>
          <p:cNvPr id="39" name="Rectangle 34"/>
          <p:cNvSpPr>
            <a:spLocks noChangeArrowheads="1"/>
          </p:cNvSpPr>
          <p:nvPr/>
        </p:nvSpPr>
        <p:spPr bwMode="auto">
          <a:xfrm>
            <a:off x="4235218" y="3732774"/>
            <a:ext cx="2873380" cy="26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en-US" altLang="zh-CN" sz="1100" b="1">
                <a:latin typeface="微软雅黑" panose="020B0503020204020204" pitchFamily="34" charset="-122"/>
                <a:ea typeface="微软雅黑" panose="020B0503020204020204" pitchFamily="34" charset="-122"/>
              </a:rPr>
              <a:t>A </a:t>
            </a:r>
            <a:r>
              <a:rPr kumimoji="1" lang="zh-CN" altLang="en-US" sz="1100" b="1">
                <a:latin typeface="微软雅黑" panose="020B0503020204020204" pitchFamily="34" charset="-122"/>
                <a:ea typeface="微软雅黑" panose="020B0503020204020204" pitchFamily="34" charset="-122"/>
              </a:rPr>
              <a:t>发送了序号 </a:t>
            </a:r>
            <a:r>
              <a:rPr kumimoji="1" lang="en-US" altLang="zh-CN" sz="1100" b="1">
                <a:latin typeface="微软雅黑" panose="020B0503020204020204" pitchFamily="34" charset="-122"/>
                <a:ea typeface="微软雅黑" panose="020B0503020204020204" pitchFamily="34" charset="-122"/>
              </a:rPr>
              <a:t>501 </a:t>
            </a:r>
            <a:r>
              <a:rPr kumimoji="1" lang="zh-CN" altLang="en-US" sz="1100" b="1">
                <a:latin typeface="微软雅黑" panose="020B0503020204020204" pitchFamily="34" charset="-122"/>
                <a:ea typeface="微软雅黑" panose="020B0503020204020204" pitchFamily="34" charset="-122"/>
              </a:rPr>
              <a:t>至 </a:t>
            </a:r>
            <a:r>
              <a:rPr kumimoji="1" lang="en-US" altLang="zh-CN" sz="1100" b="1">
                <a:latin typeface="微软雅黑" panose="020B0503020204020204" pitchFamily="34" charset="-122"/>
                <a:ea typeface="微软雅黑" panose="020B0503020204020204" pitchFamily="34" charset="-122"/>
              </a:rPr>
              <a:t>600</a:t>
            </a:r>
            <a:r>
              <a:rPr kumimoji="1" lang="zh-CN" altLang="en-US" sz="1100" b="1">
                <a:latin typeface="微软雅黑" panose="020B0503020204020204" pitchFamily="34" charset="-122"/>
                <a:ea typeface="微软雅黑" panose="020B0503020204020204" pitchFamily="34" charset="-122"/>
              </a:rPr>
              <a:t>，不能再发送了</a:t>
            </a:r>
            <a:endParaRPr kumimoji="1" lang="zh-CN" altLang="en-US" sz="1100" b="1">
              <a:latin typeface="微软雅黑" panose="020B0503020204020204" pitchFamily="34" charset="-122"/>
              <a:ea typeface="微软雅黑" panose="020B0503020204020204" pitchFamily="34" charset="-122"/>
            </a:endParaRPr>
          </a:p>
        </p:txBody>
      </p:sp>
      <p:sp>
        <p:nvSpPr>
          <p:cNvPr id="40" name="Rectangle 35"/>
          <p:cNvSpPr>
            <a:spLocks noChangeArrowheads="1"/>
          </p:cNvSpPr>
          <p:nvPr/>
        </p:nvSpPr>
        <p:spPr bwMode="auto">
          <a:xfrm>
            <a:off x="4235220" y="3976467"/>
            <a:ext cx="3616372" cy="26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100" b="1" dirty="0">
                <a:solidFill>
                  <a:srgbClr val="C00000"/>
                </a:solidFill>
                <a:latin typeface="微软雅黑" panose="020B0503020204020204" pitchFamily="34" charset="-122"/>
                <a:ea typeface="微软雅黑" panose="020B0503020204020204" pitchFamily="34" charset="-122"/>
              </a:rPr>
              <a:t>不允许 </a:t>
            </a:r>
            <a:r>
              <a:rPr kumimoji="1" lang="en-US" altLang="zh-CN" sz="1100" b="1" dirty="0">
                <a:solidFill>
                  <a:srgbClr val="C00000"/>
                </a:solidFill>
                <a:latin typeface="微软雅黑" panose="020B0503020204020204" pitchFamily="34" charset="-122"/>
                <a:ea typeface="微软雅黑" panose="020B0503020204020204" pitchFamily="34" charset="-122"/>
              </a:rPr>
              <a:t>A </a:t>
            </a:r>
            <a:r>
              <a:rPr kumimoji="1" lang="zh-CN" altLang="en-US" sz="1100" b="1" dirty="0">
                <a:solidFill>
                  <a:srgbClr val="C00000"/>
                </a:solidFill>
                <a:latin typeface="微软雅黑" panose="020B0503020204020204" pitchFamily="34" charset="-122"/>
                <a:ea typeface="微软雅黑" panose="020B0503020204020204" pitchFamily="34" charset="-122"/>
              </a:rPr>
              <a:t>再发送（到序号 </a:t>
            </a:r>
            <a:r>
              <a:rPr kumimoji="1" lang="en-US" altLang="zh-CN" sz="1100" b="1" dirty="0">
                <a:solidFill>
                  <a:srgbClr val="C00000"/>
                </a:solidFill>
                <a:latin typeface="微软雅黑" panose="020B0503020204020204" pitchFamily="34" charset="-122"/>
                <a:ea typeface="微软雅黑" panose="020B0503020204020204" pitchFamily="34" charset="-122"/>
              </a:rPr>
              <a:t>600 </a:t>
            </a:r>
            <a:r>
              <a:rPr kumimoji="1" lang="zh-CN" altLang="en-US" sz="1100" b="1" dirty="0">
                <a:solidFill>
                  <a:srgbClr val="C00000"/>
                </a:solidFill>
                <a:latin typeface="微软雅黑" panose="020B0503020204020204" pitchFamily="34" charset="-122"/>
                <a:ea typeface="微软雅黑" panose="020B0503020204020204" pitchFamily="34" charset="-122"/>
              </a:rPr>
              <a:t>为止的数据都收到了）</a:t>
            </a:r>
            <a:endParaRPr kumimoji="1" lang="zh-CN" altLang="en-US" sz="1100" b="1" dirty="0">
              <a:solidFill>
                <a:srgbClr val="C00000"/>
              </a:solidFill>
              <a:latin typeface="微软雅黑" panose="020B0503020204020204" pitchFamily="34" charset="-122"/>
              <a:ea typeface="微软雅黑" panose="020B0503020204020204" pitchFamily="34" charset="-122"/>
            </a:endParaRPr>
          </a:p>
        </p:txBody>
      </p:sp>
      <p:sp>
        <p:nvSpPr>
          <p:cNvPr id="41" name="AutoShape 36"/>
          <p:cNvSpPr>
            <a:spLocks noChangeArrowheads="1"/>
          </p:cNvSpPr>
          <p:nvPr/>
        </p:nvSpPr>
        <p:spPr bwMode="auto">
          <a:xfrm>
            <a:off x="3240064" y="2157386"/>
            <a:ext cx="688658" cy="415665"/>
          </a:xfrm>
          <a:prstGeom prst="irregularSeal1">
            <a:avLst/>
          </a:prstGeom>
          <a:solidFill>
            <a:srgbClr val="FF00FF"/>
          </a:solidFill>
          <a:ln w="6350">
            <a:solidFill>
              <a:schemeClr val="tx1"/>
            </a:solidFill>
            <a:miter lim="800000"/>
          </a:ln>
          <a:effectLst/>
        </p:spPr>
        <p:txBody>
          <a:bodyPr wrap="none" lIns="91436" tIns="45718" rIns="91436" bIns="45718" anchor="ctr"/>
          <a:lstStyle/>
          <a:p>
            <a:endParaRPr lang="zh-CN" altLang="en-US" sz="1100" b="1">
              <a:latin typeface="微软雅黑" panose="020B0503020204020204" pitchFamily="34" charset="-122"/>
              <a:ea typeface="微软雅黑" panose="020B0503020204020204" pitchFamily="34" charset="-122"/>
            </a:endParaRPr>
          </a:p>
        </p:txBody>
      </p:sp>
      <p:sp>
        <p:nvSpPr>
          <p:cNvPr id="42" name="Rectangle 37"/>
          <p:cNvSpPr>
            <a:spLocks noChangeArrowheads="1"/>
          </p:cNvSpPr>
          <p:nvPr/>
        </p:nvSpPr>
        <p:spPr bwMode="auto">
          <a:xfrm>
            <a:off x="3359785" y="2238109"/>
            <a:ext cx="56746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000" b="1" dirty="0">
                <a:latin typeface="微软雅黑" panose="020B0503020204020204" pitchFamily="34" charset="-122"/>
                <a:ea typeface="微软雅黑" panose="020B0503020204020204" pitchFamily="34" charset="-122"/>
              </a:rPr>
              <a:t>丢失！</a:t>
            </a:r>
            <a:endParaRPr kumimoji="1" lang="zh-CN" altLang="en-US" sz="1000" b="1" dirty="0">
              <a:latin typeface="微软雅黑" panose="020B0503020204020204" pitchFamily="34" charset="-122"/>
              <a:ea typeface="微软雅黑" panose="020B0503020204020204" pitchFamily="34" charset="-122"/>
            </a:endParaRPr>
          </a:p>
        </p:txBody>
      </p:sp>
      <p:sp>
        <p:nvSpPr>
          <p:cNvPr id="43" name="Line 38"/>
          <p:cNvSpPr>
            <a:spLocks noChangeShapeType="1"/>
          </p:cNvSpPr>
          <p:nvPr/>
        </p:nvSpPr>
        <p:spPr bwMode="auto">
          <a:xfrm>
            <a:off x="1676853" y="1929071"/>
            <a:ext cx="0" cy="2257416"/>
          </a:xfrm>
          <a:prstGeom prst="line">
            <a:avLst/>
          </a:prstGeom>
          <a:noFill/>
          <a:ln w="19050">
            <a:solidFill>
              <a:srgbClr val="0033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1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endCondLst>
                                    <p:cond evt="onNext" delay="0">
                                      <p:tgtEl>
                                        <p:sldTgt/>
                                      </p:tgtEl>
                                    </p:cond>
                                  </p:endCondLst>
                                  <p:childTnLst>
                                    <p:anim calcmode="discrete" valueType="str">
                                      <p:cBhvr>
                                        <p:cTn id="6" dur="1000" fill="hold"/>
                                        <p:tgtEl>
                                          <p:spTgt spid="32"/>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0"/>
                                  </p:stCondLst>
                                  <p:endCondLst>
                                    <p:cond evt="onNext" delay="0">
                                      <p:tgtEl>
                                        <p:sldTgt/>
                                      </p:tgtEl>
                                    </p:cond>
                                  </p:endCondLst>
                                  <p:childTnLst>
                                    <p:anim calcmode="discrete" valueType="str">
                                      <p:cBhvr>
                                        <p:cTn id="8" dur="1000" fill="hold"/>
                                        <p:tgtEl>
                                          <p:spTgt spid="38"/>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4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8" grpId="0"/>
      <p:bldP spid="40"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5" y="628209"/>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6" name="Rectangle 6"/>
          <p:cNvSpPr>
            <a:spLocks noChangeArrowheads="1"/>
          </p:cNvSpPr>
          <p:nvPr/>
        </p:nvSpPr>
        <p:spPr bwMode="auto">
          <a:xfrm>
            <a:off x="2653220" y="605120"/>
            <a:ext cx="3820273"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利用可变窗口进行流量控制举例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 name="圆角矩形 6"/>
          <p:cNvSpPr/>
          <p:nvPr/>
        </p:nvSpPr>
        <p:spPr>
          <a:xfrm>
            <a:off x="556965" y="1069848"/>
            <a:ext cx="8048776" cy="350215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8" name="Text Box 155"/>
          <p:cNvSpPr txBox="1">
            <a:spLocks noChangeArrowheads="1"/>
          </p:cNvSpPr>
          <p:nvPr/>
        </p:nvSpPr>
        <p:spPr bwMode="auto">
          <a:xfrm>
            <a:off x="1977381" y="1094626"/>
            <a:ext cx="5218949" cy="634020"/>
          </a:xfrm>
          <a:prstGeom prst="rect">
            <a:avLst/>
          </a:prstGeom>
          <a:noFill/>
          <a:ln w="9525">
            <a:noFill/>
            <a:miter lim="800000"/>
          </a:ln>
          <a:effectLst/>
        </p:spPr>
        <p:txBody>
          <a:bodyPr wrap="square" lIns="91436" tIns="45718" rIns="91436" bIns="45718">
            <a:spAutoFit/>
          </a:bodyPr>
          <a:lstStyle/>
          <a:p>
            <a:pPr algn="ctr">
              <a:lnSpc>
                <a:spcPct val="110000"/>
              </a:lnSpc>
            </a:pPr>
            <a:r>
              <a:rPr lang="en-US" altLang="zh-CN" sz="1600" b="1" dirty="0">
                <a:solidFill>
                  <a:srgbClr val="0000FF"/>
                </a:solidFill>
                <a:latin typeface="微软雅黑" panose="020B0503020204020204" pitchFamily="34" charset="-122"/>
                <a:ea typeface="微软雅黑" panose="020B0503020204020204" pitchFamily="34" charset="-122"/>
              </a:rPr>
              <a:t>A </a:t>
            </a:r>
            <a:r>
              <a:rPr lang="zh-CN" altLang="en-US" sz="1600" b="1" dirty="0">
                <a:solidFill>
                  <a:srgbClr val="0000FF"/>
                </a:solidFill>
                <a:latin typeface="微软雅黑" panose="020B0503020204020204" pitchFamily="34" charset="-122"/>
                <a:ea typeface="微软雅黑" panose="020B0503020204020204" pitchFamily="34" charset="-122"/>
              </a:rPr>
              <a:t>向 </a:t>
            </a:r>
            <a:r>
              <a:rPr lang="en-US" altLang="zh-CN" sz="1600" b="1" dirty="0">
                <a:solidFill>
                  <a:srgbClr val="0000FF"/>
                </a:solidFill>
                <a:latin typeface="微软雅黑" panose="020B0503020204020204" pitchFamily="34" charset="-122"/>
                <a:ea typeface="微软雅黑" panose="020B0503020204020204" pitchFamily="34" charset="-122"/>
              </a:rPr>
              <a:t>B </a:t>
            </a:r>
            <a:r>
              <a:rPr lang="zh-CN" altLang="en-US" sz="1600" b="1" dirty="0">
                <a:solidFill>
                  <a:srgbClr val="0000FF"/>
                </a:solidFill>
                <a:latin typeface="微软雅黑" panose="020B0503020204020204" pitchFamily="34" charset="-122"/>
                <a:ea typeface="微软雅黑" panose="020B0503020204020204" pitchFamily="34" charset="-122"/>
              </a:rPr>
              <a:t>发送数据。在连接建立时，</a:t>
            </a:r>
            <a:r>
              <a:rPr lang="en-US" altLang="zh-CN" sz="1600" b="1" dirty="0">
                <a:solidFill>
                  <a:srgbClr val="0000FF"/>
                </a:solidFill>
                <a:latin typeface="微软雅黑" panose="020B0503020204020204" pitchFamily="34" charset="-122"/>
                <a:ea typeface="微软雅黑" panose="020B0503020204020204" pitchFamily="34" charset="-122"/>
              </a:rPr>
              <a:t>B </a:t>
            </a:r>
            <a:r>
              <a:rPr lang="zh-CN" altLang="en-US" sz="1600" b="1" dirty="0">
                <a:solidFill>
                  <a:srgbClr val="0000FF"/>
                </a:solidFill>
                <a:latin typeface="微软雅黑" panose="020B0503020204020204" pitchFamily="34" charset="-122"/>
                <a:ea typeface="微软雅黑" panose="020B0503020204020204" pitchFamily="34" charset="-122"/>
              </a:rPr>
              <a:t>告诉 </a:t>
            </a:r>
            <a:r>
              <a:rPr lang="en-US" altLang="zh-CN" sz="1600" b="1" dirty="0">
                <a:solidFill>
                  <a:srgbClr val="0000FF"/>
                </a:solidFill>
                <a:latin typeface="微软雅黑" panose="020B0503020204020204" pitchFamily="34" charset="-122"/>
                <a:ea typeface="微软雅黑" panose="020B0503020204020204" pitchFamily="34" charset="-122"/>
              </a:rPr>
              <a:t>A</a:t>
            </a:r>
            <a:r>
              <a:rPr lang="zh-CN" altLang="en-US" sz="1600" b="1" dirty="0">
                <a:solidFill>
                  <a:srgbClr val="0000FF"/>
                </a:solidFill>
                <a:latin typeface="微软雅黑" panose="020B0503020204020204" pitchFamily="34" charset="-122"/>
                <a:ea typeface="微软雅黑" panose="020B0503020204020204" pitchFamily="34" charset="-122"/>
              </a:rPr>
              <a:t>：</a:t>
            </a:r>
            <a:endParaRPr lang="zh-CN" altLang="en-US" sz="1600" b="1" dirty="0">
              <a:solidFill>
                <a:srgbClr val="0000FF"/>
              </a:solidFill>
              <a:latin typeface="微软雅黑" panose="020B0503020204020204" pitchFamily="34" charset="-122"/>
              <a:ea typeface="微软雅黑" panose="020B0503020204020204" pitchFamily="34" charset="-122"/>
            </a:endParaRPr>
          </a:p>
          <a:p>
            <a:pPr algn="ctr">
              <a:lnSpc>
                <a:spcPct val="110000"/>
              </a:lnSpc>
            </a:pPr>
            <a:r>
              <a:rPr lang="zh-CN" altLang="en-US" sz="1600" b="1" dirty="0">
                <a:solidFill>
                  <a:srgbClr val="0000FF"/>
                </a:solidFill>
                <a:latin typeface="微软雅黑" panose="020B0503020204020204" pitchFamily="34" charset="-122"/>
                <a:ea typeface="微软雅黑" panose="020B0503020204020204" pitchFamily="34" charset="-122"/>
              </a:rPr>
              <a:t>“我的接收窗口 </a:t>
            </a:r>
            <a:r>
              <a:rPr lang="en-US" altLang="zh-CN" sz="1600" b="1" dirty="0" err="1">
                <a:solidFill>
                  <a:srgbClr val="0000FF"/>
                </a:solidFill>
                <a:latin typeface="微软雅黑" panose="020B0503020204020204" pitchFamily="34" charset="-122"/>
                <a:ea typeface="微软雅黑" panose="020B0503020204020204" pitchFamily="34" charset="-122"/>
              </a:rPr>
              <a:t>rwnd</a:t>
            </a:r>
            <a:r>
              <a:rPr lang="en-US" altLang="zh-CN" sz="1600" b="1" dirty="0">
                <a:solidFill>
                  <a:srgbClr val="0000FF"/>
                </a:solidFill>
                <a:latin typeface="微软雅黑" panose="020B0503020204020204" pitchFamily="34" charset="-122"/>
                <a:ea typeface="微软雅黑" panose="020B0503020204020204" pitchFamily="34" charset="-122"/>
              </a:rPr>
              <a:t> = 400</a:t>
            </a:r>
            <a:r>
              <a:rPr lang="zh-CN" altLang="en-US" sz="1600" b="1" dirty="0">
                <a:solidFill>
                  <a:srgbClr val="0000FF"/>
                </a:solidFill>
                <a:latin typeface="微软雅黑" panose="020B0503020204020204" pitchFamily="34" charset="-122"/>
                <a:ea typeface="微软雅黑" panose="020B0503020204020204" pitchFamily="34" charset="-122"/>
              </a:rPr>
              <a:t>（字节）”。</a:t>
            </a:r>
            <a:endParaRPr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10" name="Line 5"/>
          <p:cNvSpPr>
            <a:spLocks noChangeShapeType="1"/>
          </p:cNvSpPr>
          <p:nvPr/>
        </p:nvSpPr>
        <p:spPr bwMode="auto">
          <a:xfrm>
            <a:off x="1695644" y="2015795"/>
            <a:ext cx="2480184" cy="0"/>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100" b="1">
              <a:latin typeface="微软雅黑" panose="020B0503020204020204" pitchFamily="34" charset="-122"/>
              <a:ea typeface="微软雅黑" panose="020B0503020204020204" pitchFamily="34" charset="-122"/>
            </a:endParaRPr>
          </a:p>
        </p:txBody>
      </p:sp>
      <p:sp>
        <p:nvSpPr>
          <p:cNvPr id="11" name="Rectangle 6"/>
          <p:cNvSpPr>
            <a:spLocks noChangeArrowheads="1"/>
          </p:cNvSpPr>
          <p:nvPr/>
        </p:nvSpPr>
        <p:spPr bwMode="auto">
          <a:xfrm>
            <a:off x="2383540" y="1781226"/>
            <a:ext cx="1107668" cy="243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en-US" altLang="zh-CN" sz="1000" b="1" dirty="0" err="1">
                <a:latin typeface="微软雅黑" panose="020B0503020204020204" pitchFamily="34" charset="-122"/>
                <a:ea typeface="微软雅黑" panose="020B0503020204020204" pitchFamily="34" charset="-122"/>
              </a:rPr>
              <a:t>seq</a:t>
            </a:r>
            <a:r>
              <a:rPr kumimoji="1" lang="en-US" altLang="zh-CN" sz="1000" b="1" dirty="0">
                <a:latin typeface="微软雅黑" panose="020B0503020204020204" pitchFamily="34" charset="-122"/>
                <a:ea typeface="微软雅黑" panose="020B0503020204020204" pitchFamily="34" charset="-122"/>
              </a:rPr>
              <a:t> = 1, DATA</a:t>
            </a:r>
            <a:endParaRPr kumimoji="1" lang="en-US" altLang="zh-CN" sz="1000" b="1" dirty="0">
              <a:latin typeface="微软雅黑" panose="020B0503020204020204" pitchFamily="34" charset="-122"/>
              <a:ea typeface="微软雅黑" panose="020B0503020204020204" pitchFamily="34" charset="-122"/>
            </a:endParaRPr>
          </a:p>
        </p:txBody>
      </p:sp>
      <p:sp>
        <p:nvSpPr>
          <p:cNvPr id="12" name="Line 7"/>
          <p:cNvSpPr>
            <a:spLocks noChangeShapeType="1"/>
          </p:cNvSpPr>
          <p:nvPr/>
        </p:nvSpPr>
        <p:spPr bwMode="auto">
          <a:xfrm>
            <a:off x="1696583" y="3409444"/>
            <a:ext cx="2479245" cy="0"/>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100" b="1">
              <a:latin typeface="微软雅黑" panose="020B0503020204020204" pitchFamily="34" charset="-122"/>
              <a:ea typeface="微软雅黑" panose="020B0503020204020204" pitchFamily="34" charset="-122"/>
            </a:endParaRPr>
          </a:p>
        </p:txBody>
      </p:sp>
      <p:sp>
        <p:nvSpPr>
          <p:cNvPr id="13" name="Rectangle 8"/>
          <p:cNvSpPr>
            <a:spLocks noChangeArrowheads="1"/>
          </p:cNvSpPr>
          <p:nvPr/>
        </p:nvSpPr>
        <p:spPr bwMode="auto">
          <a:xfrm>
            <a:off x="2304994" y="3161866"/>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en-US" altLang="zh-CN" sz="1000" b="1" dirty="0" err="1">
                <a:latin typeface="微软雅黑" panose="020B0503020204020204" pitchFamily="34" charset="-122"/>
                <a:ea typeface="微软雅黑" panose="020B0503020204020204" pitchFamily="34" charset="-122"/>
              </a:rPr>
              <a:t>seq</a:t>
            </a:r>
            <a:r>
              <a:rPr kumimoji="1" lang="en-US" altLang="zh-CN" sz="1000" b="1" dirty="0">
                <a:latin typeface="微软雅黑" panose="020B0503020204020204" pitchFamily="34" charset="-122"/>
                <a:ea typeface="微软雅黑" panose="020B0503020204020204" pitchFamily="34" charset="-122"/>
              </a:rPr>
              <a:t> = 201, DATA</a:t>
            </a:r>
            <a:endParaRPr kumimoji="1" lang="en-US" altLang="zh-CN" sz="1000" b="1" dirty="0">
              <a:latin typeface="微软雅黑" panose="020B0503020204020204" pitchFamily="34" charset="-122"/>
              <a:ea typeface="微软雅黑" panose="020B0503020204020204" pitchFamily="34" charset="-122"/>
            </a:endParaRPr>
          </a:p>
        </p:txBody>
      </p:sp>
      <p:sp>
        <p:nvSpPr>
          <p:cNvPr id="14" name="Line 9"/>
          <p:cNvSpPr>
            <a:spLocks noChangeShapeType="1"/>
          </p:cNvSpPr>
          <p:nvPr/>
        </p:nvSpPr>
        <p:spPr bwMode="auto">
          <a:xfrm>
            <a:off x="1697522" y="3180493"/>
            <a:ext cx="2478304" cy="0"/>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100" b="1">
              <a:latin typeface="微软雅黑" panose="020B0503020204020204" pitchFamily="34" charset="-122"/>
              <a:ea typeface="微软雅黑" panose="020B0503020204020204" pitchFamily="34" charset="-122"/>
            </a:endParaRPr>
          </a:p>
        </p:txBody>
      </p:sp>
      <p:sp>
        <p:nvSpPr>
          <p:cNvPr id="15" name="Rectangle 10"/>
          <p:cNvSpPr>
            <a:spLocks noChangeArrowheads="1"/>
          </p:cNvSpPr>
          <p:nvPr/>
        </p:nvSpPr>
        <p:spPr bwMode="auto">
          <a:xfrm>
            <a:off x="2304994" y="2933785"/>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en-US" altLang="zh-CN" sz="1000" b="1">
                <a:latin typeface="微软雅黑" panose="020B0503020204020204" pitchFamily="34" charset="-122"/>
                <a:ea typeface="微软雅黑" panose="020B0503020204020204" pitchFamily="34" charset="-122"/>
              </a:rPr>
              <a:t>seq = 401, DATA</a:t>
            </a:r>
            <a:endParaRPr kumimoji="1" lang="en-US" altLang="zh-CN" sz="1000" b="1">
              <a:latin typeface="微软雅黑" panose="020B0503020204020204" pitchFamily="34" charset="-122"/>
              <a:ea typeface="微软雅黑" panose="020B0503020204020204" pitchFamily="34" charset="-122"/>
            </a:endParaRPr>
          </a:p>
        </p:txBody>
      </p:sp>
      <p:sp>
        <p:nvSpPr>
          <p:cNvPr id="16" name="Line 11"/>
          <p:cNvSpPr>
            <a:spLocks noChangeShapeType="1"/>
          </p:cNvSpPr>
          <p:nvPr/>
        </p:nvSpPr>
        <p:spPr bwMode="auto">
          <a:xfrm>
            <a:off x="1693764" y="2942870"/>
            <a:ext cx="2482062" cy="0"/>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100" b="1">
              <a:latin typeface="微软雅黑" panose="020B0503020204020204" pitchFamily="34" charset="-122"/>
              <a:ea typeface="微软雅黑" panose="020B0503020204020204" pitchFamily="34" charset="-122"/>
            </a:endParaRPr>
          </a:p>
        </p:txBody>
      </p:sp>
      <p:sp>
        <p:nvSpPr>
          <p:cNvPr id="17" name="Rectangle 12"/>
          <p:cNvSpPr>
            <a:spLocks noChangeArrowheads="1"/>
          </p:cNvSpPr>
          <p:nvPr/>
        </p:nvSpPr>
        <p:spPr bwMode="auto">
          <a:xfrm>
            <a:off x="2304994" y="2690959"/>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en-US" altLang="zh-CN" sz="1000" b="1">
                <a:latin typeface="微软雅黑" panose="020B0503020204020204" pitchFamily="34" charset="-122"/>
                <a:ea typeface="微软雅黑" panose="020B0503020204020204" pitchFamily="34" charset="-122"/>
              </a:rPr>
              <a:t>seq = 301, DATA</a:t>
            </a:r>
            <a:endParaRPr kumimoji="1" lang="en-US" altLang="zh-CN" sz="1000" b="1">
              <a:latin typeface="微软雅黑" panose="020B0503020204020204" pitchFamily="34" charset="-122"/>
              <a:ea typeface="微软雅黑" panose="020B0503020204020204" pitchFamily="34" charset="-122"/>
            </a:endParaRPr>
          </a:p>
        </p:txBody>
      </p:sp>
      <p:sp>
        <p:nvSpPr>
          <p:cNvPr id="18" name="Line 13"/>
          <p:cNvSpPr>
            <a:spLocks noChangeShapeType="1"/>
          </p:cNvSpPr>
          <p:nvPr/>
        </p:nvSpPr>
        <p:spPr bwMode="auto">
          <a:xfrm>
            <a:off x="1694704" y="2244745"/>
            <a:ext cx="2509724" cy="0"/>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100" b="1">
              <a:latin typeface="微软雅黑" panose="020B0503020204020204" pitchFamily="34" charset="-122"/>
              <a:ea typeface="微软雅黑" panose="020B0503020204020204" pitchFamily="34" charset="-122"/>
            </a:endParaRPr>
          </a:p>
        </p:txBody>
      </p:sp>
      <p:sp>
        <p:nvSpPr>
          <p:cNvPr id="19" name="Rectangle 14"/>
          <p:cNvSpPr>
            <a:spLocks noChangeArrowheads="1"/>
          </p:cNvSpPr>
          <p:nvPr/>
        </p:nvSpPr>
        <p:spPr bwMode="auto">
          <a:xfrm>
            <a:off x="2304994" y="2001505"/>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en-US" altLang="zh-CN" sz="1000" b="1">
                <a:latin typeface="微软雅黑" panose="020B0503020204020204" pitchFamily="34" charset="-122"/>
                <a:ea typeface="微软雅黑" panose="020B0503020204020204" pitchFamily="34" charset="-122"/>
              </a:rPr>
              <a:t>seq = 101, DATA</a:t>
            </a:r>
            <a:endParaRPr kumimoji="1" lang="en-US" altLang="zh-CN" sz="1000" b="1">
              <a:latin typeface="微软雅黑" panose="020B0503020204020204" pitchFamily="34" charset="-122"/>
              <a:ea typeface="微软雅黑" panose="020B0503020204020204" pitchFamily="34" charset="-122"/>
            </a:endParaRPr>
          </a:p>
        </p:txBody>
      </p:sp>
      <p:sp>
        <p:nvSpPr>
          <p:cNvPr id="20" name="Line 15"/>
          <p:cNvSpPr>
            <a:spLocks noChangeShapeType="1"/>
          </p:cNvSpPr>
          <p:nvPr/>
        </p:nvSpPr>
        <p:spPr bwMode="auto">
          <a:xfrm>
            <a:off x="1691887" y="2486704"/>
            <a:ext cx="1481082" cy="0"/>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100" b="1">
              <a:latin typeface="微软雅黑" panose="020B0503020204020204" pitchFamily="34" charset="-122"/>
              <a:ea typeface="微软雅黑" panose="020B0503020204020204" pitchFamily="34" charset="-122"/>
            </a:endParaRPr>
          </a:p>
        </p:txBody>
      </p:sp>
      <p:sp>
        <p:nvSpPr>
          <p:cNvPr id="21" name="Rectangle 16"/>
          <p:cNvSpPr>
            <a:spLocks noChangeArrowheads="1"/>
          </p:cNvSpPr>
          <p:nvPr/>
        </p:nvSpPr>
        <p:spPr bwMode="auto">
          <a:xfrm>
            <a:off x="2004743" y="2253004"/>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en-US" altLang="zh-CN" sz="1000" b="1">
                <a:latin typeface="微软雅黑" panose="020B0503020204020204" pitchFamily="34" charset="-122"/>
                <a:ea typeface="微软雅黑" panose="020B0503020204020204" pitchFamily="34" charset="-122"/>
              </a:rPr>
              <a:t>seq = 201, DATA</a:t>
            </a:r>
            <a:endParaRPr kumimoji="1" lang="en-US" altLang="zh-CN" sz="1000" b="1">
              <a:latin typeface="微软雅黑" panose="020B0503020204020204" pitchFamily="34" charset="-122"/>
              <a:ea typeface="微软雅黑" panose="020B0503020204020204" pitchFamily="34" charset="-122"/>
            </a:endParaRPr>
          </a:p>
        </p:txBody>
      </p:sp>
      <p:sp>
        <p:nvSpPr>
          <p:cNvPr id="22" name="Line 17"/>
          <p:cNvSpPr>
            <a:spLocks noChangeShapeType="1"/>
          </p:cNvSpPr>
          <p:nvPr/>
        </p:nvSpPr>
        <p:spPr bwMode="auto">
          <a:xfrm>
            <a:off x="1695645" y="3877751"/>
            <a:ext cx="2480183" cy="0"/>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100" b="1">
              <a:latin typeface="微软雅黑" panose="020B0503020204020204" pitchFamily="34" charset="-122"/>
              <a:ea typeface="微软雅黑" panose="020B0503020204020204" pitchFamily="34" charset="-122"/>
            </a:endParaRPr>
          </a:p>
        </p:txBody>
      </p:sp>
      <p:sp>
        <p:nvSpPr>
          <p:cNvPr id="23" name="Rectangle 18"/>
          <p:cNvSpPr>
            <a:spLocks noChangeArrowheads="1"/>
          </p:cNvSpPr>
          <p:nvPr/>
        </p:nvSpPr>
        <p:spPr bwMode="auto">
          <a:xfrm>
            <a:off x="2304994" y="3646651"/>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en-US" altLang="zh-CN" sz="1000" b="1">
                <a:latin typeface="微软雅黑" panose="020B0503020204020204" pitchFamily="34" charset="-122"/>
                <a:ea typeface="微软雅黑" panose="020B0503020204020204" pitchFamily="34" charset="-122"/>
              </a:rPr>
              <a:t>seq = 501, DATA</a:t>
            </a:r>
            <a:endParaRPr kumimoji="1" lang="en-US" altLang="zh-CN" sz="1000" b="1">
              <a:latin typeface="微软雅黑" panose="020B0503020204020204" pitchFamily="34" charset="-122"/>
              <a:ea typeface="微软雅黑" panose="020B0503020204020204" pitchFamily="34" charset="-122"/>
            </a:endParaRPr>
          </a:p>
        </p:txBody>
      </p:sp>
      <p:grpSp>
        <p:nvGrpSpPr>
          <p:cNvPr id="2" name="组合 1"/>
          <p:cNvGrpSpPr/>
          <p:nvPr/>
        </p:nvGrpSpPr>
        <p:grpSpPr>
          <a:xfrm>
            <a:off x="1677794" y="2484559"/>
            <a:ext cx="2498033" cy="243656"/>
            <a:chOff x="1677792" y="2484555"/>
            <a:chExt cx="2498033" cy="243655"/>
          </a:xfrm>
        </p:grpSpPr>
        <p:sp>
          <p:nvSpPr>
            <p:cNvPr id="24" name="Line 19"/>
            <p:cNvSpPr>
              <a:spLocks noChangeShapeType="1"/>
            </p:cNvSpPr>
            <p:nvPr/>
          </p:nvSpPr>
          <p:spPr bwMode="auto">
            <a:xfrm flipH="1">
              <a:off x="1677792" y="2719123"/>
              <a:ext cx="2498033" cy="0"/>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5" name="Rectangle 20"/>
            <p:cNvSpPr>
              <a:spLocks noChangeArrowheads="1"/>
            </p:cNvSpPr>
            <p:nvPr/>
          </p:nvSpPr>
          <p:spPr bwMode="auto">
            <a:xfrm flipH="1">
              <a:off x="1824091" y="2484555"/>
              <a:ext cx="2226573" cy="243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anose="020B0503020204020204" pitchFamily="34" charset="-122"/>
                  <a:ea typeface="微软雅黑" panose="020B0503020204020204" pitchFamily="34" charset="-122"/>
                </a:rPr>
                <a:t>ACK = 1, </a:t>
              </a:r>
              <a:r>
                <a:rPr kumimoji="1" lang="en-US" altLang="zh-CN" sz="1000" b="1" dirty="0" err="1">
                  <a:latin typeface="微软雅黑" panose="020B0503020204020204" pitchFamily="34" charset="-122"/>
                  <a:ea typeface="微软雅黑" panose="020B0503020204020204" pitchFamily="34" charset="-122"/>
                </a:rPr>
                <a:t>ack</a:t>
              </a:r>
              <a:r>
                <a:rPr kumimoji="1" lang="en-US" altLang="zh-CN" sz="1000" b="1" dirty="0">
                  <a:latin typeface="微软雅黑" panose="020B0503020204020204" pitchFamily="34" charset="-122"/>
                  <a:ea typeface="微软雅黑" panose="020B0503020204020204" pitchFamily="34" charset="-122"/>
                </a:rPr>
                <a:t> = 201, </a:t>
              </a:r>
              <a:r>
                <a:rPr kumimoji="1" lang="en-US" altLang="zh-CN" sz="1000" b="1" dirty="0" err="1">
                  <a:solidFill>
                    <a:srgbClr val="CC00CC"/>
                  </a:solidFill>
                  <a:latin typeface="微软雅黑" panose="020B0503020204020204" pitchFamily="34" charset="-122"/>
                  <a:ea typeface="微软雅黑" panose="020B0503020204020204" pitchFamily="34" charset="-122"/>
                </a:rPr>
                <a:t>rwnd</a:t>
              </a:r>
              <a:r>
                <a:rPr kumimoji="1" lang="en-US" altLang="zh-CN" sz="1000" b="1" dirty="0">
                  <a:solidFill>
                    <a:srgbClr val="CC00CC"/>
                  </a:solidFill>
                  <a:latin typeface="微软雅黑" panose="020B0503020204020204" pitchFamily="34" charset="-122"/>
                  <a:ea typeface="微软雅黑" panose="020B0503020204020204" pitchFamily="34" charset="-122"/>
                </a:rPr>
                <a:t> = 300</a:t>
              </a:r>
              <a:endParaRPr kumimoji="1" lang="en-US" altLang="zh-CN" sz="1000" b="1" dirty="0">
                <a:solidFill>
                  <a:srgbClr val="CC00CC"/>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1685307" y="3878195"/>
            <a:ext cx="2490520" cy="243656"/>
            <a:chOff x="1685307" y="3878203"/>
            <a:chExt cx="2490520" cy="243656"/>
          </a:xfrm>
        </p:grpSpPr>
        <p:sp>
          <p:nvSpPr>
            <p:cNvPr id="26" name="Line 21"/>
            <p:cNvSpPr>
              <a:spLocks noChangeShapeType="1"/>
            </p:cNvSpPr>
            <p:nvPr/>
          </p:nvSpPr>
          <p:spPr bwMode="auto">
            <a:xfrm flipH="1">
              <a:off x="1685307" y="4112773"/>
              <a:ext cx="2490520" cy="0"/>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7" name="Rectangle 22"/>
            <p:cNvSpPr>
              <a:spLocks noChangeArrowheads="1"/>
            </p:cNvSpPr>
            <p:nvPr/>
          </p:nvSpPr>
          <p:spPr bwMode="auto">
            <a:xfrm flipH="1">
              <a:off x="1902638" y="3878203"/>
              <a:ext cx="2069478"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anose="020B0503020204020204" pitchFamily="34" charset="-122"/>
                  <a:ea typeface="微软雅黑" panose="020B0503020204020204" pitchFamily="34" charset="-122"/>
                </a:rPr>
                <a:t>ACK = 1, </a:t>
              </a:r>
              <a:r>
                <a:rPr kumimoji="1" lang="en-US" altLang="zh-CN" sz="1000" b="1" dirty="0" err="1">
                  <a:latin typeface="微软雅黑" panose="020B0503020204020204" pitchFamily="34" charset="-122"/>
                  <a:ea typeface="微软雅黑" panose="020B0503020204020204" pitchFamily="34" charset="-122"/>
                </a:rPr>
                <a:t>ack</a:t>
              </a:r>
              <a:r>
                <a:rPr kumimoji="1" lang="en-US" altLang="zh-CN" sz="1000" b="1" dirty="0">
                  <a:latin typeface="微软雅黑" panose="020B0503020204020204" pitchFamily="34" charset="-122"/>
                  <a:ea typeface="微软雅黑" panose="020B0503020204020204" pitchFamily="34" charset="-122"/>
                </a:rPr>
                <a:t> = 601, </a:t>
              </a:r>
              <a:r>
                <a:rPr kumimoji="1" lang="en-US" altLang="zh-CN" sz="1000" b="1" dirty="0" err="1">
                  <a:solidFill>
                    <a:srgbClr val="CC00CC"/>
                  </a:solidFill>
                  <a:latin typeface="微软雅黑" panose="020B0503020204020204" pitchFamily="34" charset="-122"/>
                  <a:ea typeface="微软雅黑" panose="020B0503020204020204" pitchFamily="34" charset="-122"/>
                </a:rPr>
                <a:t>rwnd</a:t>
              </a:r>
              <a:r>
                <a:rPr kumimoji="1" lang="en-US" altLang="zh-CN" sz="1000" b="1" dirty="0">
                  <a:solidFill>
                    <a:srgbClr val="CC00CC"/>
                  </a:solidFill>
                  <a:latin typeface="微软雅黑" panose="020B0503020204020204" pitchFamily="34" charset="-122"/>
                  <a:ea typeface="微软雅黑" panose="020B0503020204020204" pitchFamily="34" charset="-122"/>
                </a:rPr>
                <a:t> = 0</a:t>
              </a:r>
              <a:endParaRPr kumimoji="1" lang="en-US" altLang="zh-CN" sz="1000" b="1" dirty="0">
                <a:solidFill>
                  <a:srgbClr val="CC00CC"/>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1675914" y="3413367"/>
            <a:ext cx="2499912" cy="243656"/>
            <a:chOff x="1675914" y="3413364"/>
            <a:chExt cx="2499912" cy="243655"/>
          </a:xfrm>
        </p:grpSpPr>
        <p:sp>
          <p:nvSpPr>
            <p:cNvPr id="28" name="Line 23"/>
            <p:cNvSpPr>
              <a:spLocks noChangeShapeType="1"/>
            </p:cNvSpPr>
            <p:nvPr/>
          </p:nvSpPr>
          <p:spPr bwMode="auto">
            <a:xfrm flipH="1">
              <a:off x="1675914" y="3643597"/>
              <a:ext cx="2499912" cy="0"/>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9" name="Rectangle 24"/>
            <p:cNvSpPr>
              <a:spLocks noChangeArrowheads="1"/>
            </p:cNvSpPr>
            <p:nvPr/>
          </p:nvSpPr>
          <p:spPr bwMode="auto">
            <a:xfrm flipH="1">
              <a:off x="1824091" y="3413364"/>
              <a:ext cx="2226573" cy="243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anose="020B0503020204020204" pitchFamily="34" charset="-122"/>
                  <a:ea typeface="微软雅黑" panose="020B0503020204020204" pitchFamily="34" charset="-122"/>
                </a:rPr>
                <a:t>ACK = 1, </a:t>
              </a:r>
              <a:r>
                <a:rPr kumimoji="1" lang="en-US" altLang="zh-CN" sz="1000" b="1" dirty="0" err="1">
                  <a:latin typeface="微软雅黑" panose="020B0503020204020204" pitchFamily="34" charset="-122"/>
                  <a:ea typeface="微软雅黑" panose="020B0503020204020204" pitchFamily="34" charset="-122"/>
                </a:rPr>
                <a:t>ack</a:t>
              </a:r>
              <a:r>
                <a:rPr kumimoji="1" lang="en-US" altLang="zh-CN" sz="1000" b="1" dirty="0">
                  <a:latin typeface="微软雅黑" panose="020B0503020204020204" pitchFamily="34" charset="-122"/>
                  <a:ea typeface="微软雅黑" panose="020B0503020204020204" pitchFamily="34" charset="-122"/>
                </a:rPr>
                <a:t> = 501, </a:t>
              </a:r>
              <a:r>
                <a:rPr kumimoji="1" lang="en-US" altLang="zh-CN" sz="1000" b="1" dirty="0" err="1">
                  <a:solidFill>
                    <a:srgbClr val="CC00CC"/>
                  </a:solidFill>
                  <a:latin typeface="微软雅黑" panose="020B0503020204020204" pitchFamily="34" charset="-122"/>
                  <a:ea typeface="微软雅黑" panose="020B0503020204020204" pitchFamily="34" charset="-122"/>
                </a:rPr>
                <a:t>rwnd</a:t>
              </a:r>
              <a:r>
                <a:rPr kumimoji="1" lang="en-US" altLang="zh-CN" sz="1000" b="1" dirty="0">
                  <a:solidFill>
                    <a:srgbClr val="CC00CC"/>
                  </a:solidFill>
                  <a:latin typeface="微软雅黑" panose="020B0503020204020204" pitchFamily="34" charset="-122"/>
                  <a:ea typeface="微软雅黑" panose="020B0503020204020204" pitchFamily="34" charset="-122"/>
                </a:rPr>
                <a:t> = 100</a:t>
              </a:r>
              <a:endParaRPr kumimoji="1" lang="en-US" altLang="zh-CN" sz="1000" b="1" dirty="0">
                <a:solidFill>
                  <a:srgbClr val="CC00CC"/>
                </a:solidFill>
                <a:latin typeface="微软雅黑" panose="020B0503020204020204" pitchFamily="34" charset="-122"/>
                <a:ea typeface="微软雅黑" panose="020B0503020204020204" pitchFamily="34" charset="-122"/>
              </a:endParaRPr>
            </a:p>
          </p:txBody>
        </p:sp>
      </p:grpSp>
      <p:sp>
        <p:nvSpPr>
          <p:cNvPr id="30" name="Rectangle 25"/>
          <p:cNvSpPr>
            <a:spLocks noChangeArrowheads="1"/>
          </p:cNvSpPr>
          <p:nvPr/>
        </p:nvSpPr>
        <p:spPr bwMode="auto">
          <a:xfrm>
            <a:off x="1579147" y="1730475"/>
            <a:ext cx="290942" cy="26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en-US" altLang="zh-CN" sz="1100" b="1" dirty="0">
                <a:solidFill>
                  <a:srgbClr val="0033CC"/>
                </a:solidFill>
                <a:latin typeface="微软雅黑" panose="020B0503020204020204" pitchFamily="34" charset="-122"/>
                <a:ea typeface="微软雅黑" panose="020B0503020204020204" pitchFamily="34" charset="-122"/>
              </a:rPr>
              <a:t>A</a:t>
            </a:r>
            <a:endParaRPr kumimoji="1" lang="en-US" altLang="zh-CN" sz="1100" b="1" dirty="0">
              <a:solidFill>
                <a:srgbClr val="0033CC"/>
              </a:solidFill>
              <a:latin typeface="微软雅黑" panose="020B0503020204020204" pitchFamily="34" charset="-122"/>
              <a:ea typeface="微软雅黑" panose="020B0503020204020204" pitchFamily="34" charset="-122"/>
            </a:endParaRPr>
          </a:p>
        </p:txBody>
      </p:sp>
      <p:sp>
        <p:nvSpPr>
          <p:cNvPr id="31" name="Rectangle 26"/>
          <p:cNvSpPr>
            <a:spLocks noChangeArrowheads="1"/>
          </p:cNvSpPr>
          <p:nvPr/>
        </p:nvSpPr>
        <p:spPr bwMode="auto">
          <a:xfrm>
            <a:off x="4064968" y="1730475"/>
            <a:ext cx="281324" cy="26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en-US" altLang="zh-CN" sz="1100" b="1" dirty="0">
                <a:solidFill>
                  <a:srgbClr val="0033CC"/>
                </a:solidFill>
                <a:latin typeface="微软雅黑" panose="020B0503020204020204" pitchFamily="34" charset="-122"/>
                <a:ea typeface="微软雅黑" panose="020B0503020204020204" pitchFamily="34" charset="-122"/>
              </a:rPr>
              <a:t>B</a:t>
            </a:r>
            <a:endParaRPr kumimoji="1" lang="en-US" altLang="zh-CN" sz="1100" b="1" dirty="0">
              <a:solidFill>
                <a:srgbClr val="0033CC"/>
              </a:solidFill>
              <a:latin typeface="微软雅黑" panose="020B0503020204020204" pitchFamily="34" charset="-122"/>
              <a:ea typeface="微软雅黑" panose="020B0503020204020204" pitchFamily="34" charset="-122"/>
            </a:endParaRPr>
          </a:p>
        </p:txBody>
      </p:sp>
      <p:sp>
        <p:nvSpPr>
          <p:cNvPr id="32" name="Rectangle 27"/>
          <p:cNvSpPr>
            <a:spLocks noChangeArrowheads="1"/>
          </p:cNvSpPr>
          <p:nvPr/>
        </p:nvSpPr>
        <p:spPr bwMode="auto">
          <a:xfrm>
            <a:off x="4235220" y="2573278"/>
            <a:ext cx="2923874" cy="26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100" b="1" dirty="0">
                <a:latin typeface="微软雅黑" panose="020B0503020204020204" pitchFamily="34" charset="-122"/>
                <a:ea typeface="微软雅黑" panose="020B0503020204020204" pitchFamily="34" charset="-122"/>
              </a:rPr>
              <a:t>允许 </a:t>
            </a:r>
            <a:r>
              <a:rPr kumimoji="1" lang="en-US" altLang="zh-CN" sz="1100" b="1" dirty="0">
                <a:latin typeface="微软雅黑" panose="020B0503020204020204" pitchFamily="34" charset="-122"/>
                <a:ea typeface="微软雅黑" panose="020B0503020204020204" pitchFamily="34" charset="-122"/>
              </a:rPr>
              <a:t>A </a:t>
            </a:r>
            <a:r>
              <a:rPr kumimoji="1" lang="zh-CN" altLang="en-US" sz="1100" b="1" dirty="0">
                <a:latin typeface="微软雅黑" panose="020B0503020204020204" pitchFamily="34" charset="-122"/>
                <a:ea typeface="微软雅黑" panose="020B0503020204020204" pitchFamily="34" charset="-122"/>
              </a:rPr>
              <a:t>发送序号 </a:t>
            </a:r>
            <a:r>
              <a:rPr kumimoji="1" lang="en-US" altLang="zh-CN" sz="1100" b="1" dirty="0">
                <a:latin typeface="微软雅黑" panose="020B0503020204020204" pitchFamily="34" charset="-122"/>
                <a:ea typeface="微软雅黑" panose="020B0503020204020204" pitchFamily="34" charset="-122"/>
              </a:rPr>
              <a:t>201 </a:t>
            </a:r>
            <a:r>
              <a:rPr kumimoji="1" lang="zh-CN" altLang="en-US" sz="1100" b="1" dirty="0">
                <a:latin typeface="微软雅黑" panose="020B0503020204020204" pitchFamily="34" charset="-122"/>
                <a:ea typeface="微软雅黑" panose="020B0503020204020204" pitchFamily="34" charset="-122"/>
              </a:rPr>
              <a:t>至 </a:t>
            </a:r>
            <a:r>
              <a:rPr kumimoji="1" lang="en-US" altLang="zh-CN" sz="1100" b="1" dirty="0">
                <a:latin typeface="微软雅黑" panose="020B0503020204020204" pitchFamily="34" charset="-122"/>
                <a:ea typeface="微软雅黑" panose="020B0503020204020204" pitchFamily="34" charset="-122"/>
              </a:rPr>
              <a:t>500  </a:t>
            </a:r>
            <a:r>
              <a:rPr kumimoji="1" lang="zh-CN" altLang="en-US" sz="1100" b="1" dirty="0">
                <a:latin typeface="微软雅黑" panose="020B0503020204020204" pitchFamily="34" charset="-122"/>
                <a:ea typeface="微软雅黑" panose="020B0503020204020204" pitchFamily="34" charset="-122"/>
              </a:rPr>
              <a:t>共 </a:t>
            </a:r>
            <a:r>
              <a:rPr kumimoji="1" lang="en-US" altLang="zh-CN" sz="1100" b="1" dirty="0">
                <a:latin typeface="微软雅黑" panose="020B0503020204020204" pitchFamily="34" charset="-122"/>
                <a:ea typeface="微软雅黑" panose="020B0503020204020204" pitchFamily="34" charset="-122"/>
              </a:rPr>
              <a:t>300 </a:t>
            </a:r>
            <a:r>
              <a:rPr kumimoji="1" lang="zh-CN" altLang="en-US" sz="1100" b="1" dirty="0">
                <a:latin typeface="微软雅黑" panose="020B0503020204020204" pitchFamily="34" charset="-122"/>
                <a:ea typeface="微软雅黑" panose="020B0503020204020204" pitchFamily="34" charset="-122"/>
              </a:rPr>
              <a:t>字节</a:t>
            </a:r>
            <a:endParaRPr kumimoji="1" lang="zh-CN" altLang="en-US" sz="1100" b="1" dirty="0">
              <a:latin typeface="微软雅黑" panose="020B0503020204020204" pitchFamily="34" charset="-122"/>
              <a:ea typeface="微软雅黑" panose="020B0503020204020204" pitchFamily="34" charset="-122"/>
            </a:endParaRPr>
          </a:p>
        </p:txBody>
      </p:sp>
      <p:sp>
        <p:nvSpPr>
          <p:cNvPr id="33" name="Rectangle 28"/>
          <p:cNvSpPr>
            <a:spLocks noChangeArrowheads="1"/>
          </p:cNvSpPr>
          <p:nvPr/>
        </p:nvSpPr>
        <p:spPr bwMode="auto">
          <a:xfrm>
            <a:off x="4235218" y="2095431"/>
            <a:ext cx="3226842" cy="26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en-US" altLang="zh-CN" sz="1100" b="1" dirty="0">
                <a:latin typeface="微软雅黑" panose="020B0503020204020204" pitchFamily="34" charset="-122"/>
                <a:ea typeface="微软雅黑" panose="020B0503020204020204" pitchFamily="34" charset="-122"/>
              </a:rPr>
              <a:t>A </a:t>
            </a:r>
            <a:r>
              <a:rPr kumimoji="1" lang="zh-CN" altLang="en-US" sz="1100" b="1" dirty="0">
                <a:latin typeface="微软雅黑" panose="020B0503020204020204" pitchFamily="34" charset="-122"/>
                <a:ea typeface="微软雅黑" panose="020B0503020204020204" pitchFamily="34" charset="-122"/>
              </a:rPr>
              <a:t>发送了序号 </a:t>
            </a:r>
            <a:r>
              <a:rPr kumimoji="1" lang="en-US" altLang="zh-CN" sz="1100" b="1" dirty="0">
                <a:latin typeface="微软雅黑" panose="020B0503020204020204" pitchFamily="34" charset="-122"/>
                <a:ea typeface="微软雅黑" panose="020B0503020204020204" pitchFamily="34" charset="-122"/>
              </a:rPr>
              <a:t>101 </a:t>
            </a:r>
            <a:r>
              <a:rPr kumimoji="1" lang="zh-CN" altLang="en-US" sz="1100" b="1" dirty="0">
                <a:latin typeface="微软雅黑" panose="020B0503020204020204" pitchFamily="34" charset="-122"/>
                <a:ea typeface="微软雅黑" panose="020B0503020204020204" pitchFamily="34" charset="-122"/>
              </a:rPr>
              <a:t>至 </a:t>
            </a:r>
            <a:r>
              <a:rPr kumimoji="1" lang="en-US" altLang="zh-CN" sz="1100" b="1" dirty="0">
                <a:latin typeface="微软雅黑" panose="020B0503020204020204" pitchFamily="34" charset="-122"/>
                <a:ea typeface="微软雅黑" panose="020B0503020204020204" pitchFamily="34" charset="-122"/>
              </a:rPr>
              <a:t>200</a:t>
            </a:r>
            <a:r>
              <a:rPr kumimoji="1" lang="zh-CN" altLang="en-US" sz="1100" b="1" dirty="0">
                <a:latin typeface="微软雅黑" panose="020B0503020204020204" pitchFamily="34" charset="-122"/>
                <a:ea typeface="微软雅黑" panose="020B0503020204020204" pitchFamily="34" charset="-122"/>
              </a:rPr>
              <a:t>，还能发送 </a:t>
            </a:r>
            <a:r>
              <a:rPr kumimoji="1" lang="en-US" altLang="zh-CN" sz="1100" b="1" dirty="0">
                <a:latin typeface="微软雅黑" panose="020B0503020204020204" pitchFamily="34" charset="-122"/>
                <a:ea typeface="微软雅黑" panose="020B0503020204020204" pitchFamily="34" charset="-122"/>
              </a:rPr>
              <a:t>200 </a:t>
            </a:r>
            <a:r>
              <a:rPr kumimoji="1" lang="zh-CN" altLang="en-US" sz="1100" b="1" dirty="0">
                <a:latin typeface="微软雅黑" panose="020B0503020204020204" pitchFamily="34" charset="-122"/>
                <a:ea typeface="微软雅黑" panose="020B0503020204020204" pitchFamily="34" charset="-122"/>
              </a:rPr>
              <a:t>字节</a:t>
            </a:r>
            <a:endParaRPr kumimoji="1" lang="zh-CN" altLang="en-US" sz="1100" b="1" dirty="0">
              <a:latin typeface="微软雅黑" panose="020B0503020204020204" pitchFamily="34" charset="-122"/>
              <a:ea typeface="微软雅黑" panose="020B0503020204020204" pitchFamily="34" charset="-122"/>
            </a:endParaRPr>
          </a:p>
        </p:txBody>
      </p:sp>
      <p:sp>
        <p:nvSpPr>
          <p:cNvPr id="34" name="Rectangle 29"/>
          <p:cNvSpPr>
            <a:spLocks noChangeArrowheads="1"/>
          </p:cNvSpPr>
          <p:nvPr/>
        </p:nvSpPr>
        <p:spPr bwMode="auto">
          <a:xfrm>
            <a:off x="4235220" y="2797893"/>
            <a:ext cx="3803923" cy="26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en-US" altLang="zh-CN" sz="1100" b="1" dirty="0">
                <a:latin typeface="微软雅黑" panose="020B0503020204020204" pitchFamily="34" charset="-122"/>
                <a:ea typeface="微软雅黑" panose="020B0503020204020204" pitchFamily="34" charset="-122"/>
              </a:rPr>
              <a:t>A </a:t>
            </a:r>
            <a:r>
              <a:rPr kumimoji="1" lang="zh-CN" altLang="en-US" sz="1100" b="1" dirty="0">
                <a:latin typeface="微软雅黑" panose="020B0503020204020204" pitchFamily="34" charset="-122"/>
                <a:ea typeface="微软雅黑" panose="020B0503020204020204" pitchFamily="34" charset="-122"/>
              </a:rPr>
              <a:t>发送了序号 </a:t>
            </a:r>
            <a:r>
              <a:rPr kumimoji="1" lang="en-US" altLang="zh-CN" sz="1100" b="1" dirty="0">
                <a:latin typeface="微软雅黑" panose="020B0503020204020204" pitchFamily="34" charset="-122"/>
                <a:ea typeface="微软雅黑" panose="020B0503020204020204" pitchFamily="34" charset="-122"/>
              </a:rPr>
              <a:t>301 </a:t>
            </a:r>
            <a:r>
              <a:rPr kumimoji="1" lang="zh-CN" altLang="en-US" sz="1100" b="1" dirty="0">
                <a:latin typeface="微软雅黑" panose="020B0503020204020204" pitchFamily="34" charset="-122"/>
                <a:ea typeface="微软雅黑" panose="020B0503020204020204" pitchFamily="34" charset="-122"/>
              </a:rPr>
              <a:t>至 </a:t>
            </a:r>
            <a:r>
              <a:rPr kumimoji="1" lang="en-US" altLang="zh-CN" sz="1100" b="1" dirty="0">
                <a:latin typeface="微软雅黑" panose="020B0503020204020204" pitchFamily="34" charset="-122"/>
                <a:ea typeface="微软雅黑" panose="020B0503020204020204" pitchFamily="34" charset="-122"/>
              </a:rPr>
              <a:t>400</a:t>
            </a:r>
            <a:r>
              <a:rPr kumimoji="1" lang="zh-CN" altLang="en-US" sz="1100" b="1" dirty="0">
                <a:latin typeface="微软雅黑" panose="020B0503020204020204" pitchFamily="34" charset="-122"/>
                <a:ea typeface="微软雅黑" panose="020B0503020204020204" pitchFamily="34" charset="-122"/>
              </a:rPr>
              <a:t>，还能再发送 </a:t>
            </a:r>
            <a:r>
              <a:rPr kumimoji="1" lang="en-US" altLang="zh-CN" sz="1100" b="1" dirty="0">
                <a:latin typeface="微软雅黑" panose="020B0503020204020204" pitchFamily="34" charset="-122"/>
                <a:ea typeface="微软雅黑" panose="020B0503020204020204" pitchFamily="34" charset="-122"/>
              </a:rPr>
              <a:t>100 </a:t>
            </a:r>
            <a:r>
              <a:rPr kumimoji="1" lang="zh-CN" altLang="en-US" sz="1100" b="1" dirty="0">
                <a:latin typeface="微软雅黑" panose="020B0503020204020204" pitchFamily="34" charset="-122"/>
                <a:ea typeface="微软雅黑" panose="020B0503020204020204" pitchFamily="34" charset="-122"/>
              </a:rPr>
              <a:t>字节新数据</a:t>
            </a:r>
            <a:endParaRPr kumimoji="1" lang="zh-CN" altLang="en-US" sz="1100" b="1" dirty="0">
              <a:latin typeface="微软雅黑" panose="020B0503020204020204" pitchFamily="34" charset="-122"/>
              <a:ea typeface="微软雅黑" panose="020B0503020204020204" pitchFamily="34" charset="-122"/>
            </a:endParaRPr>
          </a:p>
        </p:txBody>
      </p:sp>
      <p:sp>
        <p:nvSpPr>
          <p:cNvPr id="35" name="Rectangle 30"/>
          <p:cNvSpPr>
            <a:spLocks noChangeArrowheads="1"/>
          </p:cNvSpPr>
          <p:nvPr/>
        </p:nvSpPr>
        <p:spPr bwMode="auto">
          <a:xfrm>
            <a:off x="4235220" y="1869082"/>
            <a:ext cx="3048908" cy="26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en-US" altLang="zh-CN" sz="1100" b="1" dirty="0">
                <a:latin typeface="微软雅黑" panose="020B0503020204020204" pitchFamily="34" charset="-122"/>
                <a:ea typeface="微软雅黑" panose="020B0503020204020204" pitchFamily="34" charset="-122"/>
              </a:rPr>
              <a:t>A </a:t>
            </a:r>
            <a:r>
              <a:rPr kumimoji="1" lang="zh-CN" altLang="en-US" sz="1100" b="1" dirty="0">
                <a:latin typeface="微软雅黑" panose="020B0503020204020204" pitchFamily="34" charset="-122"/>
                <a:ea typeface="微软雅黑" panose="020B0503020204020204" pitchFamily="34" charset="-122"/>
              </a:rPr>
              <a:t>发送了序号 </a:t>
            </a:r>
            <a:r>
              <a:rPr kumimoji="1" lang="en-US" altLang="zh-CN" sz="1100" b="1" dirty="0">
                <a:latin typeface="微软雅黑" panose="020B0503020204020204" pitchFamily="34" charset="-122"/>
                <a:ea typeface="微软雅黑" panose="020B0503020204020204" pitchFamily="34" charset="-122"/>
              </a:rPr>
              <a:t>1 </a:t>
            </a:r>
            <a:r>
              <a:rPr kumimoji="1" lang="zh-CN" altLang="en-US" sz="1100" b="1" dirty="0">
                <a:latin typeface="微软雅黑" panose="020B0503020204020204" pitchFamily="34" charset="-122"/>
                <a:ea typeface="微软雅黑" panose="020B0503020204020204" pitchFamily="34" charset="-122"/>
              </a:rPr>
              <a:t>至 </a:t>
            </a:r>
            <a:r>
              <a:rPr kumimoji="1" lang="en-US" altLang="zh-CN" sz="1100" b="1" dirty="0">
                <a:latin typeface="微软雅黑" panose="020B0503020204020204" pitchFamily="34" charset="-122"/>
                <a:ea typeface="微软雅黑" panose="020B0503020204020204" pitchFamily="34" charset="-122"/>
              </a:rPr>
              <a:t>100</a:t>
            </a:r>
            <a:r>
              <a:rPr kumimoji="1" lang="zh-CN" altLang="en-US" sz="1100" b="1" dirty="0">
                <a:latin typeface="微软雅黑" panose="020B0503020204020204" pitchFamily="34" charset="-122"/>
                <a:ea typeface="微软雅黑" panose="020B0503020204020204" pitchFamily="34" charset="-122"/>
              </a:rPr>
              <a:t>，还能发送 </a:t>
            </a:r>
            <a:r>
              <a:rPr kumimoji="1" lang="en-US" altLang="zh-CN" sz="1100" b="1" dirty="0">
                <a:latin typeface="微软雅黑" panose="020B0503020204020204" pitchFamily="34" charset="-122"/>
                <a:ea typeface="微软雅黑" panose="020B0503020204020204" pitchFamily="34" charset="-122"/>
              </a:rPr>
              <a:t>300 </a:t>
            </a:r>
            <a:r>
              <a:rPr kumimoji="1" lang="zh-CN" altLang="en-US" sz="1100" b="1" dirty="0">
                <a:latin typeface="微软雅黑" panose="020B0503020204020204" pitchFamily="34" charset="-122"/>
                <a:ea typeface="微软雅黑" panose="020B0503020204020204" pitchFamily="34" charset="-122"/>
              </a:rPr>
              <a:t>字节</a:t>
            </a:r>
            <a:endParaRPr kumimoji="1" lang="zh-CN" altLang="en-US" sz="1100" b="1" dirty="0">
              <a:latin typeface="微软雅黑" panose="020B0503020204020204" pitchFamily="34" charset="-122"/>
              <a:ea typeface="微软雅黑" panose="020B0503020204020204" pitchFamily="34" charset="-122"/>
            </a:endParaRPr>
          </a:p>
        </p:txBody>
      </p:sp>
      <p:sp>
        <p:nvSpPr>
          <p:cNvPr id="36" name="Rectangle 31"/>
          <p:cNvSpPr>
            <a:spLocks noChangeArrowheads="1"/>
          </p:cNvSpPr>
          <p:nvPr/>
        </p:nvSpPr>
        <p:spPr bwMode="auto">
          <a:xfrm>
            <a:off x="4235219" y="3038117"/>
            <a:ext cx="3306191" cy="26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en-US" altLang="zh-CN" sz="1100" b="1">
                <a:latin typeface="微软雅黑" panose="020B0503020204020204" pitchFamily="34" charset="-122"/>
                <a:ea typeface="微软雅黑" panose="020B0503020204020204" pitchFamily="34" charset="-122"/>
              </a:rPr>
              <a:t>A </a:t>
            </a:r>
            <a:r>
              <a:rPr kumimoji="1" lang="zh-CN" altLang="en-US" sz="1100" b="1">
                <a:latin typeface="微软雅黑" panose="020B0503020204020204" pitchFamily="34" charset="-122"/>
                <a:ea typeface="微软雅黑" panose="020B0503020204020204" pitchFamily="34" charset="-122"/>
              </a:rPr>
              <a:t>发送了序号 </a:t>
            </a:r>
            <a:r>
              <a:rPr kumimoji="1" lang="en-US" altLang="zh-CN" sz="1100" b="1">
                <a:latin typeface="微软雅黑" panose="020B0503020204020204" pitchFamily="34" charset="-122"/>
                <a:ea typeface="微软雅黑" panose="020B0503020204020204" pitchFamily="34" charset="-122"/>
              </a:rPr>
              <a:t>401 </a:t>
            </a:r>
            <a:r>
              <a:rPr kumimoji="1" lang="zh-CN" altLang="en-US" sz="1100" b="1">
                <a:latin typeface="微软雅黑" panose="020B0503020204020204" pitchFamily="34" charset="-122"/>
                <a:ea typeface="微软雅黑" panose="020B0503020204020204" pitchFamily="34" charset="-122"/>
              </a:rPr>
              <a:t>至 </a:t>
            </a:r>
            <a:r>
              <a:rPr kumimoji="1" lang="en-US" altLang="zh-CN" sz="1100" b="1">
                <a:latin typeface="微软雅黑" panose="020B0503020204020204" pitchFamily="34" charset="-122"/>
                <a:ea typeface="微软雅黑" panose="020B0503020204020204" pitchFamily="34" charset="-122"/>
              </a:rPr>
              <a:t>500</a:t>
            </a:r>
            <a:r>
              <a:rPr kumimoji="1" lang="zh-CN" altLang="en-US" sz="1100" b="1">
                <a:latin typeface="微软雅黑" panose="020B0503020204020204" pitchFamily="34" charset="-122"/>
                <a:ea typeface="微软雅黑" panose="020B0503020204020204" pitchFamily="34" charset="-122"/>
              </a:rPr>
              <a:t>，不能再发送新数据了</a:t>
            </a:r>
            <a:endParaRPr kumimoji="1" lang="zh-CN" altLang="en-US" sz="1100" b="1">
              <a:latin typeface="微软雅黑" panose="020B0503020204020204" pitchFamily="34" charset="-122"/>
              <a:ea typeface="微软雅黑" panose="020B0503020204020204" pitchFamily="34" charset="-122"/>
            </a:endParaRPr>
          </a:p>
        </p:txBody>
      </p:sp>
      <p:sp>
        <p:nvSpPr>
          <p:cNvPr id="37" name="Rectangle 32"/>
          <p:cNvSpPr>
            <a:spLocks noChangeArrowheads="1"/>
          </p:cNvSpPr>
          <p:nvPr/>
        </p:nvSpPr>
        <p:spPr bwMode="auto">
          <a:xfrm>
            <a:off x="4235219" y="3271404"/>
            <a:ext cx="2931088" cy="26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en-US" altLang="zh-CN" sz="1100" b="1" dirty="0">
                <a:latin typeface="微软雅黑" panose="020B0503020204020204" pitchFamily="34" charset="-122"/>
                <a:ea typeface="微软雅黑" panose="020B0503020204020204" pitchFamily="34" charset="-122"/>
              </a:rPr>
              <a:t>A </a:t>
            </a:r>
            <a:r>
              <a:rPr kumimoji="1" lang="zh-CN" altLang="en-US" sz="1100" b="1" dirty="0">
                <a:latin typeface="微软雅黑" panose="020B0503020204020204" pitchFamily="34" charset="-122"/>
                <a:ea typeface="微软雅黑" panose="020B0503020204020204" pitchFamily="34" charset="-122"/>
              </a:rPr>
              <a:t>超时重传旧的数据，但不能发送新的数据</a:t>
            </a:r>
            <a:endParaRPr kumimoji="1" lang="zh-CN" altLang="en-US" sz="1100" b="1" dirty="0">
              <a:latin typeface="微软雅黑" panose="020B0503020204020204" pitchFamily="34" charset="-122"/>
              <a:ea typeface="微软雅黑" panose="020B0503020204020204" pitchFamily="34" charset="-122"/>
            </a:endParaRPr>
          </a:p>
        </p:txBody>
      </p:sp>
      <p:sp>
        <p:nvSpPr>
          <p:cNvPr id="38" name="Rectangle 33"/>
          <p:cNvSpPr>
            <a:spLocks noChangeArrowheads="1"/>
          </p:cNvSpPr>
          <p:nvPr/>
        </p:nvSpPr>
        <p:spPr bwMode="auto">
          <a:xfrm>
            <a:off x="4235218" y="3497752"/>
            <a:ext cx="2808462" cy="259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4" tIns="44448" rIns="90484" bIns="44448">
            <a:spAutoFit/>
          </a:bodyPr>
          <a:lstStyle/>
          <a:p>
            <a:pPr defTabSz="762000" eaLnBrk="0" hangingPunct="0"/>
            <a:r>
              <a:rPr kumimoji="1" lang="zh-CN" altLang="en-US" sz="1100" b="1" dirty="0">
                <a:latin typeface="微软雅黑" panose="020B0503020204020204" pitchFamily="34" charset="-122"/>
                <a:ea typeface="微软雅黑" panose="020B0503020204020204" pitchFamily="34" charset="-122"/>
              </a:rPr>
              <a:t>允许 </a:t>
            </a:r>
            <a:r>
              <a:rPr kumimoji="1" lang="en-US" altLang="zh-CN" sz="1100" b="1" dirty="0">
                <a:latin typeface="微软雅黑" panose="020B0503020204020204" pitchFamily="34" charset="-122"/>
                <a:ea typeface="微软雅黑" panose="020B0503020204020204" pitchFamily="34" charset="-122"/>
              </a:rPr>
              <a:t>A </a:t>
            </a:r>
            <a:r>
              <a:rPr kumimoji="1" lang="zh-CN" altLang="en-US" sz="1100" b="1" dirty="0">
                <a:latin typeface="微软雅黑" panose="020B0503020204020204" pitchFamily="34" charset="-122"/>
                <a:ea typeface="微软雅黑" panose="020B0503020204020204" pitchFamily="34" charset="-122"/>
              </a:rPr>
              <a:t>发送序号 </a:t>
            </a:r>
            <a:r>
              <a:rPr kumimoji="1" lang="en-US" altLang="zh-CN" sz="1100" b="1" dirty="0">
                <a:latin typeface="微软雅黑" panose="020B0503020204020204" pitchFamily="34" charset="-122"/>
                <a:ea typeface="微软雅黑" panose="020B0503020204020204" pitchFamily="34" charset="-122"/>
              </a:rPr>
              <a:t>501 </a:t>
            </a:r>
            <a:r>
              <a:rPr kumimoji="1" lang="zh-CN" altLang="en-US" sz="1100" b="1" dirty="0">
                <a:latin typeface="微软雅黑" panose="020B0503020204020204" pitchFamily="34" charset="-122"/>
                <a:ea typeface="微软雅黑" panose="020B0503020204020204" pitchFamily="34" charset="-122"/>
              </a:rPr>
              <a:t>至 </a:t>
            </a:r>
            <a:r>
              <a:rPr kumimoji="1" lang="en-US" altLang="zh-CN" sz="1100" b="1" dirty="0">
                <a:latin typeface="微软雅黑" panose="020B0503020204020204" pitchFamily="34" charset="-122"/>
                <a:ea typeface="微软雅黑" panose="020B0503020204020204" pitchFamily="34" charset="-122"/>
              </a:rPr>
              <a:t>600 </a:t>
            </a:r>
            <a:r>
              <a:rPr kumimoji="1" lang="zh-CN" altLang="en-US" sz="1100" b="1" dirty="0">
                <a:latin typeface="微软雅黑" panose="020B0503020204020204" pitchFamily="34" charset="-122"/>
                <a:ea typeface="微软雅黑" panose="020B0503020204020204" pitchFamily="34" charset="-122"/>
              </a:rPr>
              <a:t>共 </a:t>
            </a:r>
            <a:r>
              <a:rPr kumimoji="1" lang="en-US" altLang="zh-CN" sz="1100" b="1" dirty="0">
                <a:latin typeface="微软雅黑" panose="020B0503020204020204" pitchFamily="34" charset="-122"/>
                <a:ea typeface="微软雅黑" panose="020B0503020204020204" pitchFamily="34" charset="-122"/>
              </a:rPr>
              <a:t>100 </a:t>
            </a:r>
            <a:r>
              <a:rPr kumimoji="1" lang="zh-CN" altLang="en-US" sz="1100" b="1" dirty="0">
                <a:latin typeface="微软雅黑" panose="020B0503020204020204" pitchFamily="34" charset="-122"/>
                <a:ea typeface="微软雅黑" panose="020B0503020204020204" pitchFamily="34" charset="-122"/>
              </a:rPr>
              <a:t>字节</a:t>
            </a:r>
            <a:endParaRPr kumimoji="1" lang="zh-CN" altLang="en-US" sz="1100" b="1" dirty="0">
              <a:latin typeface="微软雅黑" panose="020B0503020204020204" pitchFamily="34" charset="-122"/>
              <a:ea typeface="微软雅黑" panose="020B0503020204020204" pitchFamily="34" charset="-122"/>
            </a:endParaRPr>
          </a:p>
        </p:txBody>
      </p:sp>
      <p:sp>
        <p:nvSpPr>
          <p:cNvPr id="39" name="Rectangle 34"/>
          <p:cNvSpPr>
            <a:spLocks noChangeArrowheads="1"/>
          </p:cNvSpPr>
          <p:nvPr/>
        </p:nvSpPr>
        <p:spPr bwMode="auto">
          <a:xfrm>
            <a:off x="4235218" y="3732774"/>
            <a:ext cx="2873380" cy="26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en-US" altLang="zh-CN" sz="1100" b="1">
                <a:latin typeface="微软雅黑" panose="020B0503020204020204" pitchFamily="34" charset="-122"/>
                <a:ea typeface="微软雅黑" panose="020B0503020204020204" pitchFamily="34" charset="-122"/>
              </a:rPr>
              <a:t>A </a:t>
            </a:r>
            <a:r>
              <a:rPr kumimoji="1" lang="zh-CN" altLang="en-US" sz="1100" b="1">
                <a:latin typeface="微软雅黑" panose="020B0503020204020204" pitchFamily="34" charset="-122"/>
                <a:ea typeface="微软雅黑" panose="020B0503020204020204" pitchFamily="34" charset="-122"/>
              </a:rPr>
              <a:t>发送了序号 </a:t>
            </a:r>
            <a:r>
              <a:rPr kumimoji="1" lang="en-US" altLang="zh-CN" sz="1100" b="1">
                <a:latin typeface="微软雅黑" panose="020B0503020204020204" pitchFamily="34" charset="-122"/>
                <a:ea typeface="微软雅黑" panose="020B0503020204020204" pitchFamily="34" charset="-122"/>
              </a:rPr>
              <a:t>501 </a:t>
            </a:r>
            <a:r>
              <a:rPr kumimoji="1" lang="zh-CN" altLang="en-US" sz="1100" b="1">
                <a:latin typeface="微软雅黑" panose="020B0503020204020204" pitchFamily="34" charset="-122"/>
                <a:ea typeface="微软雅黑" panose="020B0503020204020204" pitchFamily="34" charset="-122"/>
              </a:rPr>
              <a:t>至 </a:t>
            </a:r>
            <a:r>
              <a:rPr kumimoji="1" lang="en-US" altLang="zh-CN" sz="1100" b="1">
                <a:latin typeface="微软雅黑" panose="020B0503020204020204" pitchFamily="34" charset="-122"/>
                <a:ea typeface="微软雅黑" panose="020B0503020204020204" pitchFamily="34" charset="-122"/>
              </a:rPr>
              <a:t>600</a:t>
            </a:r>
            <a:r>
              <a:rPr kumimoji="1" lang="zh-CN" altLang="en-US" sz="1100" b="1">
                <a:latin typeface="微软雅黑" panose="020B0503020204020204" pitchFamily="34" charset="-122"/>
                <a:ea typeface="微软雅黑" panose="020B0503020204020204" pitchFamily="34" charset="-122"/>
              </a:rPr>
              <a:t>，不能再发送了</a:t>
            </a:r>
            <a:endParaRPr kumimoji="1" lang="zh-CN" altLang="en-US" sz="1100" b="1">
              <a:latin typeface="微软雅黑" panose="020B0503020204020204" pitchFamily="34" charset="-122"/>
              <a:ea typeface="微软雅黑" panose="020B0503020204020204" pitchFamily="34" charset="-122"/>
            </a:endParaRPr>
          </a:p>
        </p:txBody>
      </p:sp>
      <p:sp>
        <p:nvSpPr>
          <p:cNvPr id="40" name="Rectangle 35"/>
          <p:cNvSpPr>
            <a:spLocks noChangeArrowheads="1"/>
          </p:cNvSpPr>
          <p:nvPr/>
        </p:nvSpPr>
        <p:spPr bwMode="auto">
          <a:xfrm>
            <a:off x="4235220" y="3976467"/>
            <a:ext cx="3616372" cy="26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100" b="1" dirty="0">
                <a:latin typeface="微软雅黑" panose="020B0503020204020204" pitchFamily="34" charset="-122"/>
                <a:ea typeface="微软雅黑" panose="020B0503020204020204" pitchFamily="34" charset="-122"/>
              </a:rPr>
              <a:t>不允许 </a:t>
            </a:r>
            <a:r>
              <a:rPr kumimoji="1" lang="en-US" altLang="zh-CN" sz="1100" b="1" dirty="0">
                <a:latin typeface="微软雅黑" panose="020B0503020204020204" pitchFamily="34" charset="-122"/>
                <a:ea typeface="微软雅黑" panose="020B0503020204020204" pitchFamily="34" charset="-122"/>
              </a:rPr>
              <a:t>A </a:t>
            </a:r>
            <a:r>
              <a:rPr kumimoji="1" lang="zh-CN" altLang="en-US" sz="1100" b="1" dirty="0">
                <a:latin typeface="微软雅黑" panose="020B0503020204020204" pitchFamily="34" charset="-122"/>
                <a:ea typeface="微软雅黑" panose="020B0503020204020204" pitchFamily="34" charset="-122"/>
              </a:rPr>
              <a:t>再发送（到序号 </a:t>
            </a:r>
            <a:r>
              <a:rPr kumimoji="1" lang="en-US" altLang="zh-CN" sz="1100" b="1" dirty="0">
                <a:latin typeface="微软雅黑" panose="020B0503020204020204" pitchFamily="34" charset="-122"/>
                <a:ea typeface="微软雅黑" panose="020B0503020204020204" pitchFamily="34" charset="-122"/>
              </a:rPr>
              <a:t>600 </a:t>
            </a:r>
            <a:r>
              <a:rPr kumimoji="1" lang="zh-CN" altLang="en-US" sz="1100" b="1" dirty="0">
                <a:latin typeface="微软雅黑" panose="020B0503020204020204" pitchFamily="34" charset="-122"/>
                <a:ea typeface="微软雅黑" panose="020B0503020204020204" pitchFamily="34" charset="-122"/>
              </a:rPr>
              <a:t>为止的数据都收到了）</a:t>
            </a:r>
            <a:endParaRPr kumimoji="1" lang="zh-CN" altLang="en-US" sz="1100" b="1" dirty="0">
              <a:latin typeface="微软雅黑" panose="020B0503020204020204" pitchFamily="34" charset="-122"/>
              <a:ea typeface="微软雅黑" panose="020B0503020204020204" pitchFamily="34" charset="-122"/>
            </a:endParaRPr>
          </a:p>
        </p:txBody>
      </p:sp>
      <p:sp>
        <p:nvSpPr>
          <p:cNvPr id="41" name="AutoShape 36"/>
          <p:cNvSpPr>
            <a:spLocks noChangeArrowheads="1"/>
          </p:cNvSpPr>
          <p:nvPr/>
        </p:nvSpPr>
        <p:spPr bwMode="auto">
          <a:xfrm>
            <a:off x="3240064" y="2157386"/>
            <a:ext cx="688658" cy="415665"/>
          </a:xfrm>
          <a:prstGeom prst="irregularSeal1">
            <a:avLst/>
          </a:prstGeom>
          <a:solidFill>
            <a:srgbClr val="FF00FF"/>
          </a:solidFill>
          <a:ln w="6350">
            <a:solidFill>
              <a:schemeClr val="tx1"/>
            </a:solidFill>
            <a:miter lim="800000"/>
          </a:ln>
          <a:effectLst/>
        </p:spPr>
        <p:txBody>
          <a:bodyPr wrap="none" lIns="91436" tIns="45718" rIns="91436" bIns="45718" anchor="ctr"/>
          <a:lstStyle/>
          <a:p>
            <a:endParaRPr lang="zh-CN" altLang="en-US" sz="1100" b="1">
              <a:latin typeface="微软雅黑" panose="020B0503020204020204" pitchFamily="34" charset="-122"/>
              <a:ea typeface="微软雅黑" panose="020B0503020204020204" pitchFamily="34" charset="-122"/>
            </a:endParaRPr>
          </a:p>
        </p:txBody>
      </p:sp>
      <p:sp>
        <p:nvSpPr>
          <p:cNvPr id="42" name="Rectangle 37"/>
          <p:cNvSpPr>
            <a:spLocks noChangeArrowheads="1"/>
          </p:cNvSpPr>
          <p:nvPr/>
        </p:nvSpPr>
        <p:spPr bwMode="auto">
          <a:xfrm>
            <a:off x="3359785" y="2238109"/>
            <a:ext cx="56746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000" b="1" dirty="0">
                <a:latin typeface="微软雅黑" panose="020B0503020204020204" pitchFamily="34" charset="-122"/>
                <a:ea typeface="微软雅黑" panose="020B0503020204020204" pitchFamily="34" charset="-122"/>
              </a:rPr>
              <a:t>丢失！</a:t>
            </a:r>
            <a:endParaRPr kumimoji="1" lang="zh-CN" altLang="en-US" sz="1000" b="1" dirty="0">
              <a:latin typeface="微软雅黑" panose="020B0503020204020204" pitchFamily="34" charset="-122"/>
              <a:ea typeface="微软雅黑" panose="020B0503020204020204" pitchFamily="34" charset="-122"/>
            </a:endParaRPr>
          </a:p>
        </p:txBody>
      </p:sp>
      <p:grpSp>
        <p:nvGrpSpPr>
          <p:cNvPr id="44" name="组合 43"/>
          <p:cNvGrpSpPr/>
          <p:nvPr/>
        </p:nvGrpSpPr>
        <p:grpSpPr>
          <a:xfrm>
            <a:off x="1676855" y="1929071"/>
            <a:ext cx="2498975" cy="2538426"/>
            <a:chOff x="1676853" y="1929071"/>
            <a:chExt cx="2498975" cy="2257416"/>
          </a:xfrm>
        </p:grpSpPr>
        <p:sp>
          <p:nvSpPr>
            <p:cNvPr id="9" name="Line 4"/>
            <p:cNvSpPr>
              <a:spLocks noChangeShapeType="1"/>
            </p:cNvSpPr>
            <p:nvPr/>
          </p:nvSpPr>
          <p:spPr bwMode="auto">
            <a:xfrm>
              <a:off x="4175828" y="1929071"/>
              <a:ext cx="0" cy="2257416"/>
            </a:xfrm>
            <a:prstGeom prst="line">
              <a:avLst/>
            </a:prstGeom>
            <a:noFill/>
            <a:ln w="19050">
              <a:solidFill>
                <a:srgbClr val="0033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43" name="Line 38"/>
            <p:cNvSpPr>
              <a:spLocks noChangeShapeType="1"/>
            </p:cNvSpPr>
            <p:nvPr/>
          </p:nvSpPr>
          <p:spPr bwMode="auto">
            <a:xfrm>
              <a:off x="1676853" y="1929071"/>
              <a:ext cx="0" cy="2257416"/>
            </a:xfrm>
            <a:prstGeom prst="line">
              <a:avLst/>
            </a:prstGeom>
            <a:noFill/>
            <a:ln w="19050">
              <a:solidFill>
                <a:srgbClr val="0033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1270756" y="4142942"/>
            <a:ext cx="5904372" cy="415665"/>
            <a:chOff x="1270754" y="4142940"/>
            <a:chExt cx="5904372" cy="415665"/>
          </a:xfrm>
        </p:grpSpPr>
        <p:sp>
          <p:nvSpPr>
            <p:cNvPr id="46" name="Line 21"/>
            <p:cNvSpPr>
              <a:spLocks noChangeShapeType="1"/>
            </p:cNvSpPr>
            <p:nvPr/>
          </p:nvSpPr>
          <p:spPr bwMode="auto">
            <a:xfrm flipH="1">
              <a:off x="1977378" y="4418389"/>
              <a:ext cx="2198445" cy="0"/>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47" name="Rectangle 22"/>
            <p:cNvSpPr>
              <a:spLocks noChangeArrowheads="1"/>
            </p:cNvSpPr>
            <p:nvPr/>
          </p:nvSpPr>
          <p:spPr bwMode="auto">
            <a:xfrm flipH="1">
              <a:off x="1967953" y="4174734"/>
              <a:ext cx="2226573"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anose="020B0503020204020204" pitchFamily="34" charset="-122"/>
                  <a:ea typeface="微软雅黑" panose="020B0503020204020204" pitchFamily="34" charset="-122"/>
                </a:rPr>
                <a:t>ACK = 1, </a:t>
              </a:r>
              <a:r>
                <a:rPr kumimoji="1" lang="en-US" altLang="zh-CN" sz="1000" b="1" dirty="0" err="1">
                  <a:latin typeface="微软雅黑" panose="020B0503020204020204" pitchFamily="34" charset="-122"/>
                  <a:ea typeface="微软雅黑" panose="020B0503020204020204" pitchFamily="34" charset="-122"/>
                </a:rPr>
                <a:t>ack</a:t>
              </a:r>
              <a:r>
                <a:rPr kumimoji="1" lang="en-US" altLang="zh-CN" sz="1000" b="1" dirty="0">
                  <a:latin typeface="微软雅黑" panose="020B0503020204020204" pitchFamily="34" charset="-122"/>
                  <a:ea typeface="微软雅黑" panose="020B0503020204020204" pitchFamily="34" charset="-122"/>
                </a:rPr>
                <a:t> = 601, </a:t>
              </a:r>
              <a:r>
                <a:rPr kumimoji="1" lang="en-US" altLang="zh-CN" sz="1000" b="1" dirty="0" err="1">
                  <a:solidFill>
                    <a:srgbClr val="CC00CC"/>
                  </a:solidFill>
                  <a:latin typeface="微软雅黑" panose="020B0503020204020204" pitchFamily="34" charset="-122"/>
                  <a:ea typeface="微软雅黑" panose="020B0503020204020204" pitchFamily="34" charset="-122"/>
                </a:rPr>
                <a:t>rwnd</a:t>
              </a:r>
              <a:r>
                <a:rPr kumimoji="1" lang="en-US" altLang="zh-CN" sz="1000" b="1" dirty="0">
                  <a:solidFill>
                    <a:srgbClr val="CC00CC"/>
                  </a:solidFill>
                  <a:latin typeface="微软雅黑" panose="020B0503020204020204" pitchFamily="34" charset="-122"/>
                  <a:ea typeface="微软雅黑" panose="020B0503020204020204" pitchFamily="34" charset="-122"/>
                </a:rPr>
                <a:t> = 400</a:t>
              </a:r>
              <a:endParaRPr kumimoji="1" lang="en-US" altLang="zh-CN" sz="1000" b="1" dirty="0">
                <a:solidFill>
                  <a:srgbClr val="CC00CC"/>
                </a:solidFill>
                <a:latin typeface="微软雅黑" panose="020B0503020204020204" pitchFamily="34" charset="-122"/>
                <a:ea typeface="微软雅黑" panose="020B0503020204020204" pitchFamily="34" charset="-122"/>
              </a:endParaRPr>
            </a:p>
          </p:txBody>
        </p:sp>
        <p:sp>
          <p:nvSpPr>
            <p:cNvPr id="48" name="AutoShape 36"/>
            <p:cNvSpPr>
              <a:spLocks noChangeArrowheads="1"/>
            </p:cNvSpPr>
            <p:nvPr/>
          </p:nvSpPr>
          <p:spPr bwMode="auto">
            <a:xfrm>
              <a:off x="1270754" y="4142940"/>
              <a:ext cx="688658" cy="415665"/>
            </a:xfrm>
            <a:prstGeom prst="irregularSeal1">
              <a:avLst/>
            </a:prstGeom>
            <a:solidFill>
              <a:srgbClr val="FF00FF"/>
            </a:solidFill>
            <a:ln w="6350">
              <a:solidFill>
                <a:schemeClr val="tx1"/>
              </a:solidFill>
              <a:miter lim="800000"/>
            </a:ln>
            <a:effec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49" name="Rectangle 37"/>
            <p:cNvSpPr>
              <a:spLocks noChangeArrowheads="1"/>
            </p:cNvSpPr>
            <p:nvPr/>
          </p:nvSpPr>
          <p:spPr bwMode="auto">
            <a:xfrm>
              <a:off x="1390474" y="4223663"/>
              <a:ext cx="56746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dirty="0">
                  <a:latin typeface="微软雅黑" panose="020B0503020204020204" pitchFamily="34" charset="-122"/>
                  <a:ea typeface="微软雅黑" panose="020B0503020204020204" pitchFamily="34" charset="-122"/>
                </a:rPr>
                <a:t>丢失！</a:t>
              </a:r>
              <a:endParaRPr kumimoji="1" lang="zh-CN" altLang="en-US" sz="1000" b="1" dirty="0">
                <a:latin typeface="微软雅黑" panose="020B0503020204020204" pitchFamily="34" charset="-122"/>
                <a:ea typeface="微软雅黑" panose="020B0503020204020204" pitchFamily="34" charset="-122"/>
              </a:endParaRPr>
            </a:p>
          </p:txBody>
        </p:sp>
        <p:sp>
          <p:nvSpPr>
            <p:cNvPr id="51" name="Rectangle 27"/>
            <p:cNvSpPr>
              <a:spLocks noChangeArrowheads="1"/>
            </p:cNvSpPr>
            <p:nvPr/>
          </p:nvSpPr>
          <p:spPr bwMode="auto">
            <a:xfrm>
              <a:off x="4235218" y="4235511"/>
              <a:ext cx="2939908"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solidFill>
                    <a:srgbClr val="C00000"/>
                  </a:solidFill>
                  <a:latin typeface="微软雅黑" panose="020B0503020204020204" pitchFamily="34" charset="-122"/>
                  <a:ea typeface="微软雅黑" panose="020B0503020204020204" pitchFamily="34" charset="-122"/>
                </a:rPr>
                <a:t>允许 </a:t>
              </a:r>
              <a:r>
                <a:rPr kumimoji="1" lang="en-US" altLang="zh-CN" sz="1100" b="1" dirty="0">
                  <a:solidFill>
                    <a:srgbClr val="C00000"/>
                  </a:solidFill>
                  <a:latin typeface="微软雅黑" panose="020B0503020204020204" pitchFamily="34" charset="-122"/>
                  <a:ea typeface="微软雅黑" panose="020B0503020204020204" pitchFamily="34" charset="-122"/>
                </a:rPr>
                <a:t>A </a:t>
              </a:r>
              <a:r>
                <a:rPr kumimoji="1" lang="zh-CN" altLang="en-US" sz="1100" b="1" dirty="0">
                  <a:solidFill>
                    <a:srgbClr val="C00000"/>
                  </a:solidFill>
                  <a:latin typeface="微软雅黑" panose="020B0503020204020204" pitchFamily="34" charset="-122"/>
                  <a:ea typeface="微软雅黑" panose="020B0503020204020204" pitchFamily="34" charset="-122"/>
                </a:rPr>
                <a:t>发送序号 </a:t>
              </a:r>
              <a:r>
                <a:rPr kumimoji="1" lang="en-US" altLang="zh-CN" sz="1100" b="1" dirty="0">
                  <a:solidFill>
                    <a:srgbClr val="C00000"/>
                  </a:solidFill>
                  <a:latin typeface="微软雅黑" panose="020B0503020204020204" pitchFamily="34" charset="-122"/>
                  <a:ea typeface="微软雅黑" panose="020B0503020204020204" pitchFamily="34" charset="-122"/>
                </a:rPr>
                <a:t>601 </a:t>
              </a:r>
              <a:r>
                <a:rPr kumimoji="1" lang="zh-CN" altLang="en-US" sz="1100" b="1" dirty="0">
                  <a:solidFill>
                    <a:srgbClr val="C00000"/>
                  </a:solidFill>
                  <a:latin typeface="微软雅黑" panose="020B0503020204020204" pitchFamily="34" charset="-122"/>
                  <a:ea typeface="微软雅黑" panose="020B0503020204020204" pitchFamily="34" charset="-122"/>
                </a:rPr>
                <a:t>至 </a:t>
              </a:r>
              <a:r>
                <a:rPr kumimoji="1" lang="en-US" altLang="zh-CN" sz="1100" b="1" dirty="0">
                  <a:solidFill>
                    <a:srgbClr val="C00000"/>
                  </a:solidFill>
                  <a:latin typeface="微软雅黑" panose="020B0503020204020204" pitchFamily="34" charset="-122"/>
                  <a:ea typeface="微软雅黑" panose="020B0503020204020204" pitchFamily="34" charset="-122"/>
                </a:rPr>
                <a:t>1000  </a:t>
              </a:r>
              <a:r>
                <a:rPr kumimoji="1" lang="zh-CN" altLang="en-US" sz="1100" b="1" dirty="0">
                  <a:solidFill>
                    <a:srgbClr val="C00000"/>
                  </a:solidFill>
                  <a:latin typeface="微软雅黑" panose="020B0503020204020204" pitchFamily="34" charset="-122"/>
                  <a:ea typeface="微软雅黑" panose="020B0503020204020204" pitchFamily="34" charset="-122"/>
                </a:rPr>
                <a:t>共 </a:t>
              </a:r>
              <a:r>
                <a:rPr kumimoji="1" lang="en-US" altLang="zh-CN" sz="1100" b="1" dirty="0">
                  <a:solidFill>
                    <a:srgbClr val="C00000"/>
                  </a:solidFill>
                  <a:latin typeface="微软雅黑" panose="020B0503020204020204" pitchFamily="34" charset="-122"/>
                  <a:ea typeface="微软雅黑" panose="020B0503020204020204" pitchFamily="34" charset="-122"/>
                </a:rPr>
                <a:t>400 </a:t>
              </a:r>
              <a:r>
                <a:rPr kumimoji="1" lang="zh-CN" altLang="en-US" sz="1100" b="1" dirty="0">
                  <a:solidFill>
                    <a:srgbClr val="C00000"/>
                  </a:solidFill>
                  <a:latin typeface="微软雅黑" panose="020B0503020204020204" pitchFamily="34" charset="-122"/>
                  <a:ea typeface="微软雅黑" panose="020B0503020204020204" pitchFamily="34" charset="-122"/>
                </a:rPr>
                <a:t>字节</a:t>
              </a:r>
              <a:endParaRPr kumimoji="1" lang="zh-CN" altLang="en-US" sz="1100" b="1" dirty="0">
                <a:solidFill>
                  <a:srgbClr val="C0000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2000"/>
                                  </p:stCondLst>
                                  <p:childTnLst>
                                    <p:anim calcmode="discrete" valueType="str">
                                      <p:cBhvr>
                                        <p:cTn id="6" dur="1000" fill="hold"/>
                                        <p:tgtEl>
                                          <p:spTgt spid="5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5" y="858991"/>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3" name="Rectangle 6"/>
          <p:cNvSpPr>
            <a:spLocks noChangeArrowheads="1"/>
          </p:cNvSpPr>
          <p:nvPr/>
        </p:nvSpPr>
        <p:spPr bwMode="auto">
          <a:xfrm>
            <a:off x="3709964" y="825780"/>
            <a:ext cx="1742781"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可能发生死锁</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Rectangle 68"/>
          <p:cNvSpPr>
            <a:spLocks noChangeArrowheads="1"/>
          </p:cNvSpPr>
          <p:nvPr/>
        </p:nvSpPr>
        <p:spPr bwMode="auto">
          <a:xfrm>
            <a:off x="556965" y="1222090"/>
            <a:ext cx="8048776"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42900" indent="-34290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B </a:t>
            </a:r>
            <a:r>
              <a:rPr lang="zh-CN" altLang="en-US" sz="2000" b="1" dirty="0">
                <a:latin typeface="微软雅黑" panose="020B0503020204020204" pitchFamily="34" charset="-122"/>
                <a:ea typeface="微软雅黑" panose="020B0503020204020204" pitchFamily="34" charset="-122"/>
              </a:rPr>
              <a:t>向 </a:t>
            </a:r>
            <a:r>
              <a:rPr lang="en-US" altLang="zh-CN" sz="2000" b="1" dirty="0">
                <a:latin typeface="微软雅黑" panose="020B0503020204020204" pitchFamily="34" charset="-122"/>
                <a:ea typeface="微软雅黑" panose="020B0503020204020204" pitchFamily="34" charset="-122"/>
              </a:rPr>
              <a:t>A </a:t>
            </a:r>
            <a:r>
              <a:rPr lang="zh-CN" altLang="en-US" sz="2000" b="1" dirty="0">
                <a:latin typeface="微软雅黑" panose="020B0503020204020204" pitchFamily="34" charset="-122"/>
                <a:ea typeface="微软雅黑" panose="020B0503020204020204" pitchFamily="34" charset="-122"/>
              </a:rPr>
              <a:t>发送了零窗口的报文段后不久，</a:t>
            </a:r>
            <a:r>
              <a:rPr lang="en-US" altLang="zh-CN" sz="2000" b="1" dirty="0">
                <a:latin typeface="微软雅黑" panose="020B0503020204020204" pitchFamily="34" charset="-122"/>
                <a:ea typeface="微软雅黑" panose="020B0503020204020204" pitchFamily="34" charset="-122"/>
              </a:rPr>
              <a:t>B </a:t>
            </a:r>
            <a:r>
              <a:rPr lang="zh-CN" altLang="en-US" sz="2000" b="1" dirty="0">
                <a:latin typeface="微软雅黑" panose="020B0503020204020204" pitchFamily="34" charset="-122"/>
                <a:ea typeface="微软雅黑" panose="020B0503020204020204" pitchFamily="34" charset="-122"/>
              </a:rPr>
              <a:t>的接收缓存又有了一些存储空间。于是 </a:t>
            </a:r>
            <a:r>
              <a:rPr lang="en-US" altLang="zh-CN" sz="2000" b="1" dirty="0">
                <a:latin typeface="微软雅黑" panose="020B0503020204020204" pitchFamily="34" charset="-122"/>
                <a:ea typeface="微软雅黑" panose="020B0503020204020204" pitchFamily="34" charset="-122"/>
              </a:rPr>
              <a:t>B </a:t>
            </a:r>
            <a:r>
              <a:rPr lang="zh-CN" altLang="en-US" sz="2000" b="1" dirty="0">
                <a:latin typeface="微软雅黑" panose="020B0503020204020204" pitchFamily="34" charset="-122"/>
                <a:ea typeface="微软雅黑" panose="020B0503020204020204" pitchFamily="34" charset="-122"/>
              </a:rPr>
              <a:t>向 </a:t>
            </a:r>
            <a:r>
              <a:rPr lang="en-US" altLang="zh-CN" sz="2000" b="1" dirty="0">
                <a:latin typeface="微软雅黑" panose="020B0503020204020204" pitchFamily="34" charset="-122"/>
                <a:ea typeface="微软雅黑" panose="020B0503020204020204" pitchFamily="34" charset="-122"/>
              </a:rPr>
              <a:t>A </a:t>
            </a:r>
            <a:r>
              <a:rPr lang="zh-CN" altLang="en-US" sz="2000" b="1" dirty="0">
                <a:latin typeface="微软雅黑" panose="020B0503020204020204" pitchFamily="34" charset="-122"/>
                <a:ea typeface="微软雅黑" panose="020B0503020204020204" pitchFamily="34" charset="-122"/>
              </a:rPr>
              <a:t>发送了 </a:t>
            </a:r>
            <a:r>
              <a:rPr lang="en-US" altLang="zh-CN" sz="2000" b="1" dirty="0" err="1">
                <a:latin typeface="微软雅黑" panose="020B0503020204020204" pitchFamily="34" charset="-122"/>
                <a:ea typeface="微软雅黑" panose="020B0503020204020204" pitchFamily="34" charset="-122"/>
              </a:rPr>
              <a:t>rwnd</a:t>
            </a:r>
            <a:r>
              <a:rPr lang="en-US" altLang="zh-CN" sz="2000" b="1" dirty="0">
                <a:latin typeface="微软雅黑" panose="020B0503020204020204" pitchFamily="34" charset="-122"/>
                <a:ea typeface="微软雅黑" panose="020B0503020204020204" pitchFamily="34" charset="-122"/>
              </a:rPr>
              <a:t> = 400 </a:t>
            </a:r>
            <a:r>
              <a:rPr lang="zh-CN" altLang="en-US" sz="2000" b="1" dirty="0">
                <a:latin typeface="微软雅黑" panose="020B0503020204020204" pitchFamily="34" charset="-122"/>
                <a:ea typeface="微软雅黑" panose="020B0503020204020204" pitchFamily="34" charset="-122"/>
              </a:rPr>
              <a:t>的报文段。</a:t>
            </a:r>
            <a:endParaRPr lang="zh-CN" altLang="en-US" sz="2000"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但这个报文段在传送过程中</a:t>
            </a:r>
            <a:r>
              <a:rPr lang="zh-CN" altLang="en-US" sz="2000" b="1" dirty="0">
                <a:solidFill>
                  <a:srgbClr val="0000FF"/>
                </a:solidFill>
                <a:latin typeface="微软雅黑" panose="020B0503020204020204" pitchFamily="34" charset="-122"/>
                <a:ea typeface="微软雅黑" panose="020B0503020204020204" pitchFamily="34" charset="-122"/>
              </a:rPr>
              <a:t>丢失</a:t>
            </a:r>
            <a:r>
              <a:rPr lang="zh-CN" altLang="en-US" sz="2000" b="1" dirty="0">
                <a:latin typeface="微软雅黑" panose="020B0503020204020204" pitchFamily="34" charset="-122"/>
                <a:ea typeface="微软雅黑" panose="020B0503020204020204" pitchFamily="34" charset="-122"/>
              </a:rPr>
              <a:t>了。</a:t>
            </a:r>
            <a:r>
              <a:rPr lang="en-US" altLang="zh-CN" sz="2000" b="1" dirty="0">
                <a:latin typeface="微软雅黑" panose="020B0503020204020204" pitchFamily="34" charset="-122"/>
                <a:ea typeface="微软雅黑" panose="020B0503020204020204" pitchFamily="34" charset="-122"/>
              </a:rPr>
              <a:t>A </a:t>
            </a:r>
            <a:r>
              <a:rPr lang="zh-CN" altLang="en-US" sz="2000" b="1" dirty="0">
                <a:latin typeface="微软雅黑" panose="020B0503020204020204" pitchFamily="34" charset="-122"/>
                <a:ea typeface="微软雅黑" panose="020B0503020204020204" pitchFamily="34" charset="-122"/>
              </a:rPr>
              <a:t>一直等待收到 </a:t>
            </a:r>
            <a:r>
              <a:rPr lang="en-US" altLang="zh-CN" sz="2000" b="1" dirty="0">
                <a:latin typeface="微软雅黑" panose="020B0503020204020204" pitchFamily="34" charset="-122"/>
                <a:ea typeface="微软雅黑" panose="020B0503020204020204" pitchFamily="34" charset="-122"/>
              </a:rPr>
              <a:t>B </a:t>
            </a:r>
            <a:r>
              <a:rPr lang="zh-CN" altLang="en-US" sz="2000" b="1" dirty="0">
                <a:latin typeface="微软雅黑" panose="020B0503020204020204" pitchFamily="34" charset="-122"/>
                <a:ea typeface="微软雅黑" panose="020B0503020204020204" pitchFamily="34" charset="-122"/>
              </a:rPr>
              <a:t>发送的非零窗口的通知，而 </a:t>
            </a:r>
            <a:r>
              <a:rPr lang="en-US" altLang="zh-CN" sz="2000" b="1" dirty="0">
                <a:latin typeface="微软雅黑" panose="020B0503020204020204" pitchFamily="34" charset="-122"/>
                <a:ea typeface="微软雅黑" panose="020B0503020204020204" pitchFamily="34" charset="-122"/>
              </a:rPr>
              <a:t>B </a:t>
            </a:r>
            <a:r>
              <a:rPr lang="zh-CN" altLang="en-US" sz="2000" b="1" dirty="0">
                <a:latin typeface="微软雅黑" panose="020B0503020204020204" pitchFamily="34" charset="-122"/>
                <a:ea typeface="微软雅黑" panose="020B0503020204020204" pitchFamily="34" charset="-122"/>
              </a:rPr>
              <a:t>也一直等待 </a:t>
            </a:r>
            <a:r>
              <a:rPr lang="en-US" altLang="zh-CN" sz="2000" b="1" dirty="0">
                <a:latin typeface="微软雅黑" panose="020B0503020204020204" pitchFamily="34" charset="-122"/>
                <a:ea typeface="微软雅黑" panose="020B0503020204020204" pitchFamily="34" charset="-122"/>
              </a:rPr>
              <a:t>A </a:t>
            </a:r>
            <a:r>
              <a:rPr lang="zh-CN" altLang="en-US" sz="2000" b="1" dirty="0">
                <a:latin typeface="微软雅黑" panose="020B0503020204020204" pitchFamily="34" charset="-122"/>
                <a:ea typeface="微软雅黑" panose="020B0503020204020204" pitchFamily="34" charset="-122"/>
              </a:rPr>
              <a:t>发送的数据。</a:t>
            </a:r>
            <a:endParaRPr lang="zh-CN" altLang="en-US" sz="2000"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如果没有其他措施，这种</a:t>
            </a:r>
            <a:r>
              <a:rPr lang="zh-CN" altLang="en-US" sz="2000" b="1" dirty="0">
                <a:solidFill>
                  <a:srgbClr val="0000FF"/>
                </a:solidFill>
                <a:latin typeface="微软雅黑" panose="020B0503020204020204" pitchFamily="34" charset="-122"/>
                <a:ea typeface="微软雅黑" panose="020B0503020204020204" pitchFamily="34" charset="-122"/>
              </a:rPr>
              <a:t>互相等待的死锁</a:t>
            </a:r>
            <a:r>
              <a:rPr lang="zh-CN" altLang="en-US" sz="2000" b="1" dirty="0">
                <a:latin typeface="微软雅黑" panose="020B0503020204020204" pitchFamily="34" charset="-122"/>
                <a:ea typeface="微软雅黑" panose="020B0503020204020204" pitchFamily="34" charset="-122"/>
              </a:rPr>
              <a:t>局面将一直延续下去。</a:t>
            </a:r>
            <a:endParaRPr lang="zh-CN" altLang="en-US" sz="2000"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为了解决这个问题，</a:t>
            </a:r>
            <a:r>
              <a:rPr lang="en-US" altLang="zh-CN" sz="2000" b="1" dirty="0">
                <a:latin typeface="微软雅黑" panose="020B0503020204020204" pitchFamily="34" charset="-122"/>
                <a:ea typeface="微软雅黑" panose="020B0503020204020204" pitchFamily="34" charset="-122"/>
              </a:rPr>
              <a:t>TCP </a:t>
            </a:r>
            <a:r>
              <a:rPr lang="zh-CN" altLang="en-US" sz="2000" b="1" dirty="0">
                <a:latin typeface="微软雅黑" panose="020B0503020204020204" pitchFamily="34" charset="-122"/>
                <a:ea typeface="微软雅黑" panose="020B0503020204020204" pitchFamily="34" charset="-122"/>
              </a:rPr>
              <a:t>为每一个连接设有一个</a:t>
            </a:r>
            <a:r>
              <a:rPr lang="zh-CN" altLang="en-US" sz="2000" b="1" dirty="0">
                <a:solidFill>
                  <a:srgbClr val="0000FF"/>
                </a:solidFill>
                <a:latin typeface="微软雅黑" panose="020B0503020204020204" pitchFamily="34" charset="-122"/>
                <a:ea typeface="微软雅黑" panose="020B0503020204020204" pitchFamily="34" charset="-122"/>
              </a:rPr>
              <a:t>持续计时器 </a:t>
            </a:r>
            <a:r>
              <a:rPr lang="en-US" altLang="zh-CN" sz="2000" b="1" dirty="0">
                <a:latin typeface="微软雅黑" panose="020B0503020204020204" pitchFamily="34" charset="-122"/>
                <a:ea typeface="微软雅黑" panose="020B0503020204020204" pitchFamily="34" charset="-122"/>
              </a:rPr>
              <a:t>(persistence timer)</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AutoShape 5"/>
          <p:cNvSpPr>
            <a:spLocks noChangeArrowheads="1"/>
          </p:cNvSpPr>
          <p:nvPr/>
        </p:nvSpPr>
        <p:spPr bwMode="auto">
          <a:xfrm>
            <a:off x="556965" y="636301"/>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40" name="Rectangle 6"/>
          <p:cNvSpPr>
            <a:spLocks noChangeArrowheads="1"/>
          </p:cNvSpPr>
          <p:nvPr/>
        </p:nvSpPr>
        <p:spPr bwMode="auto">
          <a:xfrm>
            <a:off x="3839806" y="603090"/>
            <a:ext cx="1483094"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持续计时器</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1" name="Rectangle 68"/>
          <p:cNvSpPr>
            <a:spLocks noChangeArrowheads="1"/>
          </p:cNvSpPr>
          <p:nvPr/>
        </p:nvSpPr>
        <p:spPr bwMode="auto">
          <a:xfrm>
            <a:off x="556963" y="958109"/>
            <a:ext cx="8184960"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为了解决这个问题， </a:t>
            </a:r>
            <a:r>
              <a:rPr lang="en-US" altLang="zh-CN" sz="2000" b="1" dirty="0">
                <a:latin typeface="微软雅黑" panose="020B0503020204020204" pitchFamily="34" charset="-122"/>
                <a:ea typeface="微软雅黑" panose="020B0503020204020204" pitchFamily="34" charset="-122"/>
              </a:rPr>
              <a:t>TCP </a:t>
            </a:r>
            <a:r>
              <a:rPr lang="zh-CN" altLang="en-US" sz="2000" b="1" dirty="0">
                <a:latin typeface="微软雅黑" panose="020B0503020204020204" pitchFamily="34" charset="-122"/>
                <a:ea typeface="微软雅黑" panose="020B0503020204020204" pitchFamily="34" charset="-122"/>
              </a:rPr>
              <a:t>为每一个连接设有一个</a:t>
            </a:r>
            <a:r>
              <a:rPr lang="zh-CN" altLang="en-US" sz="2000" b="1" dirty="0">
                <a:solidFill>
                  <a:srgbClr val="0000FF"/>
                </a:solidFill>
                <a:latin typeface="微软雅黑" panose="020B0503020204020204" pitchFamily="34" charset="-122"/>
                <a:ea typeface="微软雅黑" panose="020B0503020204020204" pitchFamily="34" charset="-122"/>
              </a:rPr>
              <a:t>持续计时器  </a:t>
            </a:r>
            <a:r>
              <a:rPr lang="en-US" altLang="zh-CN" sz="2000" b="1" dirty="0">
                <a:latin typeface="微软雅黑" panose="020B0503020204020204" pitchFamily="34" charset="-122"/>
                <a:ea typeface="微软雅黑" panose="020B0503020204020204" pitchFamily="34" charset="-122"/>
              </a:rPr>
              <a:t>(persistence timer) </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只要 </a:t>
            </a:r>
            <a:r>
              <a:rPr lang="en-US" altLang="zh-CN" sz="2000" b="1" dirty="0">
                <a:latin typeface="微软雅黑" panose="020B0503020204020204" pitchFamily="34" charset="-122"/>
                <a:ea typeface="微软雅黑" panose="020B0503020204020204" pitchFamily="34" charset="-122"/>
              </a:rPr>
              <a:t>TCP </a:t>
            </a:r>
            <a:r>
              <a:rPr lang="zh-CN" altLang="en-US" sz="2000" b="1" dirty="0">
                <a:latin typeface="微软雅黑" panose="020B0503020204020204" pitchFamily="34" charset="-122"/>
                <a:ea typeface="微软雅黑" panose="020B0503020204020204" pitchFamily="34" charset="-122"/>
              </a:rPr>
              <a:t>连接的一方收到对方的</a:t>
            </a:r>
            <a:r>
              <a:rPr lang="zh-CN" altLang="en-US" sz="2000" b="1" dirty="0">
                <a:solidFill>
                  <a:srgbClr val="0000FF"/>
                </a:solidFill>
                <a:latin typeface="微软雅黑" panose="020B0503020204020204" pitchFamily="34" charset="-122"/>
                <a:ea typeface="微软雅黑" panose="020B0503020204020204" pitchFamily="34" charset="-122"/>
              </a:rPr>
              <a:t>零窗口</a:t>
            </a:r>
            <a:r>
              <a:rPr lang="zh-CN" altLang="en-US" sz="2000" b="1" dirty="0">
                <a:latin typeface="微软雅黑" panose="020B0503020204020204" pitchFamily="34" charset="-122"/>
                <a:ea typeface="微软雅黑" panose="020B0503020204020204" pitchFamily="34" charset="-122"/>
              </a:rPr>
              <a:t>通知，就启动该持续计时器。</a:t>
            </a:r>
            <a:endParaRPr lang="zh-CN" altLang="en-US" sz="2000"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若持续计时器设置的时间到期，就发送一个</a:t>
            </a:r>
            <a:r>
              <a:rPr lang="zh-CN" altLang="en-US" sz="2000" b="1" dirty="0">
                <a:solidFill>
                  <a:srgbClr val="0000FF"/>
                </a:solidFill>
                <a:latin typeface="微软雅黑" panose="020B0503020204020204" pitchFamily="34" charset="-122"/>
                <a:ea typeface="微软雅黑" panose="020B0503020204020204" pitchFamily="34" charset="-122"/>
              </a:rPr>
              <a:t>零窗口探测报文段</a:t>
            </a:r>
            <a:r>
              <a:rPr lang="zh-CN" altLang="en-US" sz="2000" b="1" dirty="0">
                <a:latin typeface="微软雅黑" panose="020B0503020204020204" pitchFamily="34" charset="-122"/>
                <a:ea typeface="微软雅黑" panose="020B0503020204020204" pitchFamily="34" charset="-122"/>
              </a:rPr>
              <a:t>（仅携带 </a:t>
            </a:r>
            <a:r>
              <a:rPr lang="en-US" altLang="zh-CN" sz="2000" b="1" dirty="0">
                <a:latin typeface="微软雅黑" panose="020B0503020204020204" pitchFamily="34" charset="-122"/>
                <a:ea typeface="微软雅黑" panose="020B0503020204020204" pitchFamily="34" charset="-122"/>
              </a:rPr>
              <a:t>1 </a:t>
            </a:r>
            <a:r>
              <a:rPr lang="zh-CN" altLang="en-US" sz="2000" b="1" dirty="0">
                <a:latin typeface="微软雅黑" panose="020B0503020204020204" pitchFamily="34" charset="-122"/>
                <a:ea typeface="微软雅黑" panose="020B0503020204020204" pitchFamily="34" charset="-122"/>
              </a:rPr>
              <a:t>字节的数据），而对方就在确认这个探测报文段时给出了现在的窗口值。</a:t>
            </a:r>
            <a:endParaRPr lang="zh-CN" altLang="en-US" sz="2000"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若窗口仍然是</a:t>
            </a:r>
            <a:r>
              <a:rPr lang="zh-CN" altLang="en-US" sz="2000" b="1" dirty="0">
                <a:solidFill>
                  <a:srgbClr val="FF0000"/>
                </a:solidFill>
                <a:latin typeface="微软雅黑" panose="020B0503020204020204" pitchFamily="34" charset="-122"/>
                <a:ea typeface="微软雅黑" panose="020B0503020204020204" pitchFamily="34" charset="-122"/>
              </a:rPr>
              <a:t>零</a:t>
            </a:r>
            <a:r>
              <a:rPr lang="zh-CN" altLang="en-US" sz="2000" b="1" dirty="0">
                <a:latin typeface="微软雅黑" panose="020B0503020204020204" pitchFamily="34" charset="-122"/>
                <a:ea typeface="微软雅黑" panose="020B0503020204020204" pitchFamily="34" charset="-122"/>
              </a:rPr>
              <a:t>，则收到这个报文段的一方就重新设置持续计时器。</a:t>
            </a:r>
            <a:endParaRPr lang="zh-CN" altLang="en-US" sz="2000"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若窗口</a:t>
            </a:r>
            <a:r>
              <a:rPr lang="zh-CN" altLang="en-US" sz="2000" b="1" dirty="0">
                <a:solidFill>
                  <a:srgbClr val="FF0000"/>
                </a:solidFill>
                <a:latin typeface="微软雅黑" panose="020B0503020204020204" pitchFamily="34" charset="-122"/>
                <a:ea typeface="微软雅黑" panose="020B0503020204020204" pitchFamily="34" charset="-122"/>
              </a:rPr>
              <a:t>不是零</a:t>
            </a:r>
            <a:r>
              <a:rPr lang="zh-CN" altLang="en-US" sz="2000" b="1" dirty="0">
                <a:latin typeface="微软雅黑" panose="020B0503020204020204" pitchFamily="34" charset="-122"/>
                <a:ea typeface="微软雅黑" panose="020B0503020204020204" pitchFamily="34" charset="-122"/>
              </a:rPr>
              <a:t>，则死锁的僵局就可以打破了。 </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AutoShape 5"/>
          <p:cNvSpPr>
            <a:spLocks noChangeArrowheads="1"/>
          </p:cNvSpPr>
          <p:nvPr/>
        </p:nvSpPr>
        <p:spPr bwMode="auto">
          <a:xfrm>
            <a:off x="556965" y="688789"/>
            <a:ext cx="8048776" cy="388721"/>
          </a:xfrm>
          <a:prstGeom prst="roundRect">
            <a:avLst>
              <a:gd name="adj" fmla="val 16667"/>
            </a:avLst>
          </a:prstGeom>
          <a:solidFill>
            <a:srgbClr val="0089FA"/>
          </a:solidFill>
          <a:ln>
            <a:noFill/>
          </a:ln>
          <a:effectLst/>
        </p:spPr>
        <p:txBody>
          <a:bodyPr wrap="none" lIns="91436" tIns="45718" rIns="91436" bIns="45718" anchor="ctr"/>
          <a:lstStyle/>
          <a:p>
            <a:endParaRPr lang="zh-CN" altLang="en-US"/>
          </a:p>
        </p:txBody>
      </p:sp>
      <p:sp>
        <p:nvSpPr>
          <p:cNvPr id="52" name="Rectangle 6"/>
          <p:cNvSpPr>
            <a:spLocks noChangeArrowheads="1"/>
          </p:cNvSpPr>
          <p:nvPr/>
        </p:nvSpPr>
        <p:spPr bwMode="auto">
          <a:xfrm>
            <a:off x="2906739" y="646518"/>
            <a:ext cx="33305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5.7.2   TCP</a:t>
            </a:r>
            <a:r>
              <a:rPr lang="zh-CN" altLang="en-US" sz="2400" b="1" dirty="0">
                <a:solidFill>
                  <a:schemeClr val="bg1"/>
                </a:solidFill>
                <a:latin typeface="微软雅黑" panose="020B0503020204020204" pitchFamily="34" charset="-122"/>
                <a:ea typeface="微软雅黑" panose="020B0503020204020204" pitchFamily="34" charset="-122"/>
              </a:rPr>
              <a:t>的传输效率</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53" name="Rectangle 8"/>
          <p:cNvSpPr>
            <a:spLocks noChangeArrowheads="1"/>
          </p:cNvSpPr>
          <p:nvPr/>
        </p:nvSpPr>
        <p:spPr bwMode="auto">
          <a:xfrm>
            <a:off x="556965" y="1101814"/>
            <a:ext cx="8048776" cy="3208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285750" indent="-285750">
              <a:lnSpc>
                <a:spcPts val="27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可以用不同的机制来控制 </a:t>
            </a:r>
            <a:r>
              <a:rPr lang="en-US" altLang="zh-CN" b="1" dirty="0">
                <a:latin typeface="微软雅黑" panose="020B0503020204020204" pitchFamily="34" charset="-122"/>
                <a:ea typeface="微软雅黑" panose="020B0503020204020204" pitchFamily="34" charset="-122"/>
              </a:rPr>
              <a:t>TCP </a:t>
            </a:r>
            <a:r>
              <a:rPr lang="zh-CN" altLang="en-US" b="1" dirty="0">
                <a:latin typeface="微软雅黑" panose="020B0503020204020204" pitchFamily="34" charset="-122"/>
                <a:ea typeface="微软雅黑" panose="020B0503020204020204" pitchFamily="34" charset="-122"/>
              </a:rPr>
              <a:t>报文段的</a:t>
            </a:r>
            <a:r>
              <a:rPr lang="zh-CN" altLang="en-US" b="1" dirty="0">
                <a:solidFill>
                  <a:srgbClr val="FF0000"/>
                </a:solidFill>
                <a:latin typeface="微软雅黑" panose="020B0503020204020204" pitchFamily="34" charset="-122"/>
                <a:ea typeface="微软雅黑" panose="020B0503020204020204" pitchFamily="34" charset="-122"/>
              </a:rPr>
              <a:t>发送时机</a:t>
            </a:r>
            <a:r>
              <a:rPr lang="en-US"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633730" indent="-342900">
              <a:lnSpc>
                <a:spcPts val="2700"/>
              </a:lnSpc>
              <a:buClr>
                <a:srgbClr val="7030A0"/>
              </a:buClr>
              <a:buFont typeface="+mj-lt"/>
              <a:buAutoNum type="arabicPeriod"/>
            </a:pPr>
            <a:r>
              <a:rPr lang="zh-CN" altLang="en-US" b="1" dirty="0">
                <a:solidFill>
                  <a:srgbClr val="0000FF"/>
                </a:solidFill>
                <a:latin typeface="微软雅黑" panose="020B0503020204020204" pitchFamily="34" charset="-122"/>
                <a:ea typeface="微软雅黑" panose="020B0503020204020204" pitchFamily="34" charset="-122"/>
              </a:rPr>
              <a:t>第一种机制</a:t>
            </a:r>
            <a:r>
              <a:rPr lang="zh-CN" altLang="en-US" b="1" dirty="0">
                <a:latin typeface="微软雅黑" panose="020B0503020204020204" pitchFamily="34" charset="-122"/>
                <a:ea typeface="微软雅黑" panose="020B0503020204020204" pitchFamily="34" charset="-122"/>
              </a:rPr>
              <a:t>是 </a:t>
            </a:r>
            <a:r>
              <a:rPr lang="en-US" altLang="zh-CN" b="1" dirty="0">
                <a:latin typeface="微软雅黑" panose="020B0503020204020204" pitchFamily="34" charset="-122"/>
                <a:ea typeface="微软雅黑" panose="020B0503020204020204" pitchFamily="34" charset="-122"/>
              </a:rPr>
              <a:t>TCP </a:t>
            </a:r>
            <a:r>
              <a:rPr lang="zh-CN" altLang="en-US" b="1" dirty="0">
                <a:latin typeface="微软雅黑" panose="020B0503020204020204" pitchFamily="34" charset="-122"/>
                <a:ea typeface="微软雅黑" panose="020B0503020204020204" pitchFamily="34" charset="-122"/>
              </a:rPr>
              <a:t>维持一个变量，它等于最大报文段长度 </a:t>
            </a:r>
            <a:r>
              <a:rPr lang="en-US" altLang="zh-CN" b="1" dirty="0">
                <a:latin typeface="微软雅黑" panose="020B0503020204020204" pitchFamily="34" charset="-122"/>
                <a:ea typeface="微软雅黑" panose="020B0503020204020204" pitchFamily="34" charset="-122"/>
              </a:rPr>
              <a:t>MSS</a:t>
            </a:r>
            <a:r>
              <a:rPr lang="zh-CN" altLang="en-US" b="1" dirty="0">
                <a:latin typeface="微软雅黑" panose="020B0503020204020204" pitchFamily="34" charset="-122"/>
                <a:ea typeface="微软雅黑" panose="020B0503020204020204" pitchFamily="34" charset="-122"/>
              </a:rPr>
              <a:t>。只要缓存中存放的数据达到 </a:t>
            </a:r>
            <a:r>
              <a:rPr lang="en-US" altLang="zh-CN" b="1" dirty="0">
                <a:latin typeface="微软雅黑" panose="020B0503020204020204" pitchFamily="34" charset="-122"/>
                <a:ea typeface="微软雅黑" panose="020B0503020204020204" pitchFamily="34" charset="-122"/>
              </a:rPr>
              <a:t>MSS </a:t>
            </a:r>
            <a:r>
              <a:rPr lang="zh-CN" altLang="en-US" b="1" dirty="0">
                <a:latin typeface="微软雅黑" panose="020B0503020204020204" pitchFamily="34" charset="-122"/>
                <a:ea typeface="微软雅黑" panose="020B0503020204020204" pitchFamily="34" charset="-122"/>
              </a:rPr>
              <a:t>字节时，就组装成一个 </a:t>
            </a:r>
            <a:r>
              <a:rPr lang="en-US" altLang="zh-CN" b="1" dirty="0">
                <a:latin typeface="微软雅黑" panose="020B0503020204020204" pitchFamily="34" charset="-122"/>
                <a:ea typeface="微软雅黑" panose="020B0503020204020204" pitchFamily="34" charset="-122"/>
              </a:rPr>
              <a:t>TCP </a:t>
            </a:r>
            <a:r>
              <a:rPr lang="zh-CN" altLang="en-US" b="1" dirty="0">
                <a:latin typeface="微软雅黑" panose="020B0503020204020204" pitchFamily="34" charset="-122"/>
                <a:ea typeface="微软雅黑" panose="020B0503020204020204" pitchFamily="34" charset="-122"/>
              </a:rPr>
              <a:t>报文段发送出去。</a:t>
            </a:r>
            <a:endParaRPr lang="zh-CN" altLang="en-US" b="1" dirty="0">
              <a:latin typeface="微软雅黑" panose="020B0503020204020204" pitchFamily="34" charset="-122"/>
              <a:ea typeface="微软雅黑" panose="020B0503020204020204" pitchFamily="34" charset="-122"/>
            </a:endParaRPr>
          </a:p>
          <a:p>
            <a:pPr marL="633730" indent="-342900">
              <a:lnSpc>
                <a:spcPts val="2700"/>
              </a:lnSpc>
              <a:buClr>
                <a:srgbClr val="7030A0"/>
              </a:buClr>
              <a:buFont typeface="+mj-lt"/>
              <a:buAutoNum type="arabicPeriod"/>
            </a:pPr>
            <a:r>
              <a:rPr lang="zh-CN" altLang="en-US" b="1" dirty="0">
                <a:solidFill>
                  <a:srgbClr val="0000FF"/>
                </a:solidFill>
                <a:latin typeface="微软雅黑" panose="020B0503020204020204" pitchFamily="34" charset="-122"/>
                <a:ea typeface="微软雅黑" panose="020B0503020204020204" pitchFamily="34" charset="-122"/>
              </a:rPr>
              <a:t>第二种机制</a:t>
            </a:r>
            <a:r>
              <a:rPr lang="zh-CN" altLang="en-US" b="1" dirty="0">
                <a:latin typeface="微软雅黑" panose="020B0503020204020204" pitchFamily="34" charset="-122"/>
                <a:ea typeface="微软雅黑" panose="020B0503020204020204" pitchFamily="34" charset="-122"/>
              </a:rPr>
              <a:t>是由</a:t>
            </a:r>
            <a:r>
              <a:rPr lang="zh-CN" altLang="en-US" b="1" dirty="0">
                <a:solidFill>
                  <a:srgbClr val="FF0000"/>
                </a:solidFill>
                <a:latin typeface="微软雅黑" panose="020B0503020204020204" pitchFamily="34" charset="-122"/>
                <a:ea typeface="微软雅黑" panose="020B0503020204020204" pitchFamily="34" charset="-122"/>
              </a:rPr>
              <a:t>发送方的应用进程</a:t>
            </a:r>
            <a:r>
              <a:rPr lang="zh-CN" altLang="en-US" b="1" dirty="0">
                <a:latin typeface="微软雅黑" panose="020B0503020204020204" pitchFamily="34" charset="-122"/>
                <a:ea typeface="微软雅黑" panose="020B0503020204020204" pitchFamily="34" charset="-122"/>
              </a:rPr>
              <a:t>指明要求发送报文段，即 </a:t>
            </a:r>
            <a:r>
              <a:rPr lang="en-US" altLang="zh-CN" b="1" dirty="0">
                <a:latin typeface="微软雅黑" panose="020B0503020204020204" pitchFamily="34" charset="-122"/>
                <a:ea typeface="微软雅黑" panose="020B0503020204020204" pitchFamily="34" charset="-122"/>
              </a:rPr>
              <a:t>TCP </a:t>
            </a:r>
            <a:r>
              <a:rPr lang="zh-CN" altLang="en-US" b="1" dirty="0">
                <a:latin typeface="微软雅黑" panose="020B0503020204020204" pitchFamily="34" charset="-122"/>
                <a:ea typeface="微软雅黑" panose="020B0503020204020204" pitchFamily="34" charset="-122"/>
              </a:rPr>
              <a:t>支持的</a:t>
            </a:r>
            <a:r>
              <a:rPr lang="zh-CN" altLang="en-US" b="1" dirty="0">
                <a:solidFill>
                  <a:srgbClr val="0000FF"/>
                </a:solidFill>
                <a:latin typeface="微软雅黑" panose="020B0503020204020204" pitchFamily="34" charset="-122"/>
                <a:ea typeface="微软雅黑" panose="020B0503020204020204" pitchFamily="34" charset="-122"/>
              </a:rPr>
              <a:t>推送 </a:t>
            </a:r>
            <a:r>
              <a:rPr lang="en-US" altLang="zh-CN" b="1" dirty="0">
                <a:latin typeface="微软雅黑" panose="020B0503020204020204" pitchFamily="34" charset="-122"/>
                <a:ea typeface="微软雅黑" panose="020B0503020204020204" pitchFamily="34" charset="-122"/>
              </a:rPr>
              <a:t>(push) </a:t>
            </a:r>
            <a:r>
              <a:rPr lang="zh-CN" altLang="en-US" b="1" dirty="0">
                <a:latin typeface="微软雅黑" panose="020B0503020204020204" pitchFamily="34" charset="-122"/>
                <a:ea typeface="微软雅黑" panose="020B0503020204020204" pitchFamily="34" charset="-122"/>
              </a:rPr>
              <a:t>操作。</a:t>
            </a:r>
            <a:endParaRPr lang="zh-CN" altLang="en-US" b="1" dirty="0">
              <a:latin typeface="微软雅黑" panose="020B0503020204020204" pitchFamily="34" charset="-122"/>
              <a:ea typeface="微软雅黑" panose="020B0503020204020204" pitchFamily="34" charset="-122"/>
            </a:endParaRPr>
          </a:p>
          <a:p>
            <a:pPr marL="633730" indent="-342900">
              <a:lnSpc>
                <a:spcPts val="2700"/>
              </a:lnSpc>
              <a:buClr>
                <a:srgbClr val="7030A0"/>
              </a:buClr>
              <a:buFont typeface="+mj-lt"/>
              <a:buAutoNum type="arabicPeriod"/>
            </a:pPr>
            <a:r>
              <a:rPr lang="zh-CN" altLang="en-US" b="1" dirty="0">
                <a:solidFill>
                  <a:srgbClr val="0000FF"/>
                </a:solidFill>
                <a:latin typeface="微软雅黑" panose="020B0503020204020204" pitchFamily="34" charset="-122"/>
                <a:ea typeface="微软雅黑" panose="020B0503020204020204" pitchFamily="34" charset="-122"/>
              </a:rPr>
              <a:t>第三种机制</a:t>
            </a:r>
            <a:r>
              <a:rPr lang="zh-CN" altLang="en-US" b="1" dirty="0">
                <a:latin typeface="微软雅黑" panose="020B0503020204020204" pitchFamily="34" charset="-122"/>
                <a:ea typeface="微软雅黑" panose="020B0503020204020204" pitchFamily="34" charset="-122"/>
              </a:rPr>
              <a:t>是</a:t>
            </a:r>
            <a:r>
              <a:rPr lang="zh-CN" altLang="en-US" b="1" dirty="0">
                <a:solidFill>
                  <a:srgbClr val="FF0000"/>
                </a:solidFill>
                <a:latin typeface="微软雅黑" panose="020B0503020204020204" pitchFamily="34" charset="-122"/>
                <a:ea typeface="微软雅黑" panose="020B0503020204020204" pitchFamily="34" charset="-122"/>
              </a:rPr>
              <a:t>发送方的一个计时器期限</a:t>
            </a:r>
            <a:r>
              <a:rPr lang="zh-CN" altLang="en-US" b="1" dirty="0">
                <a:latin typeface="微软雅黑" panose="020B0503020204020204" pitchFamily="34" charset="-122"/>
                <a:ea typeface="微软雅黑" panose="020B0503020204020204" pitchFamily="34" charset="-122"/>
              </a:rPr>
              <a:t>到了，这时就把当前已有的缓存数据装入报文段（但长度不能超过 </a:t>
            </a:r>
            <a:r>
              <a:rPr lang="en-US" altLang="zh-CN" b="1" dirty="0">
                <a:latin typeface="微软雅黑" panose="020B0503020204020204" pitchFamily="34" charset="-122"/>
                <a:ea typeface="微软雅黑" panose="020B0503020204020204" pitchFamily="34" charset="-122"/>
              </a:rPr>
              <a:t>MSS</a:t>
            </a:r>
            <a:r>
              <a:rPr lang="zh-CN" altLang="en-US" b="1" dirty="0">
                <a:latin typeface="微软雅黑" panose="020B0503020204020204" pitchFamily="34" charset="-122"/>
                <a:ea typeface="微软雅黑" panose="020B0503020204020204" pitchFamily="34" charset="-122"/>
              </a:rPr>
              <a:t>）发送出去。</a:t>
            </a:r>
            <a:endParaRPr lang="zh-CN" altLang="en-US" b="1" dirty="0">
              <a:latin typeface="微软雅黑" panose="020B0503020204020204" pitchFamily="34" charset="-122"/>
              <a:ea typeface="微软雅黑" panose="020B0503020204020204" pitchFamily="34" charset="-122"/>
            </a:endParaRPr>
          </a:p>
          <a:p>
            <a:pPr marL="285750" indent="-285750">
              <a:lnSpc>
                <a:spcPts val="27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如何控制 </a:t>
            </a:r>
            <a:r>
              <a:rPr lang="en-US" altLang="zh-CN" b="1" dirty="0">
                <a:latin typeface="微软雅黑" panose="020B0503020204020204" pitchFamily="34" charset="-122"/>
                <a:ea typeface="微软雅黑" panose="020B0503020204020204" pitchFamily="34" charset="-122"/>
              </a:rPr>
              <a:t>TCP </a:t>
            </a:r>
            <a:r>
              <a:rPr lang="zh-CN" altLang="en-US" b="1" dirty="0">
                <a:latin typeface="微软雅黑" panose="020B0503020204020204" pitchFamily="34" charset="-122"/>
                <a:ea typeface="微软雅黑" panose="020B0503020204020204" pitchFamily="34" charset="-122"/>
              </a:rPr>
              <a:t>发送报文段的时机仍然是一个较为复杂的问题。</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556965" y="1101813"/>
            <a:ext cx="8048776"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285750" indent="-285750">
              <a:lnSpc>
                <a:spcPts val="27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例子</a:t>
            </a:r>
            <a:r>
              <a:rPr lang="en-US"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290830">
              <a:lnSpc>
                <a:spcPts val="2700"/>
              </a:lnSpc>
              <a:buClr>
                <a:srgbClr val="7030A0"/>
              </a:buClr>
            </a:pP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）一个交互式用户使用一条</a:t>
            </a:r>
            <a:r>
              <a:rPr lang="en-US" altLang="zh-CN" b="1" dirty="0">
                <a:latin typeface="微软雅黑" panose="020B0503020204020204" pitchFamily="34" charset="-122"/>
                <a:ea typeface="微软雅黑" panose="020B0503020204020204" pitchFamily="34" charset="-122"/>
              </a:rPr>
              <a:t>TELNET</a:t>
            </a:r>
            <a:r>
              <a:rPr lang="zh-CN" altLang="en-US" b="1" dirty="0">
                <a:latin typeface="微软雅黑" panose="020B0503020204020204" pitchFamily="34" charset="-122"/>
                <a:ea typeface="微软雅黑" panose="020B0503020204020204" pitchFamily="34" charset="-122"/>
              </a:rPr>
              <a:t>连接（运输层为</a:t>
            </a:r>
            <a:r>
              <a:rPr lang="en-US" altLang="zh-CN" b="1" dirty="0">
                <a:latin typeface="微软雅黑" panose="020B0503020204020204" pitchFamily="34" charset="-122"/>
                <a:ea typeface="微软雅黑" panose="020B0503020204020204" pitchFamily="34" charset="-122"/>
              </a:rPr>
              <a:t>TCP</a:t>
            </a:r>
            <a:r>
              <a:rPr lang="zh-CN" altLang="en-US" b="1" dirty="0">
                <a:latin typeface="微软雅黑" panose="020B0503020204020204" pitchFamily="34" charset="-122"/>
                <a:ea typeface="微软雅黑" panose="020B0503020204020204" pitchFamily="34" charset="-122"/>
              </a:rPr>
              <a:t>协议）。架设用户只发</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个字节，加</a:t>
            </a:r>
            <a:r>
              <a:rPr lang="en-US" altLang="zh-CN" b="1" dirty="0">
                <a:latin typeface="微软雅黑" panose="020B0503020204020204" pitchFamily="34" charset="-122"/>
                <a:ea typeface="微软雅黑" panose="020B0503020204020204" pitchFamily="34" charset="-122"/>
              </a:rPr>
              <a:t>20</a:t>
            </a:r>
            <a:r>
              <a:rPr lang="zh-CN" altLang="en-US" b="1" dirty="0">
                <a:latin typeface="微软雅黑" panose="020B0503020204020204" pitchFamily="34" charset="-122"/>
                <a:ea typeface="微软雅黑" panose="020B0503020204020204" pitchFamily="34" charset="-122"/>
              </a:rPr>
              <a:t>字节首部形成</a:t>
            </a:r>
            <a:r>
              <a:rPr lang="en-US" altLang="zh-CN" b="1" dirty="0">
                <a:latin typeface="微软雅黑" panose="020B0503020204020204" pitchFamily="34" charset="-122"/>
                <a:ea typeface="微软雅黑" panose="020B0503020204020204" pitchFamily="34" charset="-122"/>
              </a:rPr>
              <a:t>TCP</a:t>
            </a:r>
            <a:r>
              <a:rPr lang="zh-CN" altLang="en-US" b="1" dirty="0">
                <a:latin typeface="微软雅黑" panose="020B0503020204020204" pitchFamily="34" charset="-122"/>
                <a:ea typeface="微软雅黑" panose="020B0503020204020204" pitchFamily="34" charset="-122"/>
              </a:rPr>
              <a:t>报文，加</a:t>
            </a:r>
            <a:r>
              <a:rPr lang="en-US" altLang="zh-CN" b="1" dirty="0">
                <a:latin typeface="微软雅黑" panose="020B0503020204020204" pitchFamily="34" charset="-122"/>
                <a:ea typeface="微软雅黑" panose="020B0503020204020204" pitchFamily="34" charset="-122"/>
              </a:rPr>
              <a:t>20</a:t>
            </a:r>
            <a:r>
              <a:rPr lang="zh-CN" altLang="en-US" b="1" dirty="0">
                <a:latin typeface="微软雅黑" panose="020B0503020204020204" pitchFamily="34" charset="-122"/>
                <a:ea typeface="微软雅黑" panose="020B0503020204020204" pitchFamily="34" charset="-122"/>
              </a:rPr>
              <a:t>字节首部形成</a:t>
            </a:r>
            <a:r>
              <a:rPr lang="en-US" altLang="zh-CN" b="1" dirty="0">
                <a:latin typeface="微软雅黑" panose="020B0503020204020204" pitchFamily="34" charset="-122"/>
                <a:ea typeface="微软雅黑" panose="020B0503020204020204" pitchFamily="34" charset="-122"/>
              </a:rPr>
              <a:t>IP</a:t>
            </a:r>
            <a:r>
              <a:rPr lang="zh-CN" altLang="en-US" b="1" dirty="0">
                <a:latin typeface="微软雅黑" panose="020B0503020204020204" pitchFamily="34" charset="-122"/>
                <a:ea typeface="微软雅黑" panose="020B0503020204020204" pitchFamily="34" charset="-122"/>
              </a:rPr>
              <a:t>数据报，发送给接收方（</a:t>
            </a:r>
            <a:r>
              <a:rPr lang="en-US" altLang="zh-CN" b="1" dirty="0">
                <a:solidFill>
                  <a:srgbClr val="FF0000"/>
                </a:solidFill>
                <a:latin typeface="微软雅黑" panose="020B0503020204020204" pitchFamily="34" charset="-122"/>
                <a:ea typeface="微软雅黑" panose="020B0503020204020204" pitchFamily="34" charset="-122"/>
              </a:rPr>
              <a:t>41</a:t>
            </a:r>
            <a:r>
              <a:rPr lang="zh-CN" altLang="en-US" b="1" dirty="0">
                <a:solidFill>
                  <a:srgbClr val="FF0000"/>
                </a:solidFill>
                <a:latin typeface="微软雅黑" panose="020B0503020204020204" pitchFamily="34" charset="-122"/>
                <a:ea typeface="微软雅黑" panose="020B0503020204020204" pitchFamily="34" charset="-122"/>
              </a:rPr>
              <a:t>字节</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290830">
              <a:lnSpc>
                <a:spcPts val="2700"/>
              </a:lnSpc>
              <a:buClr>
                <a:srgbClr val="7030A0"/>
              </a:buClr>
            </a:pP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）接收方给确认，无数据，共</a:t>
            </a:r>
            <a:r>
              <a:rPr lang="en-US" altLang="zh-CN" b="1" dirty="0">
                <a:solidFill>
                  <a:srgbClr val="FF0000"/>
                </a:solidFill>
                <a:latin typeface="微软雅黑" panose="020B0503020204020204" pitchFamily="34" charset="-122"/>
                <a:ea typeface="微软雅黑" panose="020B0503020204020204" pitchFamily="34" charset="-122"/>
              </a:rPr>
              <a:t>40</a:t>
            </a:r>
            <a:r>
              <a:rPr lang="zh-CN" altLang="en-US" b="1" dirty="0">
                <a:solidFill>
                  <a:srgbClr val="FF0000"/>
                </a:solidFill>
                <a:latin typeface="微软雅黑" panose="020B0503020204020204" pitchFamily="34" charset="-122"/>
                <a:ea typeface="微软雅黑" panose="020B0503020204020204" pitchFamily="34" charset="-122"/>
              </a:rPr>
              <a:t>字节</a:t>
            </a:r>
            <a:r>
              <a:rPr lang="zh-CN" altLang="en-US" b="1" dirty="0">
                <a:latin typeface="微软雅黑" panose="020B0503020204020204" pitchFamily="34" charset="-122"/>
                <a:ea typeface="微软雅黑" panose="020B0503020204020204" pitchFamily="34" charset="-122"/>
              </a:rPr>
              <a:t>的</a:t>
            </a:r>
            <a:r>
              <a:rPr lang="en-US" altLang="zh-CN" b="1" dirty="0">
                <a:latin typeface="微软雅黑" panose="020B0503020204020204" pitchFamily="34" charset="-122"/>
                <a:ea typeface="微软雅黑" panose="020B0503020204020204" pitchFamily="34" charset="-122"/>
              </a:rPr>
              <a:t>IP</a:t>
            </a:r>
            <a:r>
              <a:rPr lang="zh-CN" altLang="en-US" b="1" dirty="0">
                <a:latin typeface="微软雅黑" panose="020B0503020204020204" pitchFamily="34" charset="-122"/>
                <a:ea typeface="微软雅黑" panose="020B0503020204020204" pitchFamily="34" charset="-122"/>
              </a:rPr>
              <a:t>数据报。</a:t>
            </a:r>
            <a:endParaRPr lang="en-US" altLang="zh-CN" b="1" dirty="0">
              <a:latin typeface="微软雅黑" panose="020B0503020204020204" pitchFamily="34" charset="-122"/>
              <a:ea typeface="微软雅黑" panose="020B0503020204020204" pitchFamily="34" charset="-122"/>
            </a:endParaRPr>
          </a:p>
          <a:p>
            <a:pPr marL="290830">
              <a:lnSpc>
                <a:spcPts val="2700"/>
              </a:lnSpc>
              <a:buClr>
                <a:srgbClr val="7030A0"/>
              </a:buClr>
            </a:pP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）若发送方需又需要接收方回复一个字符，则接收方需发</a:t>
            </a:r>
            <a:r>
              <a:rPr lang="en-US" altLang="zh-CN" b="1" dirty="0">
                <a:solidFill>
                  <a:srgbClr val="FF0000"/>
                </a:solidFill>
                <a:latin typeface="微软雅黑" panose="020B0503020204020204" pitchFamily="34" charset="-122"/>
                <a:ea typeface="微软雅黑" panose="020B0503020204020204" pitchFamily="34" charset="-122"/>
              </a:rPr>
              <a:t>40</a:t>
            </a:r>
            <a:r>
              <a:rPr lang="zh-CN" altLang="en-US" b="1" dirty="0">
                <a:solidFill>
                  <a:srgbClr val="FF0000"/>
                </a:solidFill>
                <a:latin typeface="微软雅黑" panose="020B0503020204020204" pitchFamily="34" charset="-122"/>
                <a:ea typeface="微软雅黑" panose="020B0503020204020204" pitchFamily="34" charset="-122"/>
              </a:rPr>
              <a:t>字节</a:t>
            </a:r>
            <a:r>
              <a:rPr lang="zh-CN" altLang="en-US" b="1" dirty="0">
                <a:latin typeface="微软雅黑" panose="020B0503020204020204" pitchFamily="34" charset="-122"/>
                <a:ea typeface="微软雅黑" panose="020B0503020204020204" pitchFamily="34" charset="-122"/>
              </a:rPr>
              <a:t>的确认数据报和</a:t>
            </a:r>
            <a:r>
              <a:rPr lang="en-US" altLang="zh-CN" b="1" dirty="0">
                <a:solidFill>
                  <a:srgbClr val="FF0000"/>
                </a:solidFill>
                <a:latin typeface="微软雅黑" panose="020B0503020204020204" pitchFamily="34" charset="-122"/>
                <a:ea typeface="微软雅黑" panose="020B0503020204020204" pitchFamily="34" charset="-122"/>
              </a:rPr>
              <a:t>41</a:t>
            </a:r>
            <a:r>
              <a:rPr lang="zh-CN" altLang="en-US" b="1" dirty="0">
                <a:solidFill>
                  <a:srgbClr val="FF0000"/>
                </a:solidFill>
                <a:latin typeface="微软雅黑" panose="020B0503020204020204" pitchFamily="34" charset="-122"/>
                <a:ea typeface="微软雅黑" panose="020B0503020204020204" pitchFamily="34" charset="-122"/>
              </a:rPr>
              <a:t>字节</a:t>
            </a:r>
            <a:r>
              <a:rPr lang="zh-CN" altLang="en-US" b="1" dirty="0">
                <a:latin typeface="微软雅黑" panose="020B0503020204020204" pitchFamily="34" charset="-122"/>
                <a:ea typeface="微软雅黑" panose="020B0503020204020204" pitchFamily="34" charset="-122"/>
              </a:rPr>
              <a:t>的</a:t>
            </a:r>
            <a:r>
              <a:rPr lang="en-US" altLang="zh-CN" b="1" dirty="0">
                <a:latin typeface="微软雅黑" panose="020B0503020204020204" pitchFamily="34" charset="-122"/>
                <a:ea typeface="微软雅黑" panose="020B0503020204020204" pitchFamily="34" charset="-122"/>
              </a:rPr>
              <a:t>IP</a:t>
            </a:r>
            <a:r>
              <a:rPr lang="zh-CN" altLang="en-US" b="1" dirty="0">
                <a:latin typeface="微软雅黑" panose="020B0503020204020204" pitchFamily="34" charset="-122"/>
                <a:ea typeface="微软雅黑" panose="020B0503020204020204" pitchFamily="34" charset="-122"/>
              </a:rPr>
              <a:t>数据报。</a:t>
            </a:r>
            <a:endParaRPr lang="en-US" altLang="zh-CN" b="1" dirty="0">
              <a:latin typeface="微软雅黑" panose="020B0503020204020204" pitchFamily="34" charset="-122"/>
              <a:ea typeface="微软雅黑" panose="020B0503020204020204" pitchFamily="34" charset="-122"/>
            </a:endParaRPr>
          </a:p>
          <a:p>
            <a:pPr marL="290830">
              <a:lnSpc>
                <a:spcPts val="2700"/>
              </a:lnSpc>
              <a:buClr>
                <a:srgbClr val="7030A0"/>
              </a:buClr>
            </a:pPr>
            <a:endParaRPr lang="en-US" altLang="zh-CN" b="1" dirty="0">
              <a:latin typeface="微软雅黑" panose="020B0503020204020204" pitchFamily="34" charset="-122"/>
              <a:ea typeface="微软雅黑" panose="020B0503020204020204" pitchFamily="34" charset="-122"/>
            </a:endParaRPr>
          </a:p>
          <a:p>
            <a:pPr marL="290830">
              <a:lnSpc>
                <a:spcPts val="2700"/>
              </a:lnSpc>
              <a:buClr>
                <a:srgbClr val="7030A0"/>
              </a:buClr>
            </a:pPr>
            <a:r>
              <a:rPr lang="zh-CN" altLang="en-US" b="1" dirty="0">
                <a:latin typeface="微软雅黑" panose="020B0503020204020204" pitchFamily="34" charset="-122"/>
                <a:ea typeface="微软雅黑" panose="020B0503020204020204" pitchFamily="34" charset="-122"/>
              </a:rPr>
              <a:t>效率不高。</a:t>
            </a:r>
            <a:endParaRPr lang="en-US" altLang="zh-CN" b="1" dirty="0">
              <a:latin typeface="微软雅黑" panose="020B0503020204020204" pitchFamily="34" charset="-122"/>
              <a:ea typeface="微软雅黑" panose="020B0503020204020204" pitchFamily="34" charset="-122"/>
            </a:endParaRPr>
          </a:p>
          <a:p>
            <a:pPr marL="290830">
              <a:lnSpc>
                <a:spcPts val="2700"/>
              </a:lnSpc>
              <a:buClr>
                <a:srgbClr val="7030A0"/>
              </a:buClr>
            </a:pPr>
            <a:r>
              <a:rPr lang="zh-CN" altLang="en-US" b="1" dirty="0">
                <a:latin typeface="微软雅黑" panose="020B0503020204020204" pitchFamily="34" charset="-122"/>
                <a:ea typeface="微软雅黑" panose="020B0503020204020204" pitchFamily="34" charset="-122"/>
              </a:rPr>
              <a:t>（推迟发确认报文，尽量捎带）。</a:t>
            </a:r>
            <a:endParaRPr lang="en-US" altLang="zh-CN" b="1" dirty="0">
              <a:latin typeface="微软雅黑" panose="020B0503020204020204" pitchFamily="34" charset="-122"/>
              <a:ea typeface="微软雅黑" panose="020B0503020204020204" pitchFamily="34" charset="-122"/>
            </a:endParaRPr>
          </a:p>
        </p:txBody>
      </p:sp>
      <p:sp>
        <p:nvSpPr>
          <p:cNvPr id="3" name="AutoShape 5"/>
          <p:cNvSpPr>
            <a:spLocks noChangeArrowheads="1"/>
          </p:cNvSpPr>
          <p:nvPr/>
        </p:nvSpPr>
        <p:spPr bwMode="auto">
          <a:xfrm>
            <a:off x="556965" y="688789"/>
            <a:ext cx="8048776" cy="388721"/>
          </a:xfrm>
          <a:prstGeom prst="roundRect">
            <a:avLst>
              <a:gd name="adj" fmla="val 16667"/>
            </a:avLst>
          </a:prstGeom>
          <a:solidFill>
            <a:srgbClr val="0089FA"/>
          </a:solidFill>
          <a:ln>
            <a:noFill/>
          </a:ln>
          <a:effectLst/>
        </p:spPr>
        <p:txBody>
          <a:bodyPr wrap="none" lIns="91436" tIns="45718" rIns="91436" bIns="45718" anchor="ctr"/>
          <a:lstStyle/>
          <a:p>
            <a:endParaRPr lang="zh-CN" altLang="en-US"/>
          </a:p>
        </p:txBody>
      </p:sp>
      <p:sp>
        <p:nvSpPr>
          <p:cNvPr id="4" name="Rectangle 6"/>
          <p:cNvSpPr>
            <a:spLocks noChangeArrowheads="1"/>
          </p:cNvSpPr>
          <p:nvPr/>
        </p:nvSpPr>
        <p:spPr bwMode="auto">
          <a:xfrm>
            <a:off x="2906739" y="646518"/>
            <a:ext cx="33305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5.7.2   TCP</a:t>
            </a:r>
            <a:r>
              <a:rPr lang="zh-CN" altLang="en-US" sz="2400" b="1" dirty="0">
                <a:solidFill>
                  <a:schemeClr val="bg1"/>
                </a:solidFill>
                <a:latin typeface="微软雅黑" panose="020B0503020204020204" pitchFamily="34" charset="-122"/>
                <a:ea typeface="微软雅黑" panose="020B0503020204020204" pitchFamily="34" charset="-122"/>
              </a:rPr>
              <a:t>的传输效率</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3977091" y="3171323"/>
            <a:ext cx="5115618" cy="1555857"/>
            <a:chOff x="1180012" y="2047711"/>
            <a:chExt cx="6748401" cy="2188741"/>
          </a:xfrm>
        </p:grpSpPr>
        <p:sp>
          <p:nvSpPr>
            <p:cNvPr id="7" name="矩形 6"/>
            <p:cNvSpPr/>
            <p:nvPr/>
          </p:nvSpPr>
          <p:spPr>
            <a:xfrm>
              <a:off x="5999256" y="2332441"/>
              <a:ext cx="741179" cy="339634"/>
            </a:xfrm>
            <a:prstGeom prst="rect">
              <a:avLst/>
            </a:prstGeom>
            <a:solidFill>
              <a:srgbClr val="FF66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微软雅黑" panose="020B0503020204020204" pitchFamily="34" charset="-122"/>
                  <a:ea typeface="微软雅黑" panose="020B0503020204020204" pitchFamily="34" charset="-122"/>
                </a:rPr>
                <a:t>1</a:t>
              </a:r>
              <a:r>
                <a:rPr lang="zh-CN" altLang="en-US" sz="1000" b="1" dirty="0">
                  <a:solidFill>
                    <a:schemeClr val="tx1"/>
                  </a:solidFill>
                  <a:latin typeface="微软雅黑" panose="020B0503020204020204" pitchFamily="34" charset="-122"/>
                  <a:ea typeface="微软雅黑" panose="020B0503020204020204" pitchFamily="34" charset="-122"/>
                </a:rPr>
                <a:t> 字节</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nvSpPr>
          <p:spPr>
            <a:xfrm>
              <a:off x="6044063" y="2047711"/>
              <a:ext cx="615785" cy="368026"/>
            </a:xfrm>
            <a:prstGeom prst="rect">
              <a:avLst/>
            </a:prstGeom>
          </p:spPr>
          <p:txBody>
            <a:bodyPr wrap="none">
              <a:spAutoFit/>
            </a:bodyPr>
            <a:lstStyle/>
            <a:p>
              <a:pPr algn="ctr"/>
              <a:r>
                <a:rPr lang="zh-CN" altLang="en-US" sz="1100" b="1" dirty="0">
                  <a:latin typeface="微软雅黑" panose="020B0503020204020204" pitchFamily="34" charset="-122"/>
                  <a:ea typeface="微软雅黑" panose="020B0503020204020204" pitchFamily="34" charset="-122"/>
                </a:rPr>
                <a:t>数据</a:t>
              </a:r>
              <a:endParaRPr lang="zh-CN" altLang="en-US" sz="1100" b="1" dirty="0">
                <a:latin typeface="微软雅黑" panose="020B0503020204020204" pitchFamily="34" charset="-122"/>
                <a:ea typeface="微软雅黑" panose="020B0503020204020204" pitchFamily="34" charset="-122"/>
              </a:endParaRPr>
            </a:p>
          </p:txBody>
        </p:sp>
        <p:sp>
          <p:nvSpPr>
            <p:cNvPr id="9" name="矩形 8"/>
            <p:cNvSpPr/>
            <p:nvPr/>
          </p:nvSpPr>
          <p:spPr>
            <a:xfrm>
              <a:off x="5999256" y="2815767"/>
              <a:ext cx="741178" cy="339634"/>
            </a:xfrm>
            <a:prstGeom prst="rect">
              <a:avLst/>
            </a:prstGeom>
            <a:solidFill>
              <a:srgbClr val="FF66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微软雅黑" panose="020B0503020204020204" pitchFamily="34" charset="-122"/>
                  <a:ea typeface="微软雅黑" panose="020B0503020204020204" pitchFamily="34" charset="-122"/>
                </a:rPr>
                <a:t>1</a:t>
              </a:r>
              <a:r>
                <a:rPr lang="zh-CN" altLang="en-US" sz="1000" b="1" dirty="0">
                  <a:solidFill>
                    <a:schemeClr val="tx1"/>
                  </a:solidFill>
                  <a:latin typeface="微软雅黑" panose="020B0503020204020204" pitchFamily="34" charset="-122"/>
                  <a:ea typeface="微软雅黑" panose="020B0503020204020204" pitchFamily="34" charset="-122"/>
                </a:rPr>
                <a:t> 字节</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10" name="矩形 9"/>
            <p:cNvSpPr/>
            <p:nvPr/>
          </p:nvSpPr>
          <p:spPr>
            <a:xfrm>
              <a:off x="3591337" y="2815767"/>
              <a:ext cx="2411325" cy="339634"/>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微软雅黑" panose="020B0503020204020204" pitchFamily="34" charset="-122"/>
                  <a:ea typeface="微软雅黑" panose="020B0503020204020204" pitchFamily="34" charset="-122"/>
                </a:rPr>
                <a:t>20</a:t>
              </a:r>
              <a:r>
                <a:rPr lang="zh-CN" altLang="en-US" sz="1000" b="1" dirty="0">
                  <a:solidFill>
                    <a:schemeClr val="tx1"/>
                  </a:solidFill>
                  <a:latin typeface="微软雅黑" panose="020B0503020204020204" pitchFamily="34" charset="-122"/>
                  <a:ea typeface="微软雅黑" panose="020B0503020204020204" pitchFamily="34" charset="-122"/>
                </a:rPr>
                <a:t> 字节</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11" name="矩形 10"/>
            <p:cNvSpPr/>
            <p:nvPr/>
          </p:nvSpPr>
          <p:spPr>
            <a:xfrm>
              <a:off x="5999256" y="3312155"/>
              <a:ext cx="741178" cy="339634"/>
            </a:xfrm>
            <a:prstGeom prst="rect">
              <a:avLst/>
            </a:prstGeom>
            <a:solidFill>
              <a:srgbClr val="FF66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微软雅黑" panose="020B0503020204020204" pitchFamily="34" charset="-122"/>
                  <a:ea typeface="微软雅黑" panose="020B0503020204020204" pitchFamily="34" charset="-122"/>
                </a:rPr>
                <a:t>1</a:t>
              </a:r>
              <a:r>
                <a:rPr lang="zh-CN" altLang="en-US" sz="1000" b="1" dirty="0">
                  <a:solidFill>
                    <a:schemeClr val="tx1"/>
                  </a:solidFill>
                  <a:latin typeface="微软雅黑" panose="020B0503020204020204" pitchFamily="34" charset="-122"/>
                  <a:ea typeface="微软雅黑" panose="020B0503020204020204" pitchFamily="34" charset="-122"/>
                </a:rPr>
                <a:t> 字节</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12" name="矩形 11"/>
            <p:cNvSpPr/>
            <p:nvPr/>
          </p:nvSpPr>
          <p:spPr>
            <a:xfrm>
              <a:off x="3591337" y="3312155"/>
              <a:ext cx="2411325" cy="339634"/>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微软雅黑" panose="020B0503020204020204" pitchFamily="34" charset="-122"/>
                  <a:ea typeface="微软雅黑" panose="020B0503020204020204" pitchFamily="34" charset="-122"/>
                </a:rPr>
                <a:t>20</a:t>
              </a:r>
              <a:r>
                <a:rPr lang="zh-CN" altLang="en-US" sz="1000" b="1" dirty="0">
                  <a:solidFill>
                    <a:schemeClr val="tx1"/>
                  </a:solidFill>
                  <a:latin typeface="微软雅黑" panose="020B0503020204020204" pitchFamily="34" charset="-122"/>
                  <a:ea typeface="微软雅黑" panose="020B0503020204020204" pitchFamily="34" charset="-122"/>
                </a:rPr>
                <a:t> 字节</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13" name="矩形 12"/>
            <p:cNvSpPr/>
            <p:nvPr/>
          </p:nvSpPr>
          <p:spPr>
            <a:xfrm>
              <a:off x="1180012" y="3312155"/>
              <a:ext cx="2411325" cy="339634"/>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微软雅黑" panose="020B0503020204020204" pitchFamily="34" charset="-122"/>
                  <a:ea typeface="微软雅黑" panose="020B0503020204020204" pitchFamily="34" charset="-122"/>
                </a:rPr>
                <a:t>20</a:t>
              </a:r>
              <a:r>
                <a:rPr lang="zh-CN" altLang="en-US" sz="1000" b="1" dirty="0">
                  <a:solidFill>
                    <a:schemeClr val="tx1"/>
                  </a:solidFill>
                  <a:latin typeface="微软雅黑" panose="020B0503020204020204" pitchFamily="34" charset="-122"/>
                  <a:ea typeface="微软雅黑" panose="020B0503020204020204" pitchFamily="34" charset="-122"/>
                </a:rPr>
                <a:t> 字节</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14" name="矩形 13"/>
            <p:cNvSpPr/>
            <p:nvPr/>
          </p:nvSpPr>
          <p:spPr>
            <a:xfrm>
              <a:off x="4000621" y="2518187"/>
              <a:ext cx="1592751" cy="368026"/>
            </a:xfrm>
            <a:prstGeom prst="rect">
              <a:avLst/>
            </a:prstGeom>
          </p:spPr>
          <p:txBody>
            <a:bodyPr wrap="none">
              <a:spAutoFit/>
            </a:bodyPr>
            <a:lstStyle/>
            <a:p>
              <a:pPr algn="ctr"/>
              <a:r>
                <a:rPr lang="en-US" altLang="zh-CN" sz="1100" b="1" dirty="0">
                  <a:latin typeface="微软雅黑" panose="020B0503020204020204" pitchFamily="34" charset="-122"/>
                  <a:ea typeface="微软雅黑" panose="020B0503020204020204" pitchFamily="34" charset="-122"/>
                </a:rPr>
                <a:t>TCP </a:t>
              </a:r>
              <a:r>
                <a:rPr lang="zh-CN" altLang="en-US" sz="1100" b="1" dirty="0">
                  <a:latin typeface="微软雅黑" panose="020B0503020204020204" pitchFamily="34" charset="-122"/>
                  <a:ea typeface="微软雅黑" panose="020B0503020204020204" pitchFamily="34" charset="-122"/>
                </a:rPr>
                <a:t>报文段首部</a:t>
              </a:r>
              <a:endParaRPr lang="zh-CN" altLang="en-US" sz="1100" b="1" dirty="0">
                <a:latin typeface="微软雅黑" panose="020B0503020204020204" pitchFamily="34" charset="-122"/>
                <a:ea typeface="微软雅黑" panose="020B0503020204020204" pitchFamily="34" charset="-122"/>
              </a:endParaRPr>
            </a:p>
          </p:txBody>
        </p:sp>
        <p:sp>
          <p:nvSpPr>
            <p:cNvPr id="15" name="矩形 14"/>
            <p:cNvSpPr/>
            <p:nvPr/>
          </p:nvSpPr>
          <p:spPr>
            <a:xfrm>
              <a:off x="1678113" y="3004375"/>
              <a:ext cx="1415121" cy="368026"/>
            </a:xfrm>
            <a:prstGeom prst="rect">
              <a:avLst/>
            </a:prstGeom>
          </p:spPr>
          <p:txBody>
            <a:bodyPr wrap="none">
              <a:spAutoFit/>
            </a:bodyPr>
            <a:lstStyle/>
            <a:p>
              <a:pPr algn="ctr"/>
              <a:r>
                <a:rPr lang="en-US" altLang="zh-CN" sz="1100" b="1" dirty="0">
                  <a:latin typeface="微软雅黑" panose="020B0503020204020204" pitchFamily="34" charset="-122"/>
                  <a:ea typeface="微软雅黑" panose="020B0503020204020204" pitchFamily="34" charset="-122"/>
                </a:rPr>
                <a:t>IP </a:t>
              </a:r>
              <a:r>
                <a:rPr lang="zh-CN" altLang="en-US" sz="1100" b="1" dirty="0">
                  <a:latin typeface="微软雅黑" panose="020B0503020204020204" pitchFamily="34" charset="-122"/>
                  <a:ea typeface="微软雅黑" panose="020B0503020204020204" pitchFamily="34" charset="-122"/>
                </a:rPr>
                <a:t>数据报首部</a:t>
              </a:r>
              <a:endParaRPr lang="zh-CN" altLang="en-US" sz="1100" b="1" dirty="0">
                <a:latin typeface="微软雅黑" panose="020B0503020204020204" pitchFamily="34" charset="-122"/>
                <a:ea typeface="微软雅黑" panose="020B0503020204020204" pitchFamily="34" charset="-122"/>
              </a:endParaRPr>
            </a:p>
          </p:txBody>
        </p:sp>
        <p:sp>
          <p:nvSpPr>
            <p:cNvPr id="16" name="矩形 15"/>
            <p:cNvSpPr/>
            <p:nvPr/>
          </p:nvSpPr>
          <p:spPr>
            <a:xfrm>
              <a:off x="6707841" y="2831694"/>
              <a:ext cx="1220572" cy="368026"/>
            </a:xfrm>
            <a:prstGeom prst="rect">
              <a:avLst/>
            </a:prstGeom>
          </p:spPr>
          <p:txBody>
            <a:bodyPr wrap="none">
              <a:spAutoFit/>
            </a:bodyPr>
            <a:lstStyle/>
            <a:p>
              <a:pPr algn="ctr"/>
              <a:r>
                <a:rPr lang="en-US" altLang="zh-CN" sz="1100" b="1" dirty="0">
                  <a:latin typeface="微软雅黑" panose="020B0503020204020204" pitchFamily="34" charset="-122"/>
                  <a:ea typeface="微软雅黑" panose="020B0503020204020204" pitchFamily="34" charset="-122"/>
                </a:rPr>
                <a:t>TCP </a:t>
              </a:r>
              <a:r>
                <a:rPr lang="zh-CN" altLang="en-US" sz="1100" b="1" dirty="0">
                  <a:latin typeface="微软雅黑" panose="020B0503020204020204" pitchFamily="34" charset="-122"/>
                  <a:ea typeface="微软雅黑" panose="020B0503020204020204" pitchFamily="34" charset="-122"/>
                </a:rPr>
                <a:t>报文段</a:t>
              </a:r>
              <a:endParaRPr lang="zh-CN" altLang="en-US" sz="1100" b="1" dirty="0">
                <a:latin typeface="微软雅黑" panose="020B0503020204020204" pitchFamily="34" charset="-122"/>
                <a:ea typeface="微软雅黑" panose="020B0503020204020204" pitchFamily="34" charset="-122"/>
              </a:endParaRPr>
            </a:p>
          </p:txBody>
        </p:sp>
        <p:sp>
          <p:nvSpPr>
            <p:cNvPr id="17" name="矩形 16"/>
            <p:cNvSpPr/>
            <p:nvPr/>
          </p:nvSpPr>
          <p:spPr>
            <a:xfrm>
              <a:off x="6714391" y="3341146"/>
              <a:ext cx="1042942" cy="368026"/>
            </a:xfrm>
            <a:prstGeom prst="rect">
              <a:avLst/>
            </a:prstGeom>
          </p:spPr>
          <p:txBody>
            <a:bodyPr wrap="none">
              <a:spAutoFit/>
            </a:bodyPr>
            <a:lstStyle/>
            <a:p>
              <a:pPr algn="ctr"/>
              <a:r>
                <a:rPr lang="en-US" altLang="zh-CN" sz="1100" b="1" dirty="0">
                  <a:latin typeface="微软雅黑" panose="020B0503020204020204" pitchFamily="34" charset="-122"/>
                  <a:ea typeface="微软雅黑" panose="020B0503020204020204" pitchFamily="34" charset="-122"/>
                </a:rPr>
                <a:t>IP </a:t>
              </a:r>
              <a:r>
                <a:rPr lang="zh-CN" altLang="en-US" sz="1100" b="1" dirty="0">
                  <a:latin typeface="微软雅黑" panose="020B0503020204020204" pitchFamily="34" charset="-122"/>
                  <a:ea typeface="微软雅黑" panose="020B0503020204020204" pitchFamily="34" charset="-122"/>
                </a:rPr>
                <a:t>数据报</a:t>
              </a:r>
              <a:endParaRPr lang="zh-CN" altLang="en-US" sz="1100" b="1" dirty="0">
                <a:latin typeface="微软雅黑" panose="020B0503020204020204" pitchFamily="34" charset="-122"/>
                <a:ea typeface="微软雅黑" panose="020B0503020204020204" pitchFamily="34" charset="-122"/>
              </a:endParaRPr>
            </a:p>
          </p:txBody>
        </p:sp>
        <p:sp>
          <p:nvSpPr>
            <p:cNvPr id="18" name="矩形 17"/>
            <p:cNvSpPr/>
            <p:nvPr/>
          </p:nvSpPr>
          <p:spPr>
            <a:xfrm>
              <a:off x="2864763" y="3868426"/>
              <a:ext cx="3794093" cy="368026"/>
            </a:xfrm>
            <a:prstGeom prst="rect">
              <a:avLst/>
            </a:prstGeom>
          </p:spPr>
          <p:txBody>
            <a:bodyPr wrap="none">
              <a:spAutoFit/>
            </a:bodyPr>
            <a:lstStyle/>
            <a:p>
              <a:r>
                <a:rPr lang="zh-CN" altLang="en-US" sz="1100" b="1" dirty="0">
                  <a:latin typeface="微软雅黑" panose="020B0503020204020204" pitchFamily="34" charset="-122"/>
                  <a:ea typeface="微软雅黑" panose="020B0503020204020204" pitchFamily="34" charset="-122"/>
                </a:rPr>
                <a:t>此时，有效数据传输效率 </a:t>
              </a:r>
              <a:r>
                <a:rPr lang="en-US" altLang="zh-CN" sz="1100" b="1" dirty="0">
                  <a:latin typeface="微软雅黑" panose="020B0503020204020204" pitchFamily="34" charset="-122"/>
                  <a:ea typeface="微软雅黑" panose="020B0503020204020204" pitchFamily="34" charset="-122"/>
                </a:rPr>
                <a:t>= 1/41 = 2.44%</a:t>
              </a:r>
              <a:endParaRPr lang="zh-CN" altLang="en-US" sz="1100" dirty="0"/>
            </a:p>
          </p:txBody>
        </p:sp>
      </p:gr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556965" y="1101813"/>
            <a:ext cx="8048776" cy="376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285750" indent="-285750">
              <a:lnSpc>
                <a:spcPct val="150000"/>
              </a:lnSpc>
              <a:buClr>
                <a:srgbClr val="0070C0"/>
              </a:buClr>
              <a:buFont typeface="Wingdings" panose="05000000000000000000" pitchFamily="2" charset="2"/>
              <a:buChar char="l"/>
            </a:pPr>
            <a:r>
              <a:rPr lang="en-US" altLang="zh-CN" b="1" dirty="0">
                <a:solidFill>
                  <a:prstClr val="black"/>
                </a:solidFill>
                <a:latin typeface="微软雅黑" panose="020B0503020204020204" pitchFamily="34" charset="-122"/>
                <a:ea typeface="微软雅黑" panose="020B0503020204020204" pitchFamily="34" charset="-122"/>
              </a:rPr>
              <a:t>Nagle</a:t>
            </a:r>
            <a:r>
              <a:rPr lang="zh-CN" altLang="en-US" b="1" dirty="0">
                <a:solidFill>
                  <a:prstClr val="black"/>
                </a:solidFill>
                <a:latin typeface="微软雅黑" panose="020B0503020204020204" pitchFamily="34" charset="-122"/>
                <a:ea typeface="微软雅黑" panose="020B0503020204020204" pitchFamily="34" charset="-122"/>
              </a:rPr>
              <a:t>方法：</a:t>
            </a:r>
            <a:endParaRPr lang="en-US" altLang="zh-CN" b="1" dirty="0">
              <a:solidFill>
                <a:prstClr val="black"/>
              </a:solidFill>
              <a:latin typeface="微软雅黑" panose="020B0503020204020204" pitchFamily="34" charset="-122"/>
              <a:ea typeface="微软雅黑" panose="020B0503020204020204" pitchFamily="34" charset="-122"/>
            </a:endParaRPr>
          </a:p>
          <a:p>
            <a:pPr marL="285750" indent="-285750">
              <a:lnSpc>
                <a:spcPct val="150000"/>
              </a:lnSpc>
              <a:buClr>
                <a:srgbClr val="0070C0"/>
              </a:buClr>
              <a:buFont typeface="Wingdings" panose="05000000000000000000" pitchFamily="2" charset="2"/>
              <a:buChar char="l"/>
            </a:pPr>
            <a:r>
              <a:rPr lang="en-US" altLang="zh-CN" b="1" dirty="0">
                <a:solidFill>
                  <a:prstClr val="black"/>
                </a:solidFill>
                <a:latin typeface="微软雅黑" panose="020B0503020204020204" pitchFamily="34" charset="-122"/>
                <a:ea typeface="微软雅黑" panose="020B0503020204020204" pitchFamily="34" charset="-122"/>
              </a:rPr>
              <a:t>1)</a:t>
            </a:r>
            <a:r>
              <a:rPr lang="zh-CN" altLang="en-US" b="1" dirty="0">
                <a:solidFill>
                  <a:prstClr val="black"/>
                </a:solidFill>
                <a:latin typeface="微软雅黑" panose="020B0503020204020204" pitchFamily="34" charset="-122"/>
                <a:ea typeface="微软雅黑" panose="020B0503020204020204" pitchFamily="34" charset="-122"/>
              </a:rPr>
              <a:t>若应用进程把要发送的数据逐个字节送到</a:t>
            </a:r>
            <a:r>
              <a:rPr lang="en-US" altLang="zh-CN" b="1" dirty="0">
                <a:solidFill>
                  <a:prstClr val="black"/>
                </a:solidFill>
                <a:latin typeface="微软雅黑" panose="020B0503020204020204" pitchFamily="34" charset="-122"/>
                <a:ea typeface="微软雅黑" panose="020B0503020204020204" pitchFamily="34" charset="-122"/>
              </a:rPr>
              <a:t>TCP</a:t>
            </a:r>
            <a:r>
              <a:rPr lang="zh-CN" altLang="en-US" b="1" dirty="0">
                <a:solidFill>
                  <a:prstClr val="black"/>
                </a:solidFill>
                <a:latin typeface="微软雅黑" panose="020B0503020204020204" pitchFamily="34" charset="-122"/>
                <a:ea typeface="微软雅黑" panose="020B0503020204020204" pitchFamily="34" charset="-122"/>
              </a:rPr>
              <a:t>的缓存，则发送方就把第一个数据字节先发出去。后面缓存。</a:t>
            </a:r>
            <a:endParaRPr lang="en-US" altLang="zh-CN" b="1" dirty="0">
              <a:solidFill>
                <a:prstClr val="black"/>
              </a:solidFill>
              <a:latin typeface="微软雅黑" panose="020B0503020204020204" pitchFamily="34" charset="-122"/>
              <a:ea typeface="微软雅黑" panose="020B0503020204020204" pitchFamily="34" charset="-122"/>
            </a:endParaRPr>
          </a:p>
          <a:p>
            <a:pPr marL="285750" indent="-285750">
              <a:lnSpc>
                <a:spcPct val="150000"/>
              </a:lnSpc>
              <a:buClr>
                <a:srgbClr val="0070C0"/>
              </a:buClr>
              <a:buFont typeface="Wingdings" panose="05000000000000000000" pitchFamily="2" charset="2"/>
              <a:buChar char="l"/>
            </a:pPr>
            <a:r>
              <a:rPr lang="en-US" altLang="zh-CN" b="1" dirty="0">
                <a:solidFill>
                  <a:prstClr val="black"/>
                </a:solidFill>
                <a:latin typeface="微软雅黑" panose="020B0503020204020204" pitchFamily="34" charset="-122"/>
                <a:ea typeface="微软雅黑" panose="020B0503020204020204" pitchFamily="34" charset="-122"/>
              </a:rPr>
              <a:t>2)</a:t>
            </a:r>
            <a:r>
              <a:rPr lang="zh-CN" altLang="en-US" b="1" dirty="0">
                <a:solidFill>
                  <a:prstClr val="black"/>
                </a:solidFill>
                <a:latin typeface="微软雅黑" panose="020B0503020204020204" pitchFamily="34" charset="-122"/>
                <a:ea typeface="微软雅黑" panose="020B0503020204020204" pitchFamily="34" charset="-122"/>
              </a:rPr>
              <a:t>当发送方收到对第一个数据字符的确认后，把缓存的所有字符组成报文段发送出去，同时对继续到达的数据进行缓存。</a:t>
            </a:r>
            <a:endParaRPr lang="en-US" altLang="zh-CN" b="1" dirty="0">
              <a:solidFill>
                <a:prstClr val="black"/>
              </a:solidFill>
              <a:latin typeface="微软雅黑" panose="020B0503020204020204" pitchFamily="34" charset="-122"/>
              <a:ea typeface="微软雅黑" panose="020B0503020204020204" pitchFamily="34" charset="-122"/>
            </a:endParaRPr>
          </a:p>
          <a:p>
            <a:pPr marL="285750" indent="-285750">
              <a:lnSpc>
                <a:spcPct val="150000"/>
              </a:lnSpc>
              <a:buClr>
                <a:srgbClr val="0070C0"/>
              </a:buClr>
              <a:buFont typeface="Wingdings" panose="05000000000000000000" pitchFamily="2" charset="2"/>
              <a:buChar char="l"/>
            </a:pPr>
            <a:r>
              <a:rPr lang="en-US" altLang="zh-CN" b="1" dirty="0">
                <a:solidFill>
                  <a:prstClr val="black"/>
                </a:solidFill>
                <a:latin typeface="微软雅黑" panose="020B0503020204020204" pitchFamily="34" charset="-122"/>
                <a:ea typeface="微软雅黑" panose="020B0503020204020204" pitchFamily="34" charset="-122"/>
              </a:rPr>
              <a:t>3)</a:t>
            </a:r>
            <a:r>
              <a:rPr lang="zh-CN" altLang="en-US" b="1" dirty="0">
                <a:solidFill>
                  <a:prstClr val="black"/>
                </a:solidFill>
                <a:latin typeface="微软雅黑" panose="020B0503020204020204" pitchFamily="34" charset="-122"/>
                <a:ea typeface="微软雅黑" panose="020B0503020204020204" pitchFamily="34" charset="-122"/>
              </a:rPr>
              <a:t>收到对前一个报文段的确认后，才继续发下一个。</a:t>
            </a:r>
            <a:endParaRPr lang="en-US" altLang="zh-CN" b="1" dirty="0">
              <a:solidFill>
                <a:prstClr val="black"/>
              </a:solidFill>
              <a:latin typeface="微软雅黑" panose="020B0503020204020204" pitchFamily="34" charset="-122"/>
              <a:ea typeface="微软雅黑" panose="020B0503020204020204" pitchFamily="34" charset="-122"/>
            </a:endParaRPr>
          </a:p>
          <a:p>
            <a:pPr marL="285750" indent="-285750">
              <a:lnSpc>
                <a:spcPct val="150000"/>
              </a:lnSpc>
              <a:buClr>
                <a:srgbClr val="0070C0"/>
              </a:buClr>
              <a:buFont typeface="Wingdings" panose="05000000000000000000" pitchFamily="2" charset="2"/>
              <a:buChar char="l"/>
            </a:pPr>
            <a:r>
              <a:rPr lang="en-US" altLang="zh-CN" b="1" dirty="0">
                <a:solidFill>
                  <a:prstClr val="black"/>
                </a:solidFill>
                <a:latin typeface="微软雅黑" panose="020B0503020204020204" pitchFamily="34" charset="-122"/>
                <a:ea typeface="微软雅黑" panose="020B0503020204020204" pitchFamily="34" charset="-122"/>
              </a:rPr>
              <a:t>4)</a:t>
            </a:r>
            <a:r>
              <a:rPr lang="zh-CN" altLang="en-US" b="1" dirty="0">
                <a:solidFill>
                  <a:prstClr val="black"/>
                </a:solidFill>
                <a:latin typeface="微软雅黑" panose="020B0503020204020204" pitchFamily="34" charset="-122"/>
                <a:ea typeface="微软雅黑" panose="020B0503020204020204" pitchFamily="34" charset="-122"/>
              </a:rPr>
              <a:t>额外规定：到达数据达到发窗口大小的一半或达到报文段的最大长度，就立即发送。</a:t>
            </a:r>
            <a:endParaRPr lang="en-US" altLang="zh-CN" b="1" dirty="0">
              <a:solidFill>
                <a:prstClr val="black"/>
              </a:solidFill>
              <a:latin typeface="微软雅黑" panose="020B0503020204020204" pitchFamily="34" charset="-122"/>
              <a:ea typeface="微软雅黑" panose="020B0503020204020204" pitchFamily="34" charset="-122"/>
            </a:endParaRPr>
          </a:p>
          <a:p>
            <a:pPr marL="285750" indent="-285750">
              <a:lnSpc>
                <a:spcPts val="2700"/>
              </a:lnSpc>
              <a:buClr>
                <a:srgbClr val="0070C0"/>
              </a:buClr>
              <a:buFont typeface="Wingdings" panose="05000000000000000000" pitchFamily="2" charset="2"/>
              <a:buChar char="l"/>
            </a:pPr>
            <a:endParaRPr lang="en-US" altLang="zh-CN" b="1" dirty="0">
              <a:solidFill>
                <a:prstClr val="black"/>
              </a:solidFill>
              <a:latin typeface="微软雅黑" panose="020B0503020204020204" pitchFamily="34" charset="-122"/>
              <a:ea typeface="微软雅黑" panose="020B0503020204020204" pitchFamily="34" charset="-122"/>
            </a:endParaRPr>
          </a:p>
        </p:txBody>
      </p:sp>
      <p:sp>
        <p:nvSpPr>
          <p:cNvPr id="3" name="AutoShape 5"/>
          <p:cNvSpPr>
            <a:spLocks noChangeArrowheads="1"/>
          </p:cNvSpPr>
          <p:nvPr/>
        </p:nvSpPr>
        <p:spPr bwMode="auto">
          <a:xfrm>
            <a:off x="556965" y="688789"/>
            <a:ext cx="8048776" cy="388721"/>
          </a:xfrm>
          <a:prstGeom prst="roundRect">
            <a:avLst>
              <a:gd name="adj" fmla="val 16667"/>
            </a:avLst>
          </a:prstGeom>
          <a:solidFill>
            <a:srgbClr val="0089FA"/>
          </a:solidFill>
          <a:ln>
            <a:noFill/>
          </a:ln>
          <a:effectLst/>
        </p:spPr>
        <p:txBody>
          <a:bodyPr wrap="none" lIns="91436" tIns="45718" rIns="91436" bIns="45718" anchor="ctr"/>
          <a:lstStyle/>
          <a:p>
            <a:endParaRPr lang="zh-CN" altLang="en-US">
              <a:solidFill>
                <a:prstClr val="black"/>
              </a:solidFill>
            </a:endParaRPr>
          </a:p>
        </p:txBody>
      </p:sp>
      <p:sp>
        <p:nvSpPr>
          <p:cNvPr id="4" name="Rectangle 6"/>
          <p:cNvSpPr>
            <a:spLocks noChangeArrowheads="1"/>
          </p:cNvSpPr>
          <p:nvPr/>
        </p:nvSpPr>
        <p:spPr bwMode="auto">
          <a:xfrm>
            <a:off x="2906739" y="646518"/>
            <a:ext cx="33305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400" b="1" dirty="0">
                <a:solidFill>
                  <a:prstClr val="white"/>
                </a:solidFill>
                <a:latin typeface="微软雅黑" panose="020B0503020204020204" pitchFamily="34" charset="-122"/>
                <a:ea typeface="微软雅黑" panose="020B0503020204020204" pitchFamily="34" charset="-122"/>
              </a:rPr>
              <a:t>5.7.2   TCP</a:t>
            </a:r>
            <a:r>
              <a:rPr lang="zh-CN" altLang="en-US" sz="2400" b="1" dirty="0">
                <a:solidFill>
                  <a:prstClr val="white"/>
                </a:solidFill>
                <a:latin typeface="微软雅黑" panose="020B0503020204020204" pitchFamily="34" charset="-122"/>
                <a:ea typeface="微软雅黑" panose="020B0503020204020204" pitchFamily="34" charset="-122"/>
              </a:rPr>
              <a:t>的传输效率</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圆角矩形 52"/>
          <p:cNvSpPr/>
          <p:nvPr/>
        </p:nvSpPr>
        <p:spPr>
          <a:xfrm>
            <a:off x="556965" y="1085612"/>
            <a:ext cx="8048776" cy="325631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5" name="AutoShape 5"/>
          <p:cNvSpPr>
            <a:spLocks noChangeArrowheads="1"/>
          </p:cNvSpPr>
          <p:nvPr/>
        </p:nvSpPr>
        <p:spPr bwMode="auto">
          <a:xfrm>
            <a:off x="556965" y="629800"/>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6" name="Rectangle 6"/>
          <p:cNvSpPr>
            <a:spLocks noChangeArrowheads="1"/>
          </p:cNvSpPr>
          <p:nvPr/>
        </p:nvSpPr>
        <p:spPr bwMode="auto">
          <a:xfrm>
            <a:off x="3583726" y="596589"/>
            <a:ext cx="1995254"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Nagle</a:t>
            </a:r>
            <a:r>
              <a:rPr lang="zh-CN" altLang="en-US" sz="2000" b="1" dirty="0">
                <a:solidFill>
                  <a:schemeClr val="bg1"/>
                </a:solidFill>
                <a:latin typeface="微软雅黑" panose="020B0503020204020204" pitchFamily="34" charset="-122"/>
                <a:ea typeface="微软雅黑" panose="020B0503020204020204" pitchFamily="34" charset="-122"/>
              </a:rPr>
              <a:t>算法原理</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54" name="组合 53"/>
          <p:cNvGrpSpPr/>
          <p:nvPr/>
        </p:nvGrpSpPr>
        <p:grpSpPr>
          <a:xfrm>
            <a:off x="1494808" y="1254033"/>
            <a:ext cx="6186146" cy="2913016"/>
            <a:chOff x="1442554" y="1293222"/>
            <a:chExt cx="6186146" cy="2913016"/>
          </a:xfrm>
        </p:grpSpPr>
        <p:sp>
          <p:nvSpPr>
            <p:cNvPr id="2" name="矩形 1"/>
            <p:cNvSpPr/>
            <p:nvPr/>
          </p:nvSpPr>
          <p:spPr>
            <a:xfrm>
              <a:off x="1442554" y="1293222"/>
              <a:ext cx="2592000" cy="418011"/>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发送第</a:t>
              </a:r>
              <a:r>
                <a:rPr lang="en-US" altLang="zh-CN" sz="1200" b="1" dirty="0">
                  <a:solidFill>
                    <a:schemeClr val="tx1"/>
                  </a:solidFill>
                  <a:latin typeface="微软雅黑" panose="020B0503020204020204" pitchFamily="34" charset="-122"/>
                  <a:ea typeface="微软雅黑" panose="020B0503020204020204" pitchFamily="34" charset="-122"/>
                </a:rPr>
                <a:t>1</a:t>
              </a:r>
              <a:r>
                <a:rPr lang="zh-CN" altLang="en-US" sz="1200" b="1" dirty="0">
                  <a:solidFill>
                    <a:schemeClr val="tx1"/>
                  </a:solidFill>
                  <a:latin typeface="微软雅黑" panose="020B0503020204020204" pitchFamily="34" charset="-122"/>
                  <a:ea typeface="微软雅黑" panose="020B0503020204020204" pitchFamily="34" charset="-122"/>
                </a:rPr>
                <a:t>个数据字节</a:t>
              </a:r>
              <a:endParaRPr lang="zh-CN" altLang="en-US" sz="1200" b="1" dirty="0">
                <a:solidFill>
                  <a:schemeClr val="tx1"/>
                </a:solidFill>
                <a:latin typeface="微软雅黑" panose="020B0503020204020204" pitchFamily="34" charset="-122"/>
                <a:ea typeface="微软雅黑" panose="020B0503020204020204" pitchFamily="34" charset="-122"/>
              </a:endParaRPr>
            </a:p>
          </p:txBody>
        </p:sp>
        <p:sp>
          <p:nvSpPr>
            <p:cNvPr id="3" name="流程图: 决策 2"/>
            <p:cNvSpPr/>
            <p:nvPr/>
          </p:nvSpPr>
          <p:spPr>
            <a:xfrm>
              <a:off x="1442554" y="2063927"/>
              <a:ext cx="2592000" cy="1084219"/>
            </a:xfrm>
            <a:prstGeom prst="flowChartDecision">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收到确认？</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1442554" y="3446592"/>
              <a:ext cx="2592000" cy="418011"/>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发送缓存中的所有数据</a:t>
              </a:r>
              <a:endParaRPr lang="zh-CN" altLang="en-US" sz="1200" b="1" dirty="0">
                <a:solidFill>
                  <a:schemeClr val="tx1"/>
                </a:solidFill>
                <a:latin typeface="微软雅黑" panose="020B0503020204020204" pitchFamily="34" charset="-122"/>
                <a:ea typeface="微软雅黑" panose="020B0503020204020204" pitchFamily="34" charset="-122"/>
              </a:endParaRPr>
            </a:p>
          </p:txBody>
        </p:sp>
        <p:sp>
          <p:nvSpPr>
            <p:cNvPr id="9" name="流程图: 决策 8"/>
            <p:cNvSpPr/>
            <p:nvPr/>
          </p:nvSpPr>
          <p:spPr>
            <a:xfrm>
              <a:off x="4532808" y="2063926"/>
              <a:ext cx="2592000" cy="1084219"/>
            </a:xfrm>
            <a:prstGeom prst="flowChartDecision">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1000" b="1" dirty="0">
                  <a:solidFill>
                    <a:schemeClr val="bg1"/>
                  </a:solidFill>
                  <a:latin typeface="微软雅黑" panose="020B0503020204020204" pitchFamily="34" charset="-122"/>
                  <a:ea typeface="微软雅黑" panose="020B0503020204020204" pitchFamily="34" charset="-122"/>
                </a:rPr>
                <a:t>到达的数据</a:t>
              </a:r>
              <a:endParaRPr lang="en-US" altLang="zh-CN" sz="1000" b="1" dirty="0">
                <a:solidFill>
                  <a:schemeClr val="bg1"/>
                </a:solidFill>
                <a:latin typeface="微软雅黑" panose="020B0503020204020204" pitchFamily="34" charset="-122"/>
                <a:ea typeface="微软雅黑" panose="020B0503020204020204" pitchFamily="34" charset="-122"/>
              </a:endParaRPr>
            </a:p>
            <a:p>
              <a:pPr algn="ctr"/>
              <a:r>
                <a:rPr lang="zh-CN" altLang="en-US" sz="1000" b="1" dirty="0">
                  <a:solidFill>
                    <a:schemeClr val="bg1"/>
                  </a:solidFill>
                  <a:latin typeface="微软雅黑" panose="020B0503020204020204" pitchFamily="34" charset="-122"/>
                  <a:ea typeface="微软雅黑" panose="020B0503020204020204" pitchFamily="34" charset="-122"/>
                </a:rPr>
                <a:t>已达到发送窗口一半 或 </a:t>
              </a:r>
              <a:endParaRPr lang="en-US" altLang="zh-CN" sz="1000" b="1" dirty="0">
                <a:solidFill>
                  <a:schemeClr val="bg1"/>
                </a:solidFill>
                <a:latin typeface="微软雅黑" panose="020B0503020204020204" pitchFamily="34" charset="-122"/>
                <a:ea typeface="微软雅黑" panose="020B0503020204020204" pitchFamily="34" charset="-122"/>
              </a:endParaRPr>
            </a:p>
            <a:p>
              <a:pPr algn="ctr"/>
              <a:r>
                <a:rPr lang="zh-CN" altLang="en-US" sz="1000" b="1" dirty="0">
                  <a:solidFill>
                    <a:schemeClr val="bg1"/>
                  </a:solidFill>
                  <a:latin typeface="微软雅黑" panose="020B0503020204020204" pitchFamily="34" charset="-122"/>
                  <a:ea typeface="微软雅黑" panose="020B0503020204020204" pitchFamily="34" charset="-122"/>
                </a:rPr>
                <a:t>已达到报文段的最大长度时？</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4532808" y="3446592"/>
              <a:ext cx="2592000" cy="418011"/>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立即发送数据</a:t>
              </a:r>
              <a:endParaRPr lang="zh-CN" altLang="en-US" sz="1200" b="1" dirty="0">
                <a:solidFill>
                  <a:schemeClr val="tx1"/>
                </a:solidFill>
                <a:latin typeface="微软雅黑" panose="020B0503020204020204" pitchFamily="34" charset="-122"/>
                <a:ea typeface="微软雅黑" panose="020B0503020204020204" pitchFamily="34" charset="-122"/>
              </a:endParaRPr>
            </a:p>
          </p:txBody>
        </p:sp>
        <p:cxnSp>
          <p:nvCxnSpPr>
            <p:cNvPr id="11" name="直接箭头连接符 10"/>
            <p:cNvCxnSpPr>
              <a:stCxn id="2" idx="2"/>
              <a:endCxn id="3" idx="0"/>
            </p:cNvCxnSpPr>
            <p:nvPr/>
          </p:nvCxnSpPr>
          <p:spPr>
            <a:xfrm>
              <a:off x="2738554" y="1711233"/>
              <a:ext cx="0" cy="35269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3" idx="2"/>
              <a:endCxn id="8" idx="0"/>
            </p:cNvCxnSpPr>
            <p:nvPr/>
          </p:nvCxnSpPr>
          <p:spPr>
            <a:xfrm>
              <a:off x="2738554" y="3148146"/>
              <a:ext cx="0" cy="29844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3" idx="3"/>
              <a:endCxn id="9" idx="1"/>
            </p:cNvCxnSpPr>
            <p:nvPr/>
          </p:nvCxnSpPr>
          <p:spPr>
            <a:xfrm flipV="1">
              <a:off x="4034554" y="2606036"/>
              <a:ext cx="498254"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9" idx="2"/>
              <a:endCxn id="10" idx="0"/>
            </p:cNvCxnSpPr>
            <p:nvPr/>
          </p:nvCxnSpPr>
          <p:spPr>
            <a:xfrm>
              <a:off x="5828808" y="3148145"/>
              <a:ext cx="0" cy="29844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8" idx="2"/>
            </p:cNvCxnSpPr>
            <p:nvPr/>
          </p:nvCxnSpPr>
          <p:spPr>
            <a:xfrm>
              <a:off x="2738554" y="3864603"/>
              <a:ext cx="0" cy="34163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0" idx="2"/>
            </p:cNvCxnSpPr>
            <p:nvPr/>
          </p:nvCxnSpPr>
          <p:spPr>
            <a:xfrm>
              <a:off x="5828808" y="3864603"/>
              <a:ext cx="0" cy="34163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a:off x="2744151" y="1887580"/>
              <a:ext cx="4884549" cy="2318658"/>
              <a:chOff x="2744151" y="1952894"/>
              <a:chExt cx="5694455" cy="2462354"/>
            </a:xfrm>
          </p:grpSpPr>
          <p:cxnSp>
            <p:nvCxnSpPr>
              <p:cNvPr id="38" name="直接箭头连接符 37"/>
              <p:cNvCxnSpPr/>
              <p:nvPr/>
            </p:nvCxnSpPr>
            <p:spPr>
              <a:xfrm flipV="1">
                <a:off x="2744151" y="4415247"/>
                <a:ext cx="5681392" cy="1"/>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flipV="1">
                <a:off x="2757214" y="1952894"/>
                <a:ext cx="5681392"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41" name="直接箭头连接符 40"/>
            <p:cNvCxnSpPr/>
            <p:nvPr/>
          </p:nvCxnSpPr>
          <p:spPr>
            <a:xfrm>
              <a:off x="7628700" y="1887580"/>
              <a:ext cx="0" cy="231865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flipV="1">
              <a:off x="7124808" y="2606037"/>
              <a:ext cx="503892"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381117" y="3171931"/>
              <a:ext cx="383563" cy="276999"/>
            </a:xfrm>
            <a:prstGeom prst="rect">
              <a:avLst/>
            </a:prstGeom>
            <a:noFill/>
          </p:spPr>
          <p:txBody>
            <a:bodyPr wrap="square" rtlCol="0">
              <a:spAutoFit/>
            </a:bodyPr>
            <a:lstStyle/>
            <a:p>
              <a:pPr algn="ctr"/>
              <a:r>
                <a:rPr lang="zh-CN" altLang="en-US" sz="1200" b="1" dirty="0">
                  <a:latin typeface="微软雅黑" panose="020B0503020204020204" pitchFamily="34" charset="-122"/>
                  <a:ea typeface="微软雅黑" panose="020B0503020204020204" pitchFamily="34" charset="-122"/>
                </a:rPr>
                <a:t>是</a:t>
              </a:r>
              <a:endParaRPr lang="zh-CN" altLang="en-US" sz="1200" b="1" dirty="0">
                <a:latin typeface="微软雅黑" panose="020B0503020204020204" pitchFamily="34" charset="-122"/>
                <a:ea typeface="微软雅黑" panose="020B0503020204020204" pitchFamily="34" charset="-122"/>
              </a:endParaRPr>
            </a:p>
          </p:txBody>
        </p:sp>
        <p:sp>
          <p:nvSpPr>
            <p:cNvPr id="46" name="TextBox 45"/>
            <p:cNvSpPr txBox="1"/>
            <p:nvPr/>
          </p:nvSpPr>
          <p:spPr>
            <a:xfrm>
              <a:off x="5471371" y="3171932"/>
              <a:ext cx="383563" cy="276999"/>
            </a:xfrm>
            <a:prstGeom prst="rect">
              <a:avLst/>
            </a:prstGeom>
            <a:noFill/>
          </p:spPr>
          <p:txBody>
            <a:bodyPr wrap="square" rtlCol="0">
              <a:spAutoFit/>
            </a:bodyPr>
            <a:lstStyle/>
            <a:p>
              <a:pPr algn="ctr"/>
              <a:r>
                <a:rPr lang="zh-CN" altLang="en-US" sz="1200" b="1" dirty="0">
                  <a:latin typeface="微软雅黑" panose="020B0503020204020204" pitchFamily="34" charset="-122"/>
                  <a:ea typeface="微软雅黑" panose="020B0503020204020204" pitchFamily="34" charset="-122"/>
                </a:rPr>
                <a:t>是</a:t>
              </a:r>
              <a:endParaRPr lang="zh-CN" altLang="en-US" sz="1200" b="1" dirty="0">
                <a:latin typeface="微软雅黑" panose="020B0503020204020204" pitchFamily="34" charset="-122"/>
                <a:ea typeface="微软雅黑" panose="020B0503020204020204" pitchFamily="34" charset="-122"/>
              </a:endParaRPr>
            </a:p>
          </p:txBody>
        </p:sp>
        <p:sp>
          <p:nvSpPr>
            <p:cNvPr id="47" name="TextBox 46"/>
            <p:cNvSpPr txBox="1"/>
            <p:nvPr/>
          </p:nvSpPr>
          <p:spPr>
            <a:xfrm>
              <a:off x="4037279" y="2329038"/>
              <a:ext cx="383563" cy="276999"/>
            </a:xfrm>
            <a:prstGeom prst="rect">
              <a:avLst/>
            </a:prstGeom>
            <a:noFill/>
          </p:spPr>
          <p:txBody>
            <a:bodyPr wrap="square" rtlCol="0">
              <a:spAutoFit/>
            </a:bodyPr>
            <a:lstStyle/>
            <a:p>
              <a:pPr algn="ctr"/>
              <a:r>
                <a:rPr lang="zh-CN" altLang="en-US" sz="1200" b="1" dirty="0">
                  <a:latin typeface="微软雅黑" panose="020B0503020204020204" pitchFamily="34" charset="-122"/>
                  <a:ea typeface="微软雅黑" panose="020B0503020204020204" pitchFamily="34" charset="-122"/>
                </a:rPr>
                <a:t>否</a:t>
              </a:r>
              <a:endParaRPr lang="zh-CN" altLang="en-US" sz="1200" b="1" dirty="0">
                <a:latin typeface="微软雅黑" panose="020B0503020204020204" pitchFamily="34" charset="-122"/>
                <a:ea typeface="微软雅黑" panose="020B0503020204020204" pitchFamily="34" charset="-122"/>
              </a:endParaRPr>
            </a:p>
          </p:txBody>
        </p:sp>
        <p:sp>
          <p:nvSpPr>
            <p:cNvPr id="48" name="TextBox 47"/>
            <p:cNvSpPr txBox="1"/>
            <p:nvPr/>
          </p:nvSpPr>
          <p:spPr>
            <a:xfrm>
              <a:off x="7150934" y="2329038"/>
              <a:ext cx="383563" cy="276999"/>
            </a:xfrm>
            <a:prstGeom prst="rect">
              <a:avLst/>
            </a:prstGeom>
            <a:noFill/>
          </p:spPr>
          <p:txBody>
            <a:bodyPr wrap="square" rtlCol="0">
              <a:spAutoFit/>
            </a:bodyPr>
            <a:lstStyle/>
            <a:p>
              <a:pPr algn="ctr"/>
              <a:r>
                <a:rPr lang="zh-CN" altLang="en-US" sz="1200" b="1" dirty="0">
                  <a:latin typeface="微软雅黑" panose="020B0503020204020204" pitchFamily="34" charset="-122"/>
                  <a:ea typeface="微软雅黑" panose="020B0503020204020204" pitchFamily="34" charset="-122"/>
                </a:rPr>
                <a:t>否</a:t>
              </a:r>
              <a:endParaRPr lang="zh-CN" altLang="en-US" sz="1200" b="1" dirty="0">
                <a:latin typeface="微软雅黑" panose="020B0503020204020204" pitchFamily="34" charset="-122"/>
                <a:ea typeface="微软雅黑" panose="020B0503020204020204" pitchFamily="34" charset="-122"/>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AutoShape 5"/>
          <p:cNvSpPr>
            <a:spLocks noChangeArrowheads="1"/>
          </p:cNvSpPr>
          <p:nvPr/>
        </p:nvSpPr>
        <p:spPr bwMode="auto">
          <a:xfrm>
            <a:off x="545145" y="643069"/>
            <a:ext cx="8053711" cy="388721"/>
          </a:xfrm>
          <a:prstGeom prst="roundRect">
            <a:avLst>
              <a:gd name="adj" fmla="val 16667"/>
            </a:avLst>
          </a:prstGeom>
          <a:solidFill>
            <a:srgbClr val="0089FA"/>
          </a:solidFill>
          <a:ln>
            <a:noFill/>
          </a:ln>
          <a:effectLst/>
        </p:spPr>
        <p:txBody>
          <a:bodyPr wrap="none" lIns="91436" tIns="45718" rIns="91436" bIns="45718" anchor="ctr"/>
          <a:lstStyle/>
          <a:p>
            <a:endParaRPr lang="zh-CN" altLang="en-US"/>
          </a:p>
        </p:txBody>
      </p:sp>
      <p:sp>
        <p:nvSpPr>
          <p:cNvPr id="34" name="Rectangle 6"/>
          <p:cNvSpPr>
            <a:spLocks noChangeArrowheads="1"/>
          </p:cNvSpPr>
          <p:nvPr/>
        </p:nvSpPr>
        <p:spPr bwMode="auto">
          <a:xfrm>
            <a:off x="2431835" y="600798"/>
            <a:ext cx="42803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5.1.2   </a:t>
            </a:r>
            <a:r>
              <a:rPr lang="zh-CN" altLang="en-US" sz="2400" b="1" dirty="0">
                <a:solidFill>
                  <a:schemeClr val="bg1"/>
                </a:solidFill>
                <a:latin typeface="微软雅黑" panose="020B0503020204020204" pitchFamily="34" charset="-122"/>
                <a:ea typeface="微软雅黑" panose="020B0503020204020204" pitchFamily="34" charset="-122"/>
              </a:rPr>
              <a:t>运输层的两个主要协议</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5" name="Rectangle 8"/>
          <p:cNvSpPr>
            <a:spLocks noChangeArrowheads="1"/>
          </p:cNvSpPr>
          <p:nvPr/>
        </p:nvSpPr>
        <p:spPr bwMode="auto">
          <a:xfrm>
            <a:off x="545144" y="1028662"/>
            <a:ext cx="7665003"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a:lnSpc>
                <a:spcPts val="3000"/>
              </a:lnSpc>
              <a:buClr>
                <a:srgbClr val="0070C0"/>
              </a:buClr>
            </a:pPr>
            <a:r>
              <a:rPr lang="en-US" altLang="zh-CN" sz="2000" b="1" dirty="0">
                <a:latin typeface="微软雅黑" panose="020B0503020204020204" pitchFamily="34" charset="-122"/>
                <a:ea typeface="微软雅黑" panose="020B0503020204020204" pitchFamily="34" charset="-122"/>
              </a:rPr>
              <a:t>TCP/IP </a:t>
            </a:r>
            <a:r>
              <a:rPr lang="zh-CN" altLang="en-US" sz="2000" b="1" dirty="0">
                <a:latin typeface="微软雅黑" panose="020B0503020204020204" pitchFamily="34" charset="-122"/>
                <a:ea typeface="微软雅黑" panose="020B0503020204020204" pitchFamily="34" charset="-122"/>
              </a:rPr>
              <a:t>的运输层有两个主要协议：</a:t>
            </a:r>
            <a:endParaRPr lang="zh-CN" altLang="en-US" sz="2000" b="1" dirty="0">
              <a:latin typeface="微软雅黑" panose="020B0503020204020204" pitchFamily="34" charset="-122"/>
              <a:ea typeface="微软雅黑" panose="020B0503020204020204" pitchFamily="34" charset="-122"/>
            </a:endParaRPr>
          </a:p>
          <a:p>
            <a:pPr marL="357505" indent="-357505">
              <a:lnSpc>
                <a:spcPts val="3000"/>
              </a:lnSpc>
              <a:buClr>
                <a:srgbClr val="0070C0"/>
              </a:buClr>
              <a:buFont typeface="+mj-lt"/>
              <a:buAutoNum type="arabicPeriod"/>
            </a:pPr>
            <a:r>
              <a:rPr lang="zh-CN" altLang="en-US" sz="2000" b="1" dirty="0">
                <a:latin typeface="微软雅黑" panose="020B0503020204020204" pitchFamily="34" charset="-122"/>
                <a:ea typeface="微软雅黑" panose="020B0503020204020204" pitchFamily="34" charset="-122"/>
              </a:rPr>
              <a:t>用户数据报协议 </a:t>
            </a:r>
            <a:r>
              <a:rPr lang="en-US" altLang="zh-CN" sz="2000" b="1" dirty="0">
                <a:latin typeface="微软雅黑" panose="020B0503020204020204" pitchFamily="34" charset="-122"/>
                <a:ea typeface="微软雅黑" panose="020B0503020204020204" pitchFamily="34" charset="-122"/>
              </a:rPr>
              <a:t>UDP (User Datagram Protocol)</a:t>
            </a:r>
            <a:endParaRPr lang="en-US" altLang="zh-CN" sz="2000" b="1" dirty="0">
              <a:latin typeface="微软雅黑" panose="020B0503020204020204" pitchFamily="34" charset="-122"/>
              <a:ea typeface="微软雅黑" panose="020B0503020204020204" pitchFamily="34" charset="-122"/>
            </a:endParaRPr>
          </a:p>
          <a:p>
            <a:pPr marL="357505" indent="-357505">
              <a:lnSpc>
                <a:spcPts val="3000"/>
              </a:lnSpc>
              <a:buClr>
                <a:srgbClr val="0070C0"/>
              </a:buClr>
              <a:buFont typeface="+mj-lt"/>
              <a:buAutoNum type="arabicPeriod"/>
            </a:pPr>
            <a:r>
              <a:rPr lang="zh-CN" altLang="en-US" sz="2000" b="1" dirty="0">
                <a:latin typeface="微软雅黑" panose="020B0503020204020204" pitchFamily="34" charset="-122"/>
                <a:ea typeface="微软雅黑" panose="020B0503020204020204" pitchFamily="34" charset="-122"/>
              </a:rPr>
              <a:t>传输控制协议 </a:t>
            </a:r>
            <a:r>
              <a:rPr lang="en-US" altLang="zh-CN" sz="2000" b="1" dirty="0">
                <a:latin typeface="微软雅黑" panose="020B0503020204020204" pitchFamily="34" charset="-122"/>
                <a:ea typeface="微软雅黑" panose="020B0503020204020204" pitchFamily="34" charset="-122"/>
              </a:rPr>
              <a:t>TCP (Transmission Control Protocol)</a:t>
            </a:r>
            <a:endParaRPr lang="en-US" altLang="zh-CN" sz="2000" b="1" dirty="0">
              <a:latin typeface="微软雅黑" panose="020B0503020204020204" pitchFamily="34" charset="-122"/>
              <a:ea typeface="微软雅黑" panose="020B0503020204020204" pitchFamily="34" charset="-122"/>
            </a:endParaRPr>
          </a:p>
        </p:txBody>
      </p:sp>
      <p:sp>
        <p:nvSpPr>
          <p:cNvPr id="36" name="圆角矩形 35"/>
          <p:cNvSpPr/>
          <p:nvPr/>
        </p:nvSpPr>
        <p:spPr>
          <a:xfrm>
            <a:off x="545145" y="2267712"/>
            <a:ext cx="8053711" cy="205050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37" name="组合 36"/>
          <p:cNvGrpSpPr/>
          <p:nvPr/>
        </p:nvGrpSpPr>
        <p:grpSpPr>
          <a:xfrm>
            <a:off x="3531408" y="2405521"/>
            <a:ext cx="2924867" cy="1409864"/>
            <a:chOff x="3951288" y="3108082"/>
            <a:chExt cx="4096307" cy="2449600"/>
          </a:xfrm>
        </p:grpSpPr>
        <p:sp>
          <p:nvSpPr>
            <p:cNvPr id="38" name="Rectangle 5"/>
            <p:cNvSpPr>
              <a:spLocks noChangeArrowheads="1"/>
            </p:cNvSpPr>
            <p:nvPr/>
          </p:nvSpPr>
          <p:spPr bwMode="auto">
            <a:xfrm>
              <a:off x="3952875" y="3139919"/>
              <a:ext cx="3021013" cy="2417763"/>
            </a:xfrm>
            <a:prstGeom prst="rect">
              <a:avLst/>
            </a:prstGeom>
            <a:solidFill>
              <a:srgbClr val="0000FF"/>
            </a:soli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9" name="Line 6"/>
            <p:cNvSpPr>
              <a:spLocks noChangeShapeType="1"/>
            </p:cNvSpPr>
            <p:nvPr/>
          </p:nvSpPr>
          <p:spPr bwMode="auto">
            <a:xfrm>
              <a:off x="3951288" y="3649507"/>
              <a:ext cx="301783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0" name="Line 7"/>
            <p:cNvSpPr>
              <a:spLocks noChangeShapeType="1"/>
            </p:cNvSpPr>
            <p:nvPr/>
          </p:nvSpPr>
          <p:spPr bwMode="auto">
            <a:xfrm>
              <a:off x="3951288" y="4168619"/>
              <a:ext cx="302895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1" name="Rectangle 8"/>
            <p:cNvSpPr>
              <a:spLocks noChangeArrowheads="1"/>
            </p:cNvSpPr>
            <p:nvPr/>
          </p:nvSpPr>
          <p:spPr bwMode="auto">
            <a:xfrm>
              <a:off x="3976688" y="3166907"/>
              <a:ext cx="2986087" cy="461962"/>
            </a:xfrm>
            <a:prstGeom prst="rect">
              <a:avLst/>
            </a:prstGeom>
            <a:solidFill>
              <a:srgbClr val="99FFCC"/>
            </a:solidFill>
            <a:ln>
              <a:noFill/>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2" name="Rectangle 9"/>
            <p:cNvSpPr>
              <a:spLocks noChangeArrowheads="1"/>
            </p:cNvSpPr>
            <p:nvPr/>
          </p:nvSpPr>
          <p:spPr bwMode="auto">
            <a:xfrm>
              <a:off x="3976688" y="4187669"/>
              <a:ext cx="2978150" cy="1346200"/>
            </a:xfrm>
            <a:prstGeom prst="rect">
              <a:avLst/>
            </a:prstGeom>
            <a:solidFill>
              <a:srgbClr val="99FFCC"/>
            </a:solidFill>
            <a:ln>
              <a:noFill/>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3" name="Line 10"/>
            <p:cNvSpPr>
              <a:spLocks noChangeShapeType="1"/>
            </p:cNvSpPr>
            <p:nvPr/>
          </p:nvSpPr>
          <p:spPr bwMode="auto">
            <a:xfrm>
              <a:off x="5449888" y="3654269"/>
              <a:ext cx="0" cy="5080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4" name="Rectangle 11"/>
            <p:cNvSpPr>
              <a:spLocks noChangeArrowheads="1"/>
            </p:cNvSpPr>
            <p:nvPr/>
          </p:nvSpPr>
          <p:spPr bwMode="auto">
            <a:xfrm>
              <a:off x="5805914" y="3653483"/>
              <a:ext cx="737806" cy="530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solidFill>
                    <a:schemeClr val="bg1"/>
                  </a:solidFill>
                  <a:latin typeface="微软雅黑" panose="020B0503020204020204" pitchFamily="34" charset="-122"/>
                  <a:ea typeface="微软雅黑" panose="020B0503020204020204" pitchFamily="34" charset="-122"/>
                </a:rPr>
                <a:t>TCP</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45" name="Rectangle 12"/>
            <p:cNvSpPr>
              <a:spLocks noChangeArrowheads="1"/>
            </p:cNvSpPr>
            <p:nvPr/>
          </p:nvSpPr>
          <p:spPr bwMode="auto">
            <a:xfrm>
              <a:off x="4294613" y="3653483"/>
              <a:ext cx="817190" cy="530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solidFill>
                    <a:schemeClr val="bg1"/>
                  </a:solidFill>
                  <a:latin typeface="微软雅黑" panose="020B0503020204020204" pitchFamily="34" charset="-122"/>
                  <a:ea typeface="微软雅黑" panose="020B0503020204020204" pitchFamily="34" charset="-122"/>
                </a:rPr>
                <a:t>UDP</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46" name="Rectangle 15"/>
            <p:cNvSpPr>
              <a:spLocks noChangeArrowheads="1"/>
            </p:cNvSpPr>
            <p:nvPr/>
          </p:nvSpPr>
          <p:spPr bwMode="auto">
            <a:xfrm>
              <a:off x="5211763" y="4155882"/>
              <a:ext cx="507377" cy="530297"/>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latin typeface="微软雅黑" panose="020B0503020204020204" pitchFamily="34" charset="-122"/>
                  <a:ea typeface="微软雅黑" panose="020B0503020204020204" pitchFamily="34" charset="-122"/>
                </a:rPr>
                <a:t>IP</a:t>
              </a:r>
              <a:endParaRPr kumimoji="1" lang="en-US" altLang="zh-CN" sz="1400" b="1" dirty="0">
                <a:latin typeface="微软雅黑" panose="020B0503020204020204" pitchFamily="34" charset="-122"/>
                <a:ea typeface="微软雅黑" panose="020B0503020204020204" pitchFamily="34" charset="-122"/>
              </a:endParaRPr>
            </a:p>
          </p:txBody>
        </p:sp>
        <p:sp>
          <p:nvSpPr>
            <p:cNvPr id="47" name="Rectangle 18"/>
            <p:cNvSpPr>
              <a:spLocks noChangeArrowheads="1"/>
            </p:cNvSpPr>
            <p:nvPr/>
          </p:nvSpPr>
          <p:spPr bwMode="auto">
            <a:xfrm>
              <a:off x="4962525" y="3108082"/>
              <a:ext cx="1010261" cy="53029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anose="020B0503020204020204" pitchFamily="34" charset="-122"/>
                  <a:ea typeface="微软雅黑" panose="020B0503020204020204" pitchFamily="34" charset="-122"/>
                </a:rPr>
                <a:t>应用层</a:t>
              </a:r>
              <a:endParaRPr kumimoji="1" lang="zh-CN" altLang="en-US" sz="1400" b="1" dirty="0">
                <a:latin typeface="微软雅黑" panose="020B0503020204020204" pitchFamily="34" charset="-122"/>
                <a:ea typeface="微软雅黑" panose="020B0503020204020204" pitchFamily="34" charset="-122"/>
              </a:endParaRPr>
            </a:p>
          </p:txBody>
        </p:sp>
        <p:sp>
          <p:nvSpPr>
            <p:cNvPr id="48" name="Rectangle 19"/>
            <p:cNvSpPr>
              <a:spLocks noChangeArrowheads="1"/>
            </p:cNvSpPr>
            <p:nvPr/>
          </p:nvSpPr>
          <p:spPr bwMode="auto">
            <a:xfrm>
              <a:off x="4143277" y="4827394"/>
              <a:ext cx="2565399" cy="530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400" b="1" dirty="0">
                  <a:latin typeface="微软雅黑" panose="020B0503020204020204" pitchFamily="34" charset="-122"/>
                  <a:ea typeface="微软雅黑" panose="020B0503020204020204" pitchFamily="34" charset="-122"/>
                </a:rPr>
                <a:t>与各种网络接口</a:t>
              </a:r>
              <a:endParaRPr kumimoji="1" lang="zh-CN" altLang="en-US" sz="1400" b="1" dirty="0">
                <a:latin typeface="微软雅黑" panose="020B0503020204020204" pitchFamily="34" charset="-122"/>
                <a:ea typeface="微软雅黑" panose="020B0503020204020204" pitchFamily="34" charset="-122"/>
              </a:endParaRPr>
            </a:p>
          </p:txBody>
        </p:sp>
        <p:sp>
          <p:nvSpPr>
            <p:cNvPr id="49" name="Line 20"/>
            <p:cNvSpPr>
              <a:spLocks noChangeShapeType="1"/>
            </p:cNvSpPr>
            <p:nvPr/>
          </p:nvSpPr>
          <p:spPr bwMode="auto">
            <a:xfrm>
              <a:off x="3951288" y="4668682"/>
              <a:ext cx="301783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0" name="Text Box 22"/>
            <p:cNvSpPr txBox="1">
              <a:spLocks noChangeArrowheads="1"/>
            </p:cNvSpPr>
            <p:nvPr/>
          </p:nvSpPr>
          <p:spPr bwMode="auto">
            <a:xfrm>
              <a:off x="6926880" y="3623866"/>
              <a:ext cx="1120715" cy="588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solidFill>
                    <a:srgbClr val="0000FF"/>
                  </a:solidFill>
                  <a:latin typeface="微软雅黑" panose="020B0503020204020204" pitchFamily="34" charset="-122"/>
                  <a:ea typeface="微软雅黑" panose="020B0503020204020204" pitchFamily="34" charset="-122"/>
                </a:rPr>
                <a:t>运输层</a:t>
              </a:r>
              <a:endParaRPr lang="zh-CN" altLang="en-US" sz="1600" b="1" dirty="0">
                <a:solidFill>
                  <a:srgbClr val="0000FF"/>
                </a:solidFill>
                <a:latin typeface="微软雅黑" panose="020B0503020204020204" pitchFamily="34" charset="-122"/>
                <a:ea typeface="微软雅黑" panose="020B0503020204020204" pitchFamily="34" charset="-122"/>
              </a:endParaRPr>
            </a:p>
          </p:txBody>
        </p:sp>
      </p:grpSp>
      <p:sp>
        <p:nvSpPr>
          <p:cNvPr id="51" name="矩形 50"/>
          <p:cNvSpPr/>
          <p:nvPr/>
        </p:nvSpPr>
        <p:spPr>
          <a:xfrm>
            <a:off x="2317477" y="3939655"/>
            <a:ext cx="4617421" cy="311621"/>
          </a:xfrm>
          <a:prstGeom prst="rect">
            <a:avLst/>
          </a:prstGeom>
        </p:spPr>
        <p:txBody>
          <a:bodyPr wrap="square" lIns="91436" tIns="45718" rIns="91436" bIns="45718">
            <a:spAutoFit/>
          </a:bodyPr>
          <a:lstStyle/>
          <a:p>
            <a:pPr algn="ctr"/>
            <a:r>
              <a:rPr lang="en-US" altLang="zh-CN" sz="1400" b="1" dirty="0">
                <a:latin typeface="微软雅黑" panose="020B0503020204020204" pitchFamily="34" charset="-122"/>
                <a:ea typeface="微软雅黑" panose="020B0503020204020204" pitchFamily="34" charset="-122"/>
              </a:rPr>
              <a:t>TCP/IP </a:t>
            </a:r>
            <a:r>
              <a:rPr lang="zh-CN" altLang="en-US" sz="1400" b="1" dirty="0">
                <a:latin typeface="微软雅黑" panose="020B0503020204020204" pitchFamily="34" charset="-122"/>
                <a:ea typeface="微软雅黑" panose="020B0503020204020204" pitchFamily="34" charset="-122"/>
              </a:rPr>
              <a:t>体系中的运输层协议</a:t>
            </a:r>
            <a:endParaRPr lang="zh-CN" altLang="en-US" sz="14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7821" y="1273546"/>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3" name="Rectangle 6"/>
          <p:cNvSpPr>
            <a:spLocks noChangeArrowheads="1"/>
          </p:cNvSpPr>
          <p:nvPr/>
        </p:nvSpPr>
        <p:spPr bwMode="auto">
          <a:xfrm>
            <a:off x="3181446" y="1240335"/>
            <a:ext cx="2781527"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接收方糊涂窗口综合症</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Rectangle 68"/>
          <p:cNvSpPr>
            <a:spLocks noChangeArrowheads="1"/>
          </p:cNvSpPr>
          <p:nvPr/>
        </p:nvSpPr>
        <p:spPr bwMode="auto">
          <a:xfrm>
            <a:off x="547819" y="1636645"/>
            <a:ext cx="8184960"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42900" indent="-342900">
              <a:lnSpc>
                <a:spcPts val="33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当接收方的 </a:t>
            </a:r>
            <a:r>
              <a:rPr lang="en-US" altLang="zh-CN" b="1" dirty="0">
                <a:latin typeface="微软雅黑" panose="020B0503020204020204" pitchFamily="34" charset="-122"/>
                <a:ea typeface="微软雅黑" panose="020B0503020204020204" pitchFamily="34" charset="-122"/>
              </a:rPr>
              <a:t>TCP </a:t>
            </a:r>
            <a:r>
              <a:rPr lang="zh-CN" altLang="en-US" b="1" dirty="0">
                <a:latin typeface="微软雅黑" panose="020B0503020204020204" pitchFamily="34" charset="-122"/>
                <a:ea typeface="微软雅黑" panose="020B0503020204020204" pitchFamily="34" charset="-122"/>
              </a:rPr>
              <a:t>缓冲区已满，接收方会向发送方发送窗口大小为 </a:t>
            </a:r>
            <a:r>
              <a:rPr lang="en-US" altLang="zh-CN" b="1" dirty="0">
                <a:latin typeface="微软雅黑" panose="020B0503020204020204" pitchFamily="34" charset="-122"/>
                <a:ea typeface="微软雅黑" panose="020B0503020204020204" pitchFamily="34" charset="-122"/>
              </a:rPr>
              <a:t>0 </a:t>
            </a:r>
            <a:r>
              <a:rPr lang="zh-CN" altLang="en-US" b="1" dirty="0">
                <a:latin typeface="微软雅黑" panose="020B0503020204020204" pitchFamily="34" charset="-122"/>
                <a:ea typeface="微软雅黑" panose="020B0503020204020204" pitchFamily="34" charset="-122"/>
              </a:rPr>
              <a:t>的报文。</a:t>
            </a:r>
            <a:endParaRPr lang="zh-CN" altLang="en-US"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若此时接收方的应用进程以交互方式每次只读取一个字节，于是接收方又发送窗口大小为一个字节的更新报文，发送方应邀发送一个字节的数据（发送的 </a:t>
            </a:r>
            <a:r>
              <a:rPr lang="en-US" altLang="zh-CN" b="1" dirty="0">
                <a:latin typeface="微软雅黑" panose="020B0503020204020204" pitchFamily="34" charset="-122"/>
                <a:ea typeface="微软雅黑" panose="020B0503020204020204" pitchFamily="34" charset="-122"/>
              </a:rPr>
              <a:t>IP </a:t>
            </a:r>
            <a:r>
              <a:rPr lang="zh-CN" altLang="en-US" b="1" dirty="0">
                <a:latin typeface="微软雅黑" panose="020B0503020204020204" pitchFamily="34" charset="-122"/>
                <a:ea typeface="微软雅黑" panose="020B0503020204020204" pitchFamily="34" charset="-122"/>
              </a:rPr>
              <a:t>数据报是 </a:t>
            </a:r>
            <a:r>
              <a:rPr lang="en-US" altLang="zh-CN" b="1" dirty="0">
                <a:latin typeface="微软雅黑" panose="020B0503020204020204" pitchFamily="34" charset="-122"/>
                <a:ea typeface="微软雅黑" panose="020B0503020204020204" pitchFamily="34" charset="-122"/>
              </a:rPr>
              <a:t>41 </a:t>
            </a:r>
            <a:r>
              <a:rPr lang="zh-CN" altLang="en-US" b="1" dirty="0">
                <a:latin typeface="微软雅黑" panose="020B0503020204020204" pitchFamily="34" charset="-122"/>
                <a:ea typeface="微软雅黑" panose="020B0503020204020204" pitchFamily="34" charset="-122"/>
              </a:rPr>
              <a:t>字节长），于是接收窗口又满了，如此循环往复。</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7821" y="630166"/>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6" name="Rectangle 6"/>
          <p:cNvSpPr>
            <a:spLocks noChangeArrowheads="1"/>
          </p:cNvSpPr>
          <p:nvPr/>
        </p:nvSpPr>
        <p:spPr bwMode="auto">
          <a:xfrm>
            <a:off x="3181446" y="596955"/>
            <a:ext cx="2781527"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接收方糊涂窗口综合症</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8" name="圆角矩形 7"/>
          <p:cNvSpPr/>
          <p:nvPr/>
        </p:nvSpPr>
        <p:spPr>
          <a:xfrm>
            <a:off x="556965" y="1054305"/>
            <a:ext cx="8048776"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9" name="Text Box 155"/>
          <p:cNvSpPr txBox="1">
            <a:spLocks noChangeArrowheads="1"/>
          </p:cNvSpPr>
          <p:nvPr/>
        </p:nvSpPr>
        <p:spPr bwMode="auto">
          <a:xfrm>
            <a:off x="1723418" y="1265362"/>
            <a:ext cx="6227563" cy="363176"/>
          </a:xfrm>
          <a:prstGeom prst="rect">
            <a:avLst/>
          </a:prstGeom>
          <a:noFill/>
          <a:ln w="9525">
            <a:noFill/>
            <a:miter lim="800000"/>
          </a:ln>
          <a:effectLst/>
        </p:spPr>
        <p:txBody>
          <a:bodyPr wrap="square" lIns="91436" tIns="45718" rIns="91436" bIns="45718">
            <a:spAutoFit/>
          </a:bodyPr>
          <a:lstStyle/>
          <a:p>
            <a:pPr algn="ctr">
              <a:lnSpc>
                <a:spcPct val="110000"/>
              </a:lnSpc>
            </a:pPr>
            <a:r>
              <a:rPr lang="zh-CN" altLang="en-US" sz="1600" b="1" dirty="0">
                <a:solidFill>
                  <a:srgbClr val="0000FF"/>
                </a:solidFill>
                <a:latin typeface="微软雅黑" panose="020B0503020204020204" pitchFamily="34" charset="-122"/>
                <a:ea typeface="微软雅黑" panose="020B0503020204020204" pitchFamily="34" charset="-122"/>
              </a:rPr>
              <a:t>原因：接收方应用进程消耗数据太慢，例如：每次只读取一个字节。</a:t>
            </a:r>
            <a:endParaRPr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11" name="Line 4"/>
          <p:cNvSpPr>
            <a:spLocks noChangeShapeType="1"/>
          </p:cNvSpPr>
          <p:nvPr/>
        </p:nvSpPr>
        <p:spPr bwMode="auto">
          <a:xfrm>
            <a:off x="4175828" y="1870542"/>
            <a:ext cx="0" cy="2257416"/>
          </a:xfrm>
          <a:prstGeom prst="line">
            <a:avLst/>
          </a:prstGeom>
          <a:noFill/>
          <a:ln w="19050">
            <a:solidFill>
              <a:srgbClr val="0033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100" b="1">
              <a:latin typeface="微软雅黑" panose="020B0503020204020204" pitchFamily="34" charset="-122"/>
              <a:ea typeface="微软雅黑" panose="020B0503020204020204" pitchFamily="34" charset="-122"/>
            </a:endParaRPr>
          </a:p>
        </p:txBody>
      </p:sp>
      <p:grpSp>
        <p:nvGrpSpPr>
          <p:cNvPr id="2" name="组合 1"/>
          <p:cNvGrpSpPr/>
          <p:nvPr/>
        </p:nvGrpSpPr>
        <p:grpSpPr>
          <a:xfrm>
            <a:off x="1695644" y="2667949"/>
            <a:ext cx="2480184" cy="243656"/>
            <a:chOff x="1695644" y="2200317"/>
            <a:chExt cx="2480184" cy="243656"/>
          </a:xfrm>
        </p:grpSpPr>
        <p:sp>
          <p:nvSpPr>
            <p:cNvPr id="12" name="Line 5"/>
            <p:cNvSpPr>
              <a:spLocks noChangeShapeType="1"/>
            </p:cNvSpPr>
            <p:nvPr/>
          </p:nvSpPr>
          <p:spPr bwMode="auto">
            <a:xfrm>
              <a:off x="1695644" y="2434886"/>
              <a:ext cx="2480184" cy="0"/>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3" name="Rectangle 6"/>
            <p:cNvSpPr>
              <a:spLocks noChangeArrowheads="1"/>
            </p:cNvSpPr>
            <p:nvPr/>
          </p:nvSpPr>
          <p:spPr bwMode="auto">
            <a:xfrm>
              <a:off x="2383539" y="2200317"/>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anose="020B0503020204020204" pitchFamily="34" charset="-122"/>
                  <a:ea typeface="微软雅黑" panose="020B0503020204020204" pitchFamily="34" charset="-122"/>
                </a:rPr>
                <a:t>seq</a:t>
              </a:r>
              <a:r>
                <a:rPr kumimoji="1" lang="en-US" altLang="zh-CN" sz="1000" b="1" dirty="0">
                  <a:latin typeface="微软雅黑" panose="020B0503020204020204" pitchFamily="34" charset="-122"/>
                  <a:ea typeface="微软雅黑" panose="020B0503020204020204" pitchFamily="34" charset="-122"/>
                </a:rPr>
                <a:t> = 601, DATA</a:t>
              </a:r>
              <a:endParaRPr kumimoji="1" lang="en-US" altLang="zh-CN" sz="1000" b="1" dirty="0">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1685307" y="1815374"/>
            <a:ext cx="2490520" cy="243656"/>
            <a:chOff x="1685307" y="3878203"/>
            <a:chExt cx="2490520" cy="243656"/>
          </a:xfrm>
        </p:grpSpPr>
        <p:sp>
          <p:nvSpPr>
            <p:cNvPr id="28" name="Line 21"/>
            <p:cNvSpPr>
              <a:spLocks noChangeShapeType="1"/>
            </p:cNvSpPr>
            <p:nvPr/>
          </p:nvSpPr>
          <p:spPr bwMode="auto">
            <a:xfrm flipH="1">
              <a:off x="1685307" y="4112773"/>
              <a:ext cx="2490520" cy="0"/>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9" name="Rectangle 22"/>
            <p:cNvSpPr>
              <a:spLocks noChangeArrowheads="1"/>
            </p:cNvSpPr>
            <p:nvPr/>
          </p:nvSpPr>
          <p:spPr bwMode="auto">
            <a:xfrm flipH="1">
              <a:off x="1902638" y="3878203"/>
              <a:ext cx="2069478"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anose="020B0503020204020204" pitchFamily="34" charset="-122"/>
                  <a:ea typeface="微软雅黑" panose="020B0503020204020204" pitchFamily="34" charset="-122"/>
                </a:rPr>
                <a:t>ACK = 1, </a:t>
              </a:r>
              <a:r>
                <a:rPr kumimoji="1" lang="en-US" altLang="zh-CN" sz="1000" b="1" dirty="0" err="1">
                  <a:latin typeface="微软雅黑" panose="020B0503020204020204" pitchFamily="34" charset="-122"/>
                  <a:ea typeface="微软雅黑" panose="020B0503020204020204" pitchFamily="34" charset="-122"/>
                </a:rPr>
                <a:t>ack</a:t>
              </a:r>
              <a:r>
                <a:rPr kumimoji="1" lang="en-US" altLang="zh-CN" sz="1000" b="1" dirty="0">
                  <a:latin typeface="微软雅黑" panose="020B0503020204020204" pitchFamily="34" charset="-122"/>
                  <a:ea typeface="微软雅黑" panose="020B0503020204020204" pitchFamily="34" charset="-122"/>
                </a:rPr>
                <a:t> = 601, </a:t>
              </a:r>
              <a:r>
                <a:rPr kumimoji="1" lang="en-US" altLang="zh-CN" sz="1000" b="1" dirty="0" err="1">
                  <a:solidFill>
                    <a:srgbClr val="CC00CC"/>
                  </a:solidFill>
                  <a:latin typeface="微软雅黑" panose="020B0503020204020204" pitchFamily="34" charset="-122"/>
                  <a:ea typeface="微软雅黑" panose="020B0503020204020204" pitchFamily="34" charset="-122"/>
                </a:rPr>
                <a:t>rwnd</a:t>
              </a:r>
              <a:r>
                <a:rPr kumimoji="1" lang="en-US" altLang="zh-CN" sz="1000" b="1" dirty="0">
                  <a:solidFill>
                    <a:srgbClr val="CC00CC"/>
                  </a:solidFill>
                  <a:latin typeface="微软雅黑" panose="020B0503020204020204" pitchFamily="34" charset="-122"/>
                  <a:ea typeface="微软雅黑" panose="020B0503020204020204" pitchFamily="34" charset="-122"/>
                </a:rPr>
                <a:t> = 0</a:t>
              </a:r>
              <a:endParaRPr kumimoji="1" lang="en-US" altLang="zh-CN" sz="1000" b="1" dirty="0">
                <a:solidFill>
                  <a:srgbClr val="CC00CC"/>
                </a:solidFill>
                <a:latin typeface="微软雅黑" panose="020B0503020204020204" pitchFamily="34" charset="-122"/>
                <a:ea typeface="微软雅黑" panose="020B0503020204020204" pitchFamily="34" charset="-122"/>
              </a:endParaRPr>
            </a:p>
          </p:txBody>
        </p:sp>
      </p:grpSp>
      <p:sp>
        <p:nvSpPr>
          <p:cNvPr id="32" name="Rectangle 25"/>
          <p:cNvSpPr>
            <a:spLocks noChangeArrowheads="1"/>
          </p:cNvSpPr>
          <p:nvPr/>
        </p:nvSpPr>
        <p:spPr bwMode="auto">
          <a:xfrm>
            <a:off x="1579147" y="1671946"/>
            <a:ext cx="290942" cy="26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en-US" altLang="zh-CN" sz="1100" b="1" dirty="0">
                <a:solidFill>
                  <a:srgbClr val="0033CC"/>
                </a:solidFill>
                <a:latin typeface="微软雅黑" panose="020B0503020204020204" pitchFamily="34" charset="-122"/>
                <a:ea typeface="微软雅黑" panose="020B0503020204020204" pitchFamily="34" charset="-122"/>
              </a:rPr>
              <a:t>A</a:t>
            </a:r>
            <a:endParaRPr kumimoji="1" lang="en-US" altLang="zh-CN" sz="1100" b="1" dirty="0">
              <a:solidFill>
                <a:srgbClr val="0033CC"/>
              </a:solidFill>
              <a:latin typeface="微软雅黑" panose="020B0503020204020204" pitchFamily="34" charset="-122"/>
              <a:ea typeface="微软雅黑" panose="020B0503020204020204" pitchFamily="34" charset="-122"/>
            </a:endParaRPr>
          </a:p>
        </p:txBody>
      </p:sp>
      <p:sp>
        <p:nvSpPr>
          <p:cNvPr id="33" name="Rectangle 26"/>
          <p:cNvSpPr>
            <a:spLocks noChangeArrowheads="1"/>
          </p:cNvSpPr>
          <p:nvPr/>
        </p:nvSpPr>
        <p:spPr bwMode="auto">
          <a:xfrm>
            <a:off x="4064968" y="1671946"/>
            <a:ext cx="281324" cy="26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en-US" altLang="zh-CN" sz="1100" b="1" dirty="0">
                <a:solidFill>
                  <a:srgbClr val="0033CC"/>
                </a:solidFill>
                <a:latin typeface="微软雅黑" panose="020B0503020204020204" pitchFamily="34" charset="-122"/>
                <a:ea typeface="微软雅黑" panose="020B0503020204020204" pitchFamily="34" charset="-122"/>
              </a:rPr>
              <a:t>B</a:t>
            </a:r>
            <a:endParaRPr kumimoji="1" lang="en-US" altLang="zh-CN" sz="1100" b="1" dirty="0">
              <a:solidFill>
                <a:srgbClr val="0033CC"/>
              </a:solidFill>
              <a:latin typeface="微软雅黑" panose="020B0503020204020204" pitchFamily="34" charset="-122"/>
              <a:ea typeface="微软雅黑" panose="020B0503020204020204" pitchFamily="34" charset="-122"/>
            </a:endParaRPr>
          </a:p>
        </p:txBody>
      </p:sp>
      <p:sp>
        <p:nvSpPr>
          <p:cNvPr id="34" name="Rectangle 27"/>
          <p:cNvSpPr>
            <a:spLocks noChangeArrowheads="1"/>
          </p:cNvSpPr>
          <p:nvPr/>
        </p:nvSpPr>
        <p:spPr bwMode="auto">
          <a:xfrm>
            <a:off x="4235220" y="2441179"/>
            <a:ext cx="2745941" cy="26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100" b="1" dirty="0">
                <a:latin typeface="微软雅黑" panose="020B0503020204020204" pitchFamily="34" charset="-122"/>
                <a:ea typeface="微软雅黑" panose="020B0503020204020204" pitchFamily="34" charset="-122"/>
              </a:rPr>
              <a:t>允许 </a:t>
            </a:r>
            <a:r>
              <a:rPr kumimoji="1" lang="en-US" altLang="zh-CN" sz="1100" b="1" dirty="0">
                <a:latin typeface="微软雅黑" panose="020B0503020204020204" pitchFamily="34" charset="-122"/>
                <a:ea typeface="微软雅黑" panose="020B0503020204020204" pitchFamily="34" charset="-122"/>
              </a:rPr>
              <a:t>A </a:t>
            </a:r>
            <a:r>
              <a:rPr kumimoji="1" lang="zh-CN" altLang="en-US" sz="1100" b="1" dirty="0">
                <a:latin typeface="微软雅黑" panose="020B0503020204020204" pitchFamily="34" charset="-122"/>
                <a:ea typeface="微软雅黑" panose="020B0503020204020204" pitchFamily="34" charset="-122"/>
              </a:rPr>
              <a:t>发送序号 </a:t>
            </a:r>
            <a:r>
              <a:rPr kumimoji="1" lang="en-US" altLang="zh-CN" sz="1100" b="1" dirty="0">
                <a:latin typeface="微软雅黑" panose="020B0503020204020204" pitchFamily="34" charset="-122"/>
                <a:ea typeface="微软雅黑" panose="020B0503020204020204" pitchFamily="34" charset="-122"/>
              </a:rPr>
              <a:t>601 </a:t>
            </a:r>
            <a:r>
              <a:rPr kumimoji="1" lang="zh-CN" altLang="en-US" sz="1100" b="1" dirty="0">
                <a:latin typeface="微软雅黑" panose="020B0503020204020204" pitchFamily="34" charset="-122"/>
                <a:ea typeface="微软雅黑" panose="020B0503020204020204" pitchFamily="34" charset="-122"/>
              </a:rPr>
              <a:t>至 </a:t>
            </a:r>
            <a:r>
              <a:rPr kumimoji="1" lang="en-US" altLang="zh-CN" sz="1100" b="1" dirty="0">
                <a:latin typeface="微软雅黑" panose="020B0503020204020204" pitchFamily="34" charset="-122"/>
                <a:ea typeface="微软雅黑" panose="020B0503020204020204" pitchFamily="34" charset="-122"/>
              </a:rPr>
              <a:t>601  </a:t>
            </a:r>
            <a:r>
              <a:rPr kumimoji="1" lang="zh-CN" altLang="en-US" sz="1100" b="1" dirty="0">
                <a:latin typeface="微软雅黑" panose="020B0503020204020204" pitchFamily="34" charset="-122"/>
                <a:ea typeface="微软雅黑" panose="020B0503020204020204" pitchFamily="34" charset="-122"/>
              </a:rPr>
              <a:t>共 </a:t>
            </a:r>
            <a:r>
              <a:rPr kumimoji="1" lang="en-US" altLang="zh-CN" sz="1100" b="1" dirty="0">
                <a:latin typeface="微软雅黑" panose="020B0503020204020204" pitchFamily="34" charset="-122"/>
                <a:ea typeface="微软雅黑" panose="020B0503020204020204" pitchFamily="34" charset="-122"/>
              </a:rPr>
              <a:t>1 </a:t>
            </a:r>
            <a:r>
              <a:rPr kumimoji="1" lang="zh-CN" altLang="en-US" sz="1100" b="1" dirty="0">
                <a:latin typeface="微软雅黑" panose="020B0503020204020204" pitchFamily="34" charset="-122"/>
                <a:ea typeface="微软雅黑" panose="020B0503020204020204" pitchFamily="34" charset="-122"/>
              </a:rPr>
              <a:t>字节</a:t>
            </a:r>
            <a:endParaRPr kumimoji="1" lang="zh-CN" altLang="en-US" sz="1100" b="1" dirty="0">
              <a:latin typeface="微软雅黑" panose="020B0503020204020204" pitchFamily="34" charset="-122"/>
              <a:ea typeface="微软雅黑" panose="020B0503020204020204" pitchFamily="34" charset="-122"/>
            </a:endParaRPr>
          </a:p>
        </p:txBody>
      </p:sp>
      <p:sp>
        <p:nvSpPr>
          <p:cNvPr id="42" name="Rectangle 35"/>
          <p:cNvSpPr>
            <a:spLocks noChangeArrowheads="1"/>
          </p:cNvSpPr>
          <p:nvPr/>
        </p:nvSpPr>
        <p:spPr bwMode="auto">
          <a:xfrm>
            <a:off x="4235220" y="1905679"/>
            <a:ext cx="3616372" cy="26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100" b="1" dirty="0">
                <a:latin typeface="微软雅黑" panose="020B0503020204020204" pitchFamily="34" charset="-122"/>
                <a:ea typeface="微软雅黑" panose="020B0503020204020204" pitchFamily="34" charset="-122"/>
              </a:rPr>
              <a:t>不允许 </a:t>
            </a:r>
            <a:r>
              <a:rPr kumimoji="1" lang="en-US" altLang="zh-CN" sz="1100" b="1" dirty="0">
                <a:latin typeface="微软雅黑" panose="020B0503020204020204" pitchFamily="34" charset="-122"/>
                <a:ea typeface="微软雅黑" panose="020B0503020204020204" pitchFamily="34" charset="-122"/>
              </a:rPr>
              <a:t>A </a:t>
            </a:r>
            <a:r>
              <a:rPr kumimoji="1" lang="zh-CN" altLang="en-US" sz="1100" b="1" dirty="0">
                <a:latin typeface="微软雅黑" panose="020B0503020204020204" pitchFamily="34" charset="-122"/>
                <a:ea typeface="微软雅黑" panose="020B0503020204020204" pitchFamily="34" charset="-122"/>
              </a:rPr>
              <a:t>再发送（到序号 </a:t>
            </a:r>
            <a:r>
              <a:rPr kumimoji="1" lang="en-US" altLang="zh-CN" sz="1100" b="1" dirty="0">
                <a:latin typeface="微软雅黑" panose="020B0503020204020204" pitchFamily="34" charset="-122"/>
                <a:ea typeface="微软雅黑" panose="020B0503020204020204" pitchFamily="34" charset="-122"/>
              </a:rPr>
              <a:t>600 </a:t>
            </a:r>
            <a:r>
              <a:rPr kumimoji="1" lang="zh-CN" altLang="en-US" sz="1100" b="1" dirty="0">
                <a:latin typeface="微软雅黑" panose="020B0503020204020204" pitchFamily="34" charset="-122"/>
                <a:ea typeface="微软雅黑" panose="020B0503020204020204" pitchFamily="34" charset="-122"/>
              </a:rPr>
              <a:t>为止的数据都收到了）</a:t>
            </a:r>
            <a:endParaRPr kumimoji="1" lang="zh-CN" altLang="en-US" sz="1100" b="1" dirty="0">
              <a:latin typeface="微软雅黑" panose="020B0503020204020204" pitchFamily="34" charset="-122"/>
              <a:ea typeface="微软雅黑" panose="020B0503020204020204" pitchFamily="34" charset="-122"/>
            </a:endParaRPr>
          </a:p>
        </p:txBody>
      </p:sp>
      <p:sp>
        <p:nvSpPr>
          <p:cNvPr id="45" name="Line 38"/>
          <p:cNvSpPr>
            <a:spLocks noChangeShapeType="1"/>
          </p:cNvSpPr>
          <p:nvPr/>
        </p:nvSpPr>
        <p:spPr bwMode="auto">
          <a:xfrm>
            <a:off x="1676853" y="1870542"/>
            <a:ext cx="0" cy="2257416"/>
          </a:xfrm>
          <a:prstGeom prst="line">
            <a:avLst/>
          </a:prstGeom>
          <a:noFill/>
          <a:ln w="19050">
            <a:solidFill>
              <a:srgbClr val="0033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100" b="1">
              <a:latin typeface="微软雅黑" panose="020B0503020204020204" pitchFamily="34" charset="-122"/>
              <a:ea typeface="微软雅黑" panose="020B0503020204020204" pitchFamily="34" charset="-122"/>
            </a:endParaRPr>
          </a:p>
        </p:txBody>
      </p:sp>
      <p:sp>
        <p:nvSpPr>
          <p:cNvPr id="47" name="Rectangle 35"/>
          <p:cNvSpPr>
            <a:spLocks noChangeArrowheads="1"/>
          </p:cNvSpPr>
          <p:nvPr/>
        </p:nvSpPr>
        <p:spPr bwMode="auto">
          <a:xfrm>
            <a:off x="4235219" y="2164724"/>
            <a:ext cx="3139078" cy="26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100" b="1" dirty="0">
                <a:solidFill>
                  <a:srgbClr val="CC00CC"/>
                </a:solidFill>
                <a:latin typeface="微软雅黑" panose="020B0503020204020204" pitchFamily="34" charset="-122"/>
                <a:ea typeface="微软雅黑" panose="020B0503020204020204" pitchFamily="34" charset="-122"/>
              </a:rPr>
              <a:t>应用进程读取 </a:t>
            </a:r>
            <a:r>
              <a:rPr kumimoji="1" lang="en-US" altLang="zh-CN" sz="1100" b="1" dirty="0">
                <a:solidFill>
                  <a:srgbClr val="CC00CC"/>
                </a:solidFill>
                <a:latin typeface="微软雅黑" panose="020B0503020204020204" pitchFamily="34" charset="-122"/>
                <a:ea typeface="微软雅黑" panose="020B0503020204020204" pitchFamily="34" charset="-122"/>
              </a:rPr>
              <a:t>1 </a:t>
            </a:r>
            <a:r>
              <a:rPr kumimoji="1" lang="zh-CN" altLang="en-US" sz="1100" b="1" dirty="0">
                <a:solidFill>
                  <a:srgbClr val="CC00CC"/>
                </a:solidFill>
                <a:latin typeface="微软雅黑" panose="020B0503020204020204" pitchFamily="34" charset="-122"/>
                <a:ea typeface="微软雅黑" panose="020B0503020204020204" pitchFamily="34" charset="-122"/>
              </a:rPr>
              <a:t>字节。接收缓存大小 </a:t>
            </a:r>
            <a:r>
              <a:rPr kumimoji="1" lang="en-US" altLang="zh-CN" sz="1100" b="1" dirty="0">
                <a:solidFill>
                  <a:srgbClr val="CC00CC"/>
                </a:solidFill>
                <a:latin typeface="微软雅黑" panose="020B0503020204020204" pitchFamily="34" charset="-122"/>
                <a:ea typeface="微软雅黑" panose="020B0503020204020204" pitchFamily="34" charset="-122"/>
              </a:rPr>
              <a:t>= 1</a:t>
            </a:r>
            <a:r>
              <a:rPr kumimoji="1" lang="zh-CN" altLang="en-US" sz="1100" b="1" dirty="0">
                <a:solidFill>
                  <a:srgbClr val="CC00CC"/>
                </a:solidFill>
                <a:latin typeface="微软雅黑" panose="020B0503020204020204" pitchFamily="34" charset="-122"/>
                <a:ea typeface="微软雅黑" panose="020B0503020204020204" pitchFamily="34" charset="-122"/>
              </a:rPr>
              <a:t> 字节</a:t>
            </a:r>
            <a:endParaRPr kumimoji="1" lang="zh-CN" altLang="en-US" sz="1100" b="1" dirty="0">
              <a:solidFill>
                <a:srgbClr val="CC00CC"/>
              </a:solidFill>
              <a:latin typeface="微软雅黑" panose="020B0503020204020204" pitchFamily="34" charset="-122"/>
              <a:ea typeface="微软雅黑" panose="020B0503020204020204" pitchFamily="34" charset="-122"/>
            </a:endParaRPr>
          </a:p>
        </p:txBody>
      </p:sp>
      <p:grpSp>
        <p:nvGrpSpPr>
          <p:cNvPr id="48" name="组合 47"/>
          <p:cNvGrpSpPr/>
          <p:nvPr/>
        </p:nvGrpSpPr>
        <p:grpSpPr>
          <a:xfrm>
            <a:off x="1685307" y="2367545"/>
            <a:ext cx="2490520" cy="243656"/>
            <a:chOff x="1685307" y="3878203"/>
            <a:chExt cx="2490520" cy="243656"/>
          </a:xfrm>
        </p:grpSpPr>
        <p:sp>
          <p:nvSpPr>
            <p:cNvPr id="49" name="Line 21"/>
            <p:cNvSpPr>
              <a:spLocks noChangeShapeType="1"/>
            </p:cNvSpPr>
            <p:nvPr/>
          </p:nvSpPr>
          <p:spPr bwMode="auto">
            <a:xfrm flipH="1">
              <a:off x="1685307" y="4112773"/>
              <a:ext cx="2490520" cy="0"/>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50" name="Rectangle 22"/>
            <p:cNvSpPr>
              <a:spLocks noChangeArrowheads="1"/>
            </p:cNvSpPr>
            <p:nvPr/>
          </p:nvSpPr>
          <p:spPr bwMode="auto">
            <a:xfrm flipH="1">
              <a:off x="1902638" y="3878203"/>
              <a:ext cx="2069478"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anose="020B0503020204020204" pitchFamily="34" charset="-122"/>
                  <a:ea typeface="微软雅黑" panose="020B0503020204020204" pitchFamily="34" charset="-122"/>
                </a:rPr>
                <a:t>ACK = 1, </a:t>
              </a:r>
              <a:r>
                <a:rPr kumimoji="1" lang="en-US" altLang="zh-CN" sz="1000" b="1" dirty="0" err="1">
                  <a:latin typeface="微软雅黑" panose="020B0503020204020204" pitchFamily="34" charset="-122"/>
                  <a:ea typeface="微软雅黑" panose="020B0503020204020204" pitchFamily="34" charset="-122"/>
                </a:rPr>
                <a:t>ack</a:t>
              </a:r>
              <a:r>
                <a:rPr kumimoji="1" lang="en-US" altLang="zh-CN" sz="1000" b="1" dirty="0">
                  <a:latin typeface="微软雅黑" panose="020B0503020204020204" pitchFamily="34" charset="-122"/>
                  <a:ea typeface="微软雅黑" panose="020B0503020204020204" pitchFamily="34" charset="-122"/>
                </a:rPr>
                <a:t> = 601, </a:t>
              </a:r>
              <a:r>
                <a:rPr kumimoji="1" lang="en-US" altLang="zh-CN" sz="1000" b="1" dirty="0" err="1">
                  <a:solidFill>
                    <a:srgbClr val="CC00CC"/>
                  </a:solidFill>
                  <a:latin typeface="微软雅黑" panose="020B0503020204020204" pitchFamily="34" charset="-122"/>
                  <a:ea typeface="微软雅黑" panose="020B0503020204020204" pitchFamily="34" charset="-122"/>
                </a:rPr>
                <a:t>rwnd</a:t>
              </a:r>
              <a:r>
                <a:rPr kumimoji="1" lang="en-US" altLang="zh-CN" sz="1000" b="1" dirty="0">
                  <a:solidFill>
                    <a:srgbClr val="CC00CC"/>
                  </a:solidFill>
                  <a:latin typeface="微软雅黑" panose="020B0503020204020204" pitchFamily="34" charset="-122"/>
                  <a:ea typeface="微软雅黑" panose="020B0503020204020204" pitchFamily="34" charset="-122"/>
                </a:rPr>
                <a:t> = 1</a:t>
              </a:r>
              <a:endParaRPr kumimoji="1" lang="en-US" altLang="zh-CN" sz="1000" b="1" dirty="0">
                <a:solidFill>
                  <a:srgbClr val="CC00CC"/>
                </a:solidFill>
                <a:latin typeface="微软雅黑" panose="020B0503020204020204" pitchFamily="34" charset="-122"/>
                <a:ea typeface="微软雅黑" panose="020B0503020204020204" pitchFamily="34" charset="-122"/>
              </a:endParaRPr>
            </a:p>
          </p:txBody>
        </p:sp>
      </p:grpSp>
      <p:sp>
        <p:nvSpPr>
          <p:cNvPr id="52" name="Rectangle 29"/>
          <p:cNvSpPr>
            <a:spLocks noChangeArrowheads="1"/>
          </p:cNvSpPr>
          <p:nvPr/>
        </p:nvSpPr>
        <p:spPr bwMode="auto">
          <a:xfrm>
            <a:off x="4235218" y="2749874"/>
            <a:ext cx="3205202" cy="26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en-US" altLang="zh-CN" sz="1100" b="1" dirty="0">
                <a:latin typeface="微软雅黑" panose="020B0503020204020204" pitchFamily="34" charset="-122"/>
                <a:ea typeface="微软雅黑" panose="020B0503020204020204" pitchFamily="34" charset="-122"/>
              </a:rPr>
              <a:t>A </a:t>
            </a:r>
            <a:r>
              <a:rPr kumimoji="1" lang="zh-CN" altLang="en-US" sz="1100" b="1" dirty="0">
                <a:latin typeface="微软雅黑" panose="020B0503020204020204" pitchFamily="34" charset="-122"/>
                <a:ea typeface="微软雅黑" panose="020B0503020204020204" pitchFamily="34" charset="-122"/>
              </a:rPr>
              <a:t>发送了序号 </a:t>
            </a:r>
            <a:r>
              <a:rPr kumimoji="1" lang="en-US" altLang="zh-CN" sz="1100" b="1" dirty="0">
                <a:latin typeface="微软雅黑" panose="020B0503020204020204" pitchFamily="34" charset="-122"/>
                <a:ea typeface="微软雅黑" panose="020B0503020204020204" pitchFamily="34" charset="-122"/>
              </a:rPr>
              <a:t>601 </a:t>
            </a:r>
            <a:r>
              <a:rPr kumimoji="1" lang="zh-CN" altLang="en-US" sz="1100" b="1" dirty="0">
                <a:latin typeface="微软雅黑" panose="020B0503020204020204" pitchFamily="34" charset="-122"/>
                <a:ea typeface="微软雅黑" panose="020B0503020204020204" pitchFamily="34" charset="-122"/>
              </a:rPr>
              <a:t>至 </a:t>
            </a:r>
            <a:r>
              <a:rPr kumimoji="1" lang="en-US" altLang="zh-CN" sz="1100" b="1" dirty="0">
                <a:latin typeface="微软雅黑" panose="020B0503020204020204" pitchFamily="34" charset="-122"/>
                <a:ea typeface="微软雅黑" panose="020B0503020204020204" pitchFamily="34" charset="-122"/>
              </a:rPr>
              <a:t>601 </a:t>
            </a:r>
            <a:r>
              <a:rPr kumimoji="1" lang="zh-CN" altLang="en-US" sz="1100" b="1" dirty="0">
                <a:latin typeface="微软雅黑" panose="020B0503020204020204" pitchFamily="34" charset="-122"/>
                <a:ea typeface="微软雅黑" panose="020B0503020204020204" pitchFamily="34" charset="-122"/>
              </a:rPr>
              <a:t>字节，不能再发送了</a:t>
            </a:r>
            <a:endParaRPr kumimoji="1" lang="zh-CN" altLang="en-US" sz="1100" b="1" dirty="0">
              <a:latin typeface="微软雅黑" panose="020B0503020204020204" pitchFamily="34" charset="-122"/>
              <a:ea typeface="微软雅黑" panose="020B0503020204020204" pitchFamily="34" charset="-122"/>
            </a:endParaRPr>
          </a:p>
        </p:txBody>
      </p:sp>
      <p:sp>
        <p:nvSpPr>
          <p:cNvPr id="67" name="Rectangle 35"/>
          <p:cNvSpPr>
            <a:spLocks noChangeArrowheads="1"/>
          </p:cNvSpPr>
          <p:nvPr/>
        </p:nvSpPr>
        <p:spPr bwMode="auto">
          <a:xfrm>
            <a:off x="4235219" y="3055175"/>
            <a:ext cx="3139078" cy="26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100" b="1" dirty="0">
                <a:solidFill>
                  <a:srgbClr val="CC00CC"/>
                </a:solidFill>
                <a:latin typeface="微软雅黑" panose="020B0503020204020204" pitchFamily="34" charset="-122"/>
                <a:ea typeface="微软雅黑" panose="020B0503020204020204" pitchFamily="34" charset="-122"/>
              </a:rPr>
              <a:t>应用进程读取 </a:t>
            </a:r>
            <a:r>
              <a:rPr kumimoji="1" lang="en-US" altLang="zh-CN" sz="1100" b="1" dirty="0">
                <a:solidFill>
                  <a:srgbClr val="CC00CC"/>
                </a:solidFill>
                <a:latin typeface="微软雅黑" panose="020B0503020204020204" pitchFamily="34" charset="-122"/>
                <a:ea typeface="微软雅黑" panose="020B0503020204020204" pitchFamily="34" charset="-122"/>
              </a:rPr>
              <a:t>1 </a:t>
            </a:r>
            <a:r>
              <a:rPr kumimoji="1" lang="zh-CN" altLang="en-US" sz="1100" b="1" dirty="0">
                <a:solidFill>
                  <a:srgbClr val="CC00CC"/>
                </a:solidFill>
                <a:latin typeface="微软雅黑" panose="020B0503020204020204" pitchFamily="34" charset="-122"/>
                <a:ea typeface="微软雅黑" panose="020B0503020204020204" pitchFamily="34" charset="-122"/>
              </a:rPr>
              <a:t>字节。接收缓存大小 </a:t>
            </a:r>
            <a:r>
              <a:rPr kumimoji="1" lang="en-US" altLang="zh-CN" sz="1100" b="1" dirty="0">
                <a:solidFill>
                  <a:srgbClr val="CC00CC"/>
                </a:solidFill>
                <a:latin typeface="微软雅黑" panose="020B0503020204020204" pitchFamily="34" charset="-122"/>
                <a:ea typeface="微软雅黑" panose="020B0503020204020204" pitchFamily="34" charset="-122"/>
              </a:rPr>
              <a:t>= 1</a:t>
            </a:r>
            <a:r>
              <a:rPr kumimoji="1" lang="zh-CN" altLang="en-US" sz="1100" b="1" dirty="0">
                <a:solidFill>
                  <a:srgbClr val="CC00CC"/>
                </a:solidFill>
                <a:latin typeface="微软雅黑" panose="020B0503020204020204" pitchFamily="34" charset="-122"/>
                <a:ea typeface="微软雅黑" panose="020B0503020204020204" pitchFamily="34" charset="-122"/>
              </a:rPr>
              <a:t> 字节</a:t>
            </a:r>
            <a:endParaRPr kumimoji="1" lang="zh-CN" altLang="en-US" sz="1100" b="1" dirty="0">
              <a:solidFill>
                <a:srgbClr val="CC00CC"/>
              </a:solidFill>
              <a:latin typeface="微软雅黑" panose="020B0503020204020204" pitchFamily="34" charset="-122"/>
              <a:ea typeface="微软雅黑" panose="020B0503020204020204" pitchFamily="34" charset="-122"/>
            </a:endParaRPr>
          </a:p>
        </p:txBody>
      </p:sp>
      <p:grpSp>
        <p:nvGrpSpPr>
          <p:cNvPr id="68" name="组合 67"/>
          <p:cNvGrpSpPr/>
          <p:nvPr/>
        </p:nvGrpSpPr>
        <p:grpSpPr>
          <a:xfrm>
            <a:off x="1695644" y="3572749"/>
            <a:ext cx="2480184" cy="243656"/>
            <a:chOff x="1695644" y="2200317"/>
            <a:chExt cx="2480184" cy="243656"/>
          </a:xfrm>
        </p:grpSpPr>
        <p:sp>
          <p:nvSpPr>
            <p:cNvPr id="69" name="Line 5"/>
            <p:cNvSpPr>
              <a:spLocks noChangeShapeType="1"/>
            </p:cNvSpPr>
            <p:nvPr/>
          </p:nvSpPr>
          <p:spPr bwMode="auto">
            <a:xfrm>
              <a:off x="1695644" y="2434886"/>
              <a:ext cx="2480184" cy="0"/>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70" name="Rectangle 6"/>
            <p:cNvSpPr>
              <a:spLocks noChangeArrowheads="1"/>
            </p:cNvSpPr>
            <p:nvPr/>
          </p:nvSpPr>
          <p:spPr bwMode="auto">
            <a:xfrm>
              <a:off x="2383539" y="2200317"/>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anose="020B0503020204020204" pitchFamily="34" charset="-122"/>
                  <a:ea typeface="微软雅黑" panose="020B0503020204020204" pitchFamily="34" charset="-122"/>
                </a:rPr>
                <a:t>seq</a:t>
              </a:r>
              <a:r>
                <a:rPr kumimoji="1" lang="en-US" altLang="zh-CN" sz="1000" b="1" dirty="0">
                  <a:latin typeface="微软雅黑" panose="020B0503020204020204" pitchFamily="34" charset="-122"/>
                  <a:ea typeface="微软雅黑" panose="020B0503020204020204" pitchFamily="34" charset="-122"/>
                </a:rPr>
                <a:t> = 602, DATA</a:t>
              </a:r>
              <a:endParaRPr kumimoji="1" lang="en-US" altLang="zh-CN" sz="1000" b="1" dirty="0">
                <a:latin typeface="微软雅黑" panose="020B0503020204020204" pitchFamily="34" charset="-122"/>
                <a:ea typeface="微软雅黑" panose="020B0503020204020204" pitchFamily="34" charset="-122"/>
              </a:endParaRPr>
            </a:p>
          </p:txBody>
        </p:sp>
      </p:grpSp>
      <p:sp>
        <p:nvSpPr>
          <p:cNvPr id="71" name="Rectangle 27"/>
          <p:cNvSpPr>
            <a:spLocks noChangeArrowheads="1"/>
          </p:cNvSpPr>
          <p:nvPr/>
        </p:nvSpPr>
        <p:spPr bwMode="auto">
          <a:xfrm>
            <a:off x="4235220" y="3345979"/>
            <a:ext cx="2745941" cy="26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100" b="1" dirty="0">
                <a:latin typeface="微软雅黑" panose="020B0503020204020204" pitchFamily="34" charset="-122"/>
                <a:ea typeface="微软雅黑" panose="020B0503020204020204" pitchFamily="34" charset="-122"/>
              </a:rPr>
              <a:t>允许 </a:t>
            </a:r>
            <a:r>
              <a:rPr kumimoji="1" lang="en-US" altLang="zh-CN" sz="1100" b="1" dirty="0">
                <a:latin typeface="微软雅黑" panose="020B0503020204020204" pitchFamily="34" charset="-122"/>
                <a:ea typeface="微软雅黑" panose="020B0503020204020204" pitchFamily="34" charset="-122"/>
              </a:rPr>
              <a:t>A </a:t>
            </a:r>
            <a:r>
              <a:rPr kumimoji="1" lang="zh-CN" altLang="en-US" sz="1100" b="1" dirty="0">
                <a:latin typeface="微软雅黑" panose="020B0503020204020204" pitchFamily="34" charset="-122"/>
                <a:ea typeface="微软雅黑" panose="020B0503020204020204" pitchFamily="34" charset="-122"/>
              </a:rPr>
              <a:t>发送序号 </a:t>
            </a:r>
            <a:r>
              <a:rPr kumimoji="1" lang="en-US" altLang="zh-CN" sz="1100" b="1" dirty="0">
                <a:latin typeface="微软雅黑" panose="020B0503020204020204" pitchFamily="34" charset="-122"/>
                <a:ea typeface="微软雅黑" panose="020B0503020204020204" pitchFamily="34" charset="-122"/>
              </a:rPr>
              <a:t>602 </a:t>
            </a:r>
            <a:r>
              <a:rPr kumimoji="1" lang="zh-CN" altLang="en-US" sz="1100" b="1" dirty="0">
                <a:latin typeface="微软雅黑" panose="020B0503020204020204" pitchFamily="34" charset="-122"/>
                <a:ea typeface="微软雅黑" panose="020B0503020204020204" pitchFamily="34" charset="-122"/>
              </a:rPr>
              <a:t>至 </a:t>
            </a:r>
            <a:r>
              <a:rPr kumimoji="1" lang="en-US" altLang="zh-CN" sz="1100" b="1" dirty="0">
                <a:latin typeface="微软雅黑" panose="020B0503020204020204" pitchFamily="34" charset="-122"/>
                <a:ea typeface="微软雅黑" panose="020B0503020204020204" pitchFamily="34" charset="-122"/>
              </a:rPr>
              <a:t>602  </a:t>
            </a:r>
            <a:r>
              <a:rPr kumimoji="1" lang="zh-CN" altLang="en-US" sz="1100" b="1" dirty="0">
                <a:latin typeface="微软雅黑" panose="020B0503020204020204" pitchFamily="34" charset="-122"/>
                <a:ea typeface="微软雅黑" panose="020B0503020204020204" pitchFamily="34" charset="-122"/>
              </a:rPr>
              <a:t>共 </a:t>
            </a:r>
            <a:r>
              <a:rPr kumimoji="1" lang="en-US" altLang="zh-CN" sz="1100" b="1" dirty="0">
                <a:latin typeface="微软雅黑" panose="020B0503020204020204" pitchFamily="34" charset="-122"/>
                <a:ea typeface="微软雅黑" panose="020B0503020204020204" pitchFamily="34" charset="-122"/>
              </a:rPr>
              <a:t>1 </a:t>
            </a:r>
            <a:r>
              <a:rPr kumimoji="1" lang="zh-CN" altLang="en-US" sz="1100" b="1" dirty="0">
                <a:latin typeface="微软雅黑" panose="020B0503020204020204" pitchFamily="34" charset="-122"/>
                <a:ea typeface="微软雅黑" panose="020B0503020204020204" pitchFamily="34" charset="-122"/>
              </a:rPr>
              <a:t>字节</a:t>
            </a:r>
            <a:endParaRPr kumimoji="1" lang="zh-CN" altLang="en-US" sz="1100" b="1" dirty="0">
              <a:latin typeface="微软雅黑" panose="020B0503020204020204" pitchFamily="34" charset="-122"/>
              <a:ea typeface="微软雅黑" panose="020B0503020204020204" pitchFamily="34" charset="-122"/>
            </a:endParaRPr>
          </a:p>
        </p:txBody>
      </p:sp>
      <p:grpSp>
        <p:nvGrpSpPr>
          <p:cNvPr id="72" name="组合 71"/>
          <p:cNvGrpSpPr/>
          <p:nvPr/>
        </p:nvGrpSpPr>
        <p:grpSpPr>
          <a:xfrm>
            <a:off x="1685307" y="3272345"/>
            <a:ext cx="2490520" cy="243656"/>
            <a:chOff x="1685307" y="3878203"/>
            <a:chExt cx="2490520" cy="243656"/>
          </a:xfrm>
        </p:grpSpPr>
        <p:sp>
          <p:nvSpPr>
            <p:cNvPr id="73" name="Line 21"/>
            <p:cNvSpPr>
              <a:spLocks noChangeShapeType="1"/>
            </p:cNvSpPr>
            <p:nvPr/>
          </p:nvSpPr>
          <p:spPr bwMode="auto">
            <a:xfrm flipH="1">
              <a:off x="1685307" y="4112773"/>
              <a:ext cx="2490520" cy="0"/>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74" name="Rectangle 22"/>
            <p:cNvSpPr>
              <a:spLocks noChangeArrowheads="1"/>
            </p:cNvSpPr>
            <p:nvPr/>
          </p:nvSpPr>
          <p:spPr bwMode="auto">
            <a:xfrm flipH="1">
              <a:off x="1902638" y="3878203"/>
              <a:ext cx="2069478"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anose="020B0503020204020204" pitchFamily="34" charset="-122"/>
                  <a:ea typeface="微软雅黑" panose="020B0503020204020204" pitchFamily="34" charset="-122"/>
                </a:rPr>
                <a:t>ACK = 1, </a:t>
              </a:r>
              <a:r>
                <a:rPr kumimoji="1" lang="en-US" altLang="zh-CN" sz="1000" b="1" dirty="0" err="1">
                  <a:latin typeface="微软雅黑" panose="020B0503020204020204" pitchFamily="34" charset="-122"/>
                  <a:ea typeface="微软雅黑" panose="020B0503020204020204" pitchFamily="34" charset="-122"/>
                </a:rPr>
                <a:t>ack</a:t>
              </a:r>
              <a:r>
                <a:rPr kumimoji="1" lang="en-US" altLang="zh-CN" sz="1000" b="1" dirty="0">
                  <a:latin typeface="微软雅黑" panose="020B0503020204020204" pitchFamily="34" charset="-122"/>
                  <a:ea typeface="微软雅黑" panose="020B0503020204020204" pitchFamily="34" charset="-122"/>
                </a:rPr>
                <a:t> = 602, </a:t>
              </a:r>
              <a:r>
                <a:rPr kumimoji="1" lang="en-US" altLang="zh-CN" sz="1000" b="1" dirty="0" err="1">
                  <a:solidFill>
                    <a:srgbClr val="CC00CC"/>
                  </a:solidFill>
                  <a:latin typeface="微软雅黑" panose="020B0503020204020204" pitchFamily="34" charset="-122"/>
                  <a:ea typeface="微软雅黑" panose="020B0503020204020204" pitchFamily="34" charset="-122"/>
                </a:rPr>
                <a:t>rwnd</a:t>
              </a:r>
              <a:r>
                <a:rPr kumimoji="1" lang="en-US" altLang="zh-CN" sz="1000" b="1" dirty="0">
                  <a:solidFill>
                    <a:srgbClr val="CC00CC"/>
                  </a:solidFill>
                  <a:latin typeface="微软雅黑" panose="020B0503020204020204" pitchFamily="34" charset="-122"/>
                  <a:ea typeface="微软雅黑" panose="020B0503020204020204" pitchFamily="34" charset="-122"/>
                </a:rPr>
                <a:t> = 1</a:t>
              </a:r>
              <a:endParaRPr kumimoji="1" lang="en-US" altLang="zh-CN" sz="1000" b="1" dirty="0">
                <a:solidFill>
                  <a:srgbClr val="CC00CC"/>
                </a:solidFill>
                <a:latin typeface="微软雅黑" panose="020B0503020204020204" pitchFamily="34" charset="-122"/>
                <a:ea typeface="微软雅黑" panose="020B0503020204020204" pitchFamily="34" charset="-122"/>
              </a:endParaRPr>
            </a:p>
          </p:txBody>
        </p:sp>
      </p:grpSp>
      <p:sp>
        <p:nvSpPr>
          <p:cNvPr id="75" name="Rectangle 29"/>
          <p:cNvSpPr>
            <a:spLocks noChangeArrowheads="1"/>
          </p:cNvSpPr>
          <p:nvPr/>
        </p:nvSpPr>
        <p:spPr bwMode="auto">
          <a:xfrm>
            <a:off x="4235218" y="3654674"/>
            <a:ext cx="3205202" cy="26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en-US" altLang="zh-CN" sz="1100" b="1" dirty="0">
                <a:latin typeface="微软雅黑" panose="020B0503020204020204" pitchFamily="34" charset="-122"/>
                <a:ea typeface="微软雅黑" panose="020B0503020204020204" pitchFamily="34" charset="-122"/>
              </a:rPr>
              <a:t>A </a:t>
            </a:r>
            <a:r>
              <a:rPr kumimoji="1" lang="zh-CN" altLang="en-US" sz="1100" b="1" dirty="0">
                <a:latin typeface="微软雅黑" panose="020B0503020204020204" pitchFamily="34" charset="-122"/>
                <a:ea typeface="微软雅黑" panose="020B0503020204020204" pitchFamily="34" charset="-122"/>
              </a:rPr>
              <a:t>发送了序号 </a:t>
            </a:r>
            <a:r>
              <a:rPr kumimoji="1" lang="en-US" altLang="zh-CN" sz="1100" b="1" dirty="0">
                <a:latin typeface="微软雅黑" panose="020B0503020204020204" pitchFamily="34" charset="-122"/>
                <a:ea typeface="微软雅黑" panose="020B0503020204020204" pitchFamily="34" charset="-122"/>
              </a:rPr>
              <a:t>602 </a:t>
            </a:r>
            <a:r>
              <a:rPr kumimoji="1" lang="zh-CN" altLang="en-US" sz="1100" b="1" dirty="0">
                <a:latin typeface="微软雅黑" panose="020B0503020204020204" pitchFamily="34" charset="-122"/>
                <a:ea typeface="微软雅黑" panose="020B0503020204020204" pitchFamily="34" charset="-122"/>
              </a:rPr>
              <a:t>至 </a:t>
            </a:r>
            <a:r>
              <a:rPr kumimoji="1" lang="en-US" altLang="zh-CN" sz="1100" b="1" dirty="0">
                <a:latin typeface="微软雅黑" panose="020B0503020204020204" pitchFamily="34" charset="-122"/>
                <a:ea typeface="微软雅黑" panose="020B0503020204020204" pitchFamily="34" charset="-122"/>
              </a:rPr>
              <a:t>602 </a:t>
            </a:r>
            <a:r>
              <a:rPr kumimoji="1" lang="zh-CN" altLang="en-US" sz="1100" b="1" dirty="0">
                <a:latin typeface="微软雅黑" panose="020B0503020204020204" pitchFamily="34" charset="-122"/>
                <a:ea typeface="微软雅黑" panose="020B0503020204020204" pitchFamily="34" charset="-122"/>
              </a:rPr>
              <a:t>字节，不能再发送了</a:t>
            </a:r>
            <a:endParaRPr kumimoji="1" lang="zh-CN" altLang="en-US" sz="11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right)">
                                      <p:cBhvr>
                                        <p:cTn id="7" dur="2000"/>
                                        <p:tgtEl>
                                          <p:spTgt spid="46"/>
                                        </p:tgtEl>
                                      </p:cBhvr>
                                    </p:animEffect>
                                  </p:childTnLst>
                                </p:cTn>
                              </p:par>
                            </p:childTnLst>
                          </p:cTn>
                        </p:par>
                        <p:par>
                          <p:cTn id="8" fill="hold">
                            <p:stCondLst>
                              <p:cond delay="2000"/>
                            </p:stCondLst>
                            <p:childTnLst>
                              <p:par>
                                <p:cTn id="9" presetID="22" presetClass="entr" presetSubtype="1"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up)">
                                      <p:cBhvr>
                                        <p:cTn id="11" dur="1000"/>
                                        <p:tgtEl>
                                          <p:spTgt spid="42"/>
                                        </p:tgtEl>
                                      </p:cBhvr>
                                    </p:animEffect>
                                  </p:childTnLst>
                                </p:cTn>
                              </p:par>
                            </p:childTnLst>
                          </p:cTn>
                        </p:par>
                        <p:par>
                          <p:cTn id="12" fill="hold">
                            <p:stCondLst>
                              <p:cond delay="3000"/>
                            </p:stCondLst>
                            <p:childTnLst>
                              <p:par>
                                <p:cTn id="13" presetID="1" presetClass="entr" presetSubtype="0" fill="hold" grpId="0" nodeType="after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35" presetClass="emph" presetSubtype="0" repeatCount="3000" fill="hold" grpId="1" nodeType="withEffect">
                                  <p:stCondLst>
                                    <p:cond delay="0"/>
                                  </p:stCondLst>
                                  <p:childTnLst>
                                    <p:anim calcmode="discrete" valueType="str">
                                      <p:cBhvr>
                                        <p:cTn id="16" dur="1000" fill="hold"/>
                                        <p:tgtEl>
                                          <p:spTgt spid="47"/>
                                        </p:tgtEl>
                                        <p:attrNameLst>
                                          <p:attrName>style.visibility</p:attrName>
                                        </p:attrNameLst>
                                      </p:cBhvr>
                                      <p:tavLst>
                                        <p:tav tm="0">
                                          <p:val>
                                            <p:strVal val="hidden"/>
                                          </p:val>
                                        </p:tav>
                                        <p:tav tm="50000">
                                          <p:val>
                                            <p:strVal val="visible"/>
                                          </p:val>
                                        </p:tav>
                                      </p:tavLst>
                                    </p:anim>
                                  </p:childTnLst>
                                </p:cTn>
                              </p:par>
                            </p:childTnLst>
                          </p:cTn>
                        </p:par>
                        <p:par>
                          <p:cTn id="17" fill="hold">
                            <p:stCondLst>
                              <p:cond delay="3000"/>
                            </p:stCondLst>
                            <p:childTnLst>
                              <p:par>
                                <p:cTn id="18" presetID="22" presetClass="entr" presetSubtype="2" fill="hold" nodeType="after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wipe(right)">
                                      <p:cBhvr>
                                        <p:cTn id="20" dur="2000"/>
                                        <p:tgtEl>
                                          <p:spTgt spid="48"/>
                                        </p:tgtEl>
                                      </p:cBhvr>
                                    </p:animEffect>
                                  </p:childTnLst>
                                </p:cTn>
                              </p:par>
                            </p:childTnLst>
                          </p:cTn>
                        </p:par>
                        <p:par>
                          <p:cTn id="21" fill="hold">
                            <p:stCondLst>
                              <p:cond delay="5000"/>
                            </p:stCondLst>
                            <p:childTnLst>
                              <p:par>
                                <p:cTn id="22" presetID="22" presetClass="entr" presetSubtype="4" fill="hold" grpId="0"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wipe(down)">
                                      <p:cBhvr>
                                        <p:cTn id="24" dur="2000"/>
                                        <p:tgtEl>
                                          <p:spTgt spid="34"/>
                                        </p:tgtEl>
                                      </p:cBhvr>
                                    </p:animEffect>
                                  </p:childTnLst>
                                </p:cTn>
                              </p:par>
                            </p:childTnLst>
                          </p:cTn>
                        </p:par>
                        <p:par>
                          <p:cTn id="25" fill="hold">
                            <p:stCondLst>
                              <p:cond delay="7000"/>
                            </p:stCondLst>
                            <p:childTnLst>
                              <p:par>
                                <p:cTn id="26" presetID="22" presetClass="entr" presetSubtype="8"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left)">
                                      <p:cBhvr>
                                        <p:cTn id="28" dur="2000"/>
                                        <p:tgtEl>
                                          <p:spTgt spid="2"/>
                                        </p:tgtEl>
                                      </p:cBhvr>
                                    </p:animEffect>
                                  </p:childTnLst>
                                </p:cTn>
                              </p:par>
                            </p:childTnLst>
                          </p:cTn>
                        </p:par>
                        <p:par>
                          <p:cTn id="29" fill="hold">
                            <p:stCondLst>
                              <p:cond delay="9000"/>
                            </p:stCondLst>
                            <p:childTnLst>
                              <p:par>
                                <p:cTn id="30" presetID="22" presetClass="entr" presetSubtype="8" fill="hold" grpId="0" nodeType="after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wipe(left)">
                                      <p:cBhvr>
                                        <p:cTn id="32" dur="2000"/>
                                        <p:tgtEl>
                                          <p:spTgt spid="52"/>
                                        </p:tgtEl>
                                      </p:cBhvr>
                                    </p:animEffect>
                                  </p:childTnLst>
                                </p:cTn>
                              </p:par>
                            </p:childTnLst>
                          </p:cTn>
                        </p:par>
                        <p:par>
                          <p:cTn id="33" fill="hold">
                            <p:stCondLst>
                              <p:cond delay="11000"/>
                            </p:stCondLst>
                            <p:childTnLst>
                              <p:par>
                                <p:cTn id="34" presetID="1" presetClass="entr" presetSubtype="0" fill="hold" grpId="0" nodeType="afterEffect">
                                  <p:stCondLst>
                                    <p:cond delay="1000"/>
                                  </p:stCondLst>
                                  <p:childTnLst>
                                    <p:set>
                                      <p:cBhvr>
                                        <p:cTn id="35" dur="1" fill="hold">
                                          <p:stCondLst>
                                            <p:cond delay="0"/>
                                          </p:stCondLst>
                                        </p:cTn>
                                        <p:tgtEl>
                                          <p:spTgt spid="67"/>
                                        </p:tgtEl>
                                        <p:attrNameLst>
                                          <p:attrName>style.visibility</p:attrName>
                                        </p:attrNameLst>
                                      </p:cBhvr>
                                      <p:to>
                                        <p:strVal val="visible"/>
                                      </p:to>
                                    </p:set>
                                  </p:childTnLst>
                                </p:cTn>
                              </p:par>
                              <p:par>
                                <p:cTn id="36" presetID="35" presetClass="emph" presetSubtype="0" repeatCount="3000" fill="hold" grpId="1" nodeType="withEffect">
                                  <p:stCondLst>
                                    <p:cond delay="1000"/>
                                  </p:stCondLst>
                                  <p:childTnLst>
                                    <p:anim calcmode="discrete" valueType="str">
                                      <p:cBhvr>
                                        <p:cTn id="37" dur="1000" fill="hold"/>
                                        <p:tgtEl>
                                          <p:spTgt spid="67"/>
                                        </p:tgtEl>
                                        <p:attrNameLst>
                                          <p:attrName>style.visibility</p:attrName>
                                        </p:attrNameLst>
                                      </p:cBhvr>
                                      <p:tavLst>
                                        <p:tav tm="0">
                                          <p:val>
                                            <p:strVal val="hidden"/>
                                          </p:val>
                                        </p:tav>
                                        <p:tav tm="50000">
                                          <p:val>
                                            <p:strVal val="visible"/>
                                          </p:val>
                                        </p:tav>
                                      </p:tavLst>
                                    </p:anim>
                                  </p:childTnLst>
                                </p:cTn>
                              </p:par>
                            </p:childTnLst>
                          </p:cTn>
                        </p:par>
                        <p:par>
                          <p:cTn id="38" fill="hold">
                            <p:stCondLst>
                              <p:cond delay="12000"/>
                            </p:stCondLst>
                            <p:childTnLst>
                              <p:par>
                                <p:cTn id="39" presetID="22" presetClass="entr" presetSubtype="2" fill="hold" nodeType="afterEffect">
                                  <p:stCondLst>
                                    <p:cond delay="0"/>
                                  </p:stCondLst>
                                  <p:childTnLst>
                                    <p:set>
                                      <p:cBhvr>
                                        <p:cTn id="40" dur="1" fill="hold">
                                          <p:stCondLst>
                                            <p:cond delay="0"/>
                                          </p:stCondLst>
                                        </p:cTn>
                                        <p:tgtEl>
                                          <p:spTgt spid="72"/>
                                        </p:tgtEl>
                                        <p:attrNameLst>
                                          <p:attrName>style.visibility</p:attrName>
                                        </p:attrNameLst>
                                      </p:cBhvr>
                                      <p:to>
                                        <p:strVal val="visible"/>
                                      </p:to>
                                    </p:set>
                                    <p:animEffect transition="in" filter="wipe(right)">
                                      <p:cBhvr>
                                        <p:cTn id="41" dur="2000"/>
                                        <p:tgtEl>
                                          <p:spTgt spid="72"/>
                                        </p:tgtEl>
                                      </p:cBhvr>
                                    </p:animEffect>
                                  </p:childTnLst>
                                </p:cTn>
                              </p:par>
                            </p:childTnLst>
                          </p:cTn>
                        </p:par>
                        <p:par>
                          <p:cTn id="42" fill="hold">
                            <p:stCondLst>
                              <p:cond delay="14000"/>
                            </p:stCondLst>
                            <p:childTnLst>
                              <p:par>
                                <p:cTn id="43" presetID="22" presetClass="entr" presetSubtype="1" fill="hold" grpId="0" nodeType="afterEffect">
                                  <p:stCondLst>
                                    <p:cond delay="0"/>
                                  </p:stCondLst>
                                  <p:childTnLst>
                                    <p:set>
                                      <p:cBhvr>
                                        <p:cTn id="44" dur="1" fill="hold">
                                          <p:stCondLst>
                                            <p:cond delay="0"/>
                                          </p:stCondLst>
                                        </p:cTn>
                                        <p:tgtEl>
                                          <p:spTgt spid="71"/>
                                        </p:tgtEl>
                                        <p:attrNameLst>
                                          <p:attrName>style.visibility</p:attrName>
                                        </p:attrNameLst>
                                      </p:cBhvr>
                                      <p:to>
                                        <p:strVal val="visible"/>
                                      </p:to>
                                    </p:set>
                                    <p:animEffect transition="in" filter="wipe(up)">
                                      <p:cBhvr>
                                        <p:cTn id="45" dur="2000"/>
                                        <p:tgtEl>
                                          <p:spTgt spid="71"/>
                                        </p:tgtEl>
                                      </p:cBhvr>
                                    </p:animEffect>
                                  </p:childTnLst>
                                </p:cTn>
                              </p:par>
                            </p:childTnLst>
                          </p:cTn>
                        </p:par>
                        <p:par>
                          <p:cTn id="46" fill="hold">
                            <p:stCondLst>
                              <p:cond delay="16000"/>
                            </p:stCondLst>
                            <p:childTnLst>
                              <p:par>
                                <p:cTn id="47" presetID="22" presetClass="entr" presetSubtype="8" fill="hold" nodeType="afterEffect">
                                  <p:stCondLst>
                                    <p:cond delay="0"/>
                                  </p:stCondLst>
                                  <p:childTnLst>
                                    <p:set>
                                      <p:cBhvr>
                                        <p:cTn id="48" dur="1" fill="hold">
                                          <p:stCondLst>
                                            <p:cond delay="0"/>
                                          </p:stCondLst>
                                        </p:cTn>
                                        <p:tgtEl>
                                          <p:spTgt spid="68"/>
                                        </p:tgtEl>
                                        <p:attrNameLst>
                                          <p:attrName>style.visibility</p:attrName>
                                        </p:attrNameLst>
                                      </p:cBhvr>
                                      <p:to>
                                        <p:strVal val="visible"/>
                                      </p:to>
                                    </p:set>
                                    <p:animEffect transition="in" filter="wipe(left)">
                                      <p:cBhvr>
                                        <p:cTn id="49" dur="2000"/>
                                        <p:tgtEl>
                                          <p:spTgt spid="68"/>
                                        </p:tgtEl>
                                      </p:cBhvr>
                                    </p:animEffect>
                                  </p:childTnLst>
                                </p:cTn>
                              </p:par>
                            </p:childTnLst>
                          </p:cTn>
                        </p:par>
                        <p:par>
                          <p:cTn id="50" fill="hold">
                            <p:stCondLst>
                              <p:cond delay="18000"/>
                            </p:stCondLst>
                            <p:childTnLst>
                              <p:par>
                                <p:cTn id="51" presetID="22" presetClass="entr" presetSubtype="8" fill="hold" grpId="0" nodeType="afterEffect">
                                  <p:stCondLst>
                                    <p:cond delay="0"/>
                                  </p:stCondLst>
                                  <p:childTnLst>
                                    <p:set>
                                      <p:cBhvr>
                                        <p:cTn id="52" dur="1" fill="hold">
                                          <p:stCondLst>
                                            <p:cond delay="0"/>
                                          </p:stCondLst>
                                        </p:cTn>
                                        <p:tgtEl>
                                          <p:spTgt spid="75"/>
                                        </p:tgtEl>
                                        <p:attrNameLst>
                                          <p:attrName>style.visibility</p:attrName>
                                        </p:attrNameLst>
                                      </p:cBhvr>
                                      <p:to>
                                        <p:strVal val="visible"/>
                                      </p:to>
                                    </p:set>
                                    <p:animEffect transition="in" filter="wipe(left)">
                                      <p:cBhvr>
                                        <p:cTn id="53" dur="2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2" grpId="0"/>
      <p:bldP spid="47" grpId="0"/>
      <p:bldP spid="47" grpId="1"/>
      <p:bldP spid="52" grpId="0"/>
      <p:bldP spid="67" grpId="0"/>
      <p:bldP spid="67" grpId="1"/>
      <p:bldP spid="71" grpId="0"/>
      <p:bldP spid="75"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7821" y="1409224"/>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6" name="Rectangle 6"/>
          <p:cNvSpPr>
            <a:spLocks noChangeArrowheads="1"/>
          </p:cNvSpPr>
          <p:nvPr/>
        </p:nvSpPr>
        <p:spPr bwMode="auto">
          <a:xfrm>
            <a:off x="3181446" y="1376012"/>
            <a:ext cx="2781527"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接收方糊涂窗口综合症</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 name="Rectangle 68"/>
          <p:cNvSpPr>
            <a:spLocks noChangeArrowheads="1"/>
          </p:cNvSpPr>
          <p:nvPr/>
        </p:nvSpPr>
        <p:spPr bwMode="auto">
          <a:xfrm>
            <a:off x="547819" y="1772322"/>
            <a:ext cx="8184960" cy="13619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42900" indent="-342900">
              <a:lnSpc>
                <a:spcPts val="3300"/>
              </a:lnSpc>
              <a:buClr>
                <a:srgbClr val="0070C0"/>
              </a:buClr>
              <a:buFont typeface="Wingdings" panose="05000000000000000000" pitchFamily="2" charset="2"/>
              <a:buChar char="l"/>
            </a:pPr>
            <a:r>
              <a:rPr lang="zh-CN" altLang="en-US" b="1" dirty="0">
                <a:solidFill>
                  <a:srgbClr val="0000FF"/>
                </a:solidFill>
                <a:latin typeface="微软雅黑" panose="020B0503020204020204" pitchFamily="34" charset="-122"/>
                <a:ea typeface="微软雅黑" panose="020B0503020204020204" pitchFamily="34" charset="-122"/>
              </a:rPr>
              <a:t>解决方法</a:t>
            </a:r>
            <a:r>
              <a:rPr lang="zh-CN" altLang="en-US" b="1" dirty="0">
                <a:latin typeface="微软雅黑" panose="020B0503020204020204" pitchFamily="34" charset="-122"/>
                <a:ea typeface="微软雅黑" panose="020B0503020204020204" pitchFamily="34" charset="-122"/>
              </a:rPr>
              <a:t>：让接收方等待一段时间，使得或者接收缓存已有足够空间容纳一个最长的报文段，或者等到接收缓存已有一半空闲的空间。</a:t>
            </a:r>
            <a:r>
              <a:rPr lang="zh-CN" altLang="en-US" b="1" dirty="0">
                <a:solidFill>
                  <a:srgbClr val="0000FF"/>
                </a:solidFill>
                <a:latin typeface="微软雅黑" panose="020B0503020204020204" pitchFamily="34" charset="-122"/>
                <a:ea typeface="微软雅黑" panose="020B0503020204020204" pitchFamily="34" charset="-122"/>
              </a:rPr>
              <a:t>只要出现这两种情况之一，接收方就发出确认报文，并向发送方通知当前的窗口大小。</a:t>
            </a:r>
            <a:endParaRPr lang="zh-CN" altLang="en-US"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629135" y="2015015"/>
            <a:ext cx="5775326" cy="936625"/>
            <a:chOff x="2629135" y="1631190"/>
            <a:chExt cx="5775326" cy="936625"/>
          </a:xfrm>
        </p:grpSpPr>
        <p:sp>
          <p:nvSpPr>
            <p:cNvPr id="6" name="Rectangle 9"/>
            <p:cNvSpPr>
              <a:spLocks noChangeArrowheads="1"/>
            </p:cNvSpPr>
            <p:nvPr/>
          </p:nvSpPr>
          <p:spPr bwMode="auto">
            <a:xfrm>
              <a:off x="2629135" y="1631190"/>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7" name="Rectangle 10"/>
            <p:cNvSpPr>
              <a:spLocks noChangeArrowheads="1"/>
            </p:cNvSpPr>
            <p:nvPr/>
          </p:nvSpPr>
          <p:spPr bwMode="auto">
            <a:xfrm>
              <a:off x="2629135" y="2237615"/>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grpSp>
      <p:sp>
        <p:nvSpPr>
          <p:cNvPr id="8" name="Line 16"/>
          <p:cNvSpPr>
            <a:spLocks noChangeShapeType="1"/>
          </p:cNvSpPr>
          <p:nvPr/>
        </p:nvSpPr>
        <p:spPr bwMode="auto">
          <a:xfrm>
            <a:off x="3637198" y="1943576"/>
            <a:ext cx="0" cy="1800225"/>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9" name="Rectangle 8"/>
          <p:cNvSpPr>
            <a:spLocks noChangeArrowheads="1"/>
          </p:cNvSpPr>
          <p:nvPr/>
        </p:nvSpPr>
        <p:spPr bwMode="auto">
          <a:xfrm>
            <a:off x="2700575" y="1772302"/>
            <a:ext cx="5472113" cy="1938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spAutoFit/>
          </a:bodyPr>
          <a:lstStyle/>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5.8.1                               </a:t>
            </a:r>
            <a:r>
              <a:rPr lang="zh-CN" altLang="en-US" sz="2000" b="1" dirty="0">
                <a:solidFill>
                  <a:schemeClr val="bg1"/>
                </a:solidFill>
                <a:latin typeface="微软雅黑" panose="020B0503020204020204" pitchFamily="34" charset="-122"/>
                <a:ea typeface="微软雅黑" panose="020B0503020204020204" pitchFamily="34" charset="-122"/>
              </a:rPr>
              <a:t>拥塞控制的一般原理</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5.8.2                              TCP </a:t>
            </a:r>
            <a:r>
              <a:rPr lang="zh-CN" altLang="en-US" sz="2000" b="1" dirty="0">
                <a:solidFill>
                  <a:schemeClr val="bg1"/>
                </a:solidFill>
                <a:latin typeface="微软雅黑" panose="020B0503020204020204" pitchFamily="34" charset="-122"/>
                <a:ea typeface="微软雅黑" panose="020B0503020204020204" pitchFamily="34" charset="-122"/>
              </a:rPr>
              <a:t>的拥塞控制方法</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5.8.3                               </a:t>
            </a:r>
            <a:r>
              <a:rPr lang="zh-CN" altLang="en-US" sz="2000" b="1" dirty="0">
                <a:solidFill>
                  <a:schemeClr val="bg1"/>
                </a:solidFill>
                <a:latin typeface="微软雅黑" panose="020B0503020204020204" pitchFamily="34" charset="-122"/>
                <a:ea typeface="微软雅黑" panose="020B0503020204020204" pitchFamily="34" charset="-122"/>
              </a:rPr>
              <a:t>主动队列管理 </a:t>
            </a:r>
            <a:r>
              <a:rPr lang="en-US" altLang="zh-CN" sz="2000" b="1" dirty="0">
                <a:solidFill>
                  <a:schemeClr val="bg1"/>
                </a:solidFill>
                <a:latin typeface="微软雅黑" panose="020B0503020204020204" pitchFamily="34" charset="-122"/>
                <a:ea typeface="微软雅黑" panose="020B0503020204020204" pitchFamily="34" charset="-122"/>
              </a:rPr>
              <a:t>AQM</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10" name="Rectangle 27"/>
          <p:cNvSpPr>
            <a:spLocks noChangeArrowheads="1"/>
          </p:cNvSpPr>
          <p:nvPr/>
        </p:nvSpPr>
        <p:spPr bwMode="auto">
          <a:xfrm>
            <a:off x="639732" y="163119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eaLnBrk="0" hangingPunct="0"/>
            <a:endParaRPr lang="fr-FR">
              <a:latin typeface="宋体" panose="02010600030101010101" pitchFamily="2" charset="-122"/>
            </a:endParaRPr>
          </a:p>
        </p:txBody>
      </p:sp>
      <p:sp>
        <p:nvSpPr>
          <p:cNvPr id="11" name="Rectangle 29"/>
          <p:cNvSpPr>
            <a:spLocks noChangeArrowheads="1"/>
          </p:cNvSpPr>
          <p:nvPr/>
        </p:nvSpPr>
        <p:spPr bwMode="auto">
          <a:xfrm>
            <a:off x="648621" y="1726123"/>
            <a:ext cx="1627651" cy="1027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eaLnBrk="0" hangingPunct="0"/>
            <a:r>
              <a:rPr lang="fr-FR" altLang="zh-CN" sz="2000" b="1" dirty="0">
                <a:solidFill>
                  <a:srgbClr val="FFFF00"/>
                </a:solidFill>
                <a:latin typeface="微软雅黑" panose="020B0503020204020204" pitchFamily="34" charset="-122"/>
                <a:ea typeface="微软雅黑" panose="020B0503020204020204" pitchFamily="34" charset="-122"/>
              </a:rPr>
              <a:t>5.8</a:t>
            </a:r>
            <a:endParaRPr lang="fr-FR" altLang="zh-CN" sz="2000" b="1" dirty="0">
              <a:solidFill>
                <a:srgbClr val="FFFF00"/>
              </a:solidFill>
              <a:latin typeface="微软雅黑" panose="020B0503020204020204" pitchFamily="34" charset="-122"/>
              <a:ea typeface="微软雅黑" panose="020B0503020204020204" pitchFamily="34" charset="-122"/>
            </a:endParaRPr>
          </a:p>
          <a:p>
            <a:pPr eaLnBrk="0" hangingPunct="0"/>
            <a:r>
              <a:rPr lang="en-US" altLang="zh-CN" sz="2000" b="1" dirty="0">
                <a:solidFill>
                  <a:schemeClr val="bg1"/>
                </a:solidFill>
                <a:latin typeface="微软雅黑" panose="020B0503020204020204" pitchFamily="34" charset="-122"/>
                <a:ea typeface="微软雅黑" panose="020B0503020204020204" pitchFamily="34" charset="-122"/>
              </a:rPr>
              <a:t>TCP </a:t>
            </a:r>
            <a:r>
              <a:rPr lang="zh-CN" altLang="en-US" sz="2000" b="1" dirty="0">
                <a:solidFill>
                  <a:schemeClr val="bg1"/>
                </a:solidFill>
                <a:latin typeface="微软雅黑" panose="020B0503020204020204" pitchFamily="34" charset="-122"/>
                <a:ea typeface="微软雅黑" panose="020B0503020204020204" pitchFamily="34" charset="-122"/>
              </a:rPr>
              <a:t>的拥塞控制</a:t>
            </a:r>
            <a:endParaRPr lang="zh-CN" altLang="fr-FR"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56965" y="572173"/>
            <a:ext cx="8048776" cy="461665"/>
            <a:chOff x="556963" y="572172"/>
            <a:chExt cx="8048776" cy="461665"/>
          </a:xfrm>
        </p:grpSpPr>
        <p:sp>
          <p:nvSpPr>
            <p:cNvPr id="5" name="AutoShape 5"/>
            <p:cNvSpPr>
              <a:spLocks noChangeArrowheads="1"/>
            </p:cNvSpPr>
            <p:nvPr/>
          </p:nvSpPr>
          <p:spPr bwMode="auto">
            <a:xfrm>
              <a:off x="556963" y="614443"/>
              <a:ext cx="8048776"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585722" y="572172"/>
              <a:ext cx="39725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5.8.1   </a:t>
              </a:r>
              <a:r>
                <a:rPr lang="zh-CN" altLang="en-US" sz="2400" b="1" dirty="0">
                  <a:solidFill>
                    <a:schemeClr val="bg1"/>
                  </a:solidFill>
                  <a:latin typeface="微软雅黑" panose="020B0503020204020204" pitchFamily="34" charset="-122"/>
                  <a:ea typeface="微软雅黑" panose="020B0503020204020204" pitchFamily="34" charset="-122"/>
                </a:rPr>
                <a:t>拥塞控制的一般原理</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sp>
        <p:nvSpPr>
          <p:cNvPr id="7" name="Rectangle 8"/>
          <p:cNvSpPr>
            <a:spLocks noChangeArrowheads="1"/>
          </p:cNvSpPr>
          <p:nvPr/>
        </p:nvSpPr>
        <p:spPr bwMode="auto">
          <a:xfrm>
            <a:off x="319489" y="1170691"/>
            <a:ext cx="4992944"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285750" indent="-285750">
              <a:lnSpc>
                <a:spcPct val="150000"/>
              </a:lnSpc>
              <a:buClr>
                <a:srgbClr val="0070C0"/>
              </a:buClr>
              <a:buFont typeface="Wingdings" panose="05000000000000000000" pitchFamily="2" charset="2"/>
              <a:buChar char="l"/>
            </a:pPr>
            <a:r>
              <a:rPr lang="zh-CN" altLang="en-US" b="1" dirty="0">
                <a:solidFill>
                  <a:srgbClr val="FF0000"/>
                </a:solidFill>
                <a:latin typeface="微软雅黑" panose="020B0503020204020204" pitchFamily="34" charset="-122"/>
                <a:ea typeface="微软雅黑" panose="020B0503020204020204" pitchFamily="34" charset="-122"/>
              </a:rPr>
              <a:t>拥塞：</a:t>
            </a:r>
            <a:endParaRPr lang="en-US" altLang="zh-CN" b="1" dirty="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非正式：“太多发送主机发送了太多数据或者发送速度太快，以至于网络无法处理”。</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在某段时间，若对网络中某资源的需求超过了该资源所能提供的可用部分，网络的性能就要变坏。这种现象称为</a:t>
            </a:r>
            <a:r>
              <a:rPr lang="zh-CN" altLang="en-US" b="1" dirty="0">
                <a:solidFill>
                  <a:srgbClr val="0000FF"/>
                </a:solidFill>
                <a:latin typeface="微软雅黑" panose="020B0503020204020204" pitchFamily="34" charset="-122"/>
                <a:ea typeface="微软雅黑" panose="020B0503020204020204" pitchFamily="34" charset="-122"/>
              </a:rPr>
              <a:t>拥塞 </a:t>
            </a:r>
            <a:r>
              <a:rPr lang="en-US" altLang="zh-CN" b="1" dirty="0">
                <a:solidFill>
                  <a:srgbClr val="0000FF"/>
                </a:solidFill>
                <a:latin typeface="微软雅黑" panose="020B0503020204020204" pitchFamily="34" charset="-122"/>
                <a:ea typeface="微软雅黑" panose="020B0503020204020204" pitchFamily="34" charset="-122"/>
              </a:rPr>
              <a:t>(congestion)</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最坏结果：</a:t>
            </a:r>
            <a:r>
              <a:rPr lang="zh-CN" altLang="en-US" b="1" dirty="0">
                <a:solidFill>
                  <a:srgbClr val="CC00CC"/>
                </a:solidFill>
                <a:latin typeface="微软雅黑" panose="020B0503020204020204" pitchFamily="34" charset="-122"/>
                <a:ea typeface="微软雅黑" panose="020B0503020204020204" pitchFamily="34" charset="-122"/>
              </a:rPr>
              <a:t>系统崩溃</a:t>
            </a:r>
            <a:r>
              <a:rPr lang="zh-CN" altLang="en-US"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5312435" y="1194497"/>
            <a:ext cx="3633921" cy="3100551"/>
            <a:chOff x="5214534" y="1183478"/>
            <a:chExt cx="3654045" cy="3100551"/>
          </a:xfrm>
        </p:grpSpPr>
        <p:sp>
          <p:nvSpPr>
            <p:cNvPr id="33" name="圆角矩形 32"/>
            <p:cNvSpPr/>
            <p:nvPr/>
          </p:nvSpPr>
          <p:spPr>
            <a:xfrm>
              <a:off x="5214534" y="1183478"/>
              <a:ext cx="3654045" cy="31005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2"/>
            <p:cNvSpPr>
              <a:spLocks noChangeArrowheads="1"/>
            </p:cNvSpPr>
            <p:nvPr/>
          </p:nvSpPr>
          <p:spPr bwMode="auto">
            <a:xfrm>
              <a:off x="7138524" y="1623978"/>
              <a:ext cx="700963" cy="2317428"/>
            </a:xfrm>
            <a:prstGeom prst="rect">
              <a:avLst/>
            </a:prstGeom>
            <a:solidFill>
              <a:srgbClr val="00FFFF"/>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zh-CN" altLang="en-US" sz="1200" b="1">
                <a:latin typeface="微软雅黑" panose="020B0503020204020204" pitchFamily="34" charset="-122"/>
                <a:ea typeface="微软雅黑" panose="020B0503020204020204" pitchFamily="34" charset="-122"/>
              </a:endParaRPr>
            </a:p>
          </p:txBody>
        </p:sp>
        <p:grpSp>
          <p:nvGrpSpPr>
            <p:cNvPr id="3" name="组合 2"/>
            <p:cNvGrpSpPr/>
            <p:nvPr/>
          </p:nvGrpSpPr>
          <p:grpSpPr>
            <a:xfrm>
              <a:off x="5306957" y="1456742"/>
              <a:ext cx="3478571" cy="2759099"/>
              <a:chOff x="4854766" y="1639611"/>
              <a:chExt cx="3387980" cy="2759099"/>
            </a:xfrm>
          </p:grpSpPr>
          <p:sp>
            <p:nvSpPr>
              <p:cNvPr id="10" name="Line 5"/>
              <p:cNvSpPr>
                <a:spLocks noChangeShapeType="1"/>
              </p:cNvSpPr>
              <p:nvPr/>
            </p:nvSpPr>
            <p:spPr bwMode="auto">
              <a:xfrm flipH="1" flipV="1">
                <a:off x="5130534" y="1722576"/>
                <a:ext cx="0" cy="1053377"/>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anose="020B0503020204020204" pitchFamily="34" charset="-122"/>
                  <a:ea typeface="微软雅黑" panose="020B0503020204020204" pitchFamily="34" charset="-122"/>
                </a:endParaRPr>
              </a:p>
            </p:txBody>
          </p:sp>
          <p:sp>
            <p:nvSpPr>
              <p:cNvPr id="11" name="Line 6"/>
              <p:cNvSpPr>
                <a:spLocks noChangeShapeType="1"/>
              </p:cNvSpPr>
              <p:nvPr/>
            </p:nvSpPr>
            <p:spPr bwMode="auto">
              <a:xfrm>
                <a:off x="5130534" y="2775953"/>
                <a:ext cx="2208291" cy="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anose="020B0503020204020204" pitchFamily="34" charset="-122"/>
                  <a:ea typeface="微软雅黑" panose="020B0503020204020204" pitchFamily="34" charset="-122"/>
                </a:endParaRPr>
              </a:p>
            </p:txBody>
          </p:sp>
          <p:sp>
            <p:nvSpPr>
              <p:cNvPr id="12" name="Freeform 7"/>
              <p:cNvSpPr/>
              <p:nvPr/>
            </p:nvSpPr>
            <p:spPr bwMode="auto">
              <a:xfrm>
                <a:off x="5130534" y="1806847"/>
                <a:ext cx="1777405" cy="979640"/>
              </a:xfrm>
              <a:custGeom>
                <a:avLst/>
                <a:gdLst>
                  <a:gd name="T0" fmla="*/ 0 w 1584"/>
                  <a:gd name="T1" fmla="*/ 2147483647 h 1212"/>
                  <a:gd name="T2" fmla="*/ 0 w 1584"/>
                  <a:gd name="T3" fmla="*/ 2147483647 h 1212"/>
                  <a:gd name="T4" fmla="*/ 2147483647 w 1584"/>
                  <a:gd name="T5" fmla="*/ 2147483647 h 1212"/>
                  <a:gd name="T6" fmla="*/ 2147483647 w 1584"/>
                  <a:gd name="T7" fmla="*/ 2147483647 h 1212"/>
                  <a:gd name="T8" fmla="*/ 2147483647 w 1584"/>
                  <a:gd name="T9" fmla="*/ 2147483647 h 1212"/>
                  <a:gd name="T10" fmla="*/ 2147483647 w 1584"/>
                  <a:gd name="T11" fmla="*/ 2147483647 h 1212"/>
                  <a:gd name="T12" fmla="*/ 2147483647 w 1584"/>
                  <a:gd name="T13" fmla="*/ 0 h 1212"/>
                  <a:gd name="T14" fmla="*/ 2147483647 w 1584"/>
                  <a:gd name="T15" fmla="*/ 0 h 1212"/>
                  <a:gd name="T16" fmla="*/ 2147483647 w 1584"/>
                  <a:gd name="T17" fmla="*/ 2147483647 h 1212"/>
                  <a:gd name="T18" fmla="*/ 2147483647 w 1584"/>
                  <a:gd name="T19" fmla="*/ 2147483647 h 1212"/>
                  <a:gd name="T20" fmla="*/ 2147483647 w 1584"/>
                  <a:gd name="T21" fmla="*/ 2147483647 h 1212"/>
                  <a:gd name="T22" fmla="*/ 2147483647 w 1584"/>
                  <a:gd name="T23" fmla="*/ 2147483647 h 12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4" h="1212">
                    <a:moveTo>
                      <a:pt x="0" y="1212"/>
                    </a:moveTo>
                    <a:cubicBezTo>
                      <a:pt x="0" y="1198"/>
                      <a:pt x="0" y="1184"/>
                      <a:pt x="0" y="1170"/>
                    </a:cubicBezTo>
                    <a:lnTo>
                      <a:pt x="96" y="768"/>
                    </a:lnTo>
                    <a:lnTo>
                      <a:pt x="240" y="480"/>
                    </a:lnTo>
                    <a:lnTo>
                      <a:pt x="480" y="192"/>
                    </a:lnTo>
                    <a:lnTo>
                      <a:pt x="816" y="48"/>
                    </a:lnTo>
                    <a:lnTo>
                      <a:pt x="1104" y="0"/>
                    </a:lnTo>
                    <a:lnTo>
                      <a:pt x="1344" y="0"/>
                    </a:lnTo>
                    <a:lnTo>
                      <a:pt x="1392" y="480"/>
                    </a:lnTo>
                    <a:lnTo>
                      <a:pt x="1488" y="1008"/>
                    </a:lnTo>
                    <a:lnTo>
                      <a:pt x="1536" y="1152"/>
                    </a:lnTo>
                    <a:lnTo>
                      <a:pt x="1584" y="1200"/>
                    </a:lnTo>
                  </a:path>
                </a:pathLst>
              </a:custGeom>
              <a:noFill/>
              <a:ln w="2540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anose="020B0503020204020204" pitchFamily="34" charset="-122"/>
                  <a:ea typeface="微软雅黑" panose="020B0503020204020204" pitchFamily="34" charset="-122"/>
                </a:endParaRPr>
              </a:p>
            </p:txBody>
          </p:sp>
          <p:sp>
            <p:nvSpPr>
              <p:cNvPr id="13" name="Line 8"/>
              <p:cNvSpPr>
                <a:spLocks noChangeShapeType="1"/>
              </p:cNvSpPr>
              <p:nvPr/>
            </p:nvSpPr>
            <p:spPr bwMode="auto">
              <a:xfrm>
                <a:off x="6628125" y="1722576"/>
                <a:ext cx="0" cy="1137647"/>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anose="020B0503020204020204" pitchFamily="34" charset="-122"/>
                  <a:ea typeface="微软雅黑" panose="020B0503020204020204" pitchFamily="34" charset="-122"/>
                </a:endParaRPr>
              </a:p>
            </p:txBody>
          </p:sp>
          <p:sp>
            <p:nvSpPr>
              <p:cNvPr id="14" name="Line 9"/>
              <p:cNvSpPr>
                <a:spLocks noChangeShapeType="1"/>
              </p:cNvSpPr>
              <p:nvPr/>
            </p:nvSpPr>
            <p:spPr bwMode="auto">
              <a:xfrm>
                <a:off x="5669141" y="1722576"/>
                <a:ext cx="0" cy="1137647"/>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anose="020B0503020204020204" pitchFamily="34" charset="-122"/>
                  <a:ea typeface="微软雅黑" panose="020B0503020204020204" pitchFamily="34" charset="-122"/>
                </a:endParaRPr>
              </a:p>
            </p:txBody>
          </p:sp>
          <p:sp>
            <p:nvSpPr>
              <p:cNvPr id="15" name="Line 10"/>
              <p:cNvSpPr>
                <a:spLocks noChangeShapeType="1"/>
              </p:cNvSpPr>
              <p:nvPr/>
            </p:nvSpPr>
            <p:spPr bwMode="auto">
              <a:xfrm flipH="1" flipV="1">
                <a:off x="5130534" y="2944493"/>
                <a:ext cx="0" cy="1179782"/>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anose="020B0503020204020204" pitchFamily="34" charset="-122"/>
                  <a:ea typeface="微软雅黑" panose="020B0503020204020204" pitchFamily="34" charset="-122"/>
                </a:endParaRPr>
              </a:p>
            </p:txBody>
          </p:sp>
          <p:sp>
            <p:nvSpPr>
              <p:cNvPr id="16" name="Line 11"/>
              <p:cNvSpPr>
                <a:spLocks noChangeShapeType="1"/>
              </p:cNvSpPr>
              <p:nvPr/>
            </p:nvSpPr>
            <p:spPr bwMode="auto">
              <a:xfrm>
                <a:off x="5130534" y="4114218"/>
                <a:ext cx="2208291" cy="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anose="020B0503020204020204" pitchFamily="34" charset="-122"/>
                  <a:ea typeface="微软雅黑" panose="020B0503020204020204" pitchFamily="34" charset="-122"/>
                </a:endParaRPr>
              </a:p>
            </p:txBody>
          </p:sp>
          <p:sp>
            <p:nvSpPr>
              <p:cNvPr id="17" name="Line 12"/>
              <p:cNvSpPr>
                <a:spLocks noChangeShapeType="1"/>
              </p:cNvSpPr>
              <p:nvPr/>
            </p:nvSpPr>
            <p:spPr bwMode="auto">
              <a:xfrm>
                <a:off x="5669141" y="2944493"/>
                <a:ext cx="0" cy="1221917"/>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anose="020B0503020204020204" pitchFamily="34" charset="-122"/>
                  <a:ea typeface="微软雅黑" panose="020B0503020204020204" pitchFamily="34" charset="-122"/>
                </a:endParaRPr>
              </a:p>
            </p:txBody>
          </p:sp>
          <p:sp>
            <p:nvSpPr>
              <p:cNvPr id="18" name="Line 13"/>
              <p:cNvSpPr>
                <a:spLocks noChangeShapeType="1"/>
              </p:cNvSpPr>
              <p:nvPr/>
            </p:nvSpPr>
            <p:spPr bwMode="auto">
              <a:xfrm>
                <a:off x="6628125" y="2944494"/>
                <a:ext cx="0" cy="1221917"/>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anose="020B0503020204020204" pitchFamily="34" charset="-122"/>
                  <a:ea typeface="微软雅黑" panose="020B0503020204020204" pitchFamily="34" charset="-122"/>
                </a:endParaRPr>
              </a:p>
            </p:txBody>
          </p:sp>
          <p:sp>
            <p:nvSpPr>
              <p:cNvPr id="19" name="Line 14"/>
              <p:cNvSpPr>
                <a:spLocks noChangeShapeType="1"/>
              </p:cNvSpPr>
              <p:nvPr/>
            </p:nvSpPr>
            <p:spPr bwMode="auto">
              <a:xfrm>
                <a:off x="5669141" y="1806847"/>
                <a:ext cx="969494" cy="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anose="020B0503020204020204" pitchFamily="34" charset="-122"/>
                  <a:ea typeface="微软雅黑" panose="020B0503020204020204" pitchFamily="34" charset="-122"/>
                </a:endParaRPr>
              </a:p>
            </p:txBody>
          </p:sp>
          <p:sp>
            <p:nvSpPr>
              <p:cNvPr id="21" name="Freeform 16"/>
              <p:cNvSpPr/>
              <p:nvPr/>
            </p:nvSpPr>
            <p:spPr bwMode="auto">
              <a:xfrm>
                <a:off x="5130534" y="3018331"/>
                <a:ext cx="1561962" cy="1061900"/>
              </a:xfrm>
              <a:custGeom>
                <a:avLst/>
                <a:gdLst>
                  <a:gd name="T0" fmla="*/ 0 w 1392"/>
                  <a:gd name="T1" fmla="*/ 2147483647 h 1248"/>
                  <a:gd name="T2" fmla="*/ 2147483647 w 1392"/>
                  <a:gd name="T3" fmla="*/ 2147483647 h 1248"/>
                  <a:gd name="T4" fmla="*/ 2147483647 w 1392"/>
                  <a:gd name="T5" fmla="*/ 2147483647 h 1248"/>
                  <a:gd name="T6" fmla="*/ 2147483647 w 1392"/>
                  <a:gd name="T7" fmla="*/ 2147483647 h 1248"/>
                  <a:gd name="T8" fmla="*/ 2147483647 w 1392"/>
                  <a:gd name="T9" fmla="*/ 2147483647 h 1248"/>
                  <a:gd name="T10" fmla="*/ 2147483647 w 1392"/>
                  <a:gd name="T11" fmla="*/ 2147483647 h 1248"/>
                  <a:gd name="T12" fmla="*/ 2147483647 w 1392"/>
                  <a:gd name="T13" fmla="*/ 0 h 12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92" h="1248">
                    <a:moveTo>
                      <a:pt x="0" y="1248"/>
                    </a:moveTo>
                    <a:lnTo>
                      <a:pt x="480" y="1152"/>
                    </a:lnTo>
                    <a:lnTo>
                      <a:pt x="816" y="912"/>
                    </a:lnTo>
                    <a:lnTo>
                      <a:pt x="1104" y="624"/>
                    </a:lnTo>
                    <a:lnTo>
                      <a:pt x="1296" y="384"/>
                    </a:lnTo>
                    <a:lnTo>
                      <a:pt x="1344" y="288"/>
                    </a:lnTo>
                    <a:lnTo>
                      <a:pt x="1392" y="0"/>
                    </a:lnTo>
                  </a:path>
                </a:pathLst>
              </a:custGeom>
              <a:noFill/>
              <a:ln w="2540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anose="020B0503020204020204" pitchFamily="34" charset="-122"/>
                  <a:ea typeface="微软雅黑" panose="020B0503020204020204" pitchFamily="34" charset="-122"/>
                </a:endParaRPr>
              </a:p>
            </p:txBody>
          </p:sp>
          <p:sp>
            <p:nvSpPr>
              <p:cNvPr id="22" name="Text Box 17"/>
              <p:cNvSpPr txBox="1">
                <a:spLocks noChangeArrowheads="1"/>
              </p:cNvSpPr>
              <p:nvPr/>
            </p:nvSpPr>
            <p:spPr bwMode="auto">
              <a:xfrm>
                <a:off x="7152187" y="4124276"/>
                <a:ext cx="480391" cy="274434"/>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sz="1200" b="1" dirty="0">
                    <a:latin typeface="微软雅黑" panose="020B0503020204020204" pitchFamily="34" charset="-122"/>
                    <a:ea typeface="微软雅黑" panose="020B0503020204020204" pitchFamily="34" charset="-122"/>
                  </a:rPr>
                  <a:t>负载</a:t>
                </a:r>
                <a:endParaRPr kumimoji="0" lang="en-US" altLang="zh-CN" sz="1200" b="1" dirty="0">
                  <a:latin typeface="微软雅黑" panose="020B0503020204020204" pitchFamily="34" charset="-122"/>
                  <a:ea typeface="微软雅黑" panose="020B0503020204020204" pitchFamily="34" charset="-122"/>
                </a:endParaRPr>
              </a:p>
            </p:txBody>
          </p:sp>
          <p:sp>
            <p:nvSpPr>
              <p:cNvPr id="23" name="Text Box 18"/>
              <p:cNvSpPr txBox="1">
                <a:spLocks noChangeArrowheads="1"/>
              </p:cNvSpPr>
              <p:nvPr/>
            </p:nvSpPr>
            <p:spPr bwMode="auto">
              <a:xfrm>
                <a:off x="7152187" y="2775953"/>
                <a:ext cx="480391" cy="274434"/>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sz="1200" b="1" dirty="0">
                    <a:latin typeface="微软雅黑" panose="020B0503020204020204" pitchFamily="34" charset="-122"/>
                    <a:ea typeface="微软雅黑" panose="020B0503020204020204" pitchFamily="34" charset="-122"/>
                  </a:rPr>
                  <a:t>负载</a:t>
                </a:r>
                <a:endParaRPr kumimoji="0" lang="en-US" altLang="zh-CN" sz="1200" b="1" dirty="0">
                  <a:latin typeface="微软雅黑" panose="020B0503020204020204" pitchFamily="34" charset="-122"/>
                  <a:ea typeface="微软雅黑" panose="020B0503020204020204" pitchFamily="34" charset="-122"/>
                </a:endParaRPr>
              </a:p>
            </p:txBody>
          </p:sp>
          <p:sp>
            <p:nvSpPr>
              <p:cNvPr id="24" name="Text Box 19"/>
              <p:cNvSpPr txBox="1">
                <a:spLocks noChangeArrowheads="1"/>
              </p:cNvSpPr>
              <p:nvPr/>
            </p:nvSpPr>
            <p:spPr bwMode="auto">
              <a:xfrm rot="16200000">
                <a:off x="4669189" y="1955117"/>
                <a:ext cx="644408" cy="268767"/>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sz="1200" b="1" dirty="0">
                    <a:latin typeface="微软雅黑" panose="020B0503020204020204" pitchFamily="34" charset="-122"/>
                    <a:ea typeface="微软雅黑" panose="020B0503020204020204" pitchFamily="34" charset="-122"/>
                  </a:rPr>
                  <a:t>吞量率</a:t>
                </a:r>
                <a:endParaRPr kumimoji="0" lang="en-US" altLang="zh-CN" sz="1200" b="1" dirty="0">
                  <a:latin typeface="微软雅黑" panose="020B0503020204020204" pitchFamily="34" charset="-122"/>
                  <a:ea typeface="微软雅黑" panose="020B0503020204020204" pitchFamily="34" charset="-122"/>
                </a:endParaRPr>
              </a:p>
            </p:txBody>
          </p:sp>
          <p:sp>
            <p:nvSpPr>
              <p:cNvPr id="25" name="Text Box 20"/>
              <p:cNvSpPr txBox="1">
                <a:spLocks noChangeArrowheads="1"/>
              </p:cNvSpPr>
              <p:nvPr/>
            </p:nvSpPr>
            <p:spPr bwMode="auto">
              <a:xfrm rot="16200000">
                <a:off x="4743890" y="2997960"/>
                <a:ext cx="490520" cy="268767"/>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sz="1200" b="1" dirty="0">
                    <a:latin typeface="微软雅黑" panose="020B0503020204020204" pitchFamily="34" charset="-122"/>
                    <a:ea typeface="微软雅黑" panose="020B0503020204020204" pitchFamily="34" charset="-122"/>
                  </a:rPr>
                  <a:t>延迟</a:t>
                </a:r>
                <a:endParaRPr kumimoji="0" lang="en-US" altLang="zh-CN" sz="1200" b="1" dirty="0">
                  <a:latin typeface="微软雅黑" panose="020B0503020204020204" pitchFamily="34" charset="-122"/>
                  <a:ea typeface="微软雅黑" panose="020B0503020204020204" pitchFamily="34" charset="-122"/>
                </a:endParaRPr>
              </a:p>
            </p:txBody>
          </p:sp>
          <p:sp>
            <p:nvSpPr>
              <p:cNvPr id="28" name="Text Box 23"/>
              <p:cNvSpPr txBox="1">
                <a:spLocks noChangeArrowheads="1"/>
              </p:cNvSpPr>
              <p:nvPr/>
            </p:nvSpPr>
            <p:spPr bwMode="auto">
              <a:xfrm>
                <a:off x="7378708" y="2244822"/>
                <a:ext cx="570038" cy="4591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sz="1200" b="1" dirty="0">
                    <a:solidFill>
                      <a:srgbClr val="FF0000"/>
                    </a:solidFill>
                    <a:latin typeface="微软雅黑" panose="020B0503020204020204" pitchFamily="34" charset="-122"/>
                    <a:ea typeface="微软雅黑" panose="020B0503020204020204" pitchFamily="34" charset="-122"/>
                  </a:rPr>
                  <a:t>系统</a:t>
                </a:r>
                <a:endParaRPr kumimoji="0" lang="en-US" altLang="zh-CN" sz="1200" b="1" dirty="0">
                  <a:solidFill>
                    <a:srgbClr val="FF0000"/>
                  </a:solidFill>
                  <a:latin typeface="微软雅黑" panose="020B0503020204020204" pitchFamily="34" charset="-122"/>
                  <a:ea typeface="微软雅黑" panose="020B0503020204020204" pitchFamily="34" charset="-122"/>
                </a:endParaRPr>
              </a:p>
              <a:p>
                <a:r>
                  <a:rPr kumimoji="0" lang="zh-CN" altLang="en-US" sz="1200" b="1" dirty="0">
                    <a:solidFill>
                      <a:srgbClr val="FF0000"/>
                    </a:solidFill>
                    <a:latin typeface="微软雅黑" panose="020B0503020204020204" pitchFamily="34" charset="-122"/>
                    <a:ea typeface="微软雅黑" panose="020B0503020204020204" pitchFamily="34" charset="-122"/>
                  </a:rPr>
                  <a:t>崩溃</a:t>
                </a:r>
                <a:endParaRPr kumimoji="0" lang="en-US" altLang="zh-CN" sz="1200" b="1" dirty="0">
                  <a:solidFill>
                    <a:srgbClr val="FF0000"/>
                  </a:solidFill>
                  <a:latin typeface="微软雅黑" panose="020B0503020204020204" pitchFamily="34" charset="-122"/>
                  <a:ea typeface="微软雅黑" panose="020B0503020204020204" pitchFamily="34" charset="-122"/>
                </a:endParaRPr>
              </a:p>
            </p:txBody>
          </p:sp>
          <p:sp>
            <p:nvSpPr>
              <p:cNvPr id="30" name="Line 25"/>
              <p:cNvSpPr>
                <a:spLocks noChangeShapeType="1"/>
              </p:cNvSpPr>
              <p:nvPr/>
            </p:nvSpPr>
            <p:spPr bwMode="auto">
              <a:xfrm flipH="1">
                <a:off x="6891107" y="2396737"/>
                <a:ext cx="538608" cy="33708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anose="020B0503020204020204" pitchFamily="34" charset="-122"/>
                  <a:ea typeface="微软雅黑" panose="020B0503020204020204" pitchFamily="34" charset="-122"/>
                </a:endParaRPr>
              </a:p>
            </p:txBody>
          </p:sp>
          <p:sp>
            <p:nvSpPr>
              <p:cNvPr id="31" name="Text Box 26"/>
              <p:cNvSpPr txBox="1">
                <a:spLocks noChangeArrowheads="1"/>
              </p:cNvSpPr>
              <p:nvPr/>
            </p:nvSpPr>
            <p:spPr bwMode="auto">
              <a:xfrm>
                <a:off x="7289563" y="1639611"/>
                <a:ext cx="953183" cy="6437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sz="1200" b="1" dirty="0">
                    <a:solidFill>
                      <a:srgbClr val="CC00CC"/>
                    </a:solidFill>
                    <a:latin typeface="微软雅黑" panose="020B0503020204020204" pitchFamily="34" charset="-122"/>
                    <a:ea typeface="微软雅黑" panose="020B0503020204020204" pitchFamily="34" charset="-122"/>
                  </a:rPr>
                  <a:t>分组丢失增多（路由器缓存溢出）</a:t>
                </a:r>
                <a:endParaRPr kumimoji="0" lang="en-US" altLang="zh-CN" sz="1200" b="1" dirty="0">
                  <a:solidFill>
                    <a:srgbClr val="CC00CC"/>
                  </a:solidFill>
                  <a:latin typeface="微软雅黑" panose="020B0503020204020204" pitchFamily="34" charset="-122"/>
                  <a:ea typeface="微软雅黑" panose="020B0503020204020204" pitchFamily="34" charset="-122"/>
                </a:endParaRPr>
              </a:p>
            </p:txBody>
          </p:sp>
          <p:sp>
            <p:nvSpPr>
              <p:cNvPr id="32" name="Line 27"/>
              <p:cNvSpPr>
                <a:spLocks noChangeShapeType="1"/>
              </p:cNvSpPr>
              <p:nvPr/>
            </p:nvSpPr>
            <p:spPr bwMode="auto">
              <a:xfrm flipH="1">
                <a:off x="6954167" y="1859016"/>
                <a:ext cx="377025" cy="8427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anose="020B0503020204020204" pitchFamily="34" charset="-122"/>
                  <a:ea typeface="微软雅黑" panose="020B0503020204020204" pitchFamily="34" charset="-122"/>
                </a:endParaRPr>
              </a:p>
            </p:txBody>
          </p:sp>
        </p:grpSp>
        <p:sp>
          <p:nvSpPr>
            <p:cNvPr id="27" name="Text Box 26"/>
            <p:cNvSpPr txBox="1">
              <a:spLocks noChangeArrowheads="1"/>
            </p:cNvSpPr>
            <p:nvPr/>
          </p:nvSpPr>
          <p:spPr bwMode="auto">
            <a:xfrm>
              <a:off x="7876517" y="2835462"/>
              <a:ext cx="992062" cy="828432"/>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sz="1200" b="1" dirty="0">
                  <a:solidFill>
                    <a:srgbClr val="CC00CC"/>
                  </a:solidFill>
                  <a:latin typeface="微软雅黑" panose="020B0503020204020204" pitchFamily="34" charset="-122"/>
                  <a:ea typeface="微软雅黑" panose="020B0503020204020204" pitchFamily="34" charset="-122"/>
                </a:rPr>
                <a:t>分组延迟增大（在路由器缓存中排队）</a:t>
              </a:r>
              <a:endParaRPr kumimoji="0" lang="en-US" altLang="zh-CN" sz="1200" b="1" dirty="0">
                <a:solidFill>
                  <a:srgbClr val="CC00CC"/>
                </a:solidFill>
                <a:latin typeface="微软雅黑" panose="020B0503020204020204" pitchFamily="34" charset="-122"/>
                <a:ea typeface="微软雅黑" panose="020B0503020204020204" pitchFamily="34" charset="-122"/>
              </a:endParaRPr>
            </a:p>
          </p:txBody>
        </p:sp>
        <p:sp>
          <p:nvSpPr>
            <p:cNvPr id="29" name="Line 27"/>
            <p:cNvSpPr>
              <a:spLocks noChangeShapeType="1"/>
            </p:cNvSpPr>
            <p:nvPr/>
          </p:nvSpPr>
          <p:spPr bwMode="auto">
            <a:xfrm flipH="1">
              <a:off x="7499491" y="2907340"/>
              <a:ext cx="377025" cy="8427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anose="020B0503020204020204" pitchFamily="34" charset="-122"/>
                <a:ea typeface="微软雅黑" panose="020B0503020204020204" pitchFamily="34" charset="-122"/>
              </a:endParaRPr>
            </a:p>
          </p:txBody>
        </p:sp>
      </p:grpSp>
      <p:sp>
        <p:nvSpPr>
          <p:cNvPr id="34" name="矩形 33"/>
          <p:cNvSpPr/>
          <p:nvPr/>
        </p:nvSpPr>
        <p:spPr>
          <a:xfrm>
            <a:off x="649583" y="4204861"/>
            <a:ext cx="4891983" cy="509959"/>
          </a:xfrm>
          <a:prstGeom prst="rect">
            <a:avLst/>
          </a:prstGeom>
          <a:solidFill>
            <a:srgbClr val="99FFCC"/>
          </a:solidFill>
          <a:ln w="12700"/>
        </p:spPr>
        <p:style>
          <a:lnRef idx="2">
            <a:schemeClr val="dk1"/>
          </a:lnRef>
          <a:fillRef idx="1">
            <a:schemeClr val="lt1"/>
          </a:fillRef>
          <a:effectRef idx="0">
            <a:schemeClr val="dk1"/>
          </a:effectRef>
          <a:fontRef idx="minor">
            <a:schemeClr val="dk1"/>
          </a:fontRef>
        </p:style>
        <p:txBody>
          <a:bodyPr wrap="none" lIns="91436" tIns="45718" rIns="91436" bIns="45718" anchor="ctr"/>
          <a:lstStyle/>
          <a:p>
            <a:pPr algn="ctr"/>
            <a:r>
              <a:rPr lang="zh-CN" altLang="en-US" sz="2000"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 对资源需求  </a:t>
            </a:r>
            <a:r>
              <a:rPr lang="en-US" altLang="zh-CN" b="1" dirty="0">
                <a:latin typeface="微软雅黑" panose="020B0503020204020204" pitchFamily="34" charset="-122"/>
                <a:ea typeface="微软雅黑" panose="020B0503020204020204" pitchFamily="34" charset="-122"/>
              </a:rPr>
              <a:t>&gt; </a:t>
            </a:r>
            <a:r>
              <a:rPr lang="zh-CN" altLang="en-US" b="1" dirty="0">
                <a:latin typeface="微软雅黑" panose="020B0503020204020204" pitchFamily="34" charset="-122"/>
                <a:ea typeface="微软雅黑" panose="020B0503020204020204" pitchFamily="34" charset="-122"/>
              </a:rPr>
              <a:t>可用资源     </a:t>
            </a:r>
            <a:r>
              <a:rPr lang="en-US" altLang="zh-CN" b="1" dirty="0">
                <a:latin typeface="微软雅黑" panose="020B0503020204020204" pitchFamily="34" charset="-122"/>
                <a:ea typeface="微软雅黑" panose="020B0503020204020204" pitchFamily="34" charset="-122"/>
              </a:rPr>
              <a:t>(5-7)</a:t>
            </a:r>
            <a:endParaRPr lang="en-US" altLang="zh-CN"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AutoShape 5"/>
          <p:cNvSpPr>
            <a:spLocks noChangeArrowheads="1"/>
          </p:cNvSpPr>
          <p:nvPr/>
        </p:nvSpPr>
        <p:spPr bwMode="auto">
          <a:xfrm>
            <a:off x="556965" y="667861"/>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50" name="Rectangle 6"/>
          <p:cNvSpPr>
            <a:spLocks noChangeArrowheads="1"/>
          </p:cNvSpPr>
          <p:nvPr/>
        </p:nvSpPr>
        <p:spPr bwMode="auto">
          <a:xfrm>
            <a:off x="3580119" y="634649"/>
            <a:ext cx="2002468"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拥塞产生的原因</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1" name="Rectangle 68"/>
          <p:cNvSpPr>
            <a:spLocks noChangeArrowheads="1"/>
          </p:cNvSpPr>
          <p:nvPr/>
        </p:nvSpPr>
        <p:spPr bwMode="auto">
          <a:xfrm>
            <a:off x="556965" y="1030958"/>
            <a:ext cx="8048776"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网络拥塞往往是由许多因素引起的。例如：</a:t>
            </a:r>
            <a:endParaRPr lang="en-US" altLang="zh-CN"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某个结点缓存的容量太小；</a:t>
            </a:r>
            <a:endParaRPr lang="en-US" altLang="zh-CN"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链路的速率不够快；</a:t>
            </a:r>
            <a:endParaRPr lang="en-US" altLang="zh-CN"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处理机处理的运算速率太慢；</a:t>
            </a:r>
            <a:endParaRPr lang="en-US" altLang="zh-CN"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拥塞本身会进一步加剧拥塞；</a:t>
            </a:r>
            <a:endParaRPr lang="en-US" altLang="zh-CN" sz="2000" b="1" dirty="0">
              <a:latin typeface="微软雅黑" panose="020B0503020204020204" pitchFamily="34" charset="-122"/>
              <a:ea typeface="微软雅黑" panose="020B0503020204020204" pitchFamily="34" charset="-122"/>
            </a:endParaRPr>
          </a:p>
        </p:txBody>
      </p:sp>
      <p:sp>
        <p:nvSpPr>
          <p:cNvPr id="2" name="云形 1"/>
          <p:cNvSpPr/>
          <p:nvPr/>
        </p:nvSpPr>
        <p:spPr>
          <a:xfrm>
            <a:off x="5385583" y="2236424"/>
            <a:ext cx="2888084" cy="1534982"/>
          </a:xfrm>
          <a:prstGeom prst="cloud">
            <a:avLst/>
          </a:prstGeom>
        </p:spPr>
        <p:style>
          <a:lnRef idx="1">
            <a:schemeClr val="accent6"/>
          </a:lnRef>
          <a:fillRef idx="2">
            <a:schemeClr val="accent6"/>
          </a:fillRef>
          <a:effectRef idx="1">
            <a:schemeClr val="accent6"/>
          </a:effectRef>
          <a:fontRef idx="minor">
            <a:schemeClr val="dk1"/>
          </a:fontRef>
        </p:style>
        <p:txBody>
          <a:bodyPr lIns="91436" tIns="45718" rIns="91436" bIns="45718"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rPr>
              <a:t>单纯的增加某一种资源能解决拥塞吗？</a:t>
            </a:r>
            <a:endParaRPr lang="zh-CN" altLang="en-US"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5" y="785839"/>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3" name="Rectangle 6"/>
          <p:cNvSpPr>
            <a:spLocks noChangeArrowheads="1"/>
          </p:cNvSpPr>
          <p:nvPr/>
        </p:nvSpPr>
        <p:spPr bwMode="auto">
          <a:xfrm>
            <a:off x="3060748" y="752628"/>
            <a:ext cx="3041213"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增加资源能解决拥塞吗？</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Rectangle 68"/>
          <p:cNvSpPr>
            <a:spLocks noChangeArrowheads="1"/>
          </p:cNvSpPr>
          <p:nvPr/>
        </p:nvSpPr>
        <p:spPr bwMode="auto">
          <a:xfrm>
            <a:off x="556965" y="1148940"/>
            <a:ext cx="8048776"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42900" indent="-34290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不能</a:t>
            </a:r>
            <a:r>
              <a:rPr lang="zh-CN" altLang="en-US" sz="2000" b="1" dirty="0">
                <a:latin typeface="微软雅黑" panose="020B0503020204020204" pitchFamily="34" charset="-122"/>
                <a:ea typeface="微软雅黑" panose="020B0503020204020204" pitchFamily="34" charset="-122"/>
              </a:rPr>
              <a:t>。这是因为网络拥塞是一个非常复杂的问题。简单地采用上述做法，在许多情况下，不但不能解决拥塞问题，而且还可能使网络的性能更坏。</a:t>
            </a:r>
            <a:endParaRPr lang="zh-CN" altLang="en-US" sz="2000"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网络拥塞往往是由许多因素引起的。例如：</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增大缓存，但未提高输出链路的容量和处理机的速度，排队等待时间将会大大增加，引起大量超时重传，解决不了网络拥塞；</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提高处理机处理的速率会会将瓶颈转移到其他地方；</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56965" y="587137"/>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37" name="Rectangle 6"/>
          <p:cNvSpPr>
            <a:spLocks noChangeArrowheads="1"/>
          </p:cNvSpPr>
          <p:nvPr/>
        </p:nvSpPr>
        <p:spPr bwMode="auto">
          <a:xfrm>
            <a:off x="2541376" y="553926"/>
            <a:ext cx="4079959"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拥塞控制与流量控制的区别与联系</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56964" y="1088266"/>
            <a:ext cx="8048775" cy="2844758"/>
            <a:chOff x="556964" y="1132331"/>
            <a:chExt cx="8048775" cy="3184263"/>
          </a:xfrm>
        </p:grpSpPr>
        <p:sp>
          <p:nvSpPr>
            <p:cNvPr id="5" name="圆角矩形 4"/>
            <p:cNvSpPr/>
            <p:nvPr/>
          </p:nvSpPr>
          <p:spPr>
            <a:xfrm>
              <a:off x="556964" y="1132331"/>
              <a:ext cx="3938710" cy="3184263"/>
            </a:xfrm>
            <a:prstGeom prst="roundRect">
              <a:avLst>
                <a:gd name="adj" fmla="val 11262"/>
              </a:avLst>
            </a:prstGeom>
            <a:solidFill>
              <a:srgbClr val="99CCFF"/>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 name="圆角矩形 5"/>
            <p:cNvSpPr/>
            <p:nvPr/>
          </p:nvSpPr>
          <p:spPr>
            <a:xfrm>
              <a:off x="4667413" y="1132331"/>
              <a:ext cx="3938326" cy="3184263"/>
            </a:xfrm>
            <a:prstGeom prst="roundRect">
              <a:avLst>
                <a:gd name="adj" fmla="val 11262"/>
              </a:avLst>
            </a:prstGeom>
            <a:solidFill>
              <a:srgbClr val="CC66FF"/>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 name="矩形 11"/>
            <p:cNvSpPr/>
            <p:nvPr/>
          </p:nvSpPr>
          <p:spPr>
            <a:xfrm>
              <a:off x="991092" y="1339252"/>
              <a:ext cx="3064545" cy="413410"/>
            </a:xfrm>
            <a:prstGeom prst="rect">
              <a:avLst/>
            </a:prstGeom>
            <a:solidFill>
              <a:srgbClr val="0000FF"/>
            </a:solidFill>
            <a:ln>
              <a:noFill/>
            </a:ln>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拥塞控制</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4" name="矩形 13"/>
            <p:cNvSpPr/>
            <p:nvPr/>
          </p:nvSpPr>
          <p:spPr>
            <a:xfrm>
              <a:off x="5006380" y="1812827"/>
              <a:ext cx="3394717" cy="849786"/>
            </a:xfrm>
            <a:prstGeom prst="rect">
              <a:avLst/>
            </a:prstGeom>
          </p:spPr>
          <p:txBody>
            <a:bodyPr wrap="square">
              <a:spAutoFit/>
            </a:bodyPr>
            <a:lstStyle/>
            <a:p>
              <a:pPr>
                <a:lnSpc>
                  <a:spcPts val="2600"/>
                </a:lnSpc>
              </a:pPr>
              <a:r>
                <a:rPr lang="zh-CN" altLang="en-US" b="1" dirty="0">
                  <a:latin typeface="微软雅黑" panose="020B0503020204020204" pitchFamily="34" charset="-122"/>
                  <a:ea typeface="微软雅黑" panose="020B0503020204020204" pitchFamily="34" charset="-122"/>
                </a:rPr>
                <a:t>抑制发送端发送数据的速率，以使接收端</a:t>
              </a:r>
              <a:r>
                <a:rPr lang="zh-CN" altLang="en-US" b="1" dirty="0">
                  <a:solidFill>
                    <a:schemeClr val="bg1"/>
                  </a:solidFill>
                  <a:latin typeface="微软雅黑" panose="020B0503020204020204" pitchFamily="34" charset="-122"/>
                  <a:ea typeface="微软雅黑" panose="020B0503020204020204" pitchFamily="34" charset="-122"/>
                </a:rPr>
                <a:t>来得及接收</a:t>
              </a:r>
              <a:r>
                <a:rPr lang="zh-CN" altLang="en-US"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15" name="矩形 14"/>
            <p:cNvSpPr/>
            <p:nvPr/>
          </p:nvSpPr>
          <p:spPr>
            <a:xfrm>
              <a:off x="5006379" y="3007758"/>
              <a:ext cx="3394717" cy="849786"/>
            </a:xfrm>
            <a:prstGeom prst="rect">
              <a:avLst/>
            </a:prstGeom>
          </p:spPr>
          <p:txBody>
            <a:bodyPr wrap="square">
              <a:spAutoFit/>
            </a:bodyPr>
            <a:lstStyle/>
            <a:p>
              <a:pPr>
                <a:lnSpc>
                  <a:spcPts val="2600"/>
                </a:lnSpc>
              </a:pPr>
              <a:r>
                <a:rPr lang="zh-CN" altLang="en-US" b="1" dirty="0">
                  <a:latin typeface="微软雅黑" panose="020B0503020204020204" pitchFamily="34" charset="-122"/>
                  <a:ea typeface="微软雅黑" panose="020B0503020204020204" pitchFamily="34" charset="-122"/>
                </a:rPr>
                <a:t>是点对点通信量的控制，是</a:t>
              </a:r>
              <a:r>
                <a:rPr lang="zh-CN" altLang="en-US" b="1" dirty="0">
                  <a:solidFill>
                    <a:schemeClr val="bg1"/>
                  </a:solidFill>
                  <a:latin typeface="微软雅黑" panose="020B0503020204020204" pitchFamily="34" charset="-122"/>
                  <a:ea typeface="微软雅黑" panose="020B0503020204020204" pitchFamily="34" charset="-122"/>
                </a:rPr>
                <a:t>端到端</a:t>
              </a:r>
              <a:r>
                <a:rPr lang="zh-CN" altLang="en-US" b="1" dirty="0">
                  <a:latin typeface="微软雅黑" panose="020B0503020204020204" pitchFamily="34" charset="-122"/>
                  <a:ea typeface="微软雅黑" panose="020B0503020204020204" pitchFamily="34" charset="-122"/>
                </a:rPr>
                <a:t>的问题；</a:t>
              </a:r>
              <a:endParaRPr lang="zh-CN" altLang="en-US" b="1" dirty="0">
                <a:latin typeface="微软雅黑" panose="020B0503020204020204" pitchFamily="34" charset="-122"/>
                <a:ea typeface="微软雅黑" panose="020B0503020204020204" pitchFamily="34" charset="-122"/>
              </a:endParaRPr>
            </a:p>
          </p:txBody>
        </p:sp>
        <p:sp>
          <p:nvSpPr>
            <p:cNvPr id="18" name="矩形 17"/>
            <p:cNvSpPr/>
            <p:nvPr/>
          </p:nvSpPr>
          <p:spPr>
            <a:xfrm>
              <a:off x="5091143" y="1339252"/>
              <a:ext cx="3179752" cy="413410"/>
            </a:xfrm>
            <a:prstGeom prst="rect">
              <a:avLst/>
            </a:prstGeom>
            <a:solidFill>
              <a:srgbClr val="0000CC"/>
            </a:solidFill>
            <a:ln>
              <a:noFill/>
            </a:ln>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流量控制</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903675" y="3007758"/>
              <a:ext cx="3394717" cy="1223003"/>
            </a:xfrm>
            <a:prstGeom prst="rect">
              <a:avLst/>
            </a:prstGeom>
          </p:spPr>
          <p:txBody>
            <a:bodyPr wrap="square">
              <a:spAutoFit/>
            </a:bodyPr>
            <a:lstStyle/>
            <a:p>
              <a:pPr>
                <a:lnSpc>
                  <a:spcPts val="2600"/>
                </a:lnSpc>
              </a:pPr>
              <a:r>
                <a:rPr lang="zh-CN" altLang="en-US" b="1" dirty="0">
                  <a:latin typeface="微软雅黑" panose="020B0503020204020204" pitchFamily="34" charset="-122"/>
                  <a:ea typeface="微软雅黑" panose="020B0503020204020204" pitchFamily="34" charset="-122"/>
                </a:rPr>
                <a:t>是一个</a:t>
              </a:r>
              <a:r>
                <a:rPr lang="zh-CN" altLang="en-US" b="1" dirty="0">
                  <a:solidFill>
                    <a:srgbClr val="3333FF"/>
                  </a:solidFill>
                  <a:latin typeface="微软雅黑" panose="020B0503020204020204" pitchFamily="34" charset="-122"/>
                  <a:ea typeface="微软雅黑" panose="020B0503020204020204" pitchFamily="34" charset="-122"/>
                </a:rPr>
                <a:t>全局性</a:t>
              </a:r>
              <a:r>
                <a:rPr lang="zh-CN" altLang="en-US" b="1" dirty="0">
                  <a:latin typeface="微软雅黑" panose="020B0503020204020204" pitchFamily="34" charset="-122"/>
                  <a:ea typeface="微软雅黑" panose="020B0503020204020204" pitchFamily="34" charset="-122"/>
                </a:rPr>
                <a:t>的过程，涉及所有主机、路由器、以及与降低网络传输性能有关的所有因素。</a:t>
              </a:r>
              <a:endParaRPr lang="zh-CN" altLang="en-US" b="1" dirty="0">
                <a:latin typeface="微软雅黑" panose="020B0503020204020204" pitchFamily="34" charset="-122"/>
                <a:ea typeface="微软雅黑" panose="020B0503020204020204" pitchFamily="34" charset="-122"/>
              </a:endParaRPr>
            </a:p>
          </p:txBody>
        </p:sp>
        <p:sp>
          <p:nvSpPr>
            <p:cNvPr id="20" name="矩形 19"/>
            <p:cNvSpPr/>
            <p:nvPr/>
          </p:nvSpPr>
          <p:spPr>
            <a:xfrm>
              <a:off x="903674" y="1812827"/>
              <a:ext cx="3394717" cy="1223003"/>
            </a:xfrm>
            <a:prstGeom prst="rect">
              <a:avLst/>
            </a:prstGeom>
          </p:spPr>
          <p:txBody>
            <a:bodyPr wrap="square">
              <a:spAutoFit/>
            </a:bodyPr>
            <a:lstStyle/>
            <a:p>
              <a:pPr>
                <a:lnSpc>
                  <a:spcPts val="2600"/>
                </a:lnSpc>
              </a:pPr>
              <a:r>
                <a:rPr lang="zh-CN" altLang="en-US" b="1" dirty="0">
                  <a:latin typeface="微软雅黑" panose="020B0503020204020204" pitchFamily="34" charset="-122"/>
                  <a:ea typeface="微软雅黑" panose="020B0503020204020204" pitchFamily="34" charset="-122"/>
                </a:rPr>
                <a:t>防止过多的数据注入到网络中，使网络中的路由器或链路</a:t>
              </a:r>
              <a:r>
                <a:rPr lang="zh-CN" altLang="en-US" b="1" dirty="0">
                  <a:solidFill>
                    <a:srgbClr val="3333FF"/>
                  </a:solidFill>
                  <a:latin typeface="微软雅黑" panose="020B0503020204020204" pitchFamily="34" charset="-122"/>
                  <a:ea typeface="微软雅黑" panose="020B0503020204020204" pitchFamily="34" charset="-122"/>
                </a:rPr>
                <a:t>不致过载</a:t>
              </a:r>
              <a:r>
                <a:rPr lang="zh-CN" altLang="en-US"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grpSp>
      <p:sp>
        <p:nvSpPr>
          <p:cNvPr id="13" name="圆角矩形 12"/>
          <p:cNvSpPr/>
          <p:nvPr/>
        </p:nvSpPr>
        <p:spPr>
          <a:xfrm>
            <a:off x="556965" y="4031141"/>
            <a:ext cx="8093633" cy="772215"/>
          </a:xfrm>
          <a:prstGeom prst="roundRect">
            <a:avLst>
              <a:gd name="adj" fmla="val 11262"/>
            </a:avLst>
          </a:prstGeom>
        </p:spPr>
        <p:style>
          <a:lnRef idx="1">
            <a:schemeClr val="accent6"/>
          </a:lnRef>
          <a:fillRef idx="2">
            <a:schemeClr val="accent6"/>
          </a:fillRef>
          <a:effectRef idx="1">
            <a:schemeClr val="accent6"/>
          </a:effectRef>
          <a:fontRef idx="minor">
            <a:schemeClr val="dk1"/>
          </a:fontRef>
        </p:style>
        <p:txBody>
          <a:bodyPr lIns="91436" tIns="45718" rIns="91436" bIns="45718" rtlCol="0" anchor="ctr"/>
          <a:lstStyle/>
          <a:p>
            <a:pPr>
              <a:lnSpc>
                <a:spcPct val="150000"/>
              </a:lnSpc>
            </a:pPr>
            <a:r>
              <a:rPr lang="zh-CN" altLang="en-US" b="1" dirty="0">
                <a:solidFill>
                  <a:srgbClr val="FF0000"/>
                </a:solidFill>
                <a:latin typeface="微软雅黑" panose="020B0503020204020204" pitchFamily="34" charset="-122"/>
                <a:ea typeface="微软雅黑" panose="020B0503020204020204" pitchFamily="34" charset="-122"/>
              </a:rPr>
              <a:t>联系：</a:t>
            </a:r>
            <a:r>
              <a:rPr lang="zh-CN" altLang="en-US" b="1" dirty="0">
                <a:solidFill>
                  <a:srgbClr val="3333FF"/>
                </a:solidFill>
                <a:latin typeface="微软雅黑" panose="020B0503020204020204" pitchFamily="34" charset="-122"/>
                <a:ea typeface="微软雅黑" panose="020B0503020204020204" pitchFamily="34" charset="-122"/>
              </a:rPr>
              <a:t>拥塞算法是向发送端发送控制报文，并告诉发送端，网络出现麻烦，必修放慢发送速度。这和流量控制很相似。</a:t>
            </a:r>
            <a:endParaRPr lang="zh-CN" altLang="en-US" b="1" dirty="0">
              <a:solidFill>
                <a:srgbClr val="3333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AutoShape 5"/>
          <p:cNvSpPr>
            <a:spLocks noChangeArrowheads="1"/>
          </p:cNvSpPr>
          <p:nvPr/>
        </p:nvSpPr>
        <p:spPr bwMode="auto">
          <a:xfrm>
            <a:off x="556965" y="966453"/>
            <a:ext cx="8048776" cy="388721"/>
          </a:xfrm>
          <a:prstGeom prst="roundRect">
            <a:avLst>
              <a:gd name="adj" fmla="val 16667"/>
            </a:avLst>
          </a:prstGeom>
          <a:solidFill>
            <a:srgbClr val="0089FA"/>
          </a:solidFill>
          <a:ln>
            <a:noFill/>
          </a:ln>
          <a:effectLst/>
        </p:spPr>
        <p:txBody>
          <a:bodyPr wrap="none" lIns="91436" tIns="45718" rIns="91436" bIns="45718" anchor="ctr"/>
          <a:lstStyle/>
          <a:p>
            <a:endParaRPr lang="zh-CN" altLang="en-US"/>
          </a:p>
        </p:txBody>
      </p:sp>
      <p:sp>
        <p:nvSpPr>
          <p:cNvPr id="37" name="Rectangle 6"/>
          <p:cNvSpPr>
            <a:spLocks noChangeArrowheads="1"/>
          </p:cNvSpPr>
          <p:nvPr/>
        </p:nvSpPr>
        <p:spPr bwMode="auto">
          <a:xfrm>
            <a:off x="2598965" y="915038"/>
            <a:ext cx="394608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5.8.2  TCP </a:t>
            </a:r>
            <a:r>
              <a:rPr lang="zh-CN" altLang="en-US" sz="2400" b="1" dirty="0">
                <a:solidFill>
                  <a:schemeClr val="bg1"/>
                </a:solidFill>
                <a:latin typeface="微软雅黑" panose="020B0503020204020204" pitchFamily="34" charset="-122"/>
                <a:ea typeface="微软雅黑" panose="020B0503020204020204" pitchFamily="34" charset="-122"/>
              </a:rPr>
              <a:t>的拥塞控制方法</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8" name="Rectangle 8"/>
          <p:cNvSpPr>
            <a:spLocks noChangeArrowheads="1"/>
          </p:cNvSpPr>
          <p:nvPr/>
        </p:nvSpPr>
        <p:spPr bwMode="auto">
          <a:xfrm>
            <a:off x="556965" y="1676932"/>
            <a:ext cx="8048776" cy="149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285750" indent="-285750">
              <a:lnSpc>
                <a:spcPct val="1500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如何感知网络拥塞。</a:t>
            </a:r>
            <a:endParaRPr lang="zh-CN" altLang="en-US" sz="2000" b="1" dirty="0">
              <a:latin typeface="微软雅黑" panose="020B0503020204020204" pitchFamily="34" charset="-122"/>
              <a:ea typeface="微软雅黑" panose="020B0503020204020204" pitchFamily="34" charset="-122"/>
            </a:endParaRPr>
          </a:p>
          <a:p>
            <a:pPr marL="285750" indent="-285750">
              <a:lnSpc>
                <a:spcPct val="1500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发送方如何限制发送速率。</a:t>
            </a:r>
            <a:endParaRPr lang="en-US" altLang="zh-CN" sz="2000" b="1" dirty="0">
              <a:latin typeface="微软雅黑" panose="020B0503020204020204" pitchFamily="34" charset="-122"/>
              <a:ea typeface="微软雅黑" panose="020B0503020204020204" pitchFamily="34" charset="-122"/>
            </a:endParaRPr>
          </a:p>
          <a:p>
            <a:pPr marL="285750" indent="-285750">
              <a:lnSpc>
                <a:spcPct val="1500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如何合理的调整发送速率。</a:t>
            </a:r>
            <a:endParaRPr lang="en-US" altLang="zh-CN"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56965" y="807046"/>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37" name="Rectangle 6"/>
          <p:cNvSpPr>
            <a:spLocks noChangeArrowheads="1"/>
          </p:cNvSpPr>
          <p:nvPr/>
        </p:nvSpPr>
        <p:spPr bwMode="auto">
          <a:xfrm>
            <a:off x="3320435" y="773834"/>
            <a:ext cx="2521840"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如何感知网络拥塞？</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556965" y="2271975"/>
            <a:ext cx="3933178" cy="2301766"/>
          </a:xfrm>
          <a:prstGeom prst="roundRect">
            <a:avLst>
              <a:gd name="adj" fmla="val 11262"/>
            </a:avLst>
          </a:prstGeom>
          <a:solidFill>
            <a:srgbClr val="00B0F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 name="圆角矩形 5"/>
          <p:cNvSpPr/>
          <p:nvPr/>
        </p:nvSpPr>
        <p:spPr>
          <a:xfrm>
            <a:off x="4667415" y="2271978"/>
            <a:ext cx="3938326" cy="2301766"/>
          </a:xfrm>
          <a:prstGeom prst="roundRect">
            <a:avLst>
              <a:gd name="adj" fmla="val 11262"/>
            </a:avLst>
          </a:prstGeom>
          <a:solidFill>
            <a:srgbClr val="99CC0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 name="矩形 6"/>
          <p:cNvSpPr/>
          <p:nvPr/>
        </p:nvSpPr>
        <p:spPr>
          <a:xfrm>
            <a:off x="1010719" y="2650141"/>
            <a:ext cx="3182911" cy="369332"/>
          </a:xfrm>
          <a:prstGeom prst="rect">
            <a:avLst/>
          </a:prstGeom>
          <a:solidFill>
            <a:srgbClr val="0000CC"/>
          </a:solidFill>
          <a:ln>
            <a:noFill/>
          </a:ln>
        </p:spPr>
        <p:style>
          <a:lnRef idx="1">
            <a:schemeClr val="accent3"/>
          </a:lnRef>
          <a:fillRef idx="2">
            <a:schemeClr val="accent3"/>
          </a:fillRef>
          <a:effectRef idx="1">
            <a:schemeClr val="accent3"/>
          </a:effectRef>
          <a:fontRef idx="minor">
            <a:schemeClr val="dk1"/>
          </a:fontRef>
        </p:style>
        <p:txBody>
          <a:bodyPr wrap="square" lIns="91436" tIns="45718" rIns="91436" bIns="45718">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重传定时器超时</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4900200" y="3237955"/>
            <a:ext cx="3394717" cy="759182"/>
          </a:xfrm>
          <a:prstGeom prst="rect">
            <a:avLst/>
          </a:prstGeom>
        </p:spPr>
        <p:txBody>
          <a:bodyPr wrap="square" lIns="91436" tIns="45718" rIns="91436" bIns="45718">
            <a:spAutoFit/>
          </a:bodyPr>
          <a:lstStyle/>
          <a:p>
            <a:pPr algn="ctr">
              <a:lnSpc>
                <a:spcPts val="2600"/>
              </a:lnSpc>
            </a:pPr>
            <a:r>
              <a:rPr lang="zh-CN" altLang="en-US" b="1" dirty="0">
                <a:latin typeface="微软雅黑" panose="020B0503020204020204" pitchFamily="34" charset="-122"/>
                <a:ea typeface="微软雅黑" panose="020B0503020204020204" pitchFamily="34" charset="-122"/>
              </a:rPr>
              <a:t>预示网络可能会出现拥塞（实际可能还未发生拥塞）。</a:t>
            </a:r>
            <a:endParaRPr lang="zh-CN" altLang="en-US" b="1" dirty="0">
              <a:latin typeface="微软雅黑" panose="020B0503020204020204" pitchFamily="34" charset="-122"/>
              <a:ea typeface="微软雅黑" panose="020B0503020204020204" pitchFamily="34" charset="-122"/>
            </a:endParaRPr>
          </a:p>
        </p:txBody>
      </p:sp>
      <p:sp>
        <p:nvSpPr>
          <p:cNvPr id="10" name="矩形 9"/>
          <p:cNvSpPr/>
          <p:nvPr/>
        </p:nvSpPr>
        <p:spPr>
          <a:xfrm>
            <a:off x="4981905" y="2650141"/>
            <a:ext cx="3182911" cy="399600"/>
          </a:xfrm>
          <a:prstGeom prst="rect">
            <a:avLst/>
          </a:prstGeom>
          <a:solidFill>
            <a:srgbClr val="0000CC"/>
          </a:solidFill>
          <a:ln>
            <a:noFill/>
          </a:ln>
        </p:spPr>
        <p:style>
          <a:lnRef idx="1">
            <a:schemeClr val="accent5"/>
          </a:lnRef>
          <a:fillRef idx="2">
            <a:schemeClr val="accent5"/>
          </a:fillRef>
          <a:effectRef idx="1">
            <a:schemeClr val="accent5"/>
          </a:effectRef>
          <a:fontRef idx="minor">
            <a:schemeClr val="dk1"/>
          </a:fontRef>
        </p:style>
        <p:txBody>
          <a:bodyPr wrap="square" lIns="91436" tIns="45718" rIns="91436" bIns="45718" anchor="ctr">
            <a:no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收到三个重复的 </a:t>
            </a:r>
            <a:r>
              <a:rPr lang="en-US" altLang="zh-CN" b="1" dirty="0">
                <a:solidFill>
                  <a:schemeClr val="bg1"/>
                </a:solidFill>
                <a:latin typeface="微软雅黑" panose="020B0503020204020204" pitchFamily="34" charset="-122"/>
                <a:ea typeface="微软雅黑" panose="020B0503020204020204" pitchFamily="34" charset="-122"/>
              </a:rPr>
              <a:t>ACK</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903676" y="3237955"/>
            <a:ext cx="3394717" cy="428960"/>
          </a:xfrm>
          <a:prstGeom prst="rect">
            <a:avLst/>
          </a:prstGeom>
        </p:spPr>
        <p:txBody>
          <a:bodyPr wrap="square" lIns="91436" tIns="45718" rIns="91436" bIns="45718">
            <a:spAutoFit/>
          </a:bodyPr>
          <a:lstStyle/>
          <a:p>
            <a:pPr algn="ctr">
              <a:lnSpc>
                <a:spcPts val="2600"/>
              </a:lnSpc>
            </a:pPr>
            <a:r>
              <a:rPr lang="zh-CN" altLang="en-US" b="1" dirty="0">
                <a:latin typeface="微软雅黑" panose="020B0503020204020204" pitchFamily="34" charset="-122"/>
                <a:ea typeface="微软雅黑" panose="020B0503020204020204" pitchFamily="34" charset="-122"/>
              </a:rPr>
              <a:t>网络已经发生了拥塞。</a:t>
            </a:r>
            <a:endParaRPr lang="zh-CN" altLang="en-US" b="1" dirty="0">
              <a:latin typeface="微软雅黑" panose="020B0503020204020204" pitchFamily="34" charset="-122"/>
              <a:ea typeface="微软雅黑" panose="020B0503020204020204" pitchFamily="34" charset="-122"/>
            </a:endParaRPr>
          </a:p>
        </p:txBody>
      </p:sp>
      <p:sp>
        <p:nvSpPr>
          <p:cNvPr id="11" name="圆角矩形 10"/>
          <p:cNvSpPr/>
          <p:nvPr/>
        </p:nvSpPr>
        <p:spPr>
          <a:xfrm>
            <a:off x="556965" y="1333542"/>
            <a:ext cx="8048776" cy="770681"/>
          </a:xfrm>
          <a:prstGeom prst="roundRect">
            <a:avLst>
              <a:gd name="adj" fmla="val 11262"/>
            </a:avLst>
          </a:prstGeom>
        </p:spPr>
        <p:style>
          <a:lnRef idx="1">
            <a:schemeClr val="accent6"/>
          </a:lnRef>
          <a:fillRef idx="2">
            <a:schemeClr val="accent6"/>
          </a:fillRef>
          <a:effectRef idx="1">
            <a:schemeClr val="accent6"/>
          </a:effectRef>
          <a:fontRef idx="minor">
            <a:schemeClr val="dk1"/>
          </a:fontRef>
        </p:style>
        <p:txBody>
          <a:bodyPr lIns="91436" tIns="45718" rIns="91436" bIns="45718" rtlCol="0" anchor="ctr"/>
          <a:lstStyle/>
          <a:p>
            <a:r>
              <a:rPr lang="zh-CN" altLang="en-US" b="1" dirty="0">
                <a:solidFill>
                  <a:schemeClr val="tx1"/>
                </a:solidFill>
                <a:latin typeface="微软雅黑" panose="020B0503020204020204" pitchFamily="34" charset="-122"/>
                <a:ea typeface="微软雅黑" panose="020B0503020204020204" pitchFamily="34" charset="-122"/>
              </a:rPr>
              <a:t>发送方没有</a:t>
            </a:r>
            <a:r>
              <a:rPr lang="zh-CN" altLang="en-US" b="1" dirty="0">
                <a:solidFill>
                  <a:srgbClr val="FF0000"/>
                </a:solidFill>
                <a:latin typeface="微软雅黑" panose="020B0503020204020204" pitchFamily="34" charset="-122"/>
                <a:ea typeface="微软雅黑" panose="020B0503020204020204" pitchFamily="34" charset="-122"/>
              </a:rPr>
              <a:t>按时</a:t>
            </a:r>
            <a:r>
              <a:rPr lang="zh-CN" altLang="en-US" b="1" dirty="0">
                <a:solidFill>
                  <a:schemeClr val="tx1"/>
                </a:solidFill>
                <a:latin typeface="微软雅黑" panose="020B0503020204020204" pitchFamily="34" charset="-122"/>
                <a:ea typeface="微软雅黑" panose="020B0503020204020204" pitchFamily="34" charset="-122"/>
              </a:rPr>
              <a:t>收到应到达的确认报文。现在通讯线路传输质量较好，因传输差错而丢弃分组的概率较小。（远小于</a:t>
            </a:r>
            <a:r>
              <a:rPr lang="en-US" altLang="zh-CN" b="1" dirty="0">
                <a:solidFill>
                  <a:schemeClr val="tx1"/>
                </a:solidFill>
                <a:latin typeface="微软雅黑" panose="020B0503020204020204" pitchFamily="34" charset="-122"/>
                <a:ea typeface="微软雅黑" panose="020B0503020204020204" pitchFamily="34" charset="-122"/>
              </a:rPr>
              <a:t>1%</a:t>
            </a:r>
            <a:r>
              <a:rPr lang="zh-CN" altLang="en-US" b="1" dirty="0">
                <a:solidFill>
                  <a:schemeClr val="tx1"/>
                </a:solidFill>
                <a:latin typeface="微软雅黑" panose="020B0503020204020204" pitchFamily="34" charset="-122"/>
                <a:ea typeface="微软雅黑" panose="020B0503020204020204" pitchFamily="34" charset="-122"/>
              </a:rPr>
              <a:t>）</a:t>
            </a:r>
            <a:endParaRPr lang="zh-CN" altLang="en-US"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5" y="1257754"/>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3" name="Rectangle 6"/>
          <p:cNvSpPr>
            <a:spLocks noChangeArrowheads="1"/>
          </p:cNvSpPr>
          <p:nvPr/>
        </p:nvSpPr>
        <p:spPr bwMode="auto">
          <a:xfrm>
            <a:off x="3744490" y="1224543"/>
            <a:ext cx="1673724"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TCP </a:t>
            </a:r>
            <a:r>
              <a:rPr lang="zh-CN" altLang="en-US" sz="2000" b="1" dirty="0">
                <a:solidFill>
                  <a:schemeClr val="bg1"/>
                </a:solidFill>
                <a:latin typeface="微软雅黑" panose="020B0503020204020204" pitchFamily="34" charset="-122"/>
                <a:ea typeface="微软雅黑" panose="020B0503020204020204" pitchFamily="34" charset="-122"/>
              </a:rPr>
              <a:t>与 </a:t>
            </a:r>
            <a:r>
              <a:rPr lang="en-US" altLang="zh-CN" sz="2000" b="1" dirty="0">
                <a:solidFill>
                  <a:schemeClr val="bg1"/>
                </a:solidFill>
                <a:latin typeface="微软雅黑" panose="020B0503020204020204" pitchFamily="34" charset="-122"/>
                <a:ea typeface="微软雅黑" panose="020B0503020204020204" pitchFamily="34" charset="-122"/>
              </a:rPr>
              <a:t>UDP</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Rectangle 68"/>
          <p:cNvSpPr>
            <a:spLocks noChangeArrowheads="1"/>
          </p:cNvSpPr>
          <p:nvPr/>
        </p:nvSpPr>
        <p:spPr bwMode="auto">
          <a:xfrm>
            <a:off x="556963" y="1730581"/>
            <a:ext cx="8184960"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两个对等</a:t>
            </a:r>
            <a:r>
              <a:rPr lang="zh-CN" altLang="en-US" sz="2000" b="1" dirty="0">
                <a:solidFill>
                  <a:srgbClr val="FF0000"/>
                </a:solidFill>
                <a:latin typeface="微软雅黑" panose="020B0503020204020204" pitchFamily="34" charset="-122"/>
                <a:ea typeface="微软雅黑" panose="020B0503020204020204" pitchFamily="34" charset="-122"/>
              </a:rPr>
              <a:t>运输实体</a:t>
            </a:r>
            <a:r>
              <a:rPr lang="zh-CN" altLang="en-US" sz="2000" b="1" dirty="0">
                <a:latin typeface="微软雅黑" panose="020B0503020204020204" pitchFamily="34" charset="-122"/>
                <a:ea typeface="微软雅黑" panose="020B0503020204020204" pitchFamily="34" charset="-122"/>
              </a:rPr>
              <a:t>在通信时传送的数据单位叫作</a:t>
            </a:r>
            <a:r>
              <a:rPr lang="zh-CN" altLang="en-US" sz="2000" b="1" dirty="0">
                <a:solidFill>
                  <a:srgbClr val="0000FF"/>
                </a:solidFill>
                <a:latin typeface="微软雅黑" panose="020B0503020204020204" pitchFamily="34" charset="-122"/>
                <a:ea typeface="微软雅黑" panose="020B0503020204020204" pitchFamily="34" charset="-122"/>
              </a:rPr>
              <a:t>运输协议数据单元 </a:t>
            </a:r>
            <a:r>
              <a:rPr lang="en-US" altLang="zh-CN" sz="2000" b="1" dirty="0">
                <a:latin typeface="微软雅黑" panose="020B0503020204020204" pitchFamily="34" charset="-122"/>
                <a:ea typeface="微软雅黑" panose="020B0503020204020204" pitchFamily="34" charset="-122"/>
              </a:rPr>
              <a:t>TPDU (Transport Protocol Data Unit)</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TCP </a:t>
            </a:r>
            <a:r>
              <a:rPr lang="zh-CN" altLang="en-US" sz="2000" b="1" dirty="0">
                <a:latin typeface="微软雅黑" panose="020B0503020204020204" pitchFamily="34" charset="-122"/>
                <a:ea typeface="微软雅黑" panose="020B0503020204020204" pitchFamily="34" charset="-122"/>
              </a:rPr>
              <a:t>传送的数据单位协议是 </a:t>
            </a:r>
            <a:r>
              <a:rPr lang="en-US" altLang="zh-CN" sz="2000" b="1" dirty="0">
                <a:solidFill>
                  <a:srgbClr val="0000FF"/>
                </a:solidFill>
                <a:latin typeface="微软雅黑" panose="020B0503020204020204" pitchFamily="34" charset="-122"/>
                <a:ea typeface="微软雅黑" panose="020B0503020204020204" pitchFamily="34" charset="-122"/>
              </a:rPr>
              <a:t>TCP </a:t>
            </a:r>
            <a:r>
              <a:rPr lang="zh-CN" altLang="en-US" sz="2000" b="1" dirty="0">
                <a:solidFill>
                  <a:srgbClr val="0000FF"/>
                </a:solidFill>
                <a:latin typeface="微软雅黑" panose="020B0503020204020204" pitchFamily="34" charset="-122"/>
                <a:ea typeface="微软雅黑" panose="020B0503020204020204" pitchFamily="34" charset="-122"/>
              </a:rPr>
              <a:t>报文段</a:t>
            </a:r>
            <a:r>
              <a:rPr lang="en-US" altLang="zh-CN" sz="2000" b="1" dirty="0">
                <a:latin typeface="微软雅黑" panose="020B0503020204020204" pitchFamily="34" charset="-122"/>
                <a:ea typeface="微软雅黑" panose="020B0503020204020204" pitchFamily="34" charset="-122"/>
              </a:rPr>
              <a:t>(segment)</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UDP </a:t>
            </a:r>
            <a:r>
              <a:rPr lang="zh-CN" altLang="en-US" sz="2000" b="1" dirty="0">
                <a:latin typeface="微软雅黑" panose="020B0503020204020204" pitchFamily="34" charset="-122"/>
                <a:ea typeface="微软雅黑" panose="020B0503020204020204" pitchFamily="34" charset="-122"/>
              </a:rPr>
              <a:t>传送的数据单位协议是 </a:t>
            </a:r>
            <a:r>
              <a:rPr lang="en-US" altLang="zh-CN" sz="2000" b="1" dirty="0">
                <a:solidFill>
                  <a:srgbClr val="0000FF"/>
                </a:solidFill>
                <a:latin typeface="微软雅黑" panose="020B0503020204020204" pitchFamily="34" charset="-122"/>
                <a:ea typeface="微软雅黑" panose="020B0503020204020204" pitchFamily="34" charset="-122"/>
              </a:rPr>
              <a:t>UDP </a:t>
            </a:r>
            <a:r>
              <a:rPr lang="zh-CN" altLang="en-US" sz="2000" b="1" dirty="0">
                <a:solidFill>
                  <a:srgbClr val="0000FF"/>
                </a:solidFill>
                <a:latin typeface="微软雅黑" panose="020B0503020204020204" pitchFamily="34" charset="-122"/>
                <a:ea typeface="微软雅黑" panose="020B0503020204020204" pitchFamily="34" charset="-122"/>
              </a:rPr>
              <a:t>报文</a:t>
            </a:r>
            <a:r>
              <a:rPr lang="zh-CN" altLang="en-US" sz="2000" b="1" dirty="0">
                <a:latin typeface="微软雅黑" panose="020B0503020204020204" pitchFamily="34" charset="-122"/>
                <a:ea typeface="微软雅黑" panose="020B0503020204020204" pitchFamily="34" charset="-122"/>
              </a:rPr>
              <a:t>或</a:t>
            </a:r>
            <a:r>
              <a:rPr lang="zh-CN" altLang="en-US" sz="2000" b="1" dirty="0">
                <a:solidFill>
                  <a:srgbClr val="0000FF"/>
                </a:solidFill>
                <a:latin typeface="微软雅黑" panose="020B0503020204020204" pitchFamily="34" charset="-122"/>
                <a:ea typeface="微软雅黑" panose="020B0503020204020204" pitchFamily="34" charset="-122"/>
              </a:rPr>
              <a:t>用户数据报</a:t>
            </a:r>
            <a:r>
              <a:rPr lang="zh-CN" altLang="en-US" sz="2000" b="1" dirty="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AutoShape 5"/>
          <p:cNvSpPr>
            <a:spLocks noChangeArrowheads="1"/>
          </p:cNvSpPr>
          <p:nvPr/>
        </p:nvSpPr>
        <p:spPr bwMode="auto">
          <a:xfrm>
            <a:off x="556965" y="966453"/>
            <a:ext cx="8048776" cy="388721"/>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37" name="Rectangle 6"/>
          <p:cNvSpPr>
            <a:spLocks noChangeArrowheads="1"/>
          </p:cNvSpPr>
          <p:nvPr/>
        </p:nvSpPr>
        <p:spPr bwMode="auto">
          <a:xfrm>
            <a:off x="3094676" y="915038"/>
            <a:ext cx="29546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如何限制发送速率？</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8" name="Rectangle 8"/>
          <p:cNvSpPr>
            <a:spLocks noChangeArrowheads="1"/>
          </p:cNvSpPr>
          <p:nvPr/>
        </p:nvSpPr>
        <p:spPr bwMode="auto">
          <a:xfrm>
            <a:off x="556965" y="1379477"/>
            <a:ext cx="8048776" cy="220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285750" indent="-28575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TCP </a:t>
            </a:r>
            <a:r>
              <a:rPr lang="zh-CN" altLang="en-US" sz="2000" b="1" dirty="0">
                <a:latin typeface="微软雅黑" panose="020B0503020204020204" pitchFamily="34" charset="-122"/>
                <a:ea typeface="微软雅黑" panose="020B0503020204020204" pitchFamily="34" charset="-122"/>
              </a:rPr>
              <a:t>采用</a:t>
            </a:r>
            <a:r>
              <a:rPr lang="zh-CN" altLang="en-US" sz="2000" b="1" dirty="0">
                <a:solidFill>
                  <a:srgbClr val="0000FF"/>
                </a:solidFill>
                <a:latin typeface="微软雅黑" panose="020B0503020204020204" pitchFamily="34" charset="-122"/>
                <a:ea typeface="微软雅黑" panose="020B0503020204020204" pitchFamily="34" charset="-122"/>
              </a:rPr>
              <a:t>基于窗口的方法</a:t>
            </a:r>
            <a:r>
              <a:rPr lang="zh-CN" altLang="en-US" sz="2000" b="1" dirty="0">
                <a:latin typeface="微软雅黑" panose="020B0503020204020204" pitchFamily="34" charset="-122"/>
                <a:ea typeface="微软雅黑" panose="020B0503020204020204" pitchFamily="34" charset="-122"/>
              </a:rPr>
              <a:t>进行拥塞控制。该方法属于闭环控制方法。</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TCP</a:t>
            </a:r>
            <a:r>
              <a:rPr lang="zh-CN" altLang="en-US" sz="2000" b="1" dirty="0">
                <a:latin typeface="微软雅黑" panose="020B0503020204020204" pitchFamily="34" charset="-122"/>
                <a:ea typeface="微软雅黑" panose="020B0503020204020204" pitchFamily="34" charset="-122"/>
              </a:rPr>
              <a:t>发送方维持一个</a:t>
            </a:r>
            <a:r>
              <a:rPr lang="zh-CN" altLang="en-US" sz="2000" b="1" dirty="0">
                <a:solidFill>
                  <a:srgbClr val="0000FF"/>
                </a:solidFill>
                <a:latin typeface="微软雅黑" panose="020B0503020204020204" pitchFamily="34" charset="-122"/>
                <a:ea typeface="微软雅黑" panose="020B0503020204020204" pitchFamily="34" charset="-122"/>
              </a:rPr>
              <a:t>拥塞窗口 </a:t>
            </a:r>
            <a:r>
              <a:rPr lang="en-US" altLang="zh-CN" sz="2000" b="1" dirty="0" err="1">
                <a:solidFill>
                  <a:srgbClr val="0000FF"/>
                </a:solidFill>
                <a:latin typeface="微软雅黑" panose="020B0503020204020204" pitchFamily="34" charset="-122"/>
                <a:ea typeface="微软雅黑" panose="020B0503020204020204" pitchFamily="34" charset="-122"/>
              </a:rPr>
              <a:t>cwnd</a:t>
            </a:r>
            <a:r>
              <a:rPr lang="en-US" altLang="zh-CN" sz="2000" b="1" dirty="0">
                <a:solidFill>
                  <a:srgbClr val="0000FF"/>
                </a:solidFill>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(Congestion Window)</a:t>
            </a:r>
            <a:endParaRPr lang="en-US" altLang="zh-CN"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发送端利用</a:t>
            </a:r>
            <a:r>
              <a:rPr lang="zh-CN" altLang="en-US" sz="2000" b="1" dirty="0">
                <a:solidFill>
                  <a:srgbClr val="0000FF"/>
                </a:solidFill>
                <a:latin typeface="微软雅黑" panose="020B0503020204020204" pitchFamily="34" charset="-122"/>
                <a:ea typeface="微软雅黑" panose="020B0503020204020204" pitchFamily="34" charset="-122"/>
              </a:rPr>
              <a:t>拥塞窗口</a:t>
            </a:r>
            <a:r>
              <a:rPr lang="zh-CN" altLang="en-US" sz="2000" b="1" dirty="0">
                <a:latin typeface="微软雅黑" panose="020B0503020204020204" pitchFamily="34" charset="-122"/>
                <a:ea typeface="微软雅黑" panose="020B0503020204020204" pitchFamily="34" charset="-122"/>
              </a:rPr>
              <a:t>根据网络的拥塞情况调整发送的数据量。</a:t>
            </a:r>
            <a:endParaRPr lang="en-US" altLang="zh-CN"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发送窗口大小不仅取决于接收方窗口，还取决于网络的拥塞状况，动态变化。所以</a:t>
            </a:r>
            <a:r>
              <a:rPr lang="zh-CN" altLang="en-US" sz="2000" b="1" dirty="0">
                <a:solidFill>
                  <a:srgbClr val="CC00CC"/>
                </a:solidFill>
                <a:latin typeface="微软雅黑" panose="020B0503020204020204" pitchFamily="34" charset="-122"/>
                <a:ea typeface="微软雅黑" panose="020B0503020204020204" pitchFamily="34" charset="-122"/>
              </a:rPr>
              <a:t>真正的发送窗口值</a:t>
            </a:r>
            <a:r>
              <a:rPr lang="zh-CN" altLang="en-US" sz="2000" b="1" dirty="0">
                <a:latin typeface="微软雅黑" panose="020B0503020204020204" pitchFamily="34" charset="-122"/>
                <a:ea typeface="微软雅黑" panose="020B0503020204020204" pitchFamily="34" charset="-122"/>
              </a:rPr>
              <a:t>为：</a:t>
            </a:r>
            <a:endParaRPr lang="zh-CN" altLang="en-US" sz="2000" b="1" dirty="0">
              <a:latin typeface="微软雅黑" panose="020B0503020204020204" pitchFamily="34" charset="-122"/>
              <a:ea typeface="微软雅黑" panose="020B0503020204020204" pitchFamily="34" charset="-122"/>
            </a:endParaRPr>
          </a:p>
        </p:txBody>
      </p:sp>
      <p:sp>
        <p:nvSpPr>
          <p:cNvPr id="40" name="矩形 39"/>
          <p:cNvSpPr/>
          <p:nvPr/>
        </p:nvSpPr>
        <p:spPr>
          <a:xfrm>
            <a:off x="556965" y="3658672"/>
            <a:ext cx="8048776" cy="369332"/>
          </a:xfrm>
          <a:prstGeom prst="rect">
            <a:avLst/>
          </a:prstGeom>
          <a:solidFill>
            <a:srgbClr val="99FFCC"/>
          </a:solidFill>
          <a:ln w="12700"/>
        </p:spPr>
        <p:style>
          <a:lnRef idx="2">
            <a:schemeClr val="dk1"/>
          </a:lnRef>
          <a:fillRef idx="1">
            <a:schemeClr val="lt1"/>
          </a:fillRef>
          <a:effectRef idx="0">
            <a:schemeClr val="dk1"/>
          </a:effectRef>
          <a:fontRef idx="minor">
            <a:schemeClr val="dk1"/>
          </a:fontRef>
        </p:style>
        <p:txBody>
          <a:bodyPr wrap="none" lIns="91436" tIns="45718" rIns="91436" bIns="45718" anchor="ctr"/>
          <a:lstStyle/>
          <a:p>
            <a:pPr algn="ctr"/>
            <a:r>
              <a:rPr lang="zh-CN" altLang="en-US" b="1" dirty="0">
                <a:latin typeface="微软雅黑" panose="020B0503020204020204" pitchFamily="34" charset="-122"/>
                <a:ea typeface="微软雅黑" panose="020B0503020204020204" pitchFamily="34" charset="-122"/>
              </a:rPr>
              <a:t>真正的发送窗口值 </a:t>
            </a:r>
            <a:r>
              <a:rPr lang="en-US" altLang="zh-CN" b="1" dirty="0">
                <a:latin typeface="微软雅黑" panose="020B0503020204020204" pitchFamily="34" charset="-122"/>
                <a:ea typeface="微软雅黑" panose="020B0503020204020204" pitchFamily="34" charset="-122"/>
              </a:rPr>
              <a:t>= Min (</a:t>
            </a:r>
            <a:r>
              <a:rPr lang="zh-CN" altLang="en-US" b="1" dirty="0">
                <a:latin typeface="微软雅黑" panose="020B0503020204020204" pitchFamily="34" charset="-122"/>
                <a:ea typeface="微软雅黑" panose="020B0503020204020204" pitchFamily="34" charset="-122"/>
              </a:rPr>
              <a:t>接收方窗口值，拥塞窗口值</a:t>
            </a:r>
            <a:r>
              <a:rPr lang="en-US"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56964" y="3503364"/>
            <a:ext cx="8135345" cy="837282"/>
          </a:xfrm>
          <a:prstGeom prst="roundRect">
            <a:avLst/>
          </a:prstGeom>
        </p:spPr>
        <p:style>
          <a:lnRef idx="1">
            <a:schemeClr val="accent6"/>
          </a:lnRef>
          <a:fillRef idx="2">
            <a:schemeClr val="accent6"/>
          </a:fillRef>
          <a:effectRef idx="1">
            <a:schemeClr val="accent6"/>
          </a:effectRef>
          <a:fontRef idx="minor">
            <a:schemeClr val="dk1"/>
          </a:fontRef>
        </p:style>
        <p:txBody>
          <a:bodyPr lIns="91436" tIns="45718" rIns="91436" bIns="45718" rtlCol="0" anchor="ctr"/>
          <a:lstStyle/>
          <a:p>
            <a:pPr algn="ctr"/>
            <a:endParaRPr lang="zh-CN" altLang="en-US"/>
          </a:p>
        </p:txBody>
      </p:sp>
      <p:grpSp>
        <p:nvGrpSpPr>
          <p:cNvPr id="3" name="组合 2"/>
          <p:cNvGrpSpPr/>
          <p:nvPr/>
        </p:nvGrpSpPr>
        <p:grpSpPr>
          <a:xfrm>
            <a:off x="556965" y="678494"/>
            <a:ext cx="8048776" cy="461665"/>
            <a:chOff x="556963" y="755613"/>
            <a:chExt cx="8048776" cy="461665"/>
          </a:xfrm>
        </p:grpSpPr>
        <p:sp>
          <p:nvSpPr>
            <p:cNvPr id="36" name="AutoShape 5"/>
            <p:cNvSpPr>
              <a:spLocks noChangeArrowheads="1"/>
            </p:cNvSpPr>
            <p:nvPr/>
          </p:nvSpPr>
          <p:spPr bwMode="auto">
            <a:xfrm>
              <a:off x="556963" y="810858"/>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7" name="Rectangle 6"/>
            <p:cNvSpPr>
              <a:spLocks noChangeArrowheads="1"/>
            </p:cNvSpPr>
            <p:nvPr/>
          </p:nvSpPr>
          <p:spPr bwMode="auto">
            <a:xfrm>
              <a:off x="1719032" y="755613"/>
              <a:ext cx="5724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如何合理的调整发送速率？（拥塞算法）</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sp>
        <p:nvSpPr>
          <p:cNvPr id="38" name="Rectangle 68"/>
          <p:cNvSpPr>
            <a:spLocks noChangeArrowheads="1"/>
          </p:cNvSpPr>
          <p:nvPr/>
        </p:nvSpPr>
        <p:spPr bwMode="auto">
          <a:xfrm>
            <a:off x="556965" y="1151925"/>
            <a:ext cx="8048776" cy="3364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42900" indent="-342900">
              <a:lnSpc>
                <a:spcPct val="1500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）只要网络</a:t>
            </a:r>
            <a:r>
              <a:rPr lang="zh-CN" altLang="en-US" sz="2000" b="1" dirty="0">
                <a:solidFill>
                  <a:srgbClr val="FF0000"/>
                </a:solidFill>
                <a:latin typeface="微软雅黑" panose="020B0503020204020204" pitchFamily="34" charset="-122"/>
                <a:ea typeface="微软雅黑" panose="020B0503020204020204" pitchFamily="34" charset="-122"/>
              </a:rPr>
              <a:t>没有</a:t>
            </a:r>
            <a:r>
              <a:rPr lang="zh-CN" altLang="en-US" sz="2000" b="1" dirty="0">
                <a:latin typeface="微软雅黑" panose="020B0503020204020204" pitchFamily="34" charset="-122"/>
                <a:ea typeface="微软雅黑" panose="020B0503020204020204" pitchFamily="34" charset="-122"/>
              </a:rPr>
              <a:t>出现拥塞，拥塞窗口就可以再</a:t>
            </a:r>
            <a:r>
              <a:rPr lang="zh-CN" altLang="en-US" sz="2000" b="1" dirty="0">
                <a:solidFill>
                  <a:srgbClr val="FF0000"/>
                </a:solidFill>
                <a:latin typeface="微软雅黑" panose="020B0503020204020204" pitchFamily="34" charset="-122"/>
                <a:ea typeface="微软雅黑" panose="020B0503020204020204" pitchFamily="34" charset="-122"/>
              </a:rPr>
              <a:t>增大</a:t>
            </a:r>
            <a:r>
              <a:rPr lang="zh-CN" altLang="en-US" sz="2000" b="1" dirty="0">
                <a:latin typeface="微软雅黑" panose="020B0503020204020204" pitchFamily="34" charset="-122"/>
                <a:ea typeface="微软雅黑" panose="020B0503020204020204" pitchFamily="34" charset="-122"/>
              </a:rPr>
              <a:t>一些，以便把更多的分组发送出去，这样就可以提高网络的利用率。</a:t>
            </a:r>
            <a:endParaRPr lang="zh-CN" altLang="en-US" sz="2000" b="1" dirty="0">
              <a:latin typeface="微软雅黑" panose="020B0503020204020204" pitchFamily="34" charset="-122"/>
              <a:ea typeface="微软雅黑" panose="020B0503020204020204" pitchFamily="34" charset="-122"/>
            </a:endParaRPr>
          </a:p>
          <a:p>
            <a:pPr marL="342900" indent="-342900">
              <a:lnSpc>
                <a:spcPct val="1500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）但只要网络</a:t>
            </a:r>
            <a:r>
              <a:rPr lang="zh-CN" altLang="en-US" sz="2000" b="1" dirty="0">
                <a:solidFill>
                  <a:srgbClr val="FF0000"/>
                </a:solidFill>
                <a:latin typeface="微软雅黑" panose="020B0503020204020204" pitchFamily="34" charset="-122"/>
                <a:ea typeface="微软雅黑" panose="020B0503020204020204" pitchFamily="34" charset="-122"/>
              </a:rPr>
              <a:t>出现拥塞</a:t>
            </a:r>
            <a:r>
              <a:rPr lang="zh-CN" altLang="en-US" sz="2000" b="1" dirty="0">
                <a:latin typeface="微软雅黑" panose="020B0503020204020204" pitchFamily="34" charset="-122"/>
                <a:ea typeface="微软雅黑" panose="020B0503020204020204" pitchFamily="34" charset="-122"/>
              </a:rPr>
              <a:t>或有可能出现拥塞，就必须把拥塞窗口</a:t>
            </a:r>
            <a:r>
              <a:rPr lang="zh-CN" altLang="en-US" sz="2000" b="1" dirty="0">
                <a:solidFill>
                  <a:srgbClr val="FF0000"/>
                </a:solidFill>
                <a:latin typeface="微软雅黑" panose="020B0503020204020204" pitchFamily="34" charset="-122"/>
                <a:ea typeface="微软雅黑" panose="020B0503020204020204" pitchFamily="34" charset="-122"/>
              </a:rPr>
              <a:t>减小</a:t>
            </a:r>
            <a:r>
              <a:rPr lang="zh-CN" altLang="en-US" sz="2000" b="1" dirty="0">
                <a:latin typeface="微软雅黑" panose="020B0503020204020204" pitchFamily="34" charset="-122"/>
                <a:ea typeface="微软雅黑" panose="020B0503020204020204" pitchFamily="34" charset="-122"/>
              </a:rPr>
              <a:t>一些，以减少注入到网络中的分组数，以便缓解网络出现的拥塞。</a:t>
            </a:r>
            <a:endParaRPr lang="en-US" altLang="zh-CN" sz="2000" b="1" dirty="0">
              <a:latin typeface="微软雅黑" panose="020B0503020204020204" pitchFamily="34" charset="-122"/>
              <a:ea typeface="微软雅黑" panose="020B0503020204020204" pitchFamily="34" charset="-122"/>
            </a:endParaRPr>
          </a:p>
          <a:p>
            <a:pPr>
              <a:lnSpc>
                <a:spcPct val="150000"/>
              </a:lnSpc>
              <a:buClr>
                <a:srgbClr val="0070C0"/>
              </a:buClr>
            </a:pPr>
            <a:r>
              <a:rPr lang="zh-CN" altLang="en-US" sz="2000" b="1" dirty="0">
                <a:solidFill>
                  <a:srgbClr val="FF0000"/>
                </a:solidFill>
                <a:latin typeface="微软雅黑" panose="020B0503020204020204" pitchFamily="34" charset="-122"/>
                <a:ea typeface="微软雅黑" panose="020B0503020204020204" pitchFamily="34" charset="-122"/>
              </a:rPr>
              <a:t>说明：</a:t>
            </a:r>
            <a:r>
              <a:rPr lang="zh-CN" altLang="en-US" sz="2000" b="1" dirty="0">
                <a:latin typeface="微软雅黑" panose="020B0503020204020204" pitchFamily="34" charset="-122"/>
                <a:ea typeface="微软雅黑" panose="020B0503020204020204" pitchFamily="34" charset="-122"/>
              </a:rPr>
              <a:t>虽然实际上</a:t>
            </a:r>
            <a:r>
              <a:rPr lang="en-US" altLang="zh-CN" sz="2000" b="1" dirty="0">
                <a:latin typeface="微软雅黑" panose="020B0503020204020204" pitchFamily="34" charset="-122"/>
                <a:ea typeface="微软雅黑" panose="020B0503020204020204" pitchFamily="34" charset="-122"/>
              </a:rPr>
              <a:t>TCP</a:t>
            </a:r>
            <a:r>
              <a:rPr lang="zh-CN" altLang="en-US" sz="2000" b="1" dirty="0">
                <a:latin typeface="微软雅黑" panose="020B0503020204020204" pitchFamily="34" charset="-122"/>
                <a:ea typeface="微软雅黑" panose="020B0503020204020204" pitchFamily="34" charset="-122"/>
              </a:rPr>
              <a:t>是用字节数作为窗口大小的单位。但为方便起见，书中用报文段的个数作为窗口大小的单位。</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56965" y="1034314"/>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37" name="Rectangle 6"/>
          <p:cNvSpPr>
            <a:spLocks noChangeArrowheads="1"/>
          </p:cNvSpPr>
          <p:nvPr/>
        </p:nvSpPr>
        <p:spPr bwMode="auto">
          <a:xfrm>
            <a:off x="3461361" y="1001102"/>
            <a:ext cx="2239984"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TCP</a:t>
            </a:r>
            <a:r>
              <a:rPr lang="zh-CN" altLang="en-US" sz="2000" b="1" dirty="0">
                <a:solidFill>
                  <a:schemeClr val="bg1"/>
                </a:solidFill>
                <a:latin typeface="微软雅黑" panose="020B0503020204020204" pitchFamily="34" charset="-122"/>
                <a:ea typeface="微软雅黑" panose="020B0503020204020204" pitchFamily="34" charset="-122"/>
              </a:rPr>
              <a:t>拥塞控制算法</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8" name="Rectangle 68"/>
          <p:cNvSpPr>
            <a:spLocks noChangeArrowheads="1"/>
          </p:cNvSpPr>
          <p:nvPr/>
        </p:nvSpPr>
        <p:spPr bwMode="auto">
          <a:xfrm>
            <a:off x="556965" y="1555037"/>
            <a:ext cx="8048776"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四种拥塞控制算法（ </a:t>
            </a:r>
            <a:r>
              <a:rPr lang="en-US" altLang="zh-CN" sz="2000" b="1" dirty="0">
                <a:latin typeface="微软雅黑" panose="020B0503020204020204" pitchFamily="34" charset="-122"/>
                <a:ea typeface="微软雅黑" panose="020B0503020204020204" pitchFamily="34" charset="-122"/>
              </a:rPr>
              <a:t>RFC 5681</a:t>
            </a:r>
            <a:r>
              <a:rPr lang="zh-CN" altLang="en-US" sz="2000" b="1" dirty="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慢开始 </a:t>
            </a:r>
            <a:r>
              <a:rPr lang="en-US" altLang="zh-CN" sz="2000" b="1" dirty="0">
                <a:latin typeface="微软雅黑" panose="020B0503020204020204" pitchFamily="34" charset="-122"/>
                <a:ea typeface="微软雅黑" panose="020B0503020204020204" pitchFamily="34" charset="-122"/>
              </a:rPr>
              <a:t>(slow-start)</a:t>
            </a:r>
            <a:endParaRPr lang="en-US" altLang="zh-CN"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拥塞避免 </a:t>
            </a:r>
            <a:r>
              <a:rPr lang="en-US" altLang="zh-CN" sz="2000" b="1" dirty="0">
                <a:latin typeface="微软雅黑" panose="020B0503020204020204" pitchFamily="34" charset="-122"/>
                <a:ea typeface="微软雅黑" panose="020B0503020204020204" pitchFamily="34" charset="-122"/>
              </a:rPr>
              <a:t>(congestion avoidance)</a:t>
            </a:r>
            <a:endParaRPr lang="en-US" altLang="zh-CN"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快重传 </a:t>
            </a:r>
            <a:r>
              <a:rPr lang="en-US" altLang="zh-CN" sz="2000" b="1" dirty="0">
                <a:latin typeface="微软雅黑" panose="020B0503020204020204" pitchFamily="34" charset="-122"/>
                <a:ea typeface="微软雅黑" panose="020B0503020204020204" pitchFamily="34" charset="-122"/>
              </a:rPr>
              <a:t>(fast retransmit)</a:t>
            </a:r>
            <a:endParaRPr lang="en-US" altLang="zh-CN"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快恢复 </a:t>
            </a:r>
            <a:r>
              <a:rPr lang="en-US" altLang="zh-CN" sz="2000" b="1" dirty="0">
                <a:latin typeface="微软雅黑" panose="020B0503020204020204" pitchFamily="34" charset="-122"/>
                <a:ea typeface="微软雅黑" panose="020B0503020204020204" pitchFamily="34" charset="-122"/>
              </a:rPr>
              <a:t>(fast recovery)</a:t>
            </a:r>
            <a:endParaRPr lang="en-US" altLang="zh-CN"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56965" y="729736"/>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37" name="Rectangle 6"/>
          <p:cNvSpPr>
            <a:spLocks noChangeArrowheads="1"/>
          </p:cNvSpPr>
          <p:nvPr/>
        </p:nvSpPr>
        <p:spPr bwMode="auto">
          <a:xfrm>
            <a:off x="3185997" y="696525"/>
            <a:ext cx="2790712"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a:t>
            </a:r>
            <a:r>
              <a:rPr lang="zh-CN" altLang="en-US" sz="2000" b="1" dirty="0">
                <a:solidFill>
                  <a:schemeClr val="bg1"/>
                </a:solidFill>
                <a:latin typeface="微软雅黑" panose="020B0503020204020204" pitchFamily="34" charset="-122"/>
                <a:ea typeface="微软雅黑" panose="020B0503020204020204" pitchFamily="34" charset="-122"/>
              </a:rPr>
              <a:t>慢开始 </a:t>
            </a:r>
            <a:r>
              <a:rPr lang="en-US" altLang="zh-CN" sz="2000" b="1" dirty="0">
                <a:solidFill>
                  <a:schemeClr val="bg1"/>
                </a:solidFill>
                <a:latin typeface="微软雅黑" panose="020B0503020204020204" pitchFamily="34" charset="-122"/>
                <a:ea typeface="微软雅黑" panose="020B0503020204020204" pitchFamily="34" charset="-122"/>
              </a:rPr>
              <a:t>(Slow start)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8" name="Rectangle 68"/>
          <p:cNvSpPr>
            <a:spLocks noChangeArrowheads="1"/>
          </p:cNvSpPr>
          <p:nvPr/>
        </p:nvSpPr>
        <p:spPr bwMode="auto">
          <a:xfrm>
            <a:off x="556963" y="1092837"/>
            <a:ext cx="8184960" cy="12080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42900" indent="-342900">
              <a:lnSpc>
                <a:spcPts val="29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目的：</a:t>
            </a:r>
            <a:r>
              <a:rPr lang="zh-CN" altLang="en-US" sz="2000" b="1" dirty="0">
                <a:latin typeface="微软雅黑" panose="020B0503020204020204" pitchFamily="34" charset="-122"/>
                <a:ea typeface="微软雅黑" panose="020B0503020204020204" pitchFamily="34" charset="-122"/>
              </a:rPr>
              <a:t>用来确定网络的负载能力或拥塞程度。</a:t>
            </a:r>
            <a:endParaRPr lang="zh-CN" altLang="en-US" sz="2000" b="1" dirty="0">
              <a:latin typeface="微软雅黑" panose="020B0503020204020204" pitchFamily="34" charset="-122"/>
              <a:ea typeface="微软雅黑" panose="020B0503020204020204" pitchFamily="34" charset="-122"/>
            </a:endParaRPr>
          </a:p>
          <a:p>
            <a:pPr marL="342900" indent="-342900">
              <a:lnSpc>
                <a:spcPts val="29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算法的思路：</a:t>
            </a:r>
            <a:r>
              <a:rPr lang="zh-CN" altLang="en-US" sz="2000" b="1" dirty="0">
                <a:latin typeface="微软雅黑" panose="020B0503020204020204" pitchFamily="34" charset="-122"/>
                <a:ea typeface="微软雅黑" panose="020B0503020204020204" pitchFamily="34" charset="-122"/>
              </a:rPr>
              <a:t>由小到大逐渐增大拥塞窗口数值。</a:t>
            </a:r>
            <a:endParaRPr lang="en-US" altLang="zh-CN" sz="2000" b="1" dirty="0">
              <a:latin typeface="微软雅黑" panose="020B0503020204020204" pitchFamily="34" charset="-122"/>
              <a:ea typeface="微软雅黑" panose="020B0503020204020204" pitchFamily="34" charset="-122"/>
            </a:endParaRPr>
          </a:p>
          <a:p>
            <a:pPr marL="342900" indent="-342900">
              <a:lnSpc>
                <a:spcPts val="29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两个变量：</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5" name="圆角矩形 4"/>
          <p:cNvSpPr/>
          <p:nvPr/>
        </p:nvSpPr>
        <p:spPr>
          <a:xfrm>
            <a:off x="680528" y="2286976"/>
            <a:ext cx="3809615" cy="1943797"/>
          </a:xfrm>
          <a:prstGeom prst="roundRect">
            <a:avLst>
              <a:gd name="adj" fmla="val 11262"/>
            </a:avLst>
          </a:prstGeom>
          <a:solidFill>
            <a:srgbClr val="00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 name="圆角矩形 5"/>
          <p:cNvSpPr/>
          <p:nvPr/>
        </p:nvSpPr>
        <p:spPr>
          <a:xfrm>
            <a:off x="4667415" y="2286977"/>
            <a:ext cx="3938326" cy="1943797"/>
          </a:xfrm>
          <a:prstGeom prst="roundRect">
            <a:avLst>
              <a:gd name="adj" fmla="val 11262"/>
            </a:avLst>
          </a:prstGeom>
          <a:solidFill>
            <a:srgbClr val="99FF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 name="矩形 6"/>
          <p:cNvSpPr/>
          <p:nvPr/>
        </p:nvSpPr>
        <p:spPr>
          <a:xfrm>
            <a:off x="855406" y="2422038"/>
            <a:ext cx="3516896" cy="338554"/>
          </a:xfrm>
          <a:prstGeom prst="rect">
            <a:avLst/>
          </a:prstGeom>
          <a:solidFill>
            <a:srgbClr val="0000CC"/>
          </a:solidFill>
          <a:ln w="12700">
            <a:noFill/>
          </a:ln>
        </p:spPr>
        <p:style>
          <a:lnRef idx="2">
            <a:schemeClr val="accent1"/>
          </a:lnRef>
          <a:fillRef idx="1">
            <a:schemeClr val="lt1"/>
          </a:fillRef>
          <a:effectRef idx="0">
            <a:schemeClr val="accent1"/>
          </a:effectRef>
          <a:fontRef idx="minor">
            <a:schemeClr val="dk1"/>
          </a:fontRef>
        </p:style>
        <p:txBody>
          <a:bodyPr wrap="square" lIns="91436" tIns="45718" rIns="91436" bIns="45718">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拥塞窗口</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4837471" y="2422038"/>
            <a:ext cx="3474720" cy="338554"/>
          </a:xfrm>
          <a:prstGeom prst="rect">
            <a:avLst/>
          </a:prstGeom>
          <a:solidFill>
            <a:srgbClr val="339933"/>
          </a:solidFill>
          <a:ln w="12700">
            <a:noFill/>
          </a:ln>
        </p:spPr>
        <p:style>
          <a:lnRef idx="2">
            <a:schemeClr val="accent1"/>
          </a:lnRef>
          <a:fillRef idx="1">
            <a:schemeClr val="lt1"/>
          </a:fillRef>
          <a:effectRef idx="0">
            <a:schemeClr val="accent1"/>
          </a:effectRef>
          <a:fontRef idx="minor">
            <a:schemeClr val="dk1"/>
          </a:fontRef>
        </p:style>
        <p:txBody>
          <a:bodyPr wrap="square" lIns="91436" tIns="45718" rIns="91436" bIns="45718">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慢开始门限</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767257" y="2841833"/>
            <a:ext cx="3605047" cy="1297791"/>
          </a:xfrm>
          <a:prstGeom prst="rect">
            <a:avLst/>
          </a:prstGeom>
        </p:spPr>
        <p:txBody>
          <a:bodyPr wrap="square" lIns="91436" tIns="45718" rIns="91436" bIns="45718">
            <a:spAutoFit/>
          </a:bodyPr>
          <a:lstStyle/>
          <a:p>
            <a:pPr>
              <a:lnSpc>
                <a:spcPts val="2200"/>
              </a:lnSpc>
            </a:pPr>
            <a:r>
              <a:rPr lang="zh-CN" altLang="en-US" sz="1600" b="1" dirty="0">
                <a:solidFill>
                  <a:srgbClr val="0000FF"/>
                </a:solidFill>
                <a:latin typeface="微软雅黑" panose="020B0503020204020204" pitchFamily="34" charset="-122"/>
                <a:ea typeface="微软雅黑" panose="020B0503020204020204" pitchFamily="34" charset="-122"/>
              </a:rPr>
              <a:t>初始拥塞窗口值：</a:t>
            </a:r>
            <a:r>
              <a:rPr lang="en-US" altLang="zh-CN" sz="1600" b="1" dirty="0">
                <a:solidFill>
                  <a:srgbClr val="0000FF"/>
                </a:solidFill>
                <a:latin typeface="微软雅黑" panose="020B0503020204020204" pitchFamily="34" charset="-122"/>
                <a:ea typeface="微软雅黑" panose="020B0503020204020204" pitchFamily="34" charset="-122"/>
              </a:rPr>
              <a:t>2 </a:t>
            </a:r>
            <a:r>
              <a:rPr lang="zh-CN" altLang="en-US" sz="1600" b="1" dirty="0">
                <a:solidFill>
                  <a:srgbClr val="0000FF"/>
                </a:solidFill>
                <a:latin typeface="微软雅黑" panose="020B0503020204020204" pitchFamily="34" charset="-122"/>
                <a:ea typeface="微软雅黑" panose="020B0503020204020204" pitchFamily="34" charset="-122"/>
              </a:rPr>
              <a:t>种设置方法。</a:t>
            </a:r>
            <a:endParaRPr lang="en-US" altLang="zh-CN" sz="1600" b="1" dirty="0">
              <a:solidFill>
                <a:srgbClr val="0000FF"/>
              </a:solidFill>
              <a:latin typeface="微软雅黑" panose="020B0503020204020204" pitchFamily="34" charset="-122"/>
              <a:ea typeface="微软雅黑" panose="020B0503020204020204" pitchFamily="34" charset="-122"/>
            </a:endParaRPr>
          </a:p>
          <a:p>
            <a:pPr>
              <a:lnSpc>
                <a:spcPts val="2200"/>
              </a:lnSpc>
            </a:pPr>
            <a:r>
              <a:rPr lang="en-US" altLang="zh-CN" sz="1600" b="1" dirty="0">
                <a:latin typeface="微软雅黑" panose="020B0503020204020204" pitchFamily="34" charset="-122"/>
                <a:ea typeface="微软雅黑" panose="020B0503020204020204" pitchFamily="34" charset="-122"/>
              </a:rPr>
              <a:t>    1 </a:t>
            </a:r>
            <a:r>
              <a:rPr lang="zh-CN" altLang="en-US" sz="1600" b="1" dirty="0">
                <a:latin typeface="微软雅黑" panose="020B0503020204020204" pitchFamily="34" charset="-122"/>
                <a:ea typeface="微软雅黑" panose="020B0503020204020204" pitchFamily="34" charset="-122"/>
              </a:rPr>
              <a:t>至 </a:t>
            </a:r>
            <a:r>
              <a:rPr lang="en-US" altLang="zh-CN" sz="1600" b="1" dirty="0">
                <a:latin typeface="微软雅黑" panose="020B0503020204020204" pitchFamily="34" charset="-122"/>
                <a:ea typeface="微软雅黑" panose="020B0503020204020204" pitchFamily="34" charset="-122"/>
              </a:rPr>
              <a:t>2 </a:t>
            </a:r>
            <a:r>
              <a:rPr lang="zh-CN" altLang="en-US" sz="1600" b="1" dirty="0">
                <a:latin typeface="微软雅黑" panose="020B0503020204020204" pitchFamily="34" charset="-122"/>
                <a:ea typeface="微软雅黑" panose="020B0503020204020204" pitchFamily="34" charset="-122"/>
              </a:rPr>
              <a:t>个最大报文段 （旧标准）</a:t>
            </a:r>
            <a:endParaRPr lang="en-US" altLang="zh-CN" sz="1600" b="1" dirty="0">
              <a:latin typeface="微软雅黑" panose="020B0503020204020204" pitchFamily="34" charset="-122"/>
              <a:ea typeface="微软雅黑" panose="020B0503020204020204" pitchFamily="34" charset="-122"/>
            </a:endParaRPr>
          </a:p>
          <a:p>
            <a:pPr>
              <a:lnSpc>
                <a:spcPts val="2200"/>
              </a:lnSpc>
            </a:pPr>
            <a:r>
              <a:rPr lang="en-US" altLang="zh-CN" sz="1600" b="1" dirty="0">
                <a:latin typeface="微软雅黑" panose="020B0503020204020204" pitchFamily="34" charset="-122"/>
                <a:ea typeface="微软雅黑" panose="020B0503020204020204" pitchFamily="34" charset="-122"/>
              </a:rPr>
              <a:t>    2 </a:t>
            </a:r>
            <a:r>
              <a:rPr lang="zh-CN" altLang="en-US" sz="1600" b="1" dirty="0">
                <a:latin typeface="微软雅黑" panose="020B0503020204020204" pitchFamily="34" charset="-122"/>
                <a:ea typeface="微软雅黑" panose="020B0503020204020204" pitchFamily="34" charset="-122"/>
              </a:rPr>
              <a:t>至 </a:t>
            </a:r>
            <a:r>
              <a:rPr lang="en-US" altLang="zh-CN" sz="1600" b="1" dirty="0">
                <a:latin typeface="微软雅黑" panose="020B0503020204020204" pitchFamily="34" charset="-122"/>
                <a:ea typeface="微软雅黑" panose="020B0503020204020204" pitchFamily="34" charset="-122"/>
              </a:rPr>
              <a:t>4 </a:t>
            </a:r>
            <a:r>
              <a:rPr lang="zh-CN" altLang="en-US" sz="1600" b="1" dirty="0">
                <a:latin typeface="微软雅黑" panose="020B0503020204020204" pitchFamily="34" charset="-122"/>
                <a:ea typeface="微软雅黑" panose="020B0503020204020204" pitchFamily="34" charset="-122"/>
              </a:rPr>
              <a:t>个最大报文段 （</a:t>
            </a:r>
            <a:r>
              <a:rPr lang="en-US" altLang="zh-CN" sz="1600" b="1" dirty="0">
                <a:latin typeface="微软雅黑" panose="020B0503020204020204" pitchFamily="34" charset="-122"/>
                <a:ea typeface="微软雅黑" panose="020B0503020204020204" pitchFamily="34" charset="-122"/>
              </a:rPr>
              <a:t>RFC 5681</a:t>
            </a:r>
            <a:r>
              <a:rPr lang="zh-CN" altLang="en-US" sz="1600" b="1" dirty="0">
                <a:latin typeface="微软雅黑" panose="020B0503020204020204" pitchFamily="34" charset="-122"/>
                <a:ea typeface="微软雅黑" panose="020B0503020204020204" pitchFamily="34" charset="-122"/>
              </a:rPr>
              <a:t>）</a:t>
            </a:r>
            <a:endParaRPr lang="en-US" altLang="zh-CN" sz="1600" b="1" dirty="0">
              <a:latin typeface="微软雅黑" panose="020B0503020204020204" pitchFamily="34" charset="-122"/>
              <a:ea typeface="微软雅黑" panose="020B0503020204020204" pitchFamily="34" charset="-122"/>
            </a:endParaRPr>
          </a:p>
          <a:p>
            <a:pPr>
              <a:lnSpc>
                <a:spcPts val="2200"/>
              </a:lnSpc>
              <a:spcBef>
                <a:spcPts val="600"/>
              </a:spcBef>
            </a:pPr>
            <a:r>
              <a:rPr lang="zh-CN" altLang="en-US" sz="1600" b="1" dirty="0">
                <a:solidFill>
                  <a:srgbClr val="0000FF"/>
                </a:solidFill>
                <a:latin typeface="微软雅黑" panose="020B0503020204020204" pitchFamily="34" charset="-122"/>
                <a:ea typeface="微软雅黑" panose="020B0503020204020204" pitchFamily="34" charset="-122"/>
              </a:rPr>
              <a:t>窗口值逐渐增大。</a:t>
            </a:r>
            <a:endParaRPr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11" name="矩形 10"/>
          <p:cNvSpPr/>
          <p:nvPr/>
        </p:nvSpPr>
        <p:spPr>
          <a:xfrm>
            <a:off x="4769698" y="2841834"/>
            <a:ext cx="3605047" cy="374461"/>
          </a:xfrm>
          <a:prstGeom prst="rect">
            <a:avLst/>
          </a:prstGeom>
        </p:spPr>
        <p:txBody>
          <a:bodyPr wrap="square" lIns="91436" tIns="45718" rIns="91436" bIns="45718">
            <a:spAutoFit/>
          </a:bodyPr>
          <a:lstStyle/>
          <a:p>
            <a:pPr>
              <a:lnSpc>
                <a:spcPts val="2200"/>
              </a:lnSpc>
            </a:pPr>
            <a:r>
              <a:rPr lang="zh-CN" altLang="en-US" sz="1600" b="1" dirty="0">
                <a:latin typeface="微软雅黑" panose="020B0503020204020204" pitchFamily="34" charset="-122"/>
                <a:ea typeface="微软雅黑" panose="020B0503020204020204" pitchFamily="34" charset="-122"/>
              </a:rPr>
              <a:t>防止拥塞窗口增长过大引起网络拥塞。</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56965" y="595264"/>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37" name="Rectangle 6"/>
          <p:cNvSpPr>
            <a:spLocks noChangeArrowheads="1"/>
          </p:cNvSpPr>
          <p:nvPr/>
        </p:nvSpPr>
        <p:spPr bwMode="auto">
          <a:xfrm>
            <a:off x="3147525" y="562053"/>
            <a:ext cx="2867656"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慢开始 </a:t>
            </a:r>
            <a:r>
              <a:rPr lang="en-US" altLang="zh-CN" sz="2000" b="1" dirty="0">
                <a:solidFill>
                  <a:schemeClr val="bg1"/>
                </a:solidFill>
                <a:latin typeface="微软雅黑" panose="020B0503020204020204" pitchFamily="34" charset="-122"/>
                <a:ea typeface="微软雅黑" panose="020B0503020204020204" pitchFamily="34" charset="-122"/>
              </a:rPr>
              <a:t>(Slow start)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8" name="Rectangle 68"/>
          <p:cNvSpPr>
            <a:spLocks noChangeArrowheads="1"/>
          </p:cNvSpPr>
          <p:nvPr/>
        </p:nvSpPr>
        <p:spPr bwMode="auto">
          <a:xfrm>
            <a:off x="556963" y="958363"/>
            <a:ext cx="8184960" cy="3939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42900" indent="-342900">
              <a:lnSpc>
                <a:spcPts val="30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拥塞窗口 </a:t>
            </a:r>
            <a:r>
              <a:rPr lang="en-US" altLang="zh-CN" sz="2000" b="1" dirty="0" err="1">
                <a:solidFill>
                  <a:srgbClr val="0000FF"/>
                </a:solidFill>
                <a:latin typeface="微软雅黑" panose="020B0503020204020204" pitchFamily="34" charset="-122"/>
                <a:ea typeface="微软雅黑" panose="020B0503020204020204" pitchFamily="34" charset="-122"/>
              </a:rPr>
              <a:t>cwnd</a:t>
            </a:r>
            <a:r>
              <a:rPr lang="en-US" altLang="zh-CN" sz="2000" b="1" dirty="0">
                <a:solidFill>
                  <a:srgbClr val="0000FF"/>
                </a:solidFill>
                <a:latin typeface="微软雅黑" panose="020B0503020204020204" pitchFamily="34" charset="-122"/>
                <a:ea typeface="微软雅黑" panose="020B0503020204020204" pitchFamily="34" charset="-122"/>
              </a:rPr>
              <a:t>  </a:t>
            </a:r>
            <a:r>
              <a:rPr lang="zh-CN" altLang="en-US" sz="2000" b="1" dirty="0">
                <a:solidFill>
                  <a:srgbClr val="0000FF"/>
                </a:solidFill>
                <a:latin typeface="微软雅黑" panose="020B0503020204020204" pitchFamily="34" charset="-122"/>
                <a:ea typeface="微软雅黑" panose="020B0503020204020204" pitchFamily="34" charset="-122"/>
              </a:rPr>
              <a:t>控制方法</a:t>
            </a:r>
            <a:r>
              <a:rPr lang="zh-CN" altLang="en-US" sz="2000" b="1" dirty="0">
                <a:latin typeface="微软雅黑" panose="020B0503020204020204" pitchFamily="34" charset="-122"/>
                <a:ea typeface="微软雅黑" panose="020B0503020204020204" pitchFamily="34" charset="-122"/>
              </a:rPr>
              <a:t>：在每收到一个对</a:t>
            </a:r>
            <a:r>
              <a:rPr lang="zh-CN" altLang="en-US" sz="2000" b="1" dirty="0">
                <a:solidFill>
                  <a:srgbClr val="0000FF"/>
                </a:solidFill>
                <a:latin typeface="微软雅黑" panose="020B0503020204020204" pitchFamily="34" charset="-122"/>
                <a:ea typeface="微软雅黑" panose="020B0503020204020204" pitchFamily="34" charset="-122"/>
              </a:rPr>
              <a:t>新的报文段的确认</a:t>
            </a:r>
            <a:r>
              <a:rPr lang="zh-CN" altLang="en-US" sz="2000" b="1" dirty="0">
                <a:latin typeface="微软雅黑" panose="020B0503020204020204" pitchFamily="34" charset="-122"/>
                <a:ea typeface="微软雅黑" panose="020B0503020204020204" pitchFamily="34" charset="-122"/>
              </a:rPr>
              <a:t>后，可以把拥塞窗口增加最多一个 </a:t>
            </a:r>
            <a:r>
              <a:rPr lang="en-US" altLang="zh-CN" sz="2000" b="1" dirty="0">
                <a:latin typeface="微软雅黑" panose="020B0503020204020204" pitchFamily="34" charset="-122"/>
                <a:ea typeface="微软雅黑" panose="020B0503020204020204" pitchFamily="34" charset="-122"/>
              </a:rPr>
              <a:t>SMSS</a:t>
            </a:r>
            <a:r>
              <a:rPr lang="zh-CN" altLang="en-US" sz="2000" b="1" dirty="0">
                <a:latin typeface="微软雅黑" panose="020B0503020204020204" pitchFamily="34" charset="-122"/>
                <a:ea typeface="微软雅黑" panose="020B0503020204020204" pitchFamily="34" charset="-122"/>
              </a:rPr>
              <a:t>（发送方的最大报文段）</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的数值。</a:t>
            </a:r>
            <a:endParaRPr lang="zh-CN" altLang="en-US" sz="2000" b="1" dirty="0">
              <a:latin typeface="微软雅黑" panose="020B0503020204020204" pitchFamily="34" charset="-122"/>
              <a:ea typeface="微软雅黑" panose="020B0503020204020204" pitchFamily="34" charset="-122"/>
            </a:endParaRPr>
          </a:p>
          <a:p>
            <a:pPr marL="342900" indent="-342900">
              <a:lnSpc>
                <a:spcPts val="3000"/>
              </a:lnSpc>
              <a:buClr>
                <a:srgbClr val="0070C0"/>
              </a:buClr>
              <a:buFont typeface="Wingdings" panose="05000000000000000000" pitchFamily="2" charset="2"/>
              <a:buChar char="l"/>
            </a:pPr>
            <a:endParaRPr lang="zh-CN" altLang="en-US" sz="2000" b="1" dirty="0">
              <a:latin typeface="微软雅黑" panose="020B0503020204020204" pitchFamily="34" charset="-122"/>
              <a:ea typeface="微软雅黑" panose="020B0503020204020204" pitchFamily="34" charset="-122"/>
            </a:endParaRPr>
          </a:p>
          <a:p>
            <a:pPr marL="342900" indent="-342900">
              <a:lnSpc>
                <a:spcPts val="3000"/>
              </a:lnSpc>
              <a:buClr>
                <a:srgbClr val="0070C0"/>
              </a:buClr>
              <a:buFont typeface="Wingdings" panose="05000000000000000000" pitchFamily="2" charset="2"/>
              <a:buChar char="l"/>
            </a:pPr>
            <a:endParaRPr lang="zh-CN" altLang="en-US" sz="2000" b="1" dirty="0">
              <a:latin typeface="微软雅黑" panose="020B0503020204020204" pitchFamily="34" charset="-122"/>
              <a:ea typeface="微软雅黑" panose="020B0503020204020204" pitchFamily="34" charset="-122"/>
            </a:endParaRPr>
          </a:p>
          <a:p>
            <a:pPr marL="342900" indent="-342900">
              <a:lnSpc>
                <a:spcPts val="30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其中 </a:t>
            </a:r>
            <a:r>
              <a:rPr lang="en-US" altLang="zh-CN" sz="2000" b="1" i="1" dirty="0">
                <a:latin typeface="微软雅黑" panose="020B0503020204020204" pitchFamily="34" charset="-122"/>
                <a:ea typeface="微软雅黑" panose="020B0503020204020204" pitchFamily="34" charset="-122"/>
              </a:rPr>
              <a:t>N</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是原先未被确认的、但现在被刚收到的确认报文段所确认的</a:t>
            </a:r>
            <a:r>
              <a:rPr lang="zh-CN" altLang="en-US" sz="2000" b="1" dirty="0">
                <a:solidFill>
                  <a:srgbClr val="FF0000"/>
                </a:solidFill>
                <a:latin typeface="微软雅黑" panose="020B0503020204020204" pitchFamily="34" charset="-122"/>
                <a:ea typeface="微软雅黑" panose="020B0503020204020204" pitchFamily="34" charset="-122"/>
              </a:rPr>
              <a:t>字节数</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a:lnSpc>
                <a:spcPts val="30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不难看出，当 </a:t>
            </a:r>
            <a:r>
              <a:rPr lang="en-US" altLang="zh-CN" sz="2000" b="1" i="1" dirty="0">
                <a:latin typeface="微软雅黑" panose="020B0503020204020204" pitchFamily="34" charset="-122"/>
                <a:ea typeface="微软雅黑" panose="020B0503020204020204" pitchFamily="34" charset="-122"/>
              </a:rPr>
              <a:t>N</a:t>
            </a:r>
            <a:r>
              <a:rPr lang="en-US" altLang="zh-CN" sz="2000" b="1" dirty="0">
                <a:latin typeface="微软雅黑" panose="020B0503020204020204" pitchFamily="34" charset="-122"/>
                <a:ea typeface="微软雅黑" panose="020B0503020204020204" pitchFamily="34" charset="-122"/>
              </a:rPr>
              <a:t> &lt; SMSS </a:t>
            </a:r>
            <a:r>
              <a:rPr lang="zh-CN" altLang="en-US" sz="2000" b="1" dirty="0">
                <a:latin typeface="微软雅黑" panose="020B0503020204020204" pitchFamily="34" charset="-122"/>
                <a:ea typeface="微软雅黑" panose="020B0503020204020204" pitchFamily="34" charset="-122"/>
              </a:rPr>
              <a:t>时，拥塞窗口每次的增加量要小于 </a:t>
            </a:r>
            <a:r>
              <a:rPr lang="en-US" altLang="zh-CN" sz="2000" b="1" dirty="0">
                <a:latin typeface="微软雅黑" panose="020B0503020204020204" pitchFamily="34" charset="-122"/>
                <a:ea typeface="微软雅黑" panose="020B0503020204020204" pitchFamily="34" charset="-122"/>
              </a:rPr>
              <a:t>SMSS</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a:lnSpc>
                <a:spcPts val="30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用这样的方法逐步增大发送方的拥塞窗口 </a:t>
            </a:r>
            <a:r>
              <a:rPr lang="en-US" altLang="zh-CN" sz="2000" b="1" dirty="0" err="1">
                <a:latin typeface="微软雅黑" panose="020B0503020204020204" pitchFamily="34" charset="-122"/>
                <a:ea typeface="微软雅黑" panose="020B0503020204020204" pitchFamily="34" charset="-122"/>
              </a:rPr>
              <a:t>cwnd</a:t>
            </a:r>
            <a:r>
              <a:rPr lang="zh-CN" altLang="en-US" sz="2000" b="1" dirty="0">
                <a:latin typeface="微软雅黑" panose="020B0503020204020204" pitchFamily="34" charset="-122"/>
                <a:ea typeface="微软雅黑" panose="020B0503020204020204" pitchFamily="34" charset="-122"/>
              </a:rPr>
              <a:t>，可以使分组注入到网络的速率更加合理。</a:t>
            </a:r>
            <a:endParaRPr lang="zh-CN" altLang="en-US" sz="2000" b="1" dirty="0">
              <a:latin typeface="微软雅黑" panose="020B0503020204020204" pitchFamily="34" charset="-122"/>
              <a:ea typeface="微软雅黑" panose="020B0503020204020204" pitchFamily="34" charset="-122"/>
            </a:endParaRPr>
          </a:p>
        </p:txBody>
      </p:sp>
      <p:sp>
        <p:nvSpPr>
          <p:cNvPr id="39" name="矩形 38"/>
          <p:cNvSpPr/>
          <p:nvPr/>
        </p:nvSpPr>
        <p:spPr>
          <a:xfrm>
            <a:off x="556965" y="2245327"/>
            <a:ext cx="8048776" cy="369332"/>
          </a:xfrm>
          <a:prstGeom prst="rect">
            <a:avLst/>
          </a:prstGeom>
          <a:solidFill>
            <a:srgbClr val="99FFCC"/>
          </a:solidFill>
          <a:ln w="12700"/>
        </p:spPr>
        <p:style>
          <a:lnRef idx="2">
            <a:schemeClr val="dk1"/>
          </a:lnRef>
          <a:fillRef idx="1">
            <a:schemeClr val="lt1"/>
          </a:fillRef>
          <a:effectRef idx="0">
            <a:schemeClr val="dk1"/>
          </a:effectRef>
          <a:fontRef idx="minor">
            <a:schemeClr val="dk1"/>
          </a:fontRef>
        </p:style>
        <p:txBody>
          <a:bodyPr wrap="none" lIns="91436" tIns="45718" rIns="91436" bIns="45718" anchor="ctr"/>
          <a:lstStyle/>
          <a:p>
            <a:pPr algn="ctr"/>
            <a:r>
              <a:rPr lang="zh-CN" altLang="en-US" b="1" dirty="0">
                <a:latin typeface="微软雅黑" panose="020B0503020204020204" pitchFamily="34" charset="-122"/>
                <a:ea typeface="微软雅黑" panose="020B0503020204020204" pitchFamily="34" charset="-122"/>
              </a:rPr>
              <a:t>拥塞窗口 </a:t>
            </a:r>
            <a:r>
              <a:rPr lang="en-US" altLang="zh-CN" b="1" dirty="0" err="1">
                <a:latin typeface="微软雅黑" panose="020B0503020204020204" pitchFamily="34" charset="-122"/>
                <a:ea typeface="微软雅黑" panose="020B0503020204020204" pitchFamily="34" charset="-122"/>
              </a:rPr>
              <a:t>cwnd</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每次的增加量 </a:t>
            </a:r>
            <a:r>
              <a:rPr lang="en-US" altLang="zh-CN" b="1" dirty="0">
                <a:latin typeface="微软雅黑" panose="020B0503020204020204" pitchFamily="34" charset="-122"/>
                <a:ea typeface="微软雅黑" panose="020B0503020204020204" pitchFamily="34" charset="-122"/>
              </a:rPr>
              <a:t>= min (</a:t>
            </a:r>
            <a:r>
              <a:rPr lang="en-US" altLang="zh-CN" b="1" i="1" dirty="0">
                <a:latin typeface="微软雅黑" panose="020B0503020204020204" pitchFamily="34" charset="-122"/>
                <a:ea typeface="微软雅黑" panose="020B0503020204020204" pitchFamily="34" charset="-122"/>
              </a:rPr>
              <a:t>N</a:t>
            </a:r>
            <a:r>
              <a:rPr lang="en-US" altLang="zh-CN" b="1" dirty="0">
                <a:latin typeface="微软雅黑" panose="020B0503020204020204" pitchFamily="34" charset="-122"/>
                <a:ea typeface="微软雅黑" panose="020B0503020204020204" pitchFamily="34" charset="-122"/>
              </a:rPr>
              <a:t>, SMSS)     (5-8)</a:t>
            </a:r>
            <a:endParaRPr lang="en-US" altLang="zh-CN"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圆角矩形 113"/>
          <p:cNvSpPr/>
          <p:nvPr/>
        </p:nvSpPr>
        <p:spPr>
          <a:xfrm>
            <a:off x="545146" y="660243"/>
            <a:ext cx="8053711" cy="424226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15" name="Text Box 155"/>
          <p:cNvSpPr txBox="1">
            <a:spLocks noChangeArrowheads="1"/>
          </p:cNvSpPr>
          <p:nvPr/>
        </p:nvSpPr>
        <p:spPr bwMode="auto">
          <a:xfrm>
            <a:off x="2708901" y="731252"/>
            <a:ext cx="3751385" cy="634020"/>
          </a:xfrm>
          <a:prstGeom prst="rect">
            <a:avLst/>
          </a:prstGeom>
          <a:noFill/>
          <a:ln w="9525">
            <a:noFill/>
            <a:miter lim="800000"/>
          </a:ln>
          <a:effectLst/>
        </p:spPr>
        <p:txBody>
          <a:bodyPr wrap="square" lIns="91436" tIns="45718" rIns="91436" bIns="45718">
            <a:spAutoFit/>
          </a:bodyPr>
          <a:lstStyle/>
          <a:p>
            <a:pPr algn="ctr">
              <a:lnSpc>
                <a:spcPct val="110000"/>
              </a:lnSpc>
            </a:pPr>
            <a:r>
              <a:rPr lang="zh-CN" altLang="en-US" sz="1600" b="1" dirty="0">
                <a:solidFill>
                  <a:srgbClr val="0000FF"/>
                </a:solidFill>
                <a:latin typeface="微软雅黑" panose="020B0503020204020204" pitchFamily="34" charset="-122"/>
                <a:ea typeface="微软雅黑" panose="020B0503020204020204" pitchFamily="34" charset="-122"/>
              </a:rPr>
              <a:t>发送方每收到一个对新报文段的确认</a:t>
            </a:r>
            <a:endParaRPr lang="zh-CN" altLang="en-US" sz="1600" b="1" dirty="0">
              <a:solidFill>
                <a:srgbClr val="0000FF"/>
              </a:solidFill>
              <a:latin typeface="微软雅黑" panose="020B0503020204020204" pitchFamily="34" charset="-122"/>
              <a:ea typeface="微软雅黑" panose="020B0503020204020204" pitchFamily="34" charset="-122"/>
            </a:endParaRPr>
          </a:p>
          <a:p>
            <a:pPr algn="ctr">
              <a:lnSpc>
                <a:spcPct val="110000"/>
              </a:lnSpc>
            </a:pPr>
            <a:r>
              <a:rPr lang="zh-CN" altLang="en-US" sz="1600" b="1" dirty="0">
                <a:solidFill>
                  <a:srgbClr val="0000FF"/>
                </a:solidFill>
                <a:latin typeface="微软雅黑" panose="020B0503020204020204" pitchFamily="34" charset="-122"/>
                <a:ea typeface="微软雅黑" panose="020B0503020204020204" pitchFamily="34" charset="-122"/>
              </a:rPr>
              <a:t>（重传的不算在内）就使 </a:t>
            </a:r>
            <a:r>
              <a:rPr lang="en-US" altLang="zh-CN" sz="1600" b="1" dirty="0" err="1">
                <a:solidFill>
                  <a:srgbClr val="0000FF"/>
                </a:solidFill>
                <a:latin typeface="微软雅黑" panose="020B0503020204020204" pitchFamily="34" charset="-122"/>
                <a:ea typeface="微软雅黑" panose="020B0503020204020204" pitchFamily="34" charset="-122"/>
              </a:rPr>
              <a:t>cwnd</a:t>
            </a:r>
            <a:r>
              <a:rPr lang="en-US" altLang="zh-CN" sz="1600" b="1" dirty="0">
                <a:solidFill>
                  <a:srgbClr val="0000FF"/>
                </a:solidFill>
                <a:latin typeface="微软雅黑" panose="020B0503020204020204" pitchFamily="34" charset="-122"/>
                <a:ea typeface="微软雅黑" panose="020B0503020204020204" pitchFamily="34" charset="-122"/>
              </a:rPr>
              <a:t> </a:t>
            </a:r>
            <a:r>
              <a:rPr lang="zh-CN" altLang="en-US" sz="1600" b="1" dirty="0">
                <a:solidFill>
                  <a:srgbClr val="0000FF"/>
                </a:solidFill>
                <a:latin typeface="微软雅黑" panose="020B0503020204020204" pitchFamily="34" charset="-122"/>
                <a:ea typeface="微软雅黑" panose="020B0503020204020204" pitchFamily="34" charset="-122"/>
              </a:rPr>
              <a:t>加 </a:t>
            </a:r>
            <a:r>
              <a:rPr lang="en-US" altLang="zh-CN" sz="1600" b="1" dirty="0">
                <a:solidFill>
                  <a:srgbClr val="0000FF"/>
                </a:solidFill>
                <a:latin typeface="微软雅黑" panose="020B0503020204020204" pitchFamily="34" charset="-122"/>
                <a:ea typeface="微软雅黑" panose="020B0503020204020204" pitchFamily="34" charset="-122"/>
              </a:rPr>
              <a:t>1</a:t>
            </a:r>
            <a:r>
              <a:rPr lang="zh-CN" altLang="en-US" sz="1600" b="1" dirty="0">
                <a:solidFill>
                  <a:srgbClr val="0000FF"/>
                </a:solidFill>
                <a:latin typeface="微软雅黑" panose="020B0503020204020204" pitchFamily="34" charset="-122"/>
                <a:ea typeface="微软雅黑" panose="020B0503020204020204" pitchFamily="34" charset="-122"/>
              </a:rPr>
              <a:t>。 </a:t>
            </a:r>
            <a:endParaRPr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116" name="Rectangle 2"/>
          <p:cNvSpPr>
            <a:spLocks noChangeArrowheads="1"/>
          </p:cNvSpPr>
          <p:nvPr/>
        </p:nvSpPr>
        <p:spPr bwMode="auto">
          <a:xfrm>
            <a:off x="3764789" y="2175931"/>
            <a:ext cx="3598119" cy="570494"/>
          </a:xfrm>
          <a:prstGeom prst="rect">
            <a:avLst/>
          </a:prstGeom>
          <a:solidFill>
            <a:schemeClr val="bg1"/>
          </a:solidFill>
          <a:ln>
            <a:noFill/>
          </a:ln>
          <a:effectLst/>
        </p:spPr>
        <p:txBody>
          <a:bodyPr wrap="none" lIns="91436" tIns="45718" rIns="91436" bIns="45718" anchor="ctr"/>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17" name="Rectangle 3"/>
          <p:cNvSpPr>
            <a:spLocks noChangeArrowheads="1"/>
          </p:cNvSpPr>
          <p:nvPr/>
        </p:nvSpPr>
        <p:spPr bwMode="auto">
          <a:xfrm>
            <a:off x="3769709" y="2794787"/>
            <a:ext cx="3593201" cy="885249"/>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18" name="Rectangle 4"/>
          <p:cNvSpPr>
            <a:spLocks noChangeArrowheads="1"/>
          </p:cNvSpPr>
          <p:nvPr/>
        </p:nvSpPr>
        <p:spPr bwMode="auto">
          <a:xfrm>
            <a:off x="3763152" y="1661996"/>
            <a:ext cx="3599758" cy="426231"/>
          </a:xfrm>
          <a:prstGeom prst="rect">
            <a:avLst/>
          </a:prstGeom>
          <a:solidFill>
            <a:srgbClr val="00FFFF"/>
          </a:solidFill>
          <a:ln>
            <a:noFill/>
          </a:ln>
          <a:effectLst/>
        </p:spPr>
        <p:txBody>
          <a:bodyPr wrap="none" lIns="91436" tIns="45718" rIns="91436" bIns="45718" anchor="ctr"/>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19" name="Text Box 5"/>
          <p:cNvSpPr txBox="1">
            <a:spLocks noChangeArrowheads="1"/>
          </p:cNvSpPr>
          <p:nvPr/>
        </p:nvSpPr>
        <p:spPr bwMode="auto">
          <a:xfrm>
            <a:off x="3500855" y="1325108"/>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sz="1200" kern="0">
                <a:latin typeface="微软雅黑" panose="020B0503020204020204" pitchFamily="34" charset="-122"/>
                <a:ea typeface="微软雅黑" panose="020B0503020204020204" pitchFamily="34" charset="-122"/>
              </a:rPr>
              <a:t>发送方</a:t>
            </a:r>
            <a:endParaRPr kumimoji="0" lang="zh-CN" altLang="en-US" sz="1200" kern="0">
              <a:latin typeface="微软雅黑" panose="020B0503020204020204" pitchFamily="34" charset="-122"/>
              <a:ea typeface="微软雅黑" panose="020B0503020204020204" pitchFamily="34" charset="-122"/>
            </a:endParaRPr>
          </a:p>
        </p:txBody>
      </p:sp>
      <p:sp>
        <p:nvSpPr>
          <p:cNvPr id="120" name="Text Box 6"/>
          <p:cNvSpPr txBox="1">
            <a:spLocks noChangeArrowheads="1"/>
          </p:cNvSpPr>
          <p:nvPr/>
        </p:nvSpPr>
        <p:spPr bwMode="auto">
          <a:xfrm>
            <a:off x="5211518" y="1324289"/>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sz="1200" kern="0">
                <a:latin typeface="微软雅黑" panose="020B0503020204020204" pitchFamily="34" charset="-122"/>
                <a:ea typeface="微软雅黑" panose="020B0503020204020204" pitchFamily="34" charset="-122"/>
              </a:rPr>
              <a:t>接收方</a:t>
            </a:r>
            <a:endParaRPr kumimoji="0" lang="zh-CN" altLang="en-US" sz="1200" kern="0">
              <a:latin typeface="微软雅黑" panose="020B0503020204020204" pitchFamily="34" charset="-122"/>
              <a:ea typeface="微软雅黑" panose="020B0503020204020204" pitchFamily="34" charset="-122"/>
            </a:endParaRPr>
          </a:p>
        </p:txBody>
      </p:sp>
      <p:sp>
        <p:nvSpPr>
          <p:cNvPr id="121" name="Text Box 7"/>
          <p:cNvSpPr txBox="1">
            <a:spLocks noChangeArrowheads="1"/>
          </p:cNvSpPr>
          <p:nvPr/>
        </p:nvSpPr>
        <p:spPr bwMode="auto">
          <a:xfrm>
            <a:off x="3047934" y="1539044"/>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r" eaLnBrk="1" hangingPunct="1">
              <a:defRPr/>
            </a:pPr>
            <a:r>
              <a:rPr kumimoji="0" lang="zh-CN" altLang="en-US" sz="1200" kern="0" dirty="0">
                <a:latin typeface="微软雅黑" panose="020B0503020204020204" pitchFamily="34" charset="-122"/>
                <a:ea typeface="微软雅黑" panose="020B0503020204020204" pitchFamily="34" charset="-122"/>
              </a:rPr>
              <a:t>发送 </a:t>
            </a:r>
            <a:r>
              <a:rPr kumimoji="0" lang="en-US" altLang="zh-CN" sz="1200" kern="0" dirty="0">
                <a:latin typeface="微软雅黑" panose="020B0503020204020204" pitchFamily="34" charset="-122"/>
                <a:ea typeface="微软雅黑" panose="020B0503020204020204" pitchFamily="34" charset="-122"/>
              </a:rPr>
              <a:t>M</a:t>
            </a:r>
            <a:r>
              <a:rPr kumimoji="0" lang="en-US" altLang="zh-CN" sz="1200" kern="0" baseline="-25000" dirty="0">
                <a:latin typeface="微软雅黑" panose="020B0503020204020204" pitchFamily="34" charset="-122"/>
                <a:ea typeface="微软雅黑" panose="020B0503020204020204" pitchFamily="34" charset="-122"/>
              </a:rPr>
              <a:t>1</a:t>
            </a:r>
            <a:endParaRPr kumimoji="0" lang="en-US" altLang="zh-CN" sz="1200" kern="0" baseline="-25000" dirty="0">
              <a:latin typeface="微软雅黑" panose="020B0503020204020204" pitchFamily="34" charset="-122"/>
              <a:ea typeface="微软雅黑" panose="020B0503020204020204" pitchFamily="34" charset="-122"/>
            </a:endParaRPr>
          </a:p>
        </p:txBody>
      </p:sp>
      <p:sp>
        <p:nvSpPr>
          <p:cNvPr id="122" name="Line 8"/>
          <p:cNvSpPr>
            <a:spLocks noChangeShapeType="1"/>
          </p:cNvSpPr>
          <p:nvPr/>
        </p:nvSpPr>
        <p:spPr bwMode="auto">
          <a:xfrm>
            <a:off x="3764791" y="1678390"/>
            <a:ext cx="1709023" cy="164755"/>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23" name="Line 9"/>
          <p:cNvSpPr>
            <a:spLocks noChangeShapeType="1"/>
          </p:cNvSpPr>
          <p:nvPr/>
        </p:nvSpPr>
        <p:spPr bwMode="auto">
          <a:xfrm>
            <a:off x="3764791" y="2189046"/>
            <a:ext cx="1709023" cy="164754"/>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24" name="Line 10"/>
          <p:cNvSpPr>
            <a:spLocks noChangeShapeType="1"/>
          </p:cNvSpPr>
          <p:nvPr/>
        </p:nvSpPr>
        <p:spPr bwMode="auto">
          <a:xfrm flipH="1">
            <a:off x="3764791" y="1913635"/>
            <a:ext cx="1709023" cy="164754"/>
          </a:xfrm>
          <a:prstGeom prst="line">
            <a:avLst/>
          </a:prstGeom>
          <a:noFill/>
          <a:ln w="1905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25" name="Text Box 11"/>
          <p:cNvSpPr txBox="1">
            <a:spLocks noChangeArrowheads="1"/>
          </p:cNvSpPr>
          <p:nvPr/>
        </p:nvSpPr>
        <p:spPr bwMode="auto">
          <a:xfrm>
            <a:off x="5432009" y="1761010"/>
            <a:ext cx="8066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en-US" altLang="zh-CN" sz="1200" kern="0" dirty="0">
                <a:latin typeface="微软雅黑" panose="020B0503020204020204" pitchFamily="34" charset="-122"/>
                <a:ea typeface="微软雅黑" panose="020B0503020204020204" pitchFamily="34" charset="-122"/>
              </a:rPr>
              <a:t> </a:t>
            </a:r>
            <a:r>
              <a:rPr kumimoji="0" lang="zh-CN" altLang="en-US" sz="1200" kern="0" dirty="0">
                <a:latin typeface="微软雅黑" panose="020B0503020204020204" pitchFamily="34" charset="-122"/>
                <a:ea typeface="微软雅黑" panose="020B0503020204020204" pitchFamily="34" charset="-122"/>
              </a:rPr>
              <a:t>确认 </a:t>
            </a:r>
            <a:r>
              <a:rPr kumimoji="0" lang="en-US" altLang="zh-CN" sz="1200" kern="0" dirty="0">
                <a:latin typeface="微软雅黑" panose="020B0503020204020204" pitchFamily="34" charset="-122"/>
                <a:ea typeface="微软雅黑" panose="020B0503020204020204" pitchFamily="34" charset="-122"/>
              </a:rPr>
              <a:t>M</a:t>
            </a:r>
            <a:r>
              <a:rPr kumimoji="0" lang="en-US" altLang="zh-CN" sz="1200" kern="0" baseline="-25000" dirty="0">
                <a:latin typeface="微软雅黑" panose="020B0503020204020204" pitchFamily="34" charset="-122"/>
                <a:ea typeface="微软雅黑" panose="020B0503020204020204" pitchFamily="34" charset="-122"/>
              </a:rPr>
              <a:t>1</a:t>
            </a:r>
            <a:endParaRPr kumimoji="0" lang="en-US" altLang="zh-CN" sz="1200" kern="0" dirty="0">
              <a:latin typeface="微软雅黑" panose="020B0503020204020204" pitchFamily="34" charset="-122"/>
              <a:ea typeface="微软雅黑" panose="020B0503020204020204" pitchFamily="34" charset="-122"/>
            </a:endParaRPr>
          </a:p>
        </p:txBody>
      </p:sp>
      <p:sp>
        <p:nvSpPr>
          <p:cNvPr id="126" name="Line 12"/>
          <p:cNvSpPr>
            <a:spLocks noChangeShapeType="1"/>
          </p:cNvSpPr>
          <p:nvPr/>
        </p:nvSpPr>
        <p:spPr bwMode="auto">
          <a:xfrm>
            <a:off x="3764791" y="3745032"/>
            <a:ext cx="1709023" cy="164754"/>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27" name="Line 13"/>
          <p:cNvSpPr>
            <a:spLocks noChangeShapeType="1"/>
          </p:cNvSpPr>
          <p:nvPr/>
        </p:nvSpPr>
        <p:spPr bwMode="auto">
          <a:xfrm flipH="1">
            <a:off x="3764791" y="3012821"/>
            <a:ext cx="1709023" cy="164755"/>
          </a:xfrm>
          <a:prstGeom prst="line">
            <a:avLst/>
          </a:prstGeom>
          <a:noFill/>
          <a:ln w="1905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latin typeface="微软雅黑" panose="020B0503020204020204" pitchFamily="34" charset="-122"/>
              <a:ea typeface="微软雅黑" panose="020B0503020204020204" pitchFamily="34" charset="-122"/>
            </a:endParaRPr>
          </a:p>
        </p:txBody>
      </p:sp>
      <p:grpSp>
        <p:nvGrpSpPr>
          <p:cNvPr id="128" name="Group 14"/>
          <p:cNvGrpSpPr/>
          <p:nvPr/>
        </p:nvGrpSpPr>
        <p:grpSpPr bwMode="auto">
          <a:xfrm>
            <a:off x="3764791" y="1597242"/>
            <a:ext cx="1709023" cy="2515583"/>
            <a:chOff x="2042" y="674"/>
            <a:chExt cx="1569" cy="2711"/>
          </a:xfrm>
        </p:grpSpPr>
        <p:sp>
          <p:nvSpPr>
            <p:cNvPr id="129" name="Line 15"/>
            <p:cNvSpPr>
              <a:spLocks noChangeShapeType="1"/>
            </p:cNvSpPr>
            <p:nvPr/>
          </p:nvSpPr>
          <p:spPr bwMode="auto">
            <a:xfrm>
              <a:off x="2042" y="674"/>
              <a:ext cx="0" cy="2711"/>
            </a:xfrm>
            <a:prstGeom prst="line">
              <a:avLst/>
            </a:prstGeom>
            <a:noFill/>
            <a:ln w="1270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30" name="Line 16"/>
            <p:cNvSpPr>
              <a:spLocks noChangeShapeType="1"/>
            </p:cNvSpPr>
            <p:nvPr/>
          </p:nvSpPr>
          <p:spPr bwMode="auto">
            <a:xfrm>
              <a:off x="3611" y="674"/>
              <a:ext cx="0" cy="2711"/>
            </a:xfrm>
            <a:prstGeom prst="line">
              <a:avLst/>
            </a:prstGeom>
            <a:noFill/>
            <a:ln w="1270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200" kern="0">
                <a:latin typeface="微软雅黑" panose="020B0503020204020204" pitchFamily="34" charset="-122"/>
                <a:ea typeface="微软雅黑" panose="020B0503020204020204" pitchFamily="34" charset="-122"/>
              </a:endParaRPr>
            </a:p>
          </p:txBody>
        </p:sp>
      </p:grpSp>
      <p:sp>
        <p:nvSpPr>
          <p:cNvPr id="131" name="Text Box 17"/>
          <p:cNvSpPr txBox="1">
            <a:spLocks noChangeArrowheads="1"/>
          </p:cNvSpPr>
          <p:nvPr/>
        </p:nvSpPr>
        <p:spPr bwMode="auto">
          <a:xfrm>
            <a:off x="2709698" y="2064374"/>
            <a:ext cx="1098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r" eaLnBrk="1" hangingPunct="1">
              <a:defRPr/>
            </a:pPr>
            <a:r>
              <a:rPr kumimoji="0" lang="zh-CN" altLang="en-US" sz="1200" kern="0" dirty="0">
                <a:latin typeface="微软雅黑" panose="020B0503020204020204" pitchFamily="34" charset="-122"/>
                <a:ea typeface="微软雅黑" panose="020B0503020204020204" pitchFamily="34" charset="-122"/>
              </a:rPr>
              <a:t>发送 </a:t>
            </a:r>
            <a:r>
              <a:rPr kumimoji="0" lang="en-US" altLang="zh-CN" sz="1200" kern="0" dirty="0">
                <a:latin typeface="微软雅黑" panose="020B0503020204020204" pitchFamily="34" charset="-122"/>
                <a:ea typeface="微软雅黑" panose="020B0503020204020204" pitchFamily="34" charset="-122"/>
              </a:rPr>
              <a:t>M</a:t>
            </a:r>
            <a:r>
              <a:rPr kumimoji="0" lang="en-US" altLang="zh-CN" sz="1200" kern="0" baseline="-25000" dirty="0">
                <a:latin typeface="微软雅黑" panose="020B0503020204020204" pitchFamily="34" charset="-122"/>
                <a:ea typeface="微软雅黑" panose="020B0503020204020204" pitchFamily="34" charset="-122"/>
              </a:rPr>
              <a:t>2</a:t>
            </a:r>
            <a:r>
              <a:rPr kumimoji="0" lang="en-US" altLang="zh-CN" sz="1200" kern="0" dirty="0">
                <a:latin typeface="微软雅黑" panose="020B0503020204020204" pitchFamily="34" charset="-122"/>
                <a:ea typeface="微软雅黑" panose="020B0503020204020204" pitchFamily="34" charset="-122"/>
              </a:rPr>
              <a:t>~M</a:t>
            </a:r>
            <a:r>
              <a:rPr kumimoji="0" lang="en-US" altLang="zh-CN" sz="1200" kern="0" baseline="-25000" dirty="0">
                <a:latin typeface="微软雅黑" panose="020B0503020204020204" pitchFamily="34" charset="-122"/>
                <a:ea typeface="微软雅黑" panose="020B0503020204020204" pitchFamily="34" charset="-122"/>
              </a:rPr>
              <a:t>3</a:t>
            </a:r>
            <a:endParaRPr kumimoji="0" lang="en-US" altLang="zh-CN" sz="1200" kern="0" baseline="-25000" dirty="0">
              <a:latin typeface="微软雅黑" panose="020B0503020204020204" pitchFamily="34" charset="-122"/>
              <a:ea typeface="微软雅黑" panose="020B0503020204020204" pitchFamily="34" charset="-122"/>
            </a:endParaRPr>
          </a:p>
        </p:txBody>
      </p:sp>
      <p:sp>
        <p:nvSpPr>
          <p:cNvPr id="132" name="Line 18"/>
          <p:cNvSpPr>
            <a:spLocks noChangeShapeType="1"/>
          </p:cNvSpPr>
          <p:nvPr/>
        </p:nvSpPr>
        <p:spPr bwMode="auto">
          <a:xfrm>
            <a:off x="3764791" y="2353802"/>
            <a:ext cx="1709023" cy="164755"/>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33" name="Text Box 19"/>
          <p:cNvSpPr txBox="1">
            <a:spLocks noChangeArrowheads="1"/>
          </p:cNvSpPr>
          <p:nvPr/>
        </p:nvSpPr>
        <p:spPr bwMode="auto">
          <a:xfrm>
            <a:off x="5432008" y="2292326"/>
            <a:ext cx="117532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en-US" altLang="zh-CN" sz="1200" kern="0">
                <a:latin typeface="微软雅黑" panose="020B0503020204020204" pitchFamily="34" charset="-122"/>
                <a:ea typeface="微软雅黑" panose="020B0503020204020204" pitchFamily="34" charset="-122"/>
              </a:rPr>
              <a:t> </a:t>
            </a:r>
            <a:r>
              <a:rPr kumimoji="0" lang="zh-CN" altLang="en-US" sz="1200" kern="0">
                <a:latin typeface="微软雅黑" panose="020B0503020204020204" pitchFamily="34" charset="-122"/>
                <a:ea typeface="微软雅黑" panose="020B0503020204020204" pitchFamily="34" charset="-122"/>
              </a:rPr>
              <a:t>确认 </a:t>
            </a:r>
            <a:r>
              <a:rPr kumimoji="0" lang="en-US" altLang="zh-CN" sz="1200" kern="0">
                <a:latin typeface="微软雅黑" panose="020B0503020204020204" pitchFamily="34" charset="-122"/>
                <a:ea typeface="微软雅黑" panose="020B0503020204020204" pitchFamily="34" charset="-122"/>
              </a:rPr>
              <a:t>M</a:t>
            </a:r>
            <a:r>
              <a:rPr kumimoji="0" lang="en-US" altLang="zh-CN" sz="1200" kern="0" baseline="-25000">
                <a:latin typeface="微软雅黑" panose="020B0503020204020204" pitchFamily="34" charset="-122"/>
                <a:ea typeface="微软雅黑" panose="020B0503020204020204" pitchFamily="34" charset="-122"/>
              </a:rPr>
              <a:t>2</a:t>
            </a:r>
            <a:r>
              <a:rPr kumimoji="0" lang="en-US" altLang="zh-CN" sz="1200" kern="0">
                <a:latin typeface="微软雅黑" panose="020B0503020204020204" pitchFamily="34" charset="-122"/>
                <a:ea typeface="微软雅黑" panose="020B0503020204020204" pitchFamily="34" charset="-122"/>
              </a:rPr>
              <a:t>~M</a:t>
            </a:r>
            <a:r>
              <a:rPr kumimoji="0" lang="en-US" altLang="zh-CN" sz="1200" kern="0" baseline="-25000">
                <a:latin typeface="微软雅黑" panose="020B0503020204020204" pitchFamily="34" charset="-122"/>
                <a:ea typeface="微软雅黑" panose="020B0503020204020204" pitchFamily="34" charset="-122"/>
              </a:rPr>
              <a:t>3 </a:t>
            </a:r>
            <a:endParaRPr kumimoji="0" lang="en-US" altLang="zh-CN" sz="1200" kern="0">
              <a:latin typeface="微软雅黑" panose="020B0503020204020204" pitchFamily="34" charset="-122"/>
              <a:ea typeface="微软雅黑" panose="020B0503020204020204" pitchFamily="34" charset="-122"/>
            </a:endParaRPr>
          </a:p>
        </p:txBody>
      </p:sp>
      <p:sp>
        <p:nvSpPr>
          <p:cNvPr id="134" name="Line 20"/>
          <p:cNvSpPr>
            <a:spLocks noChangeShapeType="1"/>
          </p:cNvSpPr>
          <p:nvPr/>
        </p:nvSpPr>
        <p:spPr bwMode="auto">
          <a:xfrm flipH="1">
            <a:off x="3764791" y="2409540"/>
            <a:ext cx="1709023" cy="164755"/>
          </a:xfrm>
          <a:prstGeom prst="line">
            <a:avLst/>
          </a:prstGeom>
          <a:noFill/>
          <a:ln w="1905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35" name="Line 21"/>
          <p:cNvSpPr>
            <a:spLocks noChangeShapeType="1"/>
          </p:cNvSpPr>
          <p:nvPr/>
        </p:nvSpPr>
        <p:spPr bwMode="auto">
          <a:xfrm flipH="1">
            <a:off x="3764791" y="2574293"/>
            <a:ext cx="1709023" cy="164754"/>
          </a:xfrm>
          <a:prstGeom prst="line">
            <a:avLst/>
          </a:prstGeom>
          <a:noFill/>
          <a:ln w="1905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36" name="Text Box 22"/>
          <p:cNvSpPr txBox="1">
            <a:spLocks noChangeArrowheads="1"/>
          </p:cNvSpPr>
          <p:nvPr/>
        </p:nvSpPr>
        <p:spPr bwMode="auto">
          <a:xfrm>
            <a:off x="2709698" y="2623883"/>
            <a:ext cx="1098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r" eaLnBrk="1" hangingPunct="1">
              <a:defRPr/>
            </a:pPr>
            <a:r>
              <a:rPr kumimoji="0" lang="zh-CN" altLang="en-US" sz="1200" kern="0" dirty="0">
                <a:latin typeface="微软雅黑" panose="020B0503020204020204" pitchFamily="34" charset="-122"/>
                <a:ea typeface="微软雅黑" panose="020B0503020204020204" pitchFamily="34" charset="-122"/>
              </a:rPr>
              <a:t>发送 </a:t>
            </a:r>
            <a:r>
              <a:rPr kumimoji="0" lang="en-US" altLang="zh-CN" sz="1200" kern="0" dirty="0">
                <a:latin typeface="微软雅黑" panose="020B0503020204020204" pitchFamily="34" charset="-122"/>
                <a:ea typeface="微软雅黑" panose="020B0503020204020204" pitchFamily="34" charset="-122"/>
              </a:rPr>
              <a:t>M</a:t>
            </a:r>
            <a:r>
              <a:rPr kumimoji="0" lang="en-US" altLang="zh-CN" sz="1200" kern="0" baseline="-25000" dirty="0">
                <a:latin typeface="微软雅黑" panose="020B0503020204020204" pitchFamily="34" charset="-122"/>
                <a:ea typeface="微软雅黑" panose="020B0503020204020204" pitchFamily="34" charset="-122"/>
              </a:rPr>
              <a:t>4</a:t>
            </a:r>
            <a:r>
              <a:rPr kumimoji="0" lang="en-US" altLang="zh-CN" sz="1200" kern="0" dirty="0">
                <a:latin typeface="微软雅黑" panose="020B0503020204020204" pitchFamily="34" charset="-122"/>
                <a:ea typeface="微软雅黑" panose="020B0503020204020204" pitchFamily="34" charset="-122"/>
              </a:rPr>
              <a:t>~M</a:t>
            </a:r>
            <a:r>
              <a:rPr kumimoji="0" lang="en-US" altLang="zh-CN" sz="1200" kern="0" baseline="-25000" dirty="0">
                <a:latin typeface="微软雅黑" panose="020B0503020204020204" pitchFamily="34" charset="-122"/>
                <a:ea typeface="微软雅黑" panose="020B0503020204020204" pitchFamily="34" charset="-122"/>
              </a:rPr>
              <a:t>7</a:t>
            </a:r>
            <a:endParaRPr kumimoji="0" lang="en-US" altLang="zh-CN" sz="1200" kern="0" baseline="-25000" dirty="0">
              <a:latin typeface="微软雅黑" panose="020B0503020204020204" pitchFamily="34" charset="-122"/>
              <a:ea typeface="微软雅黑" panose="020B0503020204020204" pitchFamily="34" charset="-122"/>
            </a:endParaRPr>
          </a:p>
        </p:txBody>
      </p:sp>
      <p:sp>
        <p:nvSpPr>
          <p:cNvPr id="137" name="Text Box 23"/>
          <p:cNvSpPr txBox="1">
            <a:spLocks noChangeArrowheads="1"/>
          </p:cNvSpPr>
          <p:nvPr/>
        </p:nvSpPr>
        <p:spPr bwMode="auto">
          <a:xfrm>
            <a:off x="5432008" y="2906261"/>
            <a:ext cx="117532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en-US" altLang="zh-CN" sz="1200" kern="0">
                <a:latin typeface="微软雅黑" panose="020B0503020204020204" pitchFamily="34" charset="-122"/>
                <a:ea typeface="微软雅黑" panose="020B0503020204020204" pitchFamily="34" charset="-122"/>
              </a:rPr>
              <a:t> </a:t>
            </a:r>
            <a:r>
              <a:rPr kumimoji="0" lang="zh-CN" altLang="en-US" sz="1200" kern="0">
                <a:latin typeface="微软雅黑" panose="020B0503020204020204" pitchFamily="34" charset="-122"/>
                <a:ea typeface="微软雅黑" panose="020B0503020204020204" pitchFamily="34" charset="-122"/>
              </a:rPr>
              <a:t>确认 </a:t>
            </a:r>
            <a:r>
              <a:rPr kumimoji="0" lang="en-US" altLang="zh-CN" sz="1200" kern="0">
                <a:latin typeface="微软雅黑" panose="020B0503020204020204" pitchFamily="34" charset="-122"/>
                <a:ea typeface="微软雅黑" panose="020B0503020204020204" pitchFamily="34" charset="-122"/>
              </a:rPr>
              <a:t>M</a:t>
            </a:r>
            <a:r>
              <a:rPr kumimoji="0" lang="en-US" altLang="zh-CN" sz="1200" kern="0" baseline="-25000">
                <a:latin typeface="微软雅黑" panose="020B0503020204020204" pitchFamily="34" charset="-122"/>
                <a:ea typeface="微软雅黑" panose="020B0503020204020204" pitchFamily="34" charset="-122"/>
              </a:rPr>
              <a:t>4</a:t>
            </a:r>
            <a:r>
              <a:rPr kumimoji="0" lang="en-US" altLang="zh-CN" sz="1200" kern="0">
                <a:latin typeface="微软雅黑" panose="020B0503020204020204" pitchFamily="34" charset="-122"/>
                <a:ea typeface="微软雅黑" panose="020B0503020204020204" pitchFamily="34" charset="-122"/>
              </a:rPr>
              <a:t>~M</a:t>
            </a:r>
            <a:r>
              <a:rPr kumimoji="0" lang="en-US" altLang="zh-CN" sz="1200" kern="0" baseline="-25000">
                <a:latin typeface="微软雅黑" panose="020B0503020204020204" pitchFamily="34" charset="-122"/>
                <a:ea typeface="微软雅黑" panose="020B0503020204020204" pitchFamily="34" charset="-122"/>
              </a:rPr>
              <a:t>7 </a:t>
            </a:r>
            <a:endParaRPr kumimoji="0" lang="en-US" altLang="zh-CN" sz="1200" kern="0">
              <a:latin typeface="微软雅黑" panose="020B0503020204020204" pitchFamily="34" charset="-122"/>
              <a:ea typeface="微软雅黑" panose="020B0503020204020204" pitchFamily="34" charset="-122"/>
            </a:endParaRPr>
          </a:p>
        </p:txBody>
      </p:sp>
      <p:sp>
        <p:nvSpPr>
          <p:cNvPr id="138" name="Line 24"/>
          <p:cNvSpPr>
            <a:spLocks noChangeShapeType="1"/>
          </p:cNvSpPr>
          <p:nvPr/>
        </p:nvSpPr>
        <p:spPr bwMode="auto">
          <a:xfrm flipH="1">
            <a:off x="3764791" y="3177576"/>
            <a:ext cx="1709023" cy="165574"/>
          </a:xfrm>
          <a:prstGeom prst="line">
            <a:avLst/>
          </a:prstGeom>
          <a:noFill/>
          <a:ln w="1905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39" name="Line 25"/>
          <p:cNvSpPr>
            <a:spLocks noChangeShapeType="1"/>
          </p:cNvSpPr>
          <p:nvPr/>
        </p:nvSpPr>
        <p:spPr bwMode="auto">
          <a:xfrm flipH="1">
            <a:off x="3764791" y="3343148"/>
            <a:ext cx="1709023" cy="164754"/>
          </a:xfrm>
          <a:prstGeom prst="line">
            <a:avLst/>
          </a:prstGeom>
          <a:noFill/>
          <a:ln w="1905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40" name="Line 26"/>
          <p:cNvSpPr>
            <a:spLocks noChangeShapeType="1"/>
          </p:cNvSpPr>
          <p:nvPr/>
        </p:nvSpPr>
        <p:spPr bwMode="auto">
          <a:xfrm flipH="1">
            <a:off x="3764791" y="3507905"/>
            <a:ext cx="1709023" cy="164755"/>
          </a:xfrm>
          <a:prstGeom prst="line">
            <a:avLst/>
          </a:prstGeom>
          <a:noFill/>
          <a:ln w="1905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41" name="Text Box 27"/>
          <p:cNvSpPr txBox="1">
            <a:spLocks noChangeArrowheads="1"/>
          </p:cNvSpPr>
          <p:nvPr/>
        </p:nvSpPr>
        <p:spPr bwMode="auto">
          <a:xfrm>
            <a:off x="1566410" y="1543144"/>
            <a:ext cx="663937" cy="209837"/>
          </a:xfrm>
          <a:prstGeom prst="rect">
            <a:avLst/>
          </a:prstGeom>
          <a:solidFill>
            <a:srgbClr val="00FFFF"/>
          </a:solidFill>
          <a:ln>
            <a:noFill/>
          </a:ln>
          <a:effectLst/>
        </p:spPr>
        <p:txBody>
          <a:bodyPr wrap="none" lIns="91436" tIns="45718" rIns="91436" bIns="45718"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en-US" altLang="zh-CN" sz="1200" kern="0" dirty="0" err="1">
                <a:latin typeface="微软雅黑" panose="020B0503020204020204" pitchFamily="34" charset="-122"/>
                <a:ea typeface="微软雅黑" panose="020B0503020204020204" pitchFamily="34" charset="-122"/>
              </a:rPr>
              <a:t>cwnd</a:t>
            </a:r>
            <a:r>
              <a:rPr kumimoji="0" lang="en-US" altLang="zh-CN" sz="1200" kern="0" dirty="0">
                <a:latin typeface="微软雅黑" panose="020B0503020204020204" pitchFamily="34" charset="-122"/>
                <a:ea typeface="微软雅黑" panose="020B0503020204020204" pitchFamily="34" charset="-122"/>
              </a:rPr>
              <a:t> = 1 </a:t>
            </a:r>
            <a:endParaRPr kumimoji="0" lang="en-US" altLang="zh-CN" sz="1200" kern="0" dirty="0">
              <a:latin typeface="微软雅黑" panose="020B0503020204020204" pitchFamily="34" charset="-122"/>
              <a:ea typeface="微软雅黑" panose="020B0503020204020204" pitchFamily="34" charset="-122"/>
            </a:endParaRPr>
          </a:p>
        </p:txBody>
      </p:sp>
      <p:sp>
        <p:nvSpPr>
          <p:cNvPr id="142" name="Text Box 28"/>
          <p:cNvSpPr txBox="1">
            <a:spLocks noChangeArrowheads="1"/>
          </p:cNvSpPr>
          <p:nvPr/>
        </p:nvSpPr>
        <p:spPr bwMode="auto">
          <a:xfrm>
            <a:off x="1566410" y="2098883"/>
            <a:ext cx="663937" cy="209837"/>
          </a:xfrm>
          <a:prstGeom prst="rect">
            <a:avLst/>
          </a:prstGeom>
          <a:solidFill>
            <a:schemeClr val="bg1"/>
          </a:solidFill>
          <a:ln>
            <a:noFill/>
          </a:ln>
          <a:effectLst/>
        </p:spPr>
        <p:txBody>
          <a:bodyPr wrap="none" lIns="91436" tIns="45718" rIns="91436" bIns="45718"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en-US" altLang="zh-CN" sz="1200" kern="0" dirty="0" err="1">
                <a:latin typeface="微软雅黑" panose="020B0503020204020204" pitchFamily="34" charset="-122"/>
                <a:ea typeface="微软雅黑" panose="020B0503020204020204" pitchFamily="34" charset="-122"/>
              </a:rPr>
              <a:t>cwnd</a:t>
            </a:r>
            <a:r>
              <a:rPr kumimoji="0" lang="en-US" altLang="zh-CN" sz="1200" kern="0" dirty="0">
                <a:latin typeface="微软雅黑" panose="020B0503020204020204" pitchFamily="34" charset="-122"/>
                <a:ea typeface="微软雅黑" panose="020B0503020204020204" pitchFamily="34" charset="-122"/>
              </a:rPr>
              <a:t> = 2 </a:t>
            </a:r>
            <a:endParaRPr kumimoji="0" lang="en-US" altLang="zh-CN" sz="1200" kern="0" dirty="0">
              <a:latin typeface="微软雅黑" panose="020B0503020204020204" pitchFamily="34" charset="-122"/>
              <a:ea typeface="微软雅黑" panose="020B0503020204020204" pitchFamily="34" charset="-122"/>
            </a:endParaRPr>
          </a:p>
        </p:txBody>
      </p:sp>
      <p:sp>
        <p:nvSpPr>
          <p:cNvPr id="143" name="Text Box 29"/>
          <p:cNvSpPr txBox="1">
            <a:spLocks noChangeArrowheads="1"/>
          </p:cNvSpPr>
          <p:nvPr/>
        </p:nvSpPr>
        <p:spPr bwMode="auto">
          <a:xfrm>
            <a:off x="1566410" y="2663639"/>
            <a:ext cx="663937" cy="209837"/>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lIns="91436" tIns="45718" rIns="91436" bIns="45718"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en-US" altLang="zh-CN" sz="1200" kern="0" dirty="0" err="1">
                <a:latin typeface="微软雅黑" panose="020B0503020204020204" pitchFamily="34" charset="-122"/>
                <a:ea typeface="微软雅黑" panose="020B0503020204020204" pitchFamily="34" charset="-122"/>
              </a:rPr>
              <a:t>cwnd</a:t>
            </a:r>
            <a:r>
              <a:rPr kumimoji="0" lang="en-US" altLang="zh-CN" sz="1200" kern="0" dirty="0">
                <a:latin typeface="微软雅黑" panose="020B0503020204020204" pitchFamily="34" charset="-122"/>
                <a:ea typeface="微软雅黑" panose="020B0503020204020204" pitchFamily="34" charset="-122"/>
              </a:rPr>
              <a:t> = 4 </a:t>
            </a:r>
            <a:endParaRPr kumimoji="0" lang="en-US" altLang="zh-CN" sz="1200" kern="0" dirty="0">
              <a:latin typeface="微软雅黑" panose="020B0503020204020204" pitchFamily="34" charset="-122"/>
              <a:ea typeface="微软雅黑" panose="020B0503020204020204" pitchFamily="34" charset="-122"/>
            </a:endParaRPr>
          </a:p>
        </p:txBody>
      </p:sp>
      <p:sp>
        <p:nvSpPr>
          <p:cNvPr id="144" name="Text Box 30"/>
          <p:cNvSpPr txBox="1">
            <a:spLocks noChangeArrowheads="1"/>
          </p:cNvSpPr>
          <p:nvPr/>
        </p:nvSpPr>
        <p:spPr bwMode="auto">
          <a:xfrm>
            <a:off x="2647181" y="3686708"/>
            <a:ext cx="11608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r" eaLnBrk="1" hangingPunct="1">
              <a:defRPr/>
            </a:pPr>
            <a:r>
              <a:rPr kumimoji="0" lang="zh-CN" altLang="en-US" sz="1200" kern="0">
                <a:latin typeface="微软雅黑" panose="020B0503020204020204" pitchFamily="34" charset="-122"/>
                <a:ea typeface="微软雅黑" panose="020B0503020204020204" pitchFamily="34" charset="-122"/>
              </a:rPr>
              <a:t>发送 </a:t>
            </a:r>
            <a:r>
              <a:rPr kumimoji="0" lang="en-US" altLang="zh-CN" sz="1200" kern="0">
                <a:latin typeface="微软雅黑" panose="020B0503020204020204" pitchFamily="34" charset="-122"/>
                <a:ea typeface="微软雅黑" panose="020B0503020204020204" pitchFamily="34" charset="-122"/>
              </a:rPr>
              <a:t>M</a:t>
            </a:r>
            <a:r>
              <a:rPr kumimoji="0" lang="en-US" altLang="zh-CN" sz="1200" kern="0" baseline="-25000">
                <a:latin typeface="微软雅黑" panose="020B0503020204020204" pitchFamily="34" charset="-122"/>
                <a:ea typeface="微软雅黑" panose="020B0503020204020204" pitchFamily="34" charset="-122"/>
              </a:rPr>
              <a:t>8</a:t>
            </a:r>
            <a:r>
              <a:rPr kumimoji="0" lang="en-US" altLang="zh-CN" sz="1200" kern="0">
                <a:latin typeface="微软雅黑" panose="020B0503020204020204" pitchFamily="34" charset="-122"/>
                <a:ea typeface="微软雅黑" panose="020B0503020204020204" pitchFamily="34" charset="-122"/>
              </a:rPr>
              <a:t>~M</a:t>
            </a:r>
            <a:r>
              <a:rPr kumimoji="0" lang="en-US" altLang="zh-CN" sz="1200" kern="0" baseline="-25000">
                <a:latin typeface="微软雅黑" panose="020B0503020204020204" pitchFamily="34" charset="-122"/>
                <a:ea typeface="微软雅黑" panose="020B0503020204020204" pitchFamily="34" charset="-122"/>
              </a:rPr>
              <a:t>15</a:t>
            </a:r>
            <a:endParaRPr kumimoji="0" lang="en-US" altLang="zh-CN" sz="1200" kern="0" baseline="-25000">
              <a:latin typeface="微软雅黑" panose="020B0503020204020204" pitchFamily="34" charset="-122"/>
              <a:ea typeface="微软雅黑" panose="020B0503020204020204" pitchFamily="34" charset="-122"/>
            </a:endParaRPr>
          </a:p>
        </p:txBody>
      </p:sp>
      <p:sp>
        <p:nvSpPr>
          <p:cNvPr id="145" name="Text Box 31"/>
          <p:cNvSpPr txBox="1">
            <a:spLocks noChangeArrowheads="1"/>
          </p:cNvSpPr>
          <p:nvPr/>
        </p:nvSpPr>
        <p:spPr bwMode="auto">
          <a:xfrm>
            <a:off x="1566409" y="3686708"/>
            <a:ext cx="949299" cy="276999"/>
          </a:xfrm>
          <a:prstGeom prst="rect">
            <a:avLst/>
          </a:prstGeom>
          <a:solidFill>
            <a:srgbClr val="99FFCC"/>
          </a:solidFill>
          <a:ln>
            <a:noFill/>
          </a:ln>
          <a:effec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en-US" altLang="zh-CN" sz="1200" kern="0" dirty="0" err="1">
                <a:latin typeface="微软雅黑" panose="020B0503020204020204" pitchFamily="34" charset="-122"/>
                <a:ea typeface="微软雅黑" panose="020B0503020204020204" pitchFamily="34" charset="-122"/>
              </a:rPr>
              <a:t>cwnd</a:t>
            </a:r>
            <a:r>
              <a:rPr kumimoji="0" lang="en-US" altLang="zh-CN" sz="1200" kern="0" dirty="0">
                <a:latin typeface="微软雅黑" panose="020B0503020204020204" pitchFamily="34" charset="-122"/>
                <a:ea typeface="微软雅黑" panose="020B0503020204020204" pitchFamily="34" charset="-122"/>
              </a:rPr>
              <a:t> = 8 </a:t>
            </a:r>
            <a:endParaRPr kumimoji="0" lang="en-US" altLang="zh-CN" sz="1200" kern="0" dirty="0">
              <a:latin typeface="微软雅黑" panose="020B0503020204020204" pitchFamily="34" charset="-122"/>
              <a:ea typeface="微软雅黑" panose="020B0503020204020204" pitchFamily="34" charset="-122"/>
            </a:endParaRPr>
          </a:p>
        </p:txBody>
      </p:sp>
      <p:sp>
        <p:nvSpPr>
          <p:cNvPr id="146" name="Text Box 32"/>
          <p:cNvSpPr txBox="1">
            <a:spLocks noChangeArrowheads="1"/>
          </p:cNvSpPr>
          <p:nvPr/>
        </p:nvSpPr>
        <p:spPr bwMode="auto">
          <a:xfrm rot="5400000">
            <a:off x="4500770" y="3854243"/>
            <a:ext cx="33214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en-US" altLang="zh-CN" sz="1200" kern="0">
                <a:latin typeface="微软雅黑" panose="020B0503020204020204" pitchFamily="34" charset="-122"/>
                <a:ea typeface="微软雅黑" panose="020B0503020204020204" pitchFamily="34" charset="-122"/>
              </a:rPr>
              <a:t>…</a:t>
            </a:r>
            <a:endParaRPr kumimoji="0" lang="en-US" altLang="zh-CN" sz="1200" kern="0">
              <a:latin typeface="微软雅黑" panose="020B0503020204020204" pitchFamily="34" charset="-122"/>
              <a:ea typeface="微软雅黑" panose="020B0503020204020204" pitchFamily="34" charset="-122"/>
            </a:endParaRPr>
          </a:p>
        </p:txBody>
      </p:sp>
      <p:sp>
        <p:nvSpPr>
          <p:cNvPr id="147" name="Line 33"/>
          <p:cNvSpPr>
            <a:spLocks noChangeShapeType="1"/>
          </p:cNvSpPr>
          <p:nvPr/>
        </p:nvSpPr>
        <p:spPr bwMode="auto">
          <a:xfrm>
            <a:off x="3764791" y="2793966"/>
            <a:ext cx="1709023" cy="164754"/>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48" name="Line 34"/>
          <p:cNvSpPr>
            <a:spLocks noChangeShapeType="1"/>
          </p:cNvSpPr>
          <p:nvPr/>
        </p:nvSpPr>
        <p:spPr bwMode="auto">
          <a:xfrm>
            <a:off x="3764791" y="2958722"/>
            <a:ext cx="1709023" cy="164755"/>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49" name="Line 35"/>
          <p:cNvSpPr>
            <a:spLocks noChangeShapeType="1"/>
          </p:cNvSpPr>
          <p:nvPr/>
        </p:nvSpPr>
        <p:spPr bwMode="auto">
          <a:xfrm>
            <a:off x="3764791" y="3123475"/>
            <a:ext cx="1709023" cy="164754"/>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50" name="Line 36"/>
          <p:cNvSpPr>
            <a:spLocks noChangeShapeType="1"/>
          </p:cNvSpPr>
          <p:nvPr/>
        </p:nvSpPr>
        <p:spPr bwMode="auto">
          <a:xfrm>
            <a:off x="3764791" y="3288232"/>
            <a:ext cx="1709023" cy="164755"/>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51" name="Text Box 40"/>
          <p:cNvSpPr txBox="1">
            <a:spLocks noChangeArrowheads="1"/>
          </p:cNvSpPr>
          <p:nvPr/>
        </p:nvSpPr>
        <p:spPr bwMode="auto">
          <a:xfrm>
            <a:off x="6624995" y="1760357"/>
            <a:ext cx="633507" cy="276999"/>
          </a:xfrm>
          <a:prstGeom prst="rect">
            <a:avLst/>
          </a:prstGeom>
          <a:solidFill>
            <a:srgbClr val="00B050"/>
          </a:solidFill>
          <a:ln>
            <a:noFill/>
          </a:ln>
          <a:effec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sz="1200" kern="0">
                <a:solidFill>
                  <a:schemeClr val="bg1"/>
                </a:solidFill>
                <a:latin typeface="微软雅黑" panose="020B0503020204020204" pitchFamily="34" charset="-122"/>
                <a:ea typeface="微软雅黑" panose="020B0503020204020204" pitchFamily="34" charset="-122"/>
              </a:rPr>
              <a:t>轮次 </a:t>
            </a:r>
            <a:r>
              <a:rPr kumimoji="0" lang="en-US" altLang="zh-CN" sz="1200" kern="0">
                <a:solidFill>
                  <a:schemeClr val="bg1"/>
                </a:solidFill>
                <a:latin typeface="微软雅黑" panose="020B0503020204020204" pitchFamily="34" charset="-122"/>
                <a:ea typeface="微软雅黑" panose="020B0503020204020204" pitchFamily="34" charset="-122"/>
              </a:rPr>
              <a:t>1</a:t>
            </a:r>
            <a:endParaRPr kumimoji="0" lang="en-US" altLang="zh-CN" sz="1200" kern="0">
              <a:solidFill>
                <a:schemeClr val="bg1"/>
              </a:solidFill>
              <a:latin typeface="微软雅黑" panose="020B0503020204020204" pitchFamily="34" charset="-122"/>
              <a:ea typeface="微软雅黑" panose="020B0503020204020204" pitchFamily="34" charset="-122"/>
            </a:endParaRPr>
          </a:p>
        </p:txBody>
      </p:sp>
      <p:sp>
        <p:nvSpPr>
          <p:cNvPr id="152" name="Text Box 41"/>
          <p:cNvSpPr txBox="1">
            <a:spLocks noChangeArrowheads="1"/>
          </p:cNvSpPr>
          <p:nvPr/>
        </p:nvSpPr>
        <p:spPr bwMode="auto">
          <a:xfrm>
            <a:off x="6624995" y="2292326"/>
            <a:ext cx="633507" cy="276999"/>
          </a:xfrm>
          <a:prstGeom prst="rect">
            <a:avLst/>
          </a:prstGeom>
          <a:solidFill>
            <a:srgbClr val="00B050"/>
          </a:solidFill>
          <a:ln>
            <a:noFill/>
          </a:ln>
          <a:effec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sz="1200" kern="0">
                <a:solidFill>
                  <a:schemeClr val="bg1"/>
                </a:solidFill>
                <a:latin typeface="微软雅黑" panose="020B0503020204020204" pitchFamily="34" charset="-122"/>
                <a:ea typeface="微软雅黑" panose="020B0503020204020204" pitchFamily="34" charset="-122"/>
              </a:rPr>
              <a:t>轮次 </a:t>
            </a:r>
            <a:r>
              <a:rPr kumimoji="0" lang="en-US" altLang="zh-CN" sz="1200" kern="0">
                <a:solidFill>
                  <a:schemeClr val="bg1"/>
                </a:solidFill>
                <a:latin typeface="微软雅黑" panose="020B0503020204020204" pitchFamily="34" charset="-122"/>
                <a:ea typeface="微软雅黑" panose="020B0503020204020204" pitchFamily="34" charset="-122"/>
              </a:rPr>
              <a:t>2</a:t>
            </a:r>
            <a:endParaRPr kumimoji="0" lang="en-US" altLang="zh-CN" sz="1200" kern="0">
              <a:solidFill>
                <a:schemeClr val="bg1"/>
              </a:solidFill>
              <a:latin typeface="微软雅黑" panose="020B0503020204020204" pitchFamily="34" charset="-122"/>
              <a:ea typeface="微软雅黑" panose="020B0503020204020204" pitchFamily="34" charset="-122"/>
            </a:endParaRPr>
          </a:p>
        </p:txBody>
      </p:sp>
      <p:sp>
        <p:nvSpPr>
          <p:cNvPr id="153" name="Text Box 42"/>
          <p:cNvSpPr txBox="1">
            <a:spLocks noChangeArrowheads="1"/>
          </p:cNvSpPr>
          <p:nvPr/>
        </p:nvSpPr>
        <p:spPr bwMode="auto">
          <a:xfrm>
            <a:off x="6624995" y="3147245"/>
            <a:ext cx="633507" cy="276999"/>
          </a:xfrm>
          <a:prstGeom prst="rect">
            <a:avLst/>
          </a:prstGeom>
          <a:solidFill>
            <a:srgbClr val="00B050"/>
          </a:solidFill>
          <a:ln>
            <a:noFill/>
          </a:ln>
          <a:effec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sz="1200" kern="0">
                <a:solidFill>
                  <a:schemeClr val="bg1"/>
                </a:solidFill>
                <a:latin typeface="微软雅黑" panose="020B0503020204020204" pitchFamily="34" charset="-122"/>
                <a:ea typeface="微软雅黑" panose="020B0503020204020204" pitchFamily="34" charset="-122"/>
              </a:rPr>
              <a:t>轮次 </a:t>
            </a:r>
            <a:r>
              <a:rPr kumimoji="0" lang="en-US" altLang="zh-CN" sz="1200" kern="0">
                <a:solidFill>
                  <a:schemeClr val="bg1"/>
                </a:solidFill>
                <a:latin typeface="微软雅黑" panose="020B0503020204020204" pitchFamily="34" charset="-122"/>
                <a:ea typeface="微软雅黑" panose="020B0503020204020204" pitchFamily="34" charset="-122"/>
              </a:rPr>
              <a:t>3</a:t>
            </a:r>
            <a:endParaRPr kumimoji="0" lang="en-US" altLang="zh-CN" sz="1200" kern="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545144" y="731252"/>
            <a:ext cx="2297208" cy="634020"/>
          </a:xfrm>
          <a:prstGeom prst="rect">
            <a:avLst/>
          </a:prstGeom>
        </p:spPr>
        <p:style>
          <a:lnRef idx="1">
            <a:schemeClr val="accent6"/>
          </a:lnRef>
          <a:fillRef idx="2">
            <a:schemeClr val="accent6"/>
          </a:fillRef>
          <a:effectRef idx="1">
            <a:schemeClr val="accent6"/>
          </a:effectRef>
          <a:fontRef idx="minor">
            <a:schemeClr val="dk1"/>
          </a:fontRef>
        </p:style>
        <p:txBody>
          <a:bodyPr lIns="91436" tIns="45718" rIns="91436" bIns="45718" rtlCol="0" anchor="ctr"/>
          <a:lstStyle/>
          <a:p>
            <a:pPr algn="ctr"/>
            <a:r>
              <a:rPr lang="zh-CN" altLang="en-US" b="1" dirty="0"/>
              <a:t>例：拥塞控制的原理</a:t>
            </a:r>
            <a:endParaRPr lang="zh-CN" altLang="en-US" b="1" dirty="0"/>
          </a:p>
        </p:txBody>
      </p:sp>
      <p:sp>
        <p:nvSpPr>
          <p:cNvPr id="43" name="矩形 42"/>
          <p:cNvSpPr/>
          <p:nvPr/>
        </p:nvSpPr>
        <p:spPr>
          <a:xfrm>
            <a:off x="545145" y="4135961"/>
            <a:ext cx="8053711" cy="634020"/>
          </a:xfrm>
          <a:prstGeom prst="rect">
            <a:avLst/>
          </a:prstGeom>
        </p:spPr>
        <p:style>
          <a:lnRef idx="1">
            <a:schemeClr val="accent6"/>
          </a:lnRef>
          <a:fillRef idx="2">
            <a:schemeClr val="accent6"/>
          </a:fillRef>
          <a:effectRef idx="1">
            <a:schemeClr val="accent6"/>
          </a:effectRef>
          <a:fontRef idx="minor">
            <a:schemeClr val="dk1"/>
          </a:fontRef>
        </p:style>
        <p:txBody>
          <a:bodyPr lIns="91436" tIns="45718" rIns="91436" bIns="45718" rtlCol="0" anchor="ctr"/>
          <a:lstStyle/>
          <a:p>
            <a:r>
              <a:rPr lang="zh-CN" altLang="en-US" b="1" dirty="0">
                <a:solidFill>
                  <a:prstClr val="black"/>
                </a:solidFill>
                <a:latin typeface="微软雅黑" panose="020B0503020204020204" pitchFamily="34" charset="-122"/>
                <a:ea typeface="微软雅黑" panose="020B0503020204020204" pitchFamily="34" charset="-122"/>
              </a:rPr>
              <a:t>把拥塞窗口 </a:t>
            </a:r>
            <a:r>
              <a:rPr lang="en-US" altLang="zh-CN" b="1" dirty="0" err="1">
                <a:solidFill>
                  <a:prstClr val="black"/>
                </a:solidFill>
                <a:latin typeface="微软雅黑" panose="020B0503020204020204" pitchFamily="34" charset="-122"/>
                <a:ea typeface="微软雅黑" panose="020B0503020204020204" pitchFamily="34" charset="-122"/>
              </a:rPr>
              <a:t>cwnd</a:t>
            </a:r>
            <a:r>
              <a:rPr lang="en-US" altLang="zh-CN" b="1" dirty="0">
                <a:solidFill>
                  <a:prstClr val="black"/>
                </a:solidFill>
                <a:latin typeface="微软雅黑" panose="020B0503020204020204" pitchFamily="34" charset="-122"/>
                <a:ea typeface="微软雅黑" panose="020B0503020204020204" pitchFamily="34" charset="-122"/>
              </a:rPr>
              <a:t> </a:t>
            </a:r>
            <a:r>
              <a:rPr lang="zh-CN" altLang="en-US" b="1" dirty="0">
                <a:solidFill>
                  <a:prstClr val="black"/>
                </a:solidFill>
                <a:latin typeface="微软雅黑" panose="020B0503020204020204" pitchFamily="34" charset="-122"/>
                <a:ea typeface="微软雅黑" panose="020B0503020204020204" pitchFamily="34" charset="-122"/>
              </a:rPr>
              <a:t>所允许发送的报文段</a:t>
            </a:r>
            <a:r>
              <a:rPr lang="zh-CN" altLang="en-US" b="1" dirty="0">
                <a:solidFill>
                  <a:srgbClr val="00B050"/>
                </a:solidFill>
                <a:latin typeface="微软雅黑" panose="020B0503020204020204" pitchFamily="34" charset="-122"/>
                <a:ea typeface="微软雅黑" panose="020B0503020204020204" pitchFamily="34" charset="-122"/>
              </a:rPr>
              <a:t>都连续</a:t>
            </a:r>
            <a:r>
              <a:rPr lang="zh-CN" altLang="en-US" b="1" dirty="0">
                <a:solidFill>
                  <a:prstClr val="black"/>
                </a:solidFill>
                <a:latin typeface="微软雅黑" panose="020B0503020204020204" pitchFamily="34" charset="-122"/>
                <a:ea typeface="微软雅黑" panose="020B0503020204020204" pitchFamily="34" charset="-122"/>
              </a:rPr>
              <a:t>发送出去，并收到了对</a:t>
            </a:r>
            <a:r>
              <a:rPr lang="zh-CN" altLang="en-US" b="1" dirty="0">
                <a:solidFill>
                  <a:srgbClr val="00B050"/>
                </a:solidFill>
                <a:latin typeface="微软雅黑" panose="020B0503020204020204" pitchFamily="34" charset="-122"/>
                <a:ea typeface="微软雅黑" panose="020B0503020204020204" pitchFamily="34" charset="-122"/>
              </a:rPr>
              <a:t>已发送</a:t>
            </a:r>
            <a:r>
              <a:rPr lang="zh-CN" altLang="en-US" b="1" dirty="0">
                <a:solidFill>
                  <a:prstClr val="black"/>
                </a:solidFill>
                <a:latin typeface="微软雅黑" panose="020B0503020204020204" pitchFamily="34" charset="-122"/>
                <a:ea typeface="微软雅黑" panose="020B0503020204020204" pitchFamily="34" charset="-122"/>
              </a:rPr>
              <a:t>的</a:t>
            </a:r>
            <a:r>
              <a:rPr lang="zh-CN" altLang="en-US" b="1" dirty="0">
                <a:solidFill>
                  <a:srgbClr val="FF0000"/>
                </a:solidFill>
                <a:latin typeface="微软雅黑" panose="020B0503020204020204" pitchFamily="34" charset="-122"/>
                <a:ea typeface="微软雅黑" panose="020B0503020204020204" pitchFamily="34" charset="-122"/>
              </a:rPr>
              <a:t>最后一个字节的确认。</a:t>
            </a:r>
            <a:endParaRPr lang="zh-CN" altLang="en-US" sz="1600" b="1"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圆角矩形 113"/>
          <p:cNvSpPr/>
          <p:nvPr/>
        </p:nvSpPr>
        <p:spPr>
          <a:xfrm>
            <a:off x="545146" y="649226"/>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15" name="Text Box 155"/>
          <p:cNvSpPr txBox="1">
            <a:spLocks noChangeArrowheads="1"/>
          </p:cNvSpPr>
          <p:nvPr/>
        </p:nvSpPr>
        <p:spPr bwMode="auto">
          <a:xfrm>
            <a:off x="2708901" y="731252"/>
            <a:ext cx="3751385" cy="634020"/>
          </a:xfrm>
          <a:prstGeom prst="rect">
            <a:avLst/>
          </a:prstGeom>
          <a:noFill/>
          <a:ln w="9525">
            <a:noFill/>
            <a:miter lim="800000"/>
          </a:ln>
          <a:effectLst/>
        </p:spPr>
        <p:txBody>
          <a:bodyPr wrap="square" lIns="91436" tIns="45718" rIns="91436" bIns="45718">
            <a:spAutoFit/>
          </a:bodyPr>
          <a:lstStyle/>
          <a:p>
            <a:pPr algn="ctr">
              <a:lnSpc>
                <a:spcPct val="110000"/>
              </a:lnSpc>
            </a:pPr>
            <a:r>
              <a:rPr lang="zh-CN" altLang="en-US" sz="1600" b="1" dirty="0">
                <a:solidFill>
                  <a:srgbClr val="0000FF"/>
                </a:solidFill>
                <a:latin typeface="微软雅黑" panose="020B0503020204020204" pitchFamily="34" charset="-122"/>
                <a:ea typeface="微软雅黑" panose="020B0503020204020204" pitchFamily="34" charset="-122"/>
              </a:rPr>
              <a:t>发送方每收到一个对新报文段的确认</a:t>
            </a:r>
            <a:endParaRPr lang="zh-CN" altLang="en-US" sz="1600" b="1" dirty="0">
              <a:solidFill>
                <a:srgbClr val="0000FF"/>
              </a:solidFill>
              <a:latin typeface="微软雅黑" panose="020B0503020204020204" pitchFamily="34" charset="-122"/>
              <a:ea typeface="微软雅黑" panose="020B0503020204020204" pitchFamily="34" charset="-122"/>
            </a:endParaRPr>
          </a:p>
          <a:p>
            <a:pPr algn="ctr">
              <a:lnSpc>
                <a:spcPct val="110000"/>
              </a:lnSpc>
            </a:pPr>
            <a:r>
              <a:rPr lang="zh-CN" altLang="en-US" sz="1600" b="1" dirty="0">
                <a:solidFill>
                  <a:srgbClr val="0000FF"/>
                </a:solidFill>
                <a:latin typeface="微软雅黑" panose="020B0503020204020204" pitchFamily="34" charset="-122"/>
                <a:ea typeface="微软雅黑" panose="020B0503020204020204" pitchFamily="34" charset="-122"/>
              </a:rPr>
              <a:t>（重传的不算在内）就使 </a:t>
            </a:r>
            <a:r>
              <a:rPr lang="en-US" altLang="zh-CN" sz="1600" b="1" dirty="0" err="1">
                <a:solidFill>
                  <a:srgbClr val="0000FF"/>
                </a:solidFill>
                <a:latin typeface="微软雅黑" panose="020B0503020204020204" pitchFamily="34" charset="-122"/>
                <a:ea typeface="微软雅黑" panose="020B0503020204020204" pitchFamily="34" charset="-122"/>
              </a:rPr>
              <a:t>cwnd</a:t>
            </a:r>
            <a:r>
              <a:rPr lang="en-US" altLang="zh-CN" sz="1600" b="1" dirty="0">
                <a:solidFill>
                  <a:srgbClr val="0000FF"/>
                </a:solidFill>
                <a:latin typeface="微软雅黑" panose="020B0503020204020204" pitchFamily="34" charset="-122"/>
                <a:ea typeface="微软雅黑" panose="020B0503020204020204" pitchFamily="34" charset="-122"/>
              </a:rPr>
              <a:t> </a:t>
            </a:r>
            <a:r>
              <a:rPr lang="zh-CN" altLang="en-US" sz="1600" b="1" dirty="0">
                <a:solidFill>
                  <a:srgbClr val="0000FF"/>
                </a:solidFill>
                <a:latin typeface="微软雅黑" panose="020B0503020204020204" pitchFamily="34" charset="-122"/>
                <a:ea typeface="微软雅黑" panose="020B0503020204020204" pitchFamily="34" charset="-122"/>
              </a:rPr>
              <a:t>加 </a:t>
            </a:r>
            <a:r>
              <a:rPr lang="en-US" altLang="zh-CN" sz="1600" b="1" dirty="0">
                <a:solidFill>
                  <a:srgbClr val="0000FF"/>
                </a:solidFill>
                <a:latin typeface="微软雅黑" panose="020B0503020204020204" pitchFamily="34" charset="-122"/>
                <a:ea typeface="微软雅黑" panose="020B0503020204020204" pitchFamily="34" charset="-122"/>
              </a:rPr>
              <a:t>1</a:t>
            </a:r>
            <a:r>
              <a:rPr lang="zh-CN" altLang="en-US" sz="1600" b="1" dirty="0">
                <a:solidFill>
                  <a:srgbClr val="0000FF"/>
                </a:solidFill>
                <a:latin typeface="微软雅黑" panose="020B0503020204020204" pitchFamily="34" charset="-122"/>
                <a:ea typeface="微软雅黑" panose="020B0503020204020204" pitchFamily="34" charset="-122"/>
              </a:rPr>
              <a:t>。 </a:t>
            </a:r>
            <a:endParaRPr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116" name="Rectangle 2"/>
          <p:cNvSpPr>
            <a:spLocks noChangeArrowheads="1"/>
          </p:cNvSpPr>
          <p:nvPr/>
        </p:nvSpPr>
        <p:spPr bwMode="auto">
          <a:xfrm>
            <a:off x="3764789" y="2286103"/>
            <a:ext cx="3598119" cy="570494"/>
          </a:xfrm>
          <a:prstGeom prst="rect">
            <a:avLst/>
          </a:prstGeom>
          <a:solidFill>
            <a:schemeClr val="bg1"/>
          </a:solidFill>
          <a:ln>
            <a:noFill/>
          </a:ln>
          <a:effectLst/>
        </p:spPr>
        <p:txBody>
          <a:bodyPr wrap="none" lIns="91436" tIns="45718" rIns="91436" bIns="45718" anchor="ctr"/>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17" name="Rectangle 3"/>
          <p:cNvSpPr>
            <a:spLocks noChangeArrowheads="1"/>
          </p:cNvSpPr>
          <p:nvPr/>
        </p:nvSpPr>
        <p:spPr bwMode="auto">
          <a:xfrm>
            <a:off x="3769709" y="2904956"/>
            <a:ext cx="3593201" cy="885249"/>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18" name="Rectangle 4"/>
          <p:cNvSpPr>
            <a:spLocks noChangeArrowheads="1"/>
          </p:cNvSpPr>
          <p:nvPr/>
        </p:nvSpPr>
        <p:spPr bwMode="auto">
          <a:xfrm>
            <a:off x="3763152" y="1772165"/>
            <a:ext cx="3599758" cy="426231"/>
          </a:xfrm>
          <a:prstGeom prst="rect">
            <a:avLst/>
          </a:prstGeom>
          <a:solidFill>
            <a:srgbClr val="00FFFF"/>
          </a:solidFill>
          <a:ln>
            <a:noFill/>
          </a:ln>
          <a:effectLst/>
        </p:spPr>
        <p:txBody>
          <a:bodyPr wrap="none" lIns="91436" tIns="45718" rIns="91436" bIns="45718" anchor="ctr"/>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19" name="Text Box 5"/>
          <p:cNvSpPr txBox="1">
            <a:spLocks noChangeArrowheads="1"/>
          </p:cNvSpPr>
          <p:nvPr/>
        </p:nvSpPr>
        <p:spPr bwMode="auto">
          <a:xfrm>
            <a:off x="3500855" y="1435280"/>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sz="1200" kern="0">
                <a:latin typeface="微软雅黑" panose="020B0503020204020204" pitchFamily="34" charset="-122"/>
                <a:ea typeface="微软雅黑" panose="020B0503020204020204" pitchFamily="34" charset="-122"/>
              </a:rPr>
              <a:t>发送方</a:t>
            </a:r>
            <a:endParaRPr kumimoji="0" lang="zh-CN" altLang="en-US" sz="1200" kern="0">
              <a:latin typeface="微软雅黑" panose="020B0503020204020204" pitchFamily="34" charset="-122"/>
              <a:ea typeface="微软雅黑" panose="020B0503020204020204" pitchFamily="34" charset="-122"/>
            </a:endParaRPr>
          </a:p>
        </p:txBody>
      </p:sp>
      <p:sp>
        <p:nvSpPr>
          <p:cNvPr id="120" name="Text Box 6"/>
          <p:cNvSpPr txBox="1">
            <a:spLocks noChangeArrowheads="1"/>
          </p:cNvSpPr>
          <p:nvPr/>
        </p:nvSpPr>
        <p:spPr bwMode="auto">
          <a:xfrm>
            <a:off x="5211518" y="1434458"/>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sz="1200" kern="0">
                <a:latin typeface="微软雅黑" panose="020B0503020204020204" pitchFamily="34" charset="-122"/>
                <a:ea typeface="微软雅黑" panose="020B0503020204020204" pitchFamily="34" charset="-122"/>
              </a:rPr>
              <a:t>接收方</a:t>
            </a:r>
            <a:endParaRPr kumimoji="0" lang="zh-CN" altLang="en-US" sz="1200" kern="0">
              <a:latin typeface="微软雅黑" panose="020B0503020204020204" pitchFamily="34" charset="-122"/>
              <a:ea typeface="微软雅黑" panose="020B0503020204020204" pitchFamily="34" charset="-122"/>
            </a:endParaRPr>
          </a:p>
        </p:txBody>
      </p:sp>
      <p:sp>
        <p:nvSpPr>
          <p:cNvPr id="121" name="Text Box 7"/>
          <p:cNvSpPr txBox="1">
            <a:spLocks noChangeArrowheads="1"/>
          </p:cNvSpPr>
          <p:nvPr/>
        </p:nvSpPr>
        <p:spPr bwMode="auto">
          <a:xfrm>
            <a:off x="3047934" y="1649213"/>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r" eaLnBrk="1" hangingPunct="1">
              <a:defRPr/>
            </a:pPr>
            <a:r>
              <a:rPr kumimoji="0" lang="zh-CN" altLang="en-US" sz="1200" kern="0" dirty="0">
                <a:latin typeface="微软雅黑" panose="020B0503020204020204" pitchFamily="34" charset="-122"/>
                <a:ea typeface="微软雅黑" panose="020B0503020204020204" pitchFamily="34" charset="-122"/>
              </a:rPr>
              <a:t>发送 </a:t>
            </a:r>
            <a:r>
              <a:rPr kumimoji="0" lang="en-US" altLang="zh-CN" sz="1200" kern="0" dirty="0">
                <a:latin typeface="微软雅黑" panose="020B0503020204020204" pitchFamily="34" charset="-122"/>
                <a:ea typeface="微软雅黑" panose="020B0503020204020204" pitchFamily="34" charset="-122"/>
              </a:rPr>
              <a:t>M</a:t>
            </a:r>
            <a:r>
              <a:rPr kumimoji="0" lang="en-US" altLang="zh-CN" sz="1200" kern="0" baseline="-25000" dirty="0">
                <a:latin typeface="微软雅黑" panose="020B0503020204020204" pitchFamily="34" charset="-122"/>
                <a:ea typeface="微软雅黑" panose="020B0503020204020204" pitchFamily="34" charset="-122"/>
              </a:rPr>
              <a:t>1</a:t>
            </a:r>
            <a:endParaRPr kumimoji="0" lang="en-US" altLang="zh-CN" sz="1200" kern="0" baseline="-25000" dirty="0">
              <a:latin typeface="微软雅黑" panose="020B0503020204020204" pitchFamily="34" charset="-122"/>
              <a:ea typeface="微软雅黑" panose="020B0503020204020204" pitchFamily="34" charset="-122"/>
            </a:endParaRPr>
          </a:p>
        </p:txBody>
      </p:sp>
      <p:sp>
        <p:nvSpPr>
          <p:cNvPr id="122" name="Line 8"/>
          <p:cNvSpPr>
            <a:spLocks noChangeShapeType="1"/>
          </p:cNvSpPr>
          <p:nvPr/>
        </p:nvSpPr>
        <p:spPr bwMode="auto">
          <a:xfrm>
            <a:off x="3764791" y="1788560"/>
            <a:ext cx="1709023" cy="164755"/>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23" name="Line 9"/>
          <p:cNvSpPr>
            <a:spLocks noChangeShapeType="1"/>
          </p:cNvSpPr>
          <p:nvPr/>
        </p:nvSpPr>
        <p:spPr bwMode="auto">
          <a:xfrm>
            <a:off x="3764791" y="2299216"/>
            <a:ext cx="1709023" cy="164754"/>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24" name="Line 10"/>
          <p:cNvSpPr>
            <a:spLocks noChangeShapeType="1"/>
          </p:cNvSpPr>
          <p:nvPr/>
        </p:nvSpPr>
        <p:spPr bwMode="auto">
          <a:xfrm flipH="1">
            <a:off x="3764791" y="2023805"/>
            <a:ext cx="1709023" cy="164754"/>
          </a:xfrm>
          <a:prstGeom prst="line">
            <a:avLst/>
          </a:prstGeom>
          <a:noFill/>
          <a:ln w="1905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25" name="Text Box 11"/>
          <p:cNvSpPr txBox="1">
            <a:spLocks noChangeArrowheads="1"/>
          </p:cNvSpPr>
          <p:nvPr/>
        </p:nvSpPr>
        <p:spPr bwMode="auto">
          <a:xfrm>
            <a:off x="5432009" y="1871180"/>
            <a:ext cx="8066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en-US" altLang="zh-CN" sz="1200" kern="0" dirty="0">
                <a:latin typeface="微软雅黑" panose="020B0503020204020204" pitchFamily="34" charset="-122"/>
                <a:ea typeface="微软雅黑" panose="020B0503020204020204" pitchFamily="34" charset="-122"/>
              </a:rPr>
              <a:t> </a:t>
            </a:r>
            <a:r>
              <a:rPr kumimoji="0" lang="zh-CN" altLang="en-US" sz="1200" kern="0" dirty="0">
                <a:latin typeface="微软雅黑" panose="020B0503020204020204" pitchFamily="34" charset="-122"/>
                <a:ea typeface="微软雅黑" panose="020B0503020204020204" pitchFamily="34" charset="-122"/>
              </a:rPr>
              <a:t>确认 </a:t>
            </a:r>
            <a:r>
              <a:rPr kumimoji="0" lang="en-US" altLang="zh-CN" sz="1200" kern="0" dirty="0">
                <a:latin typeface="微软雅黑" panose="020B0503020204020204" pitchFamily="34" charset="-122"/>
                <a:ea typeface="微软雅黑" panose="020B0503020204020204" pitchFamily="34" charset="-122"/>
              </a:rPr>
              <a:t>M</a:t>
            </a:r>
            <a:r>
              <a:rPr kumimoji="0" lang="en-US" altLang="zh-CN" sz="1200" kern="0" baseline="-25000" dirty="0">
                <a:latin typeface="微软雅黑" panose="020B0503020204020204" pitchFamily="34" charset="-122"/>
                <a:ea typeface="微软雅黑" panose="020B0503020204020204" pitchFamily="34" charset="-122"/>
              </a:rPr>
              <a:t>1</a:t>
            </a:r>
            <a:endParaRPr kumimoji="0" lang="en-US" altLang="zh-CN" sz="1200" kern="0" dirty="0">
              <a:latin typeface="微软雅黑" panose="020B0503020204020204" pitchFamily="34" charset="-122"/>
              <a:ea typeface="微软雅黑" panose="020B0503020204020204" pitchFamily="34" charset="-122"/>
            </a:endParaRPr>
          </a:p>
        </p:txBody>
      </p:sp>
      <p:sp>
        <p:nvSpPr>
          <p:cNvPr id="126" name="Line 12"/>
          <p:cNvSpPr>
            <a:spLocks noChangeShapeType="1"/>
          </p:cNvSpPr>
          <p:nvPr/>
        </p:nvSpPr>
        <p:spPr bwMode="auto">
          <a:xfrm>
            <a:off x="3764791" y="3855202"/>
            <a:ext cx="1709023" cy="164754"/>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27" name="Line 13"/>
          <p:cNvSpPr>
            <a:spLocks noChangeShapeType="1"/>
          </p:cNvSpPr>
          <p:nvPr/>
        </p:nvSpPr>
        <p:spPr bwMode="auto">
          <a:xfrm flipH="1">
            <a:off x="3764791" y="3122991"/>
            <a:ext cx="1709023" cy="164755"/>
          </a:xfrm>
          <a:prstGeom prst="line">
            <a:avLst/>
          </a:prstGeom>
          <a:noFill/>
          <a:ln w="1905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latin typeface="微软雅黑" panose="020B0503020204020204" pitchFamily="34" charset="-122"/>
              <a:ea typeface="微软雅黑" panose="020B0503020204020204" pitchFamily="34" charset="-122"/>
            </a:endParaRPr>
          </a:p>
        </p:txBody>
      </p:sp>
      <p:grpSp>
        <p:nvGrpSpPr>
          <p:cNvPr id="128" name="Group 14"/>
          <p:cNvGrpSpPr/>
          <p:nvPr/>
        </p:nvGrpSpPr>
        <p:grpSpPr bwMode="auto">
          <a:xfrm>
            <a:off x="3764791" y="1707412"/>
            <a:ext cx="1709023" cy="2515583"/>
            <a:chOff x="2042" y="674"/>
            <a:chExt cx="1569" cy="2711"/>
          </a:xfrm>
        </p:grpSpPr>
        <p:sp>
          <p:nvSpPr>
            <p:cNvPr id="129" name="Line 15"/>
            <p:cNvSpPr>
              <a:spLocks noChangeShapeType="1"/>
            </p:cNvSpPr>
            <p:nvPr/>
          </p:nvSpPr>
          <p:spPr bwMode="auto">
            <a:xfrm>
              <a:off x="2042" y="674"/>
              <a:ext cx="0" cy="2711"/>
            </a:xfrm>
            <a:prstGeom prst="line">
              <a:avLst/>
            </a:prstGeom>
            <a:noFill/>
            <a:ln w="1270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30" name="Line 16"/>
            <p:cNvSpPr>
              <a:spLocks noChangeShapeType="1"/>
            </p:cNvSpPr>
            <p:nvPr/>
          </p:nvSpPr>
          <p:spPr bwMode="auto">
            <a:xfrm>
              <a:off x="3611" y="674"/>
              <a:ext cx="0" cy="2711"/>
            </a:xfrm>
            <a:prstGeom prst="line">
              <a:avLst/>
            </a:prstGeom>
            <a:noFill/>
            <a:ln w="1270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200" kern="0">
                <a:latin typeface="微软雅黑" panose="020B0503020204020204" pitchFamily="34" charset="-122"/>
                <a:ea typeface="微软雅黑" panose="020B0503020204020204" pitchFamily="34" charset="-122"/>
              </a:endParaRPr>
            </a:p>
          </p:txBody>
        </p:sp>
      </p:grpSp>
      <p:sp>
        <p:nvSpPr>
          <p:cNvPr id="131" name="Text Box 17"/>
          <p:cNvSpPr txBox="1">
            <a:spLocks noChangeArrowheads="1"/>
          </p:cNvSpPr>
          <p:nvPr/>
        </p:nvSpPr>
        <p:spPr bwMode="auto">
          <a:xfrm>
            <a:off x="2709698" y="2174543"/>
            <a:ext cx="1098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r" eaLnBrk="1" hangingPunct="1">
              <a:defRPr/>
            </a:pPr>
            <a:r>
              <a:rPr kumimoji="0" lang="zh-CN" altLang="en-US" sz="1200" kern="0" dirty="0">
                <a:latin typeface="微软雅黑" panose="020B0503020204020204" pitchFamily="34" charset="-122"/>
                <a:ea typeface="微软雅黑" panose="020B0503020204020204" pitchFamily="34" charset="-122"/>
              </a:rPr>
              <a:t>发送 </a:t>
            </a:r>
            <a:r>
              <a:rPr kumimoji="0" lang="en-US" altLang="zh-CN" sz="1200" kern="0" dirty="0">
                <a:latin typeface="微软雅黑" panose="020B0503020204020204" pitchFamily="34" charset="-122"/>
                <a:ea typeface="微软雅黑" panose="020B0503020204020204" pitchFamily="34" charset="-122"/>
              </a:rPr>
              <a:t>M</a:t>
            </a:r>
            <a:r>
              <a:rPr kumimoji="0" lang="en-US" altLang="zh-CN" sz="1200" kern="0" baseline="-25000" dirty="0">
                <a:latin typeface="微软雅黑" panose="020B0503020204020204" pitchFamily="34" charset="-122"/>
                <a:ea typeface="微软雅黑" panose="020B0503020204020204" pitchFamily="34" charset="-122"/>
              </a:rPr>
              <a:t>2</a:t>
            </a:r>
            <a:r>
              <a:rPr kumimoji="0" lang="en-US" altLang="zh-CN" sz="1200" kern="0" dirty="0">
                <a:latin typeface="微软雅黑" panose="020B0503020204020204" pitchFamily="34" charset="-122"/>
                <a:ea typeface="微软雅黑" panose="020B0503020204020204" pitchFamily="34" charset="-122"/>
              </a:rPr>
              <a:t>~M</a:t>
            </a:r>
            <a:r>
              <a:rPr kumimoji="0" lang="en-US" altLang="zh-CN" sz="1200" kern="0" baseline="-25000" dirty="0">
                <a:latin typeface="微软雅黑" panose="020B0503020204020204" pitchFamily="34" charset="-122"/>
                <a:ea typeface="微软雅黑" panose="020B0503020204020204" pitchFamily="34" charset="-122"/>
              </a:rPr>
              <a:t>3</a:t>
            </a:r>
            <a:endParaRPr kumimoji="0" lang="en-US" altLang="zh-CN" sz="1200" kern="0" baseline="-25000" dirty="0">
              <a:latin typeface="微软雅黑" panose="020B0503020204020204" pitchFamily="34" charset="-122"/>
              <a:ea typeface="微软雅黑" panose="020B0503020204020204" pitchFamily="34" charset="-122"/>
            </a:endParaRPr>
          </a:p>
        </p:txBody>
      </p:sp>
      <p:sp>
        <p:nvSpPr>
          <p:cNvPr id="132" name="Line 18"/>
          <p:cNvSpPr>
            <a:spLocks noChangeShapeType="1"/>
          </p:cNvSpPr>
          <p:nvPr/>
        </p:nvSpPr>
        <p:spPr bwMode="auto">
          <a:xfrm>
            <a:off x="3764791" y="2463972"/>
            <a:ext cx="1709023" cy="164755"/>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33" name="Text Box 19"/>
          <p:cNvSpPr txBox="1">
            <a:spLocks noChangeArrowheads="1"/>
          </p:cNvSpPr>
          <p:nvPr/>
        </p:nvSpPr>
        <p:spPr bwMode="auto">
          <a:xfrm>
            <a:off x="5432008" y="2402495"/>
            <a:ext cx="117532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en-US" altLang="zh-CN" sz="1200" kern="0">
                <a:latin typeface="微软雅黑" panose="020B0503020204020204" pitchFamily="34" charset="-122"/>
                <a:ea typeface="微软雅黑" panose="020B0503020204020204" pitchFamily="34" charset="-122"/>
              </a:rPr>
              <a:t> </a:t>
            </a:r>
            <a:r>
              <a:rPr kumimoji="0" lang="zh-CN" altLang="en-US" sz="1200" kern="0">
                <a:latin typeface="微软雅黑" panose="020B0503020204020204" pitchFamily="34" charset="-122"/>
                <a:ea typeface="微软雅黑" panose="020B0503020204020204" pitchFamily="34" charset="-122"/>
              </a:rPr>
              <a:t>确认 </a:t>
            </a:r>
            <a:r>
              <a:rPr kumimoji="0" lang="en-US" altLang="zh-CN" sz="1200" kern="0">
                <a:latin typeface="微软雅黑" panose="020B0503020204020204" pitchFamily="34" charset="-122"/>
                <a:ea typeface="微软雅黑" panose="020B0503020204020204" pitchFamily="34" charset="-122"/>
              </a:rPr>
              <a:t>M</a:t>
            </a:r>
            <a:r>
              <a:rPr kumimoji="0" lang="en-US" altLang="zh-CN" sz="1200" kern="0" baseline="-25000">
                <a:latin typeface="微软雅黑" panose="020B0503020204020204" pitchFamily="34" charset="-122"/>
                <a:ea typeface="微软雅黑" panose="020B0503020204020204" pitchFamily="34" charset="-122"/>
              </a:rPr>
              <a:t>2</a:t>
            </a:r>
            <a:r>
              <a:rPr kumimoji="0" lang="en-US" altLang="zh-CN" sz="1200" kern="0">
                <a:latin typeface="微软雅黑" panose="020B0503020204020204" pitchFamily="34" charset="-122"/>
                <a:ea typeface="微软雅黑" panose="020B0503020204020204" pitchFamily="34" charset="-122"/>
              </a:rPr>
              <a:t>~M</a:t>
            </a:r>
            <a:r>
              <a:rPr kumimoji="0" lang="en-US" altLang="zh-CN" sz="1200" kern="0" baseline="-25000">
                <a:latin typeface="微软雅黑" panose="020B0503020204020204" pitchFamily="34" charset="-122"/>
                <a:ea typeface="微软雅黑" panose="020B0503020204020204" pitchFamily="34" charset="-122"/>
              </a:rPr>
              <a:t>3 </a:t>
            </a:r>
            <a:endParaRPr kumimoji="0" lang="en-US" altLang="zh-CN" sz="1200" kern="0">
              <a:latin typeface="微软雅黑" panose="020B0503020204020204" pitchFamily="34" charset="-122"/>
              <a:ea typeface="微软雅黑" panose="020B0503020204020204" pitchFamily="34" charset="-122"/>
            </a:endParaRPr>
          </a:p>
        </p:txBody>
      </p:sp>
      <p:sp>
        <p:nvSpPr>
          <p:cNvPr id="134" name="Line 20"/>
          <p:cNvSpPr>
            <a:spLocks noChangeShapeType="1"/>
          </p:cNvSpPr>
          <p:nvPr/>
        </p:nvSpPr>
        <p:spPr bwMode="auto">
          <a:xfrm flipH="1">
            <a:off x="3764791" y="2519710"/>
            <a:ext cx="1709023" cy="164755"/>
          </a:xfrm>
          <a:prstGeom prst="line">
            <a:avLst/>
          </a:prstGeom>
          <a:noFill/>
          <a:ln w="1905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35" name="Line 21"/>
          <p:cNvSpPr>
            <a:spLocks noChangeShapeType="1"/>
          </p:cNvSpPr>
          <p:nvPr/>
        </p:nvSpPr>
        <p:spPr bwMode="auto">
          <a:xfrm flipH="1">
            <a:off x="3764791" y="2684463"/>
            <a:ext cx="1709023" cy="164754"/>
          </a:xfrm>
          <a:prstGeom prst="line">
            <a:avLst/>
          </a:prstGeom>
          <a:noFill/>
          <a:ln w="1905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36" name="Text Box 22"/>
          <p:cNvSpPr txBox="1">
            <a:spLocks noChangeArrowheads="1"/>
          </p:cNvSpPr>
          <p:nvPr/>
        </p:nvSpPr>
        <p:spPr bwMode="auto">
          <a:xfrm>
            <a:off x="2709698" y="2734052"/>
            <a:ext cx="1098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r" eaLnBrk="1" hangingPunct="1">
              <a:defRPr/>
            </a:pPr>
            <a:r>
              <a:rPr kumimoji="0" lang="zh-CN" altLang="en-US" sz="1200" kern="0" dirty="0">
                <a:latin typeface="微软雅黑" panose="020B0503020204020204" pitchFamily="34" charset="-122"/>
                <a:ea typeface="微软雅黑" panose="020B0503020204020204" pitchFamily="34" charset="-122"/>
              </a:rPr>
              <a:t>发送 </a:t>
            </a:r>
            <a:r>
              <a:rPr kumimoji="0" lang="en-US" altLang="zh-CN" sz="1200" kern="0" dirty="0">
                <a:latin typeface="微软雅黑" panose="020B0503020204020204" pitchFamily="34" charset="-122"/>
                <a:ea typeface="微软雅黑" panose="020B0503020204020204" pitchFamily="34" charset="-122"/>
              </a:rPr>
              <a:t>M</a:t>
            </a:r>
            <a:r>
              <a:rPr kumimoji="0" lang="en-US" altLang="zh-CN" sz="1200" kern="0" baseline="-25000" dirty="0">
                <a:latin typeface="微软雅黑" panose="020B0503020204020204" pitchFamily="34" charset="-122"/>
                <a:ea typeface="微软雅黑" panose="020B0503020204020204" pitchFamily="34" charset="-122"/>
              </a:rPr>
              <a:t>4</a:t>
            </a:r>
            <a:r>
              <a:rPr kumimoji="0" lang="en-US" altLang="zh-CN" sz="1200" kern="0" dirty="0">
                <a:latin typeface="微软雅黑" panose="020B0503020204020204" pitchFamily="34" charset="-122"/>
                <a:ea typeface="微软雅黑" panose="020B0503020204020204" pitchFamily="34" charset="-122"/>
              </a:rPr>
              <a:t>~M</a:t>
            </a:r>
            <a:r>
              <a:rPr kumimoji="0" lang="en-US" altLang="zh-CN" sz="1200" kern="0" baseline="-25000" dirty="0">
                <a:latin typeface="微软雅黑" panose="020B0503020204020204" pitchFamily="34" charset="-122"/>
                <a:ea typeface="微软雅黑" panose="020B0503020204020204" pitchFamily="34" charset="-122"/>
              </a:rPr>
              <a:t>7</a:t>
            </a:r>
            <a:endParaRPr kumimoji="0" lang="en-US" altLang="zh-CN" sz="1200" kern="0" baseline="-25000" dirty="0">
              <a:latin typeface="微软雅黑" panose="020B0503020204020204" pitchFamily="34" charset="-122"/>
              <a:ea typeface="微软雅黑" panose="020B0503020204020204" pitchFamily="34" charset="-122"/>
            </a:endParaRPr>
          </a:p>
        </p:txBody>
      </p:sp>
      <p:sp>
        <p:nvSpPr>
          <p:cNvPr id="137" name="Text Box 23"/>
          <p:cNvSpPr txBox="1">
            <a:spLocks noChangeArrowheads="1"/>
          </p:cNvSpPr>
          <p:nvPr/>
        </p:nvSpPr>
        <p:spPr bwMode="auto">
          <a:xfrm>
            <a:off x="5432008" y="3016433"/>
            <a:ext cx="117532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en-US" altLang="zh-CN" sz="1200" kern="0">
                <a:latin typeface="微软雅黑" panose="020B0503020204020204" pitchFamily="34" charset="-122"/>
                <a:ea typeface="微软雅黑" panose="020B0503020204020204" pitchFamily="34" charset="-122"/>
              </a:rPr>
              <a:t> </a:t>
            </a:r>
            <a:r>
              <a:rPr kumimoji="0" lang="zh-CN" altLang="en-US" sz="1200" kern="0">
                <a:latin typeface="微软雅黑" panose="020B0503020204020204" pitchFamily="34" charset="-122"/>
                <a:ea typeface="微软雅黑" panose="020B0503020204020204" pitchFamily="34" charset="-122"/>
              </a:rPr>
              <a:t>确认 </a:t>
            </a:r>
            <a:r>
              <a:rPr kumimoji="0" lang="en-US" altLang="zh-CN" sz="1200" kern="0">
                <a:latin typeface="微软雅黑" panose="020B0503020204020204" pitchFamily="34" charset="-122"/>
                <a:ea typeface="微软雅黑" panose="020B0503020204020204" pitchFamily="34" charset="-122"/>
              </a:rPr>
              <a:t>M</a:t>
            </a:r>
            <a:r>
              <a:rPr kumimoji="0" lang="en-US" altLang="zh-CN" sz="1200" kern="0" baseline="-25000">
                <a:latin typeface="微软雅黑" panose="020B0503020204020204" pitchFamily="34" charset="-122"/>
                <a:ea typeface="微软雅黑" panose="020B0503020204020204" pitchFamily="34" charset="-122"/>
              </a:rPr>
              <a:t>4</a:t>
            </a:r>
            <a:r>
              <a:rPr kumimoji="0" lang="en-US" altLang="zh-CN" sz="1200" kern="0">
                <a:latin typeface="微软雅黑" panose="020B0503020204020204" pitchFamily="34" charset="-122"/>
                <a:ea typeface="微软雅黑" panose="020B0503020204020204" pitchFamily="34" charset="-122"/>
              </a:rPr>
              <a:t>~M</a:t>
            </a:r>
            <a:r>
              <a:rPr kumimoji="0" lang="en-US" altLang="zh-CN" sz="1200" kern="0" baseline="-25000">
                <a:latin typeface="微软雅黑" panose="020B0503020204020204" pitchFamily="34" charset="-122"/>
                <a:ea typeface="微软雅黑" panose="020B0503020204020204" pitchFamily="34" charset="-122"/>
              </a:rPr>
              <a:t>7 </a:t>
            </a:r>
            <a:endParaRPr kumimoji="0" lang="en-US" altLang="zh-CN" sz="1200" kern="0">
              <a:latin typeface="微软雅黑" panose="020B0503020204020204" pitchFamily="34" charset="-122"/>
              <a:ea typeface="微软雅黑" panose="020B0503020204020204" pitchFamily="34" charset="-122"/>
            </a:endParaRPr>
          </a:p>
        </p:txBody>
      </p:sp>
      <p:sp>
        <p:nvSpPr>
          <p:cNvPr id="138" name="Line 24"/>
          <p:cNvSpPr>
            <a:spLocks noChangeShapeType="1"/>
          </p:cNvSpPr>
          <p:nvPr/>
        </p:nvSpPr>
        <p:spPr bwMode="auto">
          <a:xfrm flipH="1">
            <a:off x="3764791" y="3287745"/>
            <a:ext cx="1709023" cy="165574"/>
          </a:xfrm>
          <a:prstGeom prst="line">
            <a:avLst/>
          </a:prstGeom>
          <a:noFill/>
          <a:ln w="1905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39" name="Line 25"/>
          <p:cNvSpPr>
            <a:spLocks noChangeShapeType="1"/>
          </p:cNvSpPr>
          <p:nvPr/>
        </p:nvSpPr>
        <p:spPr bwMode="auto">
          <a:xfrm flipH="1">
            <a:off x="3764791" y="3453318"/>
            <a:ext cx="1709023" cy="164754"/>
          </a:xfrm>
          <a:prstGeom prst="line">
            <a:avLst/>
          </a:prstGeom>
          <a:noFill/>
          <a:ln w="1905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40" name="Line 26"/>
          <p:cNvSpPr>
            <a:spLocks noChangeShapeType="1"/>
          </p:cNvSpPr>
          <p:nvPr/>
        </p:nvSpPr>
        <p:spPr bwMode="auto">
          <a:xfrm flipH="1">
            <a:off x="3764791" y="3618075"/>
            <a:ext cx="1709023" cy="164755"/>
          </a:xfrm>
          <a:prstGeom prst="line">
            <a:avLst/>
          </a:prstGeom>
          <a:noFill/>
          <a:ln w="1905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41" name="Text Box 27"/>
          <p:cNvSpPr txBox="1">
            <a:spLocks noChangeArrowheads="1"/>
          </p:cNvSpPr>
          <p:nvPr/>
        </p:nvSpPr>
        <p:spPr bwMode="auto">
          <a:xfrm>
            <a:off x="1566410" y="1653314"/>
            <a:ext cx="663937" cy="209837"/>
          </a:xfrm>
          <a:prstGeom prst="rect">
            <a:avLst/>
          </a:prstGeom>
          <a:solidFill>
            <a:srgbClr val="00FFFF"/>
          </a:solidFill>
          <a:ln>
            <a:noFill/>
          </a:ln>
          <a:effectLst/>
        </p:spPr>
        <p:txBody>
          <a:bodyPr wrap="none" lIns="91436" tIns="45718" rIns="91436" bIns="45718"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en-US" altLang="zh-CN" sz="1200" kern="0" dirty="0" err="1">
                <a:latin typeface="微软雅黑" panose="020B0503020204020204" pitchFamily="34" charset="-122"/>
                <a:ea typeface="微软雅黑" panose="020B0503020204020204" pitchFamily="34" charset="-122"/>
              </a:rPr>
              <a:t>cwnd</a:t>
            </a:r>
            <a:r>
              <a:rPr kumimoji="0" lang="en-US" altLang="zh-CN" sz="1200" kern="0" dirty="0">
                <a:latin typeface="微软雅黑" panose="020B0503020204020204" pitchFamily="34" charset="-122"/>
                <a:ea typeface="微软雅黑" panose="020B0503020204020204" pitchFamily="34" charset="-122"/>
              </a:rPr>
              <a:t> = 1 </a:t>
            </a:r>
            <a:endParaRPr kumimoji="0" lang="en-US" altLang="zh-CN" sz="1200" kern="0" dirty="0">
              <a:latin typeface="微软雅黑" panose="020B0503020204020204" pitchFamily="34" charset="-122"/>
              <a:ea typeface="微软雅黑" panose="020B0503020204020204" pitchFamily="34" charset="-122"/>
            </a:endParaRPr>
          </a:p>
        </p:txBody>
      </p:sp>
      <p:sp>
        <p:nvSpPr>
          <p:cNvPr id="142" name="Text Box 28"/>
          <p:cNvSpPr txBox="1">
            <a:spLocks noChangeArrowheads="1"/>
          </p:cNvSpPr>
          <p:nvPr/>
        </p:nvSpPr>
        <p:spPr bwMode="auto">
          <a:xfrm>
            <a:off x="1566410" y="2209053"/>
            <a:ext cx="663937" cy="209837"/>
          </a:xfrm>
          <a:prstGeom prst="rect">
            <a:avLst/>
          </a:prstGeom>
          <a:solidFill>
            <a:schemeClr val="bg1"/>
          </a:solidFill>
          <a:ln>
            <a:noFill/>
          </a:ln>
          <a:effectLst/>
        </p:spPr>
        <p:txBody>
          <a:bodyPr wrap="none" lIns="91436" tIns="45718" rIns="91436" bIns="45718"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en-US" altLang="zh-CN" sz="1200" kern="0" dirty="0" err="1">
                <a:latin typeface="微软雅黑" panose="020B0503020204020204" pitchFamily="34" charset="-122"/>
                <a:ea typeface="微软雅黑" panose="020B0503020204020204" pitchFamily="34" charset="-122"/>
              </a:rPr>
              <a:t>cwnd</a:t>
            </a:r>
            <a:r>
              <a:rPr kumimoji="0" lang="en-US" altLang="zh-CN" sz="1200" kern="0" dirty="0">
                <a:latin typeface="微软雅黑" panose="020B0503020204020204" pitchFamily="34" charset="-122"/>
                <a:ea typeface="微软雅黑" panose="020B0503020204020204" pitchFamily="34" charset="-122"/>
              </a:rPr>
              <a:t> = 2 </a:t>
            </a:r>
            <a:endParaRPr kumimoji="0" lang="en-US" altLang="zh-CN" sz="1200" kern="0" dirty="0">
              <a:latin typeface="微软雅黑" panose="020B0503020204020204" pitchFamily="34" charset="-122"/>
              <a:ea typeface="微软雅黑" panose="020B0503020204020204" pitchFamily="34" charset="-122"/>
            </a:endParaRPr>
          </a:p>
        </p:txBody>
      </p:sp>
      <p:sp>
        <p:nvSpPr>
          <p:cNvPr id="143" name="Text Box 29"/>
          <p:cNvSpPr txBox="1">
            <a:spLocks noChangeArrowheads="1"/>
          </p:cNvSpPr>
          <p:nvPr/>
        </p:nvSpPr>
        <p:spPr bwMode="auto">
          <a:xfrm>
            <a:off x="1566410" y="2773809"/>
            <a:ext cx="663937" cy="209837"/>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lIns="91436" tIns="45718" rIns="91436" bIns="45718"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en-US" altLang="zh-CN" sz="1200" kern="0" dirty="0" err="1">
                <a:latin typeface="微软雅黑" panose="020B0503020204020204" pitchFamily="34" charset="-122"/>
                <a:ea typeface="微软雅黑" panose="020B0503020204020204" pitchFamily="34" charset="-122"/>
              </a:rPr>
              <a:t>cwnd</a:t>
            </a:r>
            <a:r>
              <a:rPr kumimoji="0" lang="en-US" altLang="zh-CN" sz="1200" kern="0" dirty="0">
                <a:latin typeface="微软雅黑" panose="020B0503020204020204" pitchFamily="34" charset="-122"/>
                <a:ea typeface="微软雅黑" panose="020B0503020204020204" pitchFamily="34" charset="-122"/>
              </a:rPr>
              <a:t> = 4 </a:t>
            </a:r>
            <a:endParaRPr kumimoji="0" lang="en-US" altLang="zh-CN" sz="1200" kern="0" dirty="0">
              <a:latin typeface="微软雅黑" panose="020B0503020204020204" pitchFamily="34" charset="-122"/>
              <a:ea typeface="微软雅黑" panose="020B0503020204020204" pitchFamily="34" charset="-122"/>
            </a:endParaRPr>
          </a:p>
        </p:txBody>
      </p:sp>
      <p:sp>
        <p:nvSpPr>
          <p:cNvPr id="144" name="Text Box 30"/>
          <p:cNvSpPr txBox="1">
            <a:spLocks noChangeArrowheads="1"/>
          </p:cNvSpPr>
          <p:nvPr/>
        </p:nvSpPr>
        <p:spPr bwMode="auto">
          <a:xfrm>
            <a:off x="2647181" y="3796877"/>
            <a:ext cx="11608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r" eaLnBrk="1" hangingPunct="1">
              <a:defRPr/>
            </a:pPr>
            <a:r>
              <a:rPr kumimoji="0" lang="zh-CN" altLang="en-US" sz="1200" kern="0">
                <a:latin typeface="微软雅黑" panose="020B0503020204020204" pitchFamily="34" charset="-122"/>
                <a:ea typeface="微软雅黑" panose="020B0503020204020204" pitchFamily="34" charset="-122"/>
              </a:rPr>
              <a:t>发送 </a:t>
            </a:r>
            <a:r>
              <a:rPr kumimoji="0" lang="en-US" altLang="zh-CN" sz="1200" kern="0">
                <a:latin typeface="微软雅黑" panose="020B0503020204020204" pitchFamily="34" charset="-122"/>
                <a:ea typeface="微软雅黑" panose="020B0503020204020204" pitchFamily="34" charset="-122"/>
              </a:rPr>
              <a:t>M</a:t>
            </a:r>
            <a:r>
              <a:rPr kumimoji="0" lang="en-US" altLang="zh-CN" sz="1200" kern="0" baseline="-25000">
                <a:latin typeface="微软雅黑" panose="020B0503020204020204" pitchFamily="34" charset="-122"/>
                <a:ea typeface="微软雅黑" panose="020B0503020204020204" pitchFamily="34" charset="-122"/>
              </a:rPr>
              <a:t>8</a:t>
            </a:r>
            <a:r>
              <a:rPr kumimoji="0" lang="en-US" altLang="zh-CN" sz="1200" kern="0">
                <a:latin typeface="微软雅黑" panose="020B0503020204020204" pitchFamily="34" charset="-122"/>
                <a:ea typeface="微软雅黑" panose="020B0503020204020204" pitchFamily="34" charset="-122"/>
              </a:rPr>
              <a:t>~M</a:t>
            </a:r>
            <a:r>
              <a:rPr kumimoji="0" lang="en-US" altLang="zh-CN" sz="1200" kern="0" baseline="-25000">
                <a:latin typeface="微软雅黑" panose="020B0503020204020204" pitchFamily="34" charset="-122"/>
                <a:ea typeface="微软雅黑" panose="020B0503020204020204" pitchFamily="34" charset="-122"/>
              </a:rPr>
              <a:t>15</a:t>
            </a:r>
            <a:endParaRPr kumimoji="0" lang="en-US" altLang="zh-CN" sz="1200" kern="0" baseline="-25000">
              <a:latin typeface="微软雅黑" panose="020B0503020204020204" pitchFamily="34" charset="-122"/>
              <a:ea typeface="微软雅黑" panose="020B0503020204020204" pitchFamily="34" charset="-122"/>
            </a:endParaRPr>
          </a:p>
        </p:txBody>
      </p:sp>
      <p:sp>
        <p:nvSpPr>
          <p:cNvPr id="145" name="Text Box 31"/>
          <p:cNvSpPr txBox="1">
            <a:spLocks noChangeArrowheads="1"/>
          </p:cNvSpPr>
          <p:nvPr/>
        </p:nvSpPr>
        <p:spPr bwMode="auto">
          <a:xfrm>
            <a:off x="1566409" y="3796877"/>
            <a:ext cx="949299" cy="276999"/>
          </a:xfrm>
          <a:prstGeom prst="rect">
            <a:avLst/>
          </a:prstGeom>
          <a:solidFill>
            <a:srgbClr val="99FFCC"/>
          </a:solidFill>
          <a:ln>
            <a:noFill/>
          </a:ln>
          <a:effec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en-US" altLang="zh-CN" sz="1200" kern="0" dirty="0" err="1">
                <a:latin typeface="微软雅黑" panose="020B0503020204020204" pitchFamily="34" charset="-122"/>
                <a:ea typeface="微软雅黑" panose="020B0503020204020204" pitchFamily="34" charset="-122"/>
              </a:rPr>
              <a:t>cwnd</a:t>
            </a:r>
            <a:r>
              <a:rPr kumimoji="0" lang="en-US" altLang="zh-CN" sz="1200" kern="0" dirty="0">
                <a:latin typeface="微软雅黑" panose="020B0503020204020204" pitchFamily="34" charset="-122"/>
                <a:ea typeface="微软雅黑" panose="020B0503020204020204" pitchFamily="34" charset="-122"/>
              </a:rPr>
              <a:t> = 8 </a:t>
            </a:r>
            <a:endParaRPr kumimoji="0" lang="en-US" altLang="zh-CN" sz="1200" kern="0" dirty="0">
              <a:latin typeface="微软雅黑" panose="020B0503020204020204" pitchFamily="34" charset="-122"/>
              <a:ea typeface="微软雅黑" panose="020B0503020204020204" pitchFamily="34" charset="-122"/>
            </a:endParaRPr>
          </a:p>
        </p:txBody>
      </p:sp>
      <p:sp>
        <p:nvSpPr>
          <p:cNvPr id="146" name="Text Box 32"/>
          <p:cNvSpPr txBox="1">
            <a:spLocks noChangeArrowheads="1"/>
          </p:cNvSpPr>
          <p:nvPr/>
        </p:nvSpPr>
        <p:spPr bwMode="auto">
          <a:xfrm rot="5400000">
            <a:off x="4500770" y="3964412"/>
            <a:ext cx="33214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en-US" altLang="zh-CN" sz="1200" kern="0">
                <a:latin typeface="微软雅黑" panose="020B0503020204020204" pitchFamily="34" charset="-122"/>
                <a:ea typeface="微软雅黑" panose="020B0503020204020204" pitchFamily="34" charset="-122"/>
              </a:rPr>
              <a:t>…</a:t>
            </a:r>
            <a:endParaRPr kumimoji="0" lang="en-US" altLang="zh-CN" sz="1200" kern="0">
              <a:latin typeface="微软雅黑" panose="020B0503020204020204" pitchFamily="34" charset="-122"/>
              <a:ea typeface="微软雅黑" panose="020B0503020204020204" pitchFamily="34" charset="-122"/>
            </a:endParaRPr>
          </a:p>
        </p:txBody>
      </p:sp>
      <p:sp>
        <p:nvSpPr>
          <p:cNvPr id="147" name="Line 33"/>
          <p:cNvSpPr>
            <a:spLocks noChangeShapeType="1"/>
          </p:cNvSpPr>
          <p:nvPr/>
        </p:nvSpPr>
        <p:spPr bwMode="auto">
          <a:xfrm>
            <a:off x="3764791" y="2904136"/>
            <a:ext cx="1709023" cy="164754"/>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48" name="Line 34"/>
          <p:cNvSpPr>
            <a:spLocks noChangeShapeType="1"/>
          </p:cNvSpPr>
          <p:nvPr/>
        </p:nvSpPr>
        <p:spPr bwMode="auto">
          <a:xfrm>
            <a:off x="3764791" y="3068892"/>
            <a:ext cx="1709023" cy="164755"/>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49" name="Line 35"/>
          <p:cNvSpPr>
            <a:spLocks noChangeShapeType="1"/>
          </p:cNvSpPr>
          <p:nvPr/>
        </p:nvSpPr>
        <p:spPr bwMode="auto">
          <a:xfrm>
            <a:off x="3764791" y="3233645"/>
            <a:ext cx="1709023" cy="164754"/>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50" name="Line 36"/>
          <p:cNvSpPr>
            <a:spLocks noChangeShapeType="1"/>
          </p:cNvSpPr>
          <p:nvPr/>
        </p:nvSpPr>
        <p:spPr bwMode="auto">
          <a:xfrm>
            <a:off x="3764791" y="3398402"/>
            <a:ext cx="1709023" cy="164755"/>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51" name="Text Box 40"/>
          <p:cNvSpPr txBox="1">
            <a:spLocks noChangeArrowheads="1"/>
          </p:cNvSpPr>
          <p:nvPr/>
        </p:nvSpPr>
        <p:spPr bwMode="auto">
          <a:xfrm>
            <a:off x="6624995" y="1870526"/>
            <a:ext cx="633507" cy="276999"/>
          </a:xfrm>
          <a:prstGeom prst="rect">
            <a:avLst/>
          </a:prstGeom>
          <a:solidFill>
            <a:srgbClr val="00B050"/>
          </a:solidFill>
          <a:ln>
            <a:noFill/>
          </a:ln>
          <a:effec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sz="1200" kern="0">
                <a:solidFill>
                  <a:schemeClr val="bg1"/>
                </a:solidFill>
                <a:latin typeface="微软雅黑" panose="020B0503020204020204" pitchFamily="34" charset="-122"/>
                <a:ea typeface="微软雅黑" panose="020B0503020204020204" pitchFamily="34" charset="-122"/>
              </a:rPr>
              <a:t>轮次 </a:t>
            </a:r>
            <a:r>
              <a:rPr kumimoji="0" lang="en-US" altLang="zh-CN" sz="1200" kern="0">
                <a:solidFill>
                  <a:schemeClr val="bg1"/>
                </a:solidFill>
                <a:latin typeface="微软雅黑" panose="020B0503020204020204" pitchFamily="34" charset="-122"/>
                <a:ea typeface="微软雅黑" panose="020B0503020204020204" pitchFamily="34" charset="-122"/>
              </a:rPr>
              <a:t>1</a:t>
            </a:r>
            <a:endParaRPr kumimoji="0" lang="en-US" altLang="zh-CN" sz="1200" kern="0">
              <a:solidFill>
                <a:schemeClr val="bg1"/>
              </a:solidFill>
              <a:latin typeface="微软雅黑" panose="020B0503020204020204" pitchFamily="34" charset="-122"/>
              <a:ea typeface="微软雅黑" panose="020B0503020204020204" pitchFamily="34" charset="-122"/>
            </a:endParaRPr>
          </a:p>
        </p:txBody>
      </p:sp>
      <p:sp>
        <p:nvSpPr>
          <p:cNvPr id="152" name="Text Box 41"/>
          <p:cNvSpPr txBox="1">
            <a:spLocks noChangeArrowheads="1"/>
          </p:cNvSpPr>
          <p:nvPr/>
        </p:nvSpPr>
        <p:spPr bwMode="auto">
          <a:xfrm>
            <a:off x="6624995" y="2402495"/>
            <a:ext cx="633507" cy="276999"/>
          </a:xfrm>
          <a:prstGeom prst="rect">
            <a:avLst/>
          </a:prstGeom>
          <a:solidFill>
            <a:srgbClr val="00B050"/>
          </a:solidFill>
          <a:ln>
            <a:noFill/>
          </a:ln>
          <a:effec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sz="1200" kern="0">
                <a:solidFill>
                  <a:schemeClr val="bg1"/>
                </a:solidFill>
                <a:latin typeface="微软雅黑" panose="020B0503020204020204" pitchFamily="34" charset="-122"/>
                <a:ea typeface="微软雅黑" panose="020B0503020204020204" pitchFamily="34" charset="-122"/>
              </a:rPr>
              <a:t>轮次 </a:t>
            </a:r>
            <a:r>
              <a:rPr kumimoji="0" lang="en-US" altLang="zh-CN" sz="1200" kern="0">
                <a:solidFill>
                  <a:schemeClr val="bg1"/>
                </a:solidFill>
                <a:latin typeface="微软雅黑" panose="020B0503020204020204" pitchFamily="34" charset="-122"/>
                <a:ea typeface="微软雅黑" panose="020B0503020204020204" pitchFamily="34" charset="-122"/>
              </a:rPr>
              <a:t>2</a:t>
            </a:r>
            <a:endParaRPr kumimoji="0" lang="en-US" altLang="zh-CN" sz="1200" kern="0">
              <a:solidFill>
                <a:schemeClr val="bg1"/>
              </a:solidFill>
              <a:latin typeface="微软雅黑" panose="020B0503020204020204" pitchFamily="34" charset="-122"/>
              <a:ea typeface="微软雅黑" panose="020B0503020204020204" pitchFamily="34" charset="-122"/>
            </a:endParaRPr>
          </a:p>
        </p:txBody>
      </p:sp>
      <p:sp>
        <p:nvSpPr>
          <p:cNvPr id="153" name="Text Box 42"/>
          <p:cNvSpPr txBox="1">
            <a:spLocks noChangeArrowheads="1"/>
          </p:cNvSpPr>
          <p:nvPr/>
        </p:nvSpPr>
        <p:spPr bwMode="auto">
          <a:xfrm>
            <a:off x="6624995" y="3257417"/>
            <a:ext cx="633507" cy="276999"/>
          </a:xfrm>
          <a:prstGeom prst="rect">
            <a:avLst/>
          </a:prstGeom>
          <a:solidFill>
            <a:srgbClr val="00B050"/>
          </a:solidFill>
          <a:ln>
            <a:noFill/>
          </a:ln>
          <a:effec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sz="1200" kern="0" dirty="0">
                <a:solidFill>
                  <a:schemeClr val="bg1"/>
                </a:solidFill>
                <a:latin typeface="微软雅黑" panose="020B0503020204020204" pitchFamily="34" charset="-122"/>
                <a:ea typeface="微软雅黑" panose="020B0503020204020204" pitchFamily="34" charset="-122"/>
              </a:rPr>
              <a:t>轮次 </a:t>
            </a:r>
            <a:r>
              <a:rPr kumimoji="0" lang="en-US" altLang="zh-CN" sz="1200" kern="0" dirty="0">
                <a:solidFill>
                  <a:schemeClr val="bg1"/>
                </a:solidFill>
                <a:latin typeface="微软雅黑" panose="020B0503020204020204" pitchFamily="34" charset="-122"/>
                <a:ea typeface="微软雅黑" panose="020B0503020204020204" pitchFamily="34" charset="-122"/>
              </a:rPr>
              <a:t>3</a:t>
            </a:r>
            <a:endParaRPr kumimoji="0" lang="en-US" altLang="zh-CN" sz="1200" kern="0" dirty="0">
              <a:solidFill>
                <a:schemeClr val="bg1"/>
              </a:solidFill>
              <a:latin typeface="微软雅黑" panose="020B0503020204020204" pitchFamily="34" charset="-122"/>
              <a:ea typeface="微软雅黑" panose="020B0503020204020204" pitchFamily="34" charset="-122"/>
            </a:endParaRPr>
          </a:p>
        </p:txBody>
      </p:sp>
      <p:sp>
        <p:nvSpPr>
          <p:cNvPr id="154" name="Text Box 43"/>
          <p:cNvSpPr txBox="1">
            <a:spLocks noChangeArrowheads="1"/>
          </p:cNvSpPr>
          <p:nvPr/>
        </p:nvSpPr>
        <p:spPr bwMode="auto">
          <a:xfrm>
            <a:off x="1492471" y="3473330"/>
            <a:ext cx="2196937" cy="276999"/>
          </a:xfrm>
          <a:prstGeom prst="rect">
            <a:avLst/>
          </a:prstGeom>
          <a:solidFill>
            <a:srgbClr val="FFFF00"/>
          </a:solidFill>
          <a:ln w="19050">
            <a:solidFill>
              <a:srgbClr val="333399"/>
            </a:solidFill>
            <a:miter lim="800000"/>
          </a:ln>
          <a:effectLst/>
        </p:spPr>
        <p:txBody>
          <a:bodyPr wrap="squar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lang="zh-CN" altLang="en-US" sz="1200" kern="0" dirty="0">
                <a:latin typeface="微软雅黑" panose="020B0503020204020204" pitchFamily="34" charset="-122"/>
                <a:ea typeface="微软雅黑" panose="020B0503020204020204" pitchFamily="34" charset="-122"/>
              </a:rPr>
              <a:t>窗口大小按指数增加，不慢！</a:t>
            </a:r>
            <a:endParaRPr lang="zh-CN" altLang="en-US" sz="1200" kern="0" dirty="0">
              <a:latin typeface="微软雅黑" panose="020B0503020204020204" pitchFamily="34" charset="-122"/>
              <a:ea typeface="微软雅黑" panose="020B0503020204020204" pitchFamily="34" charset="-122"/>
            </a:endParaRPr>
          </a:p>
        </p:txBody>
      </p:sp>
      <p:sp>
        <p:nvSpPr>
          <p:cNvPr id="155" name="矩形 154"/>
          <p:cNvSpPr/>
          <p:nvPr/>
        </p:nvSpPr>
        <p:spPr>
          <a:xfrm>
            <a:off x="1492470" y="3016100"/>
            <a:ext cx="2196936" cy="461665"/>
          </a:xfrm>
          <a:prstGeom prst="rect">
            <a:avLst/>
          </a:prstGeom>
          <a:solidFill>
            <a:srgbClr val="0000FF"/>
          </a:solidFill>
          <a:ln w="19050">
            <a:solidFill>
              <a:srgbClr val="333399"/>
            </a:solidFill>
            <a:miter lim="800000"/>
          </a:ln>
          <a:effectLst/>
        </p:spPr>
        <p:txBody>
          <a:bodyPr wrap="square" lIns="91436" tIns="45718" rIns="91436" bIns="45718">
            <a:spAutoFit/>
          </a:bodyPr>
          <a:lstStyle/>
          <a:p>
            <a:r>
              <a:rPr kumimoji="1" lang="zh-CN" altLang="zh-CN" sz="1200" b="1" kern="0" dirty="0">
                <a:solidFill>
                  <a:schemeClr val="bg1"/>
                </a:solidFill>
                <a:latin typeface="微软雅黑" panose="020B0503020204020204" pitchFamily="34" charset="-122"/>
                <a:ea typeface="微软雅黑" panose="020B0503020204020204" pitchFamily="34" charset="-122"/>
              </a:rPr>
              <a:t>每经过一个传输轮次，拥塞窗口就加倍。</a:t>
            </a:r>
            <a:endParaRPr kumimoji="1" lang="zh-CN" altLang="en-US" sz="1200" b="1" kern="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0"/>
                                  </p:stCondLst>
                                  <p:endCondLst>
                                    <p:cond evt="onNext" delay="0">
                                      <p:tgtEl>
                                        <p:sldTgt/>
                                      </p:tgtEl>
                                    </p:cond>
                                  </p:endCondLst>
                                  <p:childTnLst>
                                    <p:anim calcmode="discrete" valueType="str">
                                      <p:cBhvr>
                                        <p:cTn id="6" dur="1000" fill="hold"/>
                                        <p:tgtEl>
                                          <p:spTgt spid="153"/>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0"/>
                                  </p:stCondLst>
                                  <p:endCondLst>
                                    <p:cond evt="onNext" delay="0">
                                      <p:tgtEl>
                                        <p:sldTgt/>
                                      </p:tgtEl>
                                    </p:cond>
                                  </p:endCondLst>
                                  <p:childTnLst>
                                    <p:anim calcmode="discrete" valueType="str">
                                      <p:cBhvr>
                                        <p:cTn id="8" dur="1000" fill="hold"/>
                                        <p:tgtEl>
                                          <p:spTgt spid="152"/>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151"/>
                                        </p:tgtEl>
                                        <p:attrNameLst>
                                          <p:attrName>style.visibility</p:attrName>
                                        </p:attrNameLst>
                                      </p:cBhvr>
                                      <p:tavLst>
                                        <p:tav tm="0">
                                          <p:val>
                                            <p:strVal val="hidden"/>
                                          </p:val>
                                        </p:tav>
                                        <p:tav tm="50000">
                                          <p:val>
                                            <p:strVal val="visible"/>
                                          </p:val>
                                        </p:tav>
                                      </p:tavLst>
                                    </p:anim>
                                  </p:childTnLst>
                                </p:cTn>
                              </p:par>
                              <p:par>
                                <p:cTn id="11" presetID="22" presetClass="entr" presetSubtype="1" fill="hold" grpId="0" nodeType="withEffect">
                                  <p:stCondLst>
                                    <p:cond delay="3000"/>
                                  </p:stCondLst>
                                  <p:childTnLst>
                                    <p:set>
                                      <p:cBhvr>
                                        <p:cTn id="12" dur="1" fill="hold">
                                          <p:stCondLst>
                                            <p:cond delay="0"/>
                                          </p:stCondLst>
                                        </p:cTn>
                                        <p:tgtEl>
                                          <p:spTgt spid="155"/>
                                        </p:tgtEl>
                                        <p:attrNameLst>
                                          <p:attrName>style.visibility</p:attrName>
                                        </p:attrNameLst>
                                      </p:cBhvr>
                                      <p:to>
                                        <p:strVal val="visible"/>
                                      </p:to>
                                    </p:set>
                                    <p:animEffect transition="in" filter="wipe(up)">
                                      <p:cBhvr>
                                        <p:cTn id="13" dur="2000"/>
                                        <p:tgtEl>
                                          <p:spTgt spid="155"/>
                                        </p:tgtEl>
                                      </p:cBhvr>
                                    </p:animEffect>
                                  </p:childTnLst>
                                </p:cTn>
                              </p:par>
                            </p:childTnLst>
                          </p:cTn>
                        </p:par>
                        <p:par>
                          <p:cTn id="14" fill="hold">
                            <p:stCondLst>
                              <p:cond delay="1000"/>
                            </p:stCondLst>
                            <p:childTnLst>
                              <p:par>
                                <p:cTn id="15" presetID="22" presetClass="entr" presetSubtype="1" fill="hold" grpId="0" nodeType="afterEffect">
                                  <p:stCondLst>
                                    <p:cond delay="10000"/>
                                  </p:stCondLst>
                                  <p:childTnLst>
                                    <p:set>
                                      <p:cBhvr>
                                        <p:cTn id="16" dur="1" fill="hold">
                                          <p:stCondLst>
                                            <p:cond delay="0"/>
                                          </p:stCondLst>
                                        </p:cTn>
                                        <p:tgtEl>
                                          <p:spTgt spid="154"/>
                                        </p:tgtEl>
                                        <p:attrNameLst>
                                          <p:attrName>style.visibility</p:attrName>
                                        </p:attrNameLst>
                                      </p:cBhvr>
                                      <p:to>
                                        <p:strVal val="visible"/>
                                      </p:to>
                                    </p:set>
                                    <p:animEffect transition="in" filter="wipe(up)">
                                      <p:cBhvr>
                                        <p:cTn id="17" dur="10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animBg="1"/>
      <p:bldP spid="152" grpId="0" animBg="1"/>
      <p:bldP spid="153" grpId="0" animBg="1"/>
      <p:bldP spid="154" grpId="0" animBg="1"/>
      <p:bldP spid="155"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5" y="796432"/>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3" name="Rectangle 6"/>
          <p:cNvSpPr>
            <a:spLocks noChangeArrowheads="1"/>
          </p:cNvSpPr>
          <p:nvPr/>
        </p:nvSpPr>
        <p:spPr bwMode="auto">
          <a:xfrm>
            <a:off x="3969649" y="763221"/>
            <a:ext cx="1223408"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传输轮次</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Rectangle 68"/>
          <p:cNvSpPr>
            <a:spLocks noChangeArrowheads="1"/>
          </p:cNvSpPr>
          <p:nvPr/>
        </p:nvSpPr>
        <p:spPr bwMode="auto">
          <a:xfrm>
            <a:off x="556963" y="1168677"/>
            <a:ext cx="8184960"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使用慢开始算法后，每经过一个</a:t>
            </a:r>
            <a:r>
              <a:rPr lang="zh-CN" altLang="en-US" sz="2000" b="1" dirty="0">
                <a:solidFill>
                  <a:srgbClr val="0000FF"/>
                </a:solidFill>
                <a:latin typeface="微软雅黑" panose="020B0503020204020204" pitchFamily="34" charset="-122"/>
                <a:ea typeface="微软雅黑" panose="020B0503020204020204" pitchFamily="34" charset="-122"/>
              </a:rPr>
              <a:t>传输轮次 </a:t>
            </a:r>
            <a:r>
              <a:rPr lang="en-US" altLang="zh-CN" sz="2000" b="1" dirty="0">
                <a:latin typeface="微软雅黑" panose="020B0503020204020204" pitchFamily="34" charset="-122"/>
                <a:ea typeface="微软雅黑" panose="020B0503020204020204" pitchFamily="34" charset="-122"/>
              </a:rPr>
              <a:t>(transmission round)</a:t>
            </a:r>
            <a:r>
              <a:rPr lang="zh-CN" altLang="en-US" sz="2000" b="1" dirty="0">
                <a:latin typeface="微软雅黑" panose="020B0503020204020204" pitchFamily="34" charset="-122"/>
                <a:ea typeface="微软雅黑" panose="020B0503020204020204" pitchFamily="34" charset="-122"/>
              </a:rPr>
              <a:t>，拥塞窗口 </a:t>
            </a:r>
            <a:r>
              <a:rPr lang="en-US" altLang="zh-CN" sz="2000" b="1" dirty="0" err="1">
                <a:latin typeface="微软雅黑" panose="020B0503020204020204" pitchFamily="34" charset="-122"/>
                <a:ea typeface="微软雅黑" panose="020B0503020204020204" pitchFamily="34" charset="-122"/>
              </a:rPr>
              <a:t>cwnd</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就加倍。 </a:t>
            </a:r>
            <a:endParaRPr lang="zh-CN" altLang="en-US" sz="2000"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一个传输轮次所经历的时间其实就是往返时间 </a:t>
            </a:r>
            <a:r>
              <a:rPr lang="en-US" altLang="zh-CN" sz="2000" b="1" dirty="0">
                <a:latin typeface="微软雅黑" panose="020B0503020204020204" pitchFamily="34" charset="-122"/>
                <a:ea typeface="微软雅黑" panose="020B0503020204020204" pitchFamily="34" charset="-122"/>
              </a:rPr>
              <a:t>RTT</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a:t>
            </a:r>
            <a:r>
              <a:rPr lang="zh-CN" altLang="en-US" sz="2000" b="1" dirty="0">
                <a:solidFill>
                  <a:srgbClr val="0000FF"/>
                </a:solidFill>
                <a:latin typeface="微软雅黑" panose="020B0503020204020204" pitchFamily="34" charset="-122"/>
                <a:ea typeface="微软雅黑" panose="020B0503020204020204" pitchFamily="34" charset="-122"/>
              </a:rPr>
              <a:t>传输轮次</a:t>
            </a:r>
            <a:r>
              <a:rPr lang="zh-CN" altLang="en-US" sz="2000" b="1" dirty="0">
                <a:latin typeface="微软雅黑" panose="020B0503020204020204" pitchFamily="34" charset="-122"/>
                <a:ea typeface="微软雅黑" panose="020B0503020204020204" pitchFamily="34" charset="-122"/>
              </a:rPr>
              <a:t>”更加强调：把拥塞窗口 </a:t>
            </a:r>
            <a:r>
              <a:rPr lang="en-US" altLang="zh-CN" sz="2000" b="1" dirty="0" err="1">
                <a:latin typeface="微软雅黑" panose="020B0503020204020204" pitchFamily="34" charset="-122"/>
                <a:ea typeface="微软雅黑" panose="020B0503020204020204" pitchFamily="34" charset="-122"/>
              </a:rPr>
              <a:t>cwnd</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所允许发送的报文段</a:t>
            </a:r>
            <a:r>
              <a:rPr lang="zh-CN" altLang="en-US" sz="2000" b="1" dirty="0">
                <a:solidFill>
                  <a:srgbClr val="00B050"/>
                </a:solidFill>
                <a:latin typeface="微软雅黑" panose="020B0503020204020204" pitchFamily="34" charset="-122"/>
                <a:ea typeface="微软雅黑" panose="020B0503020204020204" pitchFamily="34" charset="-122"/>
              </a:rPr>
              <a:t>都连续</a:t>
            </a:r>
            <a:r>
              <a:rPr lang="zh-CN" altLang="en-US" sz="2000" b="1" dirty="0">
                <a:latin typeface="微软雅黑" panose="020B0503020204020204" pitchFamily="34" charset="-122"/>
                <a:ea typeface="微软雅黑" panose="020B0503020204020204" pitchFamily="34" charset="-122"/>
              </a:rPr>
              <a:t>发送出去，并收到了对</a:t>
            </a:r>
            <a:r>
              <a:rPr lang="zh-CN" altLang="en-US" sz="2000" b="1" dirty="0">
                <a:solidFill>
                  <a:srgbClr val="00B050"/>
                </a:solidFill>
                <a:latin typeface="微软雅黑" panose="020B0503020204020204" pitchFamily="34" charset="-122"/>
                <a:ea typeface="微软雅黑" panose="020B0503020204020204" pitchFamily="34" charset="-122"/>
              </a:rPr>
              <a:t>已发送</a:t>
            </a:r>
            <a:r>
              <a:rPr lang="zh-CN" altLang="en-US" sz="2000" b="1" dirty="0">
                <a:latin typeface="微软雅黑" panose="020B0503020204020204" pitchFamily="34" charset="-122"/>
                <a:ea typeface="微软雅黑" panose="020B0503020204020204" pitchFamily="34" charset="-122"/>
              </a:rPr>
              <a:t>的</a:t>
            </a:r>
            <a:r>
              <a:rPr lang="zh-CN" altLang="en-US" sz="2000" b="1" dirty="0">
                <a:solidFill>
                  <a:srgbClr val="FF0000"/>
                </a:solidFill>
                <a:latin typeface="微软雅黑" panose="020B0503020204020204" pitchFamily="34" charset="-122"/>
                <a:ea typeface="微软雅黑" panose="020B0503020204020204" pitchFamily="34" charset="-122"/>
              </a:rPr>
              <a:t>最后一个字节的确认</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例如，拥塞窗口 </a:t>
            </a:r>
            <a:r>
              <a:rPr lang="en-US" altLang="zh-CN" sz="2000" b="1" dirty="0" err="1">
                <a:latin typeface="微软雅黑" panose="020B0503020204020204" pitchFamily="34" charset="-122"/>
                <a:ea typeface="微软雅黑" panose="020B0503020204020204" pitchFamily="34" charset="-122"/>
              </a:rPr>
              <a:t>cwnd</a:t>
            </a:r>
            <a:r>
              <a:rPr lang="en-US" altLang="zh-CN" sz="2000" b="1" dirty="0">
                <a:latin typeface="微软雅黑" panose="020B0503020204020204" pitchFamily="34" charset="-122"/>
                <a:ea typeface="微软雅黑" panose="020B0503020204020204" pitchFamily="34" charset="-122"/>
              </a:rPr>
              <a:t> = 4</a:t>
            </a:r>
            <a:r>
              <a:rPr lang="zh-CN" altLang="en-US" sz="2000" b="1" dirty="0">
                <a:latin typeface="微软雅黑" panose="020B0503020204020204" pitchFamily="34" charset="-122"/>
                <a:ea typeface="微软雅黑" panose="020B0503020204020204" pitchFamily="34" charset="-122"/>
              </a:rPr>
              <a:t>，这时的往返时间 </a:t>
            </a:r>
            <a:r>
              <a:rPr lang="en-US" altLang="zh-CN" sz="2000" b="1" dirty="0">
                <a:latin typeface="微软雅黑" panose="020B0503020204020204" pitchFamily="34" charset="-122"/>
                <a:ea typeface="微软雅黑" panose="020B0503020204020204" pitchFamily="34" charset="-122"/>
              </a:rPr>
              <a:t>RTT </a:t>
            </a:r>
            <a:r>
              <a:rPr lang="zh-CN" altLang="en-US" sz="2000" b="1" dirty="0">
                <a:latin typeface="微软雅黑" panose="020B0503020204020204" pitchFamily="34" charset="-122"/>
                <a:ea typeface="微软雅黑" panose="020B0503020204020204" pitchFamily="34" charset="-122"/>
              </a:rPr>
              <a:t>就是发送方连续发送 </a:t>
            </a:r>
            <a:r>
              <a:rPr lang="en-US" altLang="zh-CN" sz="2000" b="1" dirty="0">
                <a:latin typeface="微软雅黑" panose="020B0503020204020204" pitchFamily="34" charset="-122"/>
                <a:ea typeface="微软雅黑" panose="020B0503020204020204" pitchFamily="34" charset="-122"/>
              </a:rPr>
              <a:t>4 </a:t>
            </a:r>
            <a:r>
              <a:rPr lang="zh-CN" altLang="en-US" sz="2000" b="1" dirty="0">
                <a:latin typeface="微软雅黑" panose="020B0503020204020204" pitchFamily="34" charset="-122"/>
                <a:ea typeface="微软雅黑" panose="020B0503020204020204" pitchFamily="34" charset="-122"/>
              </a:rPr>
              <a:t>个报文段，并收到这 </a:t>
            </a:r>
            <a:r>
              <a:rPr lang="en-US" altLang="zh-CN" sz="2000" b="1" dirty="0">
                <a:latin typeface="微软雅黑" panose="020B0503020204020204" pitchFamily="34" charset="-122"/>
                <a:ea typeface="微软雅黑" panose="020B0503020204020204" pitchFamily="34" charset="-122"/>
              </a:rPr>
              <a:t>4 </a:t>
            </a:r>
            <a:r>
              <a:rPr lang="zh-CN" altLang="en-US" sz="2000" b="1" dirty="0">
                <a:latin typeface="微软雅黑" panose="020B0503020204020204" pitchFamily="34" charset="-122"/>
                <a:ea typeface="微软雅黑" panose="020B0503020204020204" pitchFamily="34" charset="-122"/>
              </a:rPr>
              <a:t>个报文段的确认，总共经历的时间。 </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5" y="781006"/>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3" name="Rectangle 6"/>
          <p:cNvSpPr>
            <a:spLocks noChangeArrowheads="1"/>
          </p:cNvSpPr>
          <p:nvPr/>
        </p:nvSpPr>
        <p:spPr bwMode="auto">
          <a:xfrm>
            <a:off x="2478280" y="747795"/>
            <a:ext cx="4206147"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设置慢开始门限状态变量 </a:t>
            </a:r>
            <a:r>
              <a:rPr lang="en-US" altLang="zh-CN" sz="2000" b="1" dirty="0" err="1">
                <a:solidFill>
                  <a:schemeClr val="bg1"/>
                </a:solidFill>
                <a:latin typeface="微软雅黑" panose="020B0503020204020204" pitchFamily="34" charset="-122"/>
                <a:ea typeface="微软雅黑" panose="020B0503020204020204" pitchFamily="34" charset="-122"/>
              </a:rPr>
              <a:t>ssthresh</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Rectangle 68"/>
          <p:cNvSpPr>
            <a:spLocks noChangeArrowheads="1"/>
          </p:cNvSpPr>
          <p:nvPr/>
        </p:nvSpPr>
        <p:spPr bwMode="auto">
          <a:xfrm>
            <a:off x="556963" y="1342413"/>
            <a:ext cx="8184960"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为防止拥塞窗口增长过大引起网络拥塞，还需要设置一个慢开始门限</a:t>
            </a:r>
            <a:r>
              <a:rPr lang="en-US" altLang="zh-CN" sz="2000" b="1" dirty="0" err="1">
                <a:latin typeface="微软雅黑" panose="020B0503020204020204" pitchFamily="34" charset="-122"/>
                <a:ea typeface="微软雅黑" panose="020B0503020204020204" pitchFamily="34" charset="-122"/>
              </a:rPr>
              <a:t>ssthresh</a:t>
            </a:r>
            <a:r>
              <a:rPr lang="zh-CN" altLang="en-US"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慢开始门限 </a:t>
            </a:r>
            <a:r>
              <a:rPr lang="en-US" altLang="zh-CN" sz="2000" b="1" dirty="0" err="1">
                <a:latin typeface="微软雅黑" panose="020B0503020204020204" pitchFamily="34" charset="-122"/>
                <a:ea typeface="微软雅黑" panose="020B0503020204020204" pitchFamily="34" charset="-122"/>
              </a:rPr>
              <a:t>ssthresh</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的用法如下：</a:t>
            </a:r>
            <a:endParaRPr lang="zh-CN" altLang="en-US" sz="2000" b="1" dirty="0">
              <a:latin typeface="微软雅黑" panose="020B0503020204020204" pitchFamily="34" charset="-122"/>
              <a:ea typeface="微软雅黑" panose="020B0503020204020204" pitchFamily="34" charset="-122"/>
            </a:endParaRPr>
          </a:p>
          <a:p>
            <a:pPr marL="720725"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当 </a:t>
            </a:r>
            <a:r>
              <a:rPr lang="en-US" altLang="zh-CN" sz="2000" b="1" dirty="0" err="1">
                <a:latin typeface="微软雅黑" panose="020B0503020204020204" pitchFamily="34" charset="-122"/>
                <a:ea typeface="微软雅黑" panose="020B0503020204020204" pitchFamily="34" charset="-122"/>
              </a:rPr>
              <a:t>cwnd</a:t>
            </a:r>
            <a:r>
              <a:rPr lang="en-US" altLang="zh-CN" sz="2000" b="1" dirty="0">
                <a:latin typeface="微软雅黑" panose="020B0503020204020204" pitchFamily="34" charset="-122"/>
                <a:ea typeface="微软雅黑" panose="020B0503020204020204" pitchFamily="34" charset="-122"/>
              </a:rPr>
              <a:t> &lt; </a:t>
            </a:r>
            <a:r>
              <a:rPr lang="en-US" altLang="zh-CN" sz="2000" b="1" dirty="0" err="1">
                <a:latin typeface="微软雅黑" panose="020B0503020204020204" pitchFamily="34" charset="-122"/>
                <a:ea typeface="微软雅黑" panose="020B0503020204020204" pitchFamily="34" charset="-122"/>
              </a:rPr>
              <a:t>ssthresh</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时，使用慢开始算法。</a:t>
            </a:r>
            <a:endParaRPr lang="zh-CN" altLang="en-US" sz="2000" b="1" dirty="0">
              <a:latin typeface="微软雅黑" panose="020B0503020204020204" pitchFamily="34" charset="-122"/>
              <a:ea typeface="微软雅黑" panose="020B0503020204020204" pitchFamily="34" charset="-122"/>
            </a:endParaRPr>
          </a:p>
          <a:p>
            <a:pPr marL="720725"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当 </a:t>
            </a:r>
            <a:r>
              <a:rPr lang="en-US" altLang="zh-CN" sz="2000" b="1" dirty="0" err="1">
                <a:latin typeface="微软雅黑" panose="020B0503020204020204" pitchFamily="34" charset="-122"/>
                <a:ea typeface="微软雅黑" panose="020B0503020204020204" pitchFamily="34" charset="-122"/>
              </a:rPr>
              <a:t>cwnd</a:t>
            </a:r>
            <a:r>
              <a:rPr lang="en-US" altLang="zh-CN" sz="2000" b="1" dirty="0">
                <a:latin typeface="微软雅黑" panose="020B0503020204020204" pitchFamily="34" charset="-122"/>
                <a:ea typeface="微软雅黑" panose="020B0503020204020204" pitchFamily="34" charset="-122"/>
              </a:rPr>
              <a:t> &gt; </a:t>
            </a:r>
            <a:r>
              <a:rPr lang="en-US" altLang="zh-CN" sz="2000" b="1" dirty="0" err="1">
                <a:latin typeface="微软雅黑" panose="020B0503020204020204" pitchFamily="34" charset="-122"/>
                <a:ea typeface="微软雅黑" panose="020B0503020204020204" pitchFamily="34" charset="-122"/>
              </a:rPr>
              <a:t>ssthresh</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时，停止使用慢开始算法而改用拥塞避免算法。</a:t>
            </a:r>
            <a:endParaRPr lang="zh-CN" altLang="en-US" sz="2000" b="1" dirty="0">
              <a:latin typeface="微软雅黑" panose="020B0503020204020204" pitchFamily="34" charset="-122"/>
              <a:ea typeface="微软雅黑" panose="020B0503020204020204" pitchFamily="34" charset="-122"/>
            </a:endParaRPr>
          </a:p>
          <a:p>
            <a:pPr marL="720725"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当 </a:t>
            </a:r>
            <a:r>
              <a:rPr lang="en-US" altLang="zh-CN" sz="2000" b="1" dirty="0" err="1">
                <a:latin typeface="微软雅黑" panose="020B0503020204020204" pitchFamily="34" charset="-122"/>
                <a:ea typeface="微软雅黑" panose="020B0503020204020204" pitchFamily="34" charset="-122"/>
              </a:rPr>
              <a:t>cwnd</a:t>
            </a:r>
            <a:r>
              <a:rPr lang="en-US" altLang="zh-CN" sz="2000" b="1" dirty="0">
                <a:latin typeface="微软雅黑" panose="020B0503020204020204" pitchFamily="34" charset="-122"/>
                <a:ea typeface="微软雅黑" panose="020B0503020204020204" pitchFamily="34" charset="-122"/>
              </a:rPr>
              <a:t> = </a:t>
            </a:r>
            <a:r>
              <a:rPr lang="en-US" altLang="zh-CN" sz="2000" b="1" dirty="0" err="1">
                <a:latin typeface="微软雅黑" panose="020B0503020204020204" pitchFamily="34" charset="-122"/>
                <a:ea typeface="微软雅黑" panose="020B0503020204020204" pitchFamily="34" charset="-122"/>
              </a:rPr>
              <a:t>ssthresh</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时，既可使用慢开始算法，也可使用拥塞避免算法。</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圆角矩形 52"/>
          <p:cNvSpPr/>
          <p:nvPr/>
        </p:nvSpPr>
        <p:spPr>
          <a:xfrm>
            <a:off x="556965" y="1050692"/>
            <a:ext cx="8048776" cy="327943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solidFill>
                <a:prstClr val="white"/>
              </a:solidFill>
            </a:endParaRPr>
          </a:p>
        </p:txBody>
      </p:sp>
      <p:sp>
        <p:nvSpPr>
          <p:cNvPr id="5" name="AutoShape 5"/>
          <p:cNvSpPr>
            <a:spLocks noChangeArrowheads="1"/>
          </p:cNvSpPr>
          <p:nvPr/>
        </p:nvSpPr>
        <p:spPr bwMode="auto">
          <a:xfrm>
            <a:off x="556965" y="612103"/>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solidFill>
                <a:prstClr val="black"/>
              </a:solidFill>
            </a:endParaRPr>
          </a:p>
        </p:txBody>
      </p:sp>
      <p:sp>
        <p:nvSpPr>
          <p:cNvPr id="6" name="Rectangle 6"/>
          <p:cNvSpPr>
            <a:spLocks noChangeArrowheads="1"/>
          </p:cNvSpPr>
          <p:nvPr/>
        </p:nvSpPr>
        <p:spPr bwMode="auto">
          <a:xfrm>
            <a:off x="2654003" y="578892"/>
            <a:ext cx="3854705"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prstClr val="white"/>
                </a:solidFill>
                <a:latin typeface="微软雅黑" panose="020B0503020204020204" pitchFamily="34" charset="-122"/>
                <a:ea typeface="微软雅黑" panose="020B0503020204020204" pitchFamily="34" charset="-122"/>
              </a:rPr>
              <a:t>慢开始 </a:t>
            </a:r>
            <a:r>
              <a:rPr lang="en-US" altLang="zh-CN" sz="2000" b="1" dirty="0">
                <a:solidFill>
                  <a:prstClr val="white"/>
                </a:solidFill>
                <a:latin typeface="微软雅黑" panose="020B0503020204020204" pitchFamily="34" charset="-122"/>
                <a:ea typeface="微软雅黑" panose="020B0503020204020204" pitchFamily="34" charset="-122"/>
              </a:rPr>
              <a:t>(Slow start)</a:t>
            </a:r>
            <a:r>
              <a:rPr lang="zh-CN" altLang="en-US" sz="2000" b="1" dirty="0">
                <a:solidFill>
                  <a:prstClr val="white"/>
                </a:solidFill>
                <a:latin typeface="微软雅黑" panose="020B0503020204020204" pitchFamily="34" charset="-122"/>
                <a:ea typeface="微软雅黑" panose="020B0503020204020204" pitchFamily="34" charset="-122"/>
              </a:rPr>
              <a:t>算法流程图</a:t>
            </a:r>
            <a:endParaRPr lang="zh-CN" altLang="en-US" sz="2000" b="1" dirty="0">
              <a:solidFill>
                <a:prstClr val="white"/>
              </a:solidFill>
              <a:latin typeface="微软雅黑" panose="020B0503020204020204" pitchFamily="34" charset="-122"/>
              <a:ea typeface="微软雅黑" panose="020B0503020204020204" pitchFamily="34" charset="-122"/>
            </a:endParaRPr>
          </a:p>
        </p:txBody>
      </p:sp>
      <p:sp>
        <p:nvSpPr>
          <p:cNvPr id="2" name="矩形 1"/>
          <p:cNvSpPr/>
          <p:nvPr/>
        </p:nvSpPr>
        <p:spPr>
          <a:xfrm>
            <a:off x="2794241" y="1195610"/>
            <a:ext cx="2592000" cy="418011"/>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lnSpc>
                <a:spcPts val="1600"/>
              </a:lnSpc>
            </a:pPr>
            <a:r>
              <a:rPr lang="zh-CN" altLang="en-US" sz="1200" b="1" dirty="0">
                <a:solidFill>
                  <a:prstClr val="black"/>
                </a:solidFill>
                <a:latin typeface="微软雅黑" panose="020B0503020204020204" pitchFamily="34" charset="-122"/>
                <a:ea typeface="微软雅黑" panose="020B0503020204020204" pitchFamily="34" charset="-122"/>
              </a:rPr>
              <a:t>初始拥塞窗口 </a:t>
            </a:r>
            <a:r>
              <a:rPr lang="en-US" altLang="zh-CN" sz="1200" b="1" dirty="0" err="1">
                <a:solidFill>
                  <a:prstClr val="black"/>
                </a:solidFill>
                <a:latin typeface="微软雅黑" panose="020B0503020204020204" pitchFamily="34" charset="-122"/>
                <a:ea typeface="微软雅黑" panose="020B0503020204020204" pitchFamily="34" charset="-122"/>
              </a:rPr>
              <a:t>cwnd</a:t>
            </a:r>
            <a:r>
              <a:rPr lang="en-US" altLang="zh-CN" sz="1200" b="1" dirty="0">
                <a:solidFill>
                  <a:prstClr val="black"/>
                </a:solidFill>
                <a:latin typeface="微软雅黑" panose="020B0503020204020204" pitchFamily="34" charset="-122"/>
                <a:ea typeface="微软雅黑" panose="020B0503020204020204" pitchFamily="34" charset="-122"/>
              </a:rPr>
              <a:t> = 1</a:t>
            </a:r>
            <a:r>
              <a:rPr lang="zh-CN" altLang="en-US" sz="1200" b="1" dirty="0">
                <a:solidFill>
                  <a:prstClr val="black"/>
                </a:solidFill>
                <a:latin typeface="微软雅黑" panose="020B0503020204020204" pitchFamily="34" charset="-122"/>
                <a:ea typeface="微软雅黑" panose="020B0503020204020204" pitchFamily="34" charset="-122"/>
              </a:rPr>
              <a:t>； </a:t>
            </a:r>
            <a:endParaRPr lang="zh-CN" altLang="en-US" sz="1200" b="1" dirty="0">
              <a:solidFill>
                <a:prstClr val="black"/>
              </a:solidFill>
              <a:latin typeface="微软雅黑" panose="020B0503020204020204" pitchFamily="34" charset="-122"/>
              <a:ea typeface="微软雅黑" panose="020B0503020204020204" pitchFamily="34" charset="-122"/>
            </a:endParaRPr>
          </a:p>
          <a:p>
            <a:pPr algn="ctr">
              <a:lnSpc>
                <a:spcPts val="1600"/>
              </a:lnSpc>
            </a:pPr>
            <a:r>
              <a:rPr lang="zh-CN" altLang="en-US" sz="1200" b="1" dirty="0">
                <a:solidFill>
                  <a:prstClr val="black"/>
                </a:solidFill>
                <a:latin typeface="微软雅黑" panose="020B0503020204020204" pitchFamily="34" charset="-122"/>
                <a:ea typeface="微软雅黑" panose="020B0503020204020204" pitchFamily="34" charset="-122"/>
              </a:rPr>
              <a:t>慢开始门限 </a:t>
            </a:r>
            <a:r>
              <a:rPr lang="en-US" altLang="zh-CN" sz="1200" b="1" dirty="0">
                <a:solidFill>
                  <a:prstClr val="black"/>
                </a:solidFill>
                <a:latin typeface="微软雅黑" panose="020B0503020204020204" pitchFamily="34" charset="-122"/>
                <a:ea typeface="微软雅黑" panose="020B0503020204020204" pitchFamily="34" charset="-122"/>
              </a:rPr>
              <a:t>SSTH </a:t>
            </a:r>
            <a:r>
              <a:rPr lang="zh-CN" altLang="en-US" sz="1200" b="1" dirty="0">
                <a:solidFill>
                  <a:prstClr val="black"/>
                </a:solidFill>
                <a:latin typeface="微软雅黑" panose="020B0503020204020204" pitchFamily="34" charset="-122"/>
                <a:ea typeface="微软雅黑" panose="020B0503020204020204" pitchFamily="34" charset="-122"/>
              </a:rPr>
              <a:t>＝ </a:t>
            </a:r>
            <a:r>
              <a:rPr lang="en-US" altLang="zh-CN" sz="1200" b="1" i="1" dirty="0">
                <a:solidFill>
                  <a:prstClr val="black"/>
                </a:solidFill>
                <a:latin typeface="微软雅黑" panose="020B0503020204020204" pitchFamily="34" charset="-122"/>
                <a:ea typeface="微软雅黑" panose="020B0503020204020204" pitchFamily="34" charset="-122"/>
              </a:rPr>
              <a:t>n</a:t>
            </a:r>
            <a:r>
              <a:rPr lang="zh-CN" altLang="en-US" sz="1200" b="1" dirty="0">
                <a:solidFill>
                  <a:prstClr val="black"/>
                </a:solidFill>
                <a:latin typeface="微软雅黑" panose="020B0503020204020204" pitchFamily="34" charset="-122"/>
                <a:ea typeface="微软雅黑" panose="020B0503020204020204" pitchFamily="34" charset="-122"/>
              </a:rPr>
              <a:t>；</a:t>
            </a:r>
            <a:endParaRPr lang="zh-CN" altLang="en-US" sz="1200" b="1" dirty="0">
              <a:solidFill>
                <a:prstClr val="black"/>
              </a:solidFill>
              <a:latin typeface="微软雅黑" panose="020B0503020204020204" pitchFamily="34" charset="-122"/>
              <a:ea typeface="微软雅黑" panose="020B0503020204020204" pitchFamily="34" charset="-122"/>
            </a:endParaRPr>
          </a:p>
        </p:txBody>
      </p:sp>
      <p:sp>
        <p:nvSpPr>
          <p:cNvPr id="8" name="矩形 7"/>
          <p:cNvSpPr/>
          <p:nvPr/>
        </p:nvSpPr>
        <p:spPr>
          <a:xfrm>
            <a:off x="6170190" y="3606152"/>
            <a:ext cx="1518904" cy="418011"/>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sz="1200" b="1" dirty="0">
                <a:solidFill>
                  <a:prstClr val="black"/>
                </a:solidFill>
                <a:latin typeface="微软雅黑" panose="020B0503020204020204" pitchFamily="34" charset="-122"/>
                <a:ea typeface="微软雅黑" panose="020B0503020204020204" pitchFamily="34" charset="-122"/>
              </a:rPr>
              <a:t>执行拥塞避免算法</a:t>
            </a:r>
            <a:endParaRPr lang="zh-CN" altLang="en-US" sz="1200" b="1" dirty="0">
              <a:solidFill>
                <a:prstClr val="black"/>
              </a:solidFill>
              <a:latin typeface="微软雅黑" panose="020B0503020204020204" pitchFamily="34" charset="-122"/>
              <a:ea typeface="微软雅黑" panose="020B0503020204020204" pitchFamily="34" charset="-122"/>
            </a:endParaRPr>
          </a:p>
        </p:txBody>
      </p:sp>
      <p:cxnSp>
        <p:nvCxnSpPr>
          <p:cNvPr id="11" name="直接箭头连接符 10"/>
          <p:cNvCxnSpPr>
            <a:stCxn id="2" idx="2"/>
            <a:endCxn id="27" idx="0"/>
          </p:cNvCxnSpPr>
          <p:nvPr/>
        </p:nvCxnSpPr>
        <p:spPr>
          <a:xfrm>
            <a:off x="4090241" y="1613621"/>
            <a:ext cx="0" cy="35426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27" idx="2"/>
            <a:endCxn id="37" idx="0"/>
          </p:cNvCxnSpPr>
          <p:nvPr/>
        </p:nvCxnSpPr>
        <p:spPr>
          <a:xfrm>
            <a:off x="4090241" y="2254224"/>
            <a:ext cx="0" cy="28166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37" idx="2"/>
            <a:endCxn id="42" idx="0"/>
          </p:cNvCxnSpPr>
          <p:nvPr/>
        </p:nvCxnSpPr>
        <p:spPr>
          <a:xfrm>
            <a:off x="4090241" y="3256985"/>
            <a:ext cx="0" cy="28711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flipH="1">
            <a:off x="1646460" y="1807084"/>
            <a:ext cx="2420309" cy="2008075"/>
            <a:chOff x="3328850" y="1780018"/>
            <a:chExt cx="4331082" cy="2120155"/>
          </a:xfrm>
        </p:grpSpPr>
        <p:cxnSp>
          <p:nvCxnSpPr>
            <p:cNvPr id="38" name="直接箭头连接符 37"/>
            <p:cNvCxnSpPr/>
            <p:nvPr/>
          </p:nvCxnSpPr>
          <p:spPr>
            <a:xfrm>
              <a:off x="4674447" y="3900172"/>
              <a:ext cx="2975527" cy="1"/>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flipV="1">
              <a:off x="3328850" y="1780018"/>
              <a:ext cx="4331082"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7659932" y="1780018"/>
              <a:ext cx="0" cy="2120154"/>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43" name="直接箭头连接符 42"/>
          <p:cNvCxnSpPr>
            <a:stCxn id="42" idx="3"/>
            <a:endCxn id="8" idx="1"/>
          </p:cNvCxnSpPr>
          <p:nvPr/>
        </p:nvCxnSpPr>
        <p:spPr>
          <a:xfrm flipV="1">
            <a:off x="5386243" y="3815158"/>
            <a:ext cx="783949"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443337" y="3565625"/>
            <a:ext cx="383563" cy="276999"/>
          </a:xfrm>
          <a:prstGeom prst="rect">
            <a:avLst/>
          </a:prstGeom>
          <a:noFill/>
        </p:spPr>
        <p:txBody>
          <a:bodyPr wrap="square" lIns="91436" tIns="45718" rIns="91436" bIns="45718" rtlCol="0">
            <a:spAutoFit/>
          </a:bodyPr>
          <a:lstStyle/>
          <a:p>
            <a:pPr algn="ctr"/>
            <a:r>
              <a:rPr lang="zh-CN" altLang="en-US" sz="1200" b="1" dirty="0">
                <a:solidFill>
                  <a:prstClr val="black"/>
                </a:solidFill>
                <a:latin typeface="微软雅黑" panose="020B0503020204020204" pitchFamily="34" charset="-122"/>
                <a:ea typeface="微软雅黑" panose="020B0503020204020204" pitchFamily="34" charset="-122"/>
              </a:rPr>
              <a:t>是</a:t>
            </a:r>
            <a:endParaRPr lang="zh-CN" altLang="en-US" sz="1200" b="1" dirty="0">
              <a:solidFill>
                <a:prstClr val="black"/>
              </a:solidFill>
              <a:latin typeface="微软雅黑" panose="020B0503020204020204" pitchFamily="34" charset="-122"/>
              <a:ea typeface="微软雅黑" panose="020B0503020204020204" pitchFamily="34" charset="-122"/>
            </a:endParaRPr>
          </a:p>
        </p:txBody>
      </p:sp>
      <p:sp>
        <p:nvSpPr>
          <p:cNvPr id="48" name="TextBox 47"/>
          <p:cNvSpPr txBox="1"/>
          <p:nvPr/>
        </p:nvSpPr>
        <p:spPr>
          <a:xfrm>
            <a:off x="5376567" y="3565787"/>
            <a:ext cx="383563" cy="276999"/>
          </a:xfrm>
          <a:prstGeom prst="rect">
            <a:avLst/>
          </a:prstGeom>
          <a:noFill/>
        </p:spPr>
        <p:txBody>
          <a:bodyPr wrap="square" lIns="91436" tIns="45718" rIns="91436" bIns="45718" rtlCol="0">
            <a:spAutoFit/>
          </a:bodyPr>
          <a:lstStyle/>
          <a:p>
            <a:pPr algn="ctr"/>
            <a:r>
              <a:rPr lang="zh-CN" altLang="en-US" sz="1200" b="1" dirty="0">
                <a:solidFill>
                  <a:prstClr val="black"/>
                </a:solidFill>
                <a:latin typeface="微软雅黑" panose="020B0503020204020204" pitchFamily="34" charset="-122"/>
                <a:ea typeface="微软雅黑" panose="020B0503020204020204" pitchFamily="34" charset="-122"/>
              </a:rPr>
              <a:t>否</a:t>
            </a:r>
            <a:endParaRPr lang="zh-CN" altLang="en-US" sz="1200" b="1" dirty="0">
              <a:solidFill>
                <a:prstClr val="black"/>
              </a:solidFill>
              <a:latin typeface="微软雅黑" panose="020B0503020204020204" pitchFamily="34" charset="-122"/>
              <a:ea typeface="微软雅黑" panose="020B0503020204020204" pitchFamily="34" charset="-122"/>
            </a:endParaRPr>
          </a:p>
        </p:txBody>
      </p:sp>
      <p:sp>
        <p:nvSpPr>
          <p:cNvPr id="27" name="矩形 26"/>
          <p:cNvSpPr/>
          <p:nvPr/>
        </p:nvSpPr>
        <p:spPr>
          <a:xfrm>
            <a:off x="2794241" y="1967885"/>
            <a:ext cx="2592000" cy="28633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sz="1200" b="1" dirty="0">
                <a:solidFill>
                  <a:prstClr val="white"/>
                </a:solidFill>
                <a:latin typeface="微软雅黑" panose="020B0503020204020204" pitchFamily="34" charset="-122"/>
                <a:ea typeface="微软雅黑" panose="020B0503020204020204" pitchFamily="34" charset="-122"/>
              </a:rPr>
              <a:t>发送报文段</a:t>
            </a:r>
            <a:endParaRPr lang="zh-CN" altLang="en-US" sz="1200" b="1" dirty="0">
              <a:solidFill>
                <a:prstClr val="white"/>
              </a:solidFill>
              <a:latin typeface="微软雅黑" panose="020B0503020204020204" pitchFamily="34" charset="-122"/>
              <a:ea typeface="微软雅黑" panose="020B0503020204020204" pitchFamily="34" charset="-122"/>
            </a:endParaRPr>
          </a:p>
        </p:txBody>
      </p:sp>
      <p:sp>
        <p:nvSpPr>
          <p:cNvPr id="37" name="矩形 36"/>
          <p:cNvSpPr/>
          <p:nvPr/>
        </p:nvSpPr>
        <p:spPr>
          <a:xfrm>
            <a:off x="2794241" y="2535891"/>
            <a:ext cx="2592000" cy="721092"/>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lnSpc>
                <a:spcPts val="1600"/>
              </a:lnSpc>
            </a:pPr>
            <a:r>
              <a:rPr lang="zh-CN" altLang="en-US" sz="1200" b="1" dirty="0">
                <a:solidFill>
                  <a:prstClr val="white"/>
                </a:solidFill>
                <a:latin typeface="微软雅黑" panose="020B0503020204020204" pitchFamily="34" charset="-122"/>
                <a:ea typeface="微软雅黑" panose="020B0503020204020204" pitchFamily="34" charset="-122"/>
              </a:rPr>
              <a:t>（重传定时器未超时）</a:t>
            </a:r>
            <a:endParaRPr lang="en-US" altLang="zh-CN" sz="1200" b="1" dirty="0">
              <a:solidFill>
                <a:prstClr val="white"/>
              </a:solidFill>
              <a:latin typeface="微软雅黑" panose="020B0503020204020204" pitchFamily="34" charset="-122"/>
              <a:ea typeface="微软雅黑" panose="020B0503020204020204" pitchFamily="34" charset="-122"/>
            </a:endParaRPr>
          </a:p>
          <a:p>
            <a:pPr algn="ctr">
              <a:lnSpc>
                <a:spcPts val="1600"/>
              </a:lnSpc>
            </a:pPr>
            <a:r>
              <a:rPr lang="zh-CN" altLang="en-US" sz="1200" b="1" dirty="0">
                <a:solidFill>
                  <a:prstClr val="white"/>
                </a:solidFill>
                <a:latin typeface="微软雅黑" panose="020B0503020204020204" pitchFamily="34" charset="-122"/>
                <a:ea typeface="微软雅黑" panose="020B0503020204020204" pitchFamily="34" charset="-122"/>
              </a:rPr>
              <a:t>对于每一个被确认的报文段</a:t>
            </a:r>
            <a:endParaRPr lang="zh-CN" altLang="en-US" sz="1200" b="1" dirty="0">
              <a:solidFill>
                <a:prstClr val="white"/>
              </a:solidFill>
              <a:latin typeface="微软雅黑" panose="020B0503020204020204" pitchFamily="34" charset="-122"/>
              <a:ea typeface="微软雅黑" panose="020B0503020204020204" pitchFamily="34" charset="-122"/>
            </a:endParaRPr>
          </a:p>
          <a:p>
            <a:pPr algn="ctr">
              <a:lnSpc>
                <a:spcPts val="1600"/>
              </a:lnSpc>
            </a:pPr>
            <a:r>
              <a:rPr lang="en-US" altLang="zh-CN" sz="1200" b="1" dirty="0" err="1">
                <a:solidFill>
                  <a:prstClr val="white"/>
                </a:solidFill>
                <a:latin typeface="微软雅黑" panose="020B0503020204020204" pitchFamily="34" charset="-122"/>
                <a:ea typeface="微软雅黑" panose="020B0503020204020204" pitchFamily="34" charset="-122"/>
              </a:rPr>
              <a:t>cwnd</a:t>
            </a:r>
            <a:r>
              <a:rPr lang="en-US" altLang="zh-CN" sz="1200" b="1" dirty="0">
                <a:solidFill>
                  <a:prstClr val="white"/>
                </a:solidFill>
                <a:latin typeface="微软雅黑" panose="020B0503020204020204" pitchFamily="34" charset="-122"/>
                <a:ea typeface="微软雅黑" panose="020B0503020204020204" pitchFamily="34" charset="-122"/>
              </a:rPr>
              <a:t>= </a:t>
            </a:r>
            <a:r>
              <a:rPr lang="en-US" altLang="zh-CN" sz="1200" b="1" dirty="0" err="1">
                <a:solidFill>
                  <a:prstClr val="white"/>
                </a:solidFill>
                <a:latin typeface="微软雅黑" panose="020B0503020204020204" pitchFamily="34" charset="-122"/>
                <a:ea typeface="微软雅黑" panose="020B0503020204020204" pitchFamily="34" charset="-122"/>
              </a:rPr>
              <a:t>cwnd</a:t>
            </a:r>
            <a:r>
              <a:rPr lang="en-US" altLang="zh-CN" sz="1200" b="1" dirty="0">
                <a:solidFill>
                  <a:prstClr val="white"/>
                </a:solidFill>
                <a:latin typeface="微软雅黑" panose="020B0503020204020204" pitchFamily="34" charset="-122"/>
                <a:ea typeface="微软雅黑" panose="020B0503020204020204" pitchFamily="34" charset="-122"/>
              </a:rPr>
              <a:t> +1</a:t>
            </a:r>
            <a:endParaRPr lang="zh-CN" altLang="en-US" sz="1200" b="1" dirty="0">
              <a:solidFill>
                <a:prstClr val="white"/>
              </a:solidFill>
              <a:latin typeface="微软雅黑" panose="020B0503020204020204" pitchFamily="34" charset="-122"/>
              <a:ea typeface="微软雅黑" panose="020B0503020204020204" pitchFamily="34" charset="-122"/>
            </a:endParaRPr>
          </a:p>
        </p:txBody>
      </p:sp>
      <p:sp>
        <p:nvSpPr>
          <p:cNvPr id="42" name="流程图: 决策 41"/>
          <p:cNvSpPr/>
          <p:nvPr/>
        </p:nvSpPr>
        <p:spPr>
          <a:xfrm>
            <a:off x="2794241" y="3544104"/>
            <a:ext cx="2592000" cy="542110"/>
          </a:xfrm>
          <a:prstGeom prst="flowChartDecision">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1200" b="1" dirty="0" err="1">
                <a:solidFill>
                  <a:prstClr val="white"/>
                </a:solidFill>
                <a:latin typeface="微软雅黑" panose="020B0503020204020204" pitchFamily="34" charset="-122"/>
                <a:ea typeface="微软雅黑" panose="020B0503020204020204" pitchFamily="34" charset="-122"/>
              </a:rPr>
              <a:t>cwnd</a:t>
            </a:r>
            <a:r>
              <a:rPr lang="en-US" altLang="zh-CN" sz="1200" b="1" dirty="0">
                <a:solidFill>
                  <a:prstClr val="white"/>
                </a:solidFill>
                <a:latin typeface="微软雅黑" panose="020B0503020204020204" pitchFamily="34" charset="-122"/>
                <a:ea typeface="微软雅黑" panose="020B0503020204020204" pitchFamily="34" charset="-122"/>
              </a:rPr>
              <a:t> &lt; SSTH</a:t>
            </a:r>
            <a:r>
              <a:rPr lang="zh-CN" altLang="en-US" sz="1200" b="1" dirty="0">
                <a:solidFill>
                  <a:prstClr val="white"/>
                </a:solidFill>
                <a:latin typeface="微软雅黑" panose="020B0503020204020204" pitchFamily="34" charset="-122"/>
                <a:ea typeface="微软雅黑" panose="020B0503020204020204" pitchFamily="34" charset="-122"/>
              </a:rPr>
              <a:t>？</a:t>
            </a:r>
            <a:endParaRPr lang="zh-CN" altLang="en-US" sz="1200" b="1"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56965" y="633790"/>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10" name="Rectangle 6"/>
          <p:cNvSpPr>
            <a:spLocks noChangeArrowheads="1"/>
          </p:cNvSpPr>
          <p:nvPr/>
        </p:nvSpPr>
        <p:spPr bwMode="auto">
          <a:xfrm>
            <a:off x="3744490" y="600579"/>
            <a:ext cx="1673724"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UDP </a:t>
            </a:r>
            <a:r>
              <a:rPr lang="zh-CN" altLang="en-US" sz="2000" b="1" dirty="0">
                <a:solidFill>
                  <a:schemeClr val="bg1"/>
                </a:solidFill>
                <a:latin typeface="微软雅黑" panose="020B0503020204020204" pitchFamily="34" charset="-122"/>
                <a:ea typeface="微软雅黑" panose="020B0503020204020204" pitchFamily="34" charset="-122"/>
              </a:rPr>
              <a:t>与 </a:t>
            </a:r>
            <a:r>
              <a:rPr lang="en-US" altLang="zh-CN" sz="2000" b="1" dirty="0">
                <a:solidFill>
                  <a:schemeClr val="bg1"/>
                </a:solidFill>
                <a:latin typeface="微软雅黑" panose="020B0503020204020204" pitchFamily="34" charset="-122"/>
                <a:ea typeface="微软雅黑" panose="020B0503020204020204" pitchFamily="34" charset="-122"/>
              </a:rPr>
              <a:t>TCP</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 name="圆角矩形 1"/>
          <p:cNvSpPr/>
          <p:nvPr/>
        </p:nvSpPr>
        <p:spPr>
          <a:xfrm>
            <a:off x="686060" y="1161827"/>
            <a:ext cx="3809615" cy="3184263"/>
          </a:xfrm>
          <a:prstGeom prst="roundRect">
            <a:avLst>
              <a:gd name="adj" fmla="val 11262"/>
            </a:avLst>
          </a:prstGeom>
          <a:solidFill>
            <a:srgbClr val="99CCFF"/>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 name="圆角矩形 5"/>
          <p:cNvSpPr/>
          <p:nvPr/>
        </p:nvSpPr>
        <p:spPr>
          <a:xfrm>
            <a:off x="4667415" y="1161827"/>
            <a:ext cx="3809615" cy="3184263"/>
          </a:xfrm>
          <a:prstGeom prst="roundRect">
            <a:avLst>
              <a:gd name="adj" fmla="val 11262"/>
            </a:avLst>
          </a:prstGeom>
          <a:solidFill>
            <a:srgbClr val="00FFFF"/>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 name="矩形 2"/>
          <p:cNvSpPr/>
          <p:nvPr/>
        </p:nvSpPr>
        <p:spPr>
          <a:xfrm>
            <a:off x="848916" y="1751097"/>
            <a:ext cx="3262432" cy="338554"/>
          </a:xfrm>
          <a:prstGeom prst="rect">
            <a:avLst/>
          </a:prstGeom>
        </p:spPr>
        <p:txBody>
          <a:bodyPr wrap="none" lIns="91436" tIns="45718" rIns="91436" bIns="45718">
            <a:spAutoFit/>
          </a:bodyPr>
          <a:lstStyle/>
          <a:p>
            <a:r>
              <a:rPr lang="zh-CN" altLang="en-US" sz="1600" b="1" dirty="0">
                <a:solidFill>
                  <a:srgbClr val="FF0000"/>
                </a:solidFill>
                <a:latin typeface="微软雅黑" panose="020B0503020204020204" pitchFamily="34" charset="-122"/>
                <a:ea typeface="微软雅黑" panose="020B0503020204020204" pitchFamily="34" charset="-122"/>
              </a:rPr>
              <a:t>无连接</a:t>
            </a:r>
            <a:r>
              <a:rPr lang="zh-CN" altLang="en-US" sz="1600" b="1" dirty="0">
                <a:latin typeface="微软雅黑" panose="020B0503020204020204" pitchFamily="34" charset="-122"/>
                <a:ea typeface="微软雅黑" panose="020B0503020204020204" pitchFamily="34" charset="-122"/>
              </a:rPr>
              <a:t>的协议，提供无连接服务；</a:t>
            </a:r>
            <a:endParaRPr lang="zh-CN" altLang="en-US" sz="1600" b="1" dirty="0">
              <a:latin typeface="微软雅黑" panose="020B0503020204020204" pitchFamily="34" charset="-122"/>
              <a:ea typeface="微软雅黑" panose="020B0503020204020204" pitchFamily="34" charset="-122"/>
            </a:endParaRPr>
          </a:p>
        </p:txBody>
      </p:sp>
      <p:sp>
        <p:nvSpPr>
          <p:cNvPr id="8" name="矩形 7"/>
          <p:cNvSpPr/>
          <p:nvPr/>
        </p:nvSpPr>
        <p:spPr>
          <a:xfrm>
            <a:off x="848916" y="3145650"/>
            <a:ext cx="1826141" cy="338554"/>
          </a:xfrm>
          <a:prstGeom prst="rect">
            <a:avLst/>
          </a:prstGeom>
        </p:spPr>
        <p:txBody>
          <a:bodyPr wrap="none" lIns="91436" tIns="45718" rIns="91436" bIns="45718">
            <a:spAutoFit/>
          </a:bodyPr>
          <a:lstStyle/>
          <a:p>
            <a:r>
              <a:rPr lang="zh-CN" altLang="en-US" sz="1600" b="1" dirty="0">
                <a:solidFill>
                  <a:srgbClr val="FF0000"/>
                </a:solidFill>
                <a:latin typeface="微软雅黑" panose="020B0503020204020204" pitchFamily="34" charset="-122"/>
                <a:ea typeface="微软雅黑" panose="020B0503020204020204" pitchFamily="34" charset="-122"/>
              </a:rPr>
              <a:t>不提供可靠</a:t>
            </a:r>
            <a:r>
              <a:rPr lang="zh-CN" altLang="en-US" sz="1600" b="1" dirty="0">
                <a:latin typeface="微软雅黑" panose="020B0503020204020204" pitchFamily="34" charset="-122"/>
                <a:ea typeface="微软雅黑" panose="020B0503020204020204" pitchFamily="34" charset="-122"/>
              </a:rPr>
              <a:t>交付；</a:t>
            </a:r>
            <a:endParaRPr lang="zh-CN" altLang="en-US" sz="1600" b="1" dirty="0">
              <a:latin typeface="微软雅黑" panose="020B0503020204020204" pitchFamily="34" charset="-122"/>
              <a:ea typeface="微软雅黑" panose="020B0503020204020204" pitchFamily="34" charset="-122"/>
            </a:endParaRPr>
          </a:p>
        </p:txBody>
      </p:sp>
      <p:sp>
        <p:nvSpPr>
          <p:cNvPr id="12" name="矩形 11"/>
          <p:cNvSpPr/>
          <p:nvPr/>
        </p:nvSpPr>
        <p:spPr>
          <a:xfrm>
            <a:off x="848914" y="2128817"/>
            <a:ext cx="3526928" cy="584775"/>
          </a:xfrm>
          <a:prstGeom prst="rect">
            <a:avLst/>
          </a:prstGeom>
        </p:spPr>
        <p:txBody>
          <a:bodyPr wrap="square" lIns="91436" tIns="45718" rIns="91436" bIns="45718">
            <a:spAutoFit/>
          </a:bodyPr>
          <a:lstStyle/>
          <a:p>
            <a:r>
              <a:rPr lang="zh-CN" altLang="en-US" sz="1600" b="1" dirty="0">
                <a:latin typeface="微软雅黑" panose="020B0503020204020204" pitchFamily="34" charset="-122"/>
                <a:ea typeface="微软雅黑" panose="020B0503020204020204" pitchFamily="34" charset="-122"/>
              </a:rPr>
              <a:t>其传送的运输协议数据单元</a:t>
            </a:r>
            <a:r>
              <a:rPr lang="en-US" altLang="zh-CN" sz="1600" b="1" dirty="0">
                <a:latin typeface="微软雅黑" panose="020B0503020204020204" pitchFamily="34" charset="-122"/>
                <a:ea typeface="微软雅黑" panose="020B0503020204020204" pitchFamily="34" charset="-122"/>
              </a:rPr>
              <a:t>TPDU</a:t>
            </a:r>
            <a:r>
              <a:rPr lang="zh-CN" altLang="en-US" sz="1600" b="1" dirty="0">
                <a:latin typeface="微软雅黑" panose="020B0503020204020204" pitchFamily="34" charset="-122"/>
                <a:ea typeface="微软雅黑" panose="020B0503020204020204" pitchFamily="34" charset="-122"/>
              </a:rPr>
              <a:t>是 </a:t>
            </a:r>
            <a:r>
              <a:rPr lang="en-US" altLang="zh-CN" sz="1600" b="1" dirty="0">
                <a:latin typeface="微软雅黑" panose="020B0503020204020204" pitchFamily="34" charset="-122"/>
                <a:ea typeface="微软雅黑" panose="020B0503020204020204" pitchFamily="34" charset="-122"/>
              </a:rPr>
              <a:t>UDP </a:t>
            </a:r>
            <a:r>
              <a:rPr lang="zh-CN" altLang="en-US" sz="1600" b="1" dirty="0">
                <a:latin typeface="微软雅黑" panose="020B0503020204020204" pitchFamily="34" charset="-122"/>
                <a:ea typeface="微软雅黑" panose="020B0503020204020204" pitchFamily="34" charset="-122"/>
              </a:rPr>
              <a:t>报文或</a:t>
            </a:r>
            <a:r>
              <a:rPr lang="zh-CN" altLang="en-US" sz="1600" b="1" dirty="0">
                <a:solidFill>
                  <a:srgbClr val="FF0000"/>
                </a:solidFill>
                <a:latin typeface="微软雅黑" panose="020B0503020204020204" pitchFamily="34" charset="-122"/>
                <a:ea typeface="微软雅黑" panose="020B0503020204020204" pitchFamily="34" charset="-122"/>
              </a:rPr>
              <a:t>用户数据报</a:t>
            </a:r>
            <a:r>
              <a:rPr lang="zh-CN" altLang="en-US"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13" name="矩形 12"/>
          <p:cNvSpPr/>
          <p:nvPr/>
        </p:nvSpPr>
        <p:spPr>
          <a:xfrm>
            <a:off x="848914" y="2758152"/>
            <a:ext cx="3526928" cy="338554"/>
          </a:xfrm>
          <a:prstGeom prst="rect">
            <a:avLst/>
          </a:prstGeom>
        </p:spPr>
        <p:txBody>
          <a:bodyPr wrap="square" lIns="91436" tIns="45718" rIns="91436" bIns="45718">
            <a:spAutoFit/>
          </a:bodyPr>
          <a:lstStyle/>
          <a:p>
            <a:r>
              <a:rPr lang="zh-CN" altLang="en-US" sz="1600" b="1" dirty="0">
                <a:latin typeface="微软雅黑" panose="020B0503020204020204" pitchFamily="34" charset="-122"/>
                <a:ea typeface="微软雅黑" panose="020B0503020204020204" pitchFamily="34" charset="-122"/>
              </a:rPr>
              <a:t>支持</a:t>
            </a:r>
            <a:r>
              <a:rPr lang="zh-CN" altLang="en-US" sz="1600" b="1" dirty="0">
                <a:solidFill>
                  <a:srgbClr val="FF0000"/>
                </a:solidFill>
                <a:latin typeface="微软雅黑" panose="020B0503020204020204" pitchFamily="34" charset="-122"/>
                <a:ea typeface="微软雅黑" panose="020B0503020204020204" pitchFamily="34" charset="-122"/>
              </a:rPr>
              <a:t>单播、多播、广播</a:t>
            </a:r>
            <a:r>
              <a:rPr lang="zh-CN" altLang="en-US"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14" name="矩形 13"/>
          <p:cNvSpPr/>
          <p:nvPr/>
        </p:nvSpPr>
        <p:spPr>
          <a:xfrm>
            <a:off x="848914" y="3527027"/>
            <a:ext cx="3526928" cy="584775"/>
          </a:xfrm>
          <a:prstGeom prst="rect">
            <a:avLst/>
          </a:prstGeom>
        </p:spPr>
        <p:txBody>
          <a:bodyPr wrap="square" lIns="91436" tIns="45718" rIns="91436" bIns="45718">
            <a:spAutoFit/>
          </a:bodyPr>
          <a:lstStyle/>
          <a:p>
            <a:r>
              <a:rPr lang="zh-CN" altLang="en-US" sz="1600" b="1" dirty="0">
                <a:latin typeface="微软雅黑" panose="020B0503020204020204" pitchFamily="34" charset="-122"/>
                <a:ea typeface="微软雅黑" panose="020B0503020204020204" pitchFamily="34" charset="-122"/>
              </a:rPr>
              <a:t>简单。适用于很多应用，如：多媒体应用等。</a:t>
            </a:r>
            <a:endParaRPr lang="zh-CN" altLang="en-US" sz="1600" b="1" dirty="0">
              <a:latin typeface="微软雅黑" panose="020B0503020204020204" pitchFamily="34" charset="-122"/>
              <a:ea typeface="微软雅黑" panose="020B0503020204020204" pitchFamily="34" charset="-122"/>
            </a:endParaRPr>
          </a:p>
        </p:txBody>
      </p:sp>
      <p:sp>
        <p:nvSpPr>
          <p:cNvPr id="15" name="矩形 14"/>
          <p:cNvSpPr/>
          <p:nvPr/>
        </p:nvSpPr>
        <p:spPr>
          <a:xfrm>
            <a:off x="997423" y="1288693"/>
            <a:ext cx="3205910" cy="369332"/>
          </a:xfrm>
          <a:prstGeom prst="rect">
            <a:avLst/>
          </a:prstGeom>
          <a:solidFill>
            <a:srgbClr val="0000FF"/>
          </a:solidFill>
          <a:ln>
            <a:noFill/>
          </a:ln>
          <a:effectLst/>
          <a:scene3d>
            <a:camera prst="orthographicFront"/>
            <a:lightRig rig="threePt" dir="t"/>
          </a:scene3d>
          <a:sp3d contourW="12700">
            <a:bevelT w="31750" h="31750" prst="slope"/>
          </a:sp3d>
        </p:spPr>
        <p:style>
          <a:lnRef idx="1">
            <a:schemeClr val="accent5"/>
          </a:lnRef>
          <a:fillRef idx="2">
            <a:schemeClr val="accent5"/>
          </a:fillRef>
          <a:effectRef idx="1">
            <a:schemeClr val="accent5"/>
          </a:effectRef>
          <a:fontRef idx="minor">
            <a:schemeClr val="dk1"/>
          </a:fontRef>
        </p:style>
        <p:txBody>
          <a:bodyPr wrap="square" lIns="91436" tIns="45718" rIns="91436" bIns="45718">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UDP</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4808758" y="1751097"/>
            <a:ext cx="3672800" cy="338554"/>
          </a:xfrm>
          <a:prstGeom prst="rect">
            <a:avLst/>
          </a:prstGeom>
        </p:spPr>
        <p:txBody>
          <a:bodyPr wrap="none" lIns="91436" tIns="45718" rIns="91436" bIns="45718">
            <a:spAutoFit/>
          </a:bodyPr>
          <a:lstStyle/>
          <a:p>
            <a:r>
              <a:rPr lang="zh-CN" altLang="en-US" sz="1600" b="1" dirty="0">
                <a:solidFill>
                  <a:srgbClr val="FF0000"/>
                </a:solidFill>
                <a:latin typeface="微软雅黑" panose="020B0503020204020204" pitchFamily="34" charset="-122"/>
                <a:ea typeface="微软雅黑" panose="020B0503020204020204" pitchFamily="34" charset="-122"/>
              </a:rPr>
              <a:t>面向连接</a:t>
            </a:r>
            <a:r>
              <a:rPr lang="zh-CN" altLang="en-US" sz="1600" b="1" dirty="0">
                <a:latin typeface="微软雅黑" panose="020B0503020204020204" pitchFamily="34" charset="-122"/>
                <a:ea typeface="微软雅黑" panose="020B0503020204020204" pitchFamily="34" charset="-122"/>
              </a:rPr>
              <a:t>的协议，提供面向连接服务；</a:t>
            </a:r>
            <a:endParaRPr lang="zh-CN" altLang="en-US" sz="1600" b="1" dirty="0">
              <a:latin typeface="微软雅黑" panose="020B0503020204020204" pitchFamily="34" charset="-122"/>
              <a:ea typeface="微软雅黑" panose="020B0503020204020204" pitchFamily="34" charset="-122"/>
            </a:endParaRPr>
          </a:p>
        </p:txBody>
      </p:sp>
      <p:sp>
        <p:nvSpPr>
          <p:cNvPr id="17" name="矩形 16"/>
          <p:cNvSpPr/>
          <p:nvPr/>
        </p:nvSpPr>
        <p:spPr>
          <a:xfrm>
            <a:off x="4808756" y="3145650"/>
            <a:ext cx="1620957" cy="338554"/>
          </a:xfrm>
          <a:prstGeom prst="rect">
            <a:avLst/>
          </a:prstGeom>
        </p:spPr>
        <p:txBody>
          <a:bodyPr wrap="none" lIns="91436" tIns="45718" rIns="91436" bIns="45718">
            <a:spAutoFit/>
          </a:bodyPr>
          <a:lstStyle/>
          <a:p>
            <a:r>
              <a:rPr lang="zh-CN" altLang="en-US" sz="1600" b="1" dirty="0">
                <a:latin typeface="微软雅黑" panose="020B0503020204020204" pitchFamily="34" charset="-122"/>
                <a:ea typeface="微软雅黑" panose="020B0503020204020204" pitchFamily="34" charset="-122"/>
              </a:rPr>
              <a:t>提供</a:t>
            </a:r>
            <a:r>
              <a:rPr lang="zh-CN" altLang="en-US" sz="1600" b="1" dirty="0">
                <a:solidFill>
                  <a:srgbClr val="FF0000"/>
                </a:solidFill>
                <a:latin typeface="微软雅黑" panose="020B0503020204020204" pitchFamily="34" charset="-122"/>
                <a:ea typeface="微软雅黑" panose="020B0503020204020204" pitchFamily="34" charset="-122"/>
              </a:rPr>
              <a:t>可靠服务</a:t>
            </a:r>
            <a:r>
              <a:rPr lang="zh-CN" altLang="en-US"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18" name="矩形 17"/>
          <p:cNvSpPr/>
          <p:nvPr/>
        </p:nvSpPr>
        <p:spPr>
          <a:xfrm>
            <a:off x="4808758" y="2128817"/>
            <a:ext cx="3526928" cy="584775"/>
          </a:xfrm>
          <a:prstGeom prst="rect">
            <a:avLst/>
          </a:prstGeom>
        </p:spPr>
        <p:txBody>
          <a:bodyPr wrap="square" lIns="91436" tIns="45718" rIns="91436" bIns="45718">
            <a:spAutoFit/>
          </a:bodyPr>
          <a:lstStyle/>
          <a:p>
            <a:r>
              <a:rPr lang="zh-CN" altLang="en-US" sz="1600" b="1" dirty="0">
                <a:latin typeface="微软雅黑" panose="020B0503020204020204" pitchFamily="34" charset="-122"/>
                <a:ea typeface="微软雅黑" panose="020B0503020204020204" pitchFamily="34" charset="-122"/>
              </a:rPr>
              <a:t>其传送的运输协议数据单元</a:t>
            </a:r>
            <a:r>
              <a:rPr lang="en-US" altLang="zh-CN" sz="1600" b="1" dirty="0">
                <a:latin typeface="微软雅黑" panose="020B0503020204020204" pitchFamily="34" charset="-122"/>
                <a:ea typeface="微软雅黑" panose="020B0503020204020204" pitchFamily="34" charset="-122"/>
              </a:rPr>
              <a:t>TPDU</a:t>
            </a:r>
            <a:r>
              <a:rPr lang="zh-CN" altLang="en-US" sz="1600" b="1" dirty="0">
                <a:latin typeface="微软雅黑" panose="020B0503020204020204" pitchFamily="34" charset="-122"/>
                <a:ea typeface="微软雅黑" panose="020B0503020204020204" pitchFamily="34" charset="-122"/>
              </a:rPr>
              <a:t>是 </a:t>
            </a:r>
            <a:r>
              <a:rPr lang="en-US" altLang="zh-CN" sz="1600" b="1" dirty="0">
                <a:solidFill>
                  <a:srgbClr val="FF0000"/>
                </a:solidFill>
                <a:latin typeface="微软雅黑" panose="020B0503020204020204" pitchFamily="34" charset="-122"/>
                <a:ea typeface="微软雅黑" panose="020B0503020204020204" pitchFamily="34" charset="-122"/>
              </a:rPr>
              <a:t>TCP </a:t>
            </a:r>
            <a:r>
              <a:rPr lang="zh-CN" altLang="en-US" sz="1600" b="1" dirty="0">
                <a:solidFill>
                  <a:srgbClr val="FF0000"/>
                </a:solidFill>
                <a:latin typeface="微软雅黑" panose="020B0503020204020204" pitchFamily="34" charset="-122"/>
                <a:ea typeface="微软雅黑" panose="020B0503020204020204" pitchFamily="34" charset="-122"/>
              </a:rPr>
              <a:t>报文</a:t>
            </a:r>
            <a:r>
              <a:rPr lang="zh-CN" altLang="en-US"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19" name="矩形 18"/>
          <p:cNvSpPr/>
          <p:nvPr/>
        </p:nvSpPr>
        <p:spPr>
          <a:xfrm>
            <a:off x="4808758" y="2758152"/>
            <a:ext cx="3526928" cy="338554"/>
          </a:xfrm>
          <a:prstGeom prst="rect">
            <a:avLst/>
          </a:prstGeom>
        </p:spPr>
        <p:txBody>
          <a:bodyPr wrap="square" lIns="91436" tIns="45718" rIns="91436" bIns="45718">
            <a:spAutoFit/>
          </a:bodyPr>
          <a:lstStyle/>
          <a:p>
            <a:r>
              <a:rPr lang="zh-CN" altLang="en-US" sz="1600" b="1" dirty="0">
                <a:latin typeface="微软雅黑" panose="020B0503020204020204" pitchFamily="34" charset="-122"/>
                <a:ea typeface="微软雅黑" panose="020B0503020204020204" pitchFamily="34" charset="-122"/>
              </a:rPr>
              <a:t>支持</a:t>
            </a:r>
            <a:r>
              <a:rPr lang="zh-CN" altLang="en-US" sz="1600" b="1" dirty="0">
                <a:solidFill>
                  <a:srgbClr val="FF0000"/>
                </a:solidFill>
                <a:latin typeface="微软雅黑" panose="020B0503020204020204" pitchFamily="34" charset="-122"/>
                <a:ea typeface="微软雅黑" panose="020B0503020204020204" pitchFamily="34" charset="-122"/>
              </a:rPr>
              <a:t>点对点单播</a:t>
            </a:r>
            <a:r>
              <a:rPr lang="zh-CN" altLang="en-US" sz="1600" b="1" dirty="0">
                <a:latin typeface="微软雅黑" panose="020B0503020204020204" pitchFamily="34" charset="-122"/>
                <a:ea typeface="微软雅黑" panose="020B0503020204020204" pitchFamily="34" charset="-122"/>
              </a:rPr>
              <a:t>，不支持多播、广播；</a:t>
            </a:r>
            <a:endParaRPr lang="zh-CN" altLang="en-US" sz="1600" b="1" dirty="0">
              <a:latin typeface="微软雅黑" panose="020B0503020204020204" pitchFamily="34" charset="-122"/>
              <a:ea typeface="微软雅黑" panose="020B0503020204020204" pitchFamily="34" charset="-122"/>
            </a:endParaRPr>
          </a:p>
        </p:txBody>
      </p:sp>
      <p:sp>
        <p:nvSpPr>
          <p:cNvPr id="20" name="矩形 19"/>
          <p:cNvSpPr/>
          <p:nvPr/>
        </p:nvSpPr>
        <p:spPr>
          <a:xfrm>
            <a:off x="4808758" y="3527027"/>
            <a:ext cx="3526928" cy="584775"/>
          </a:xfrm>
          <a:prstGeom prst="rect">
            <a:avLst/>
          </a:prstGeom>
        </p:spPr>
        <p:txBody>
          <a:bodyPr wrap="square" lIns="91436" tIns="45718" rIns="91436" bIns="45718">
            <a:spAutoFit/>
          </a:bodyPr>
          <a:lstStyle/>
          <a:p>
            <a:r>
              <a:rPr lang="zh-CN" altLang="en-US" sz="1600" b="1" dirty="0">
                <a:latin typeface="微软雅黑" panose="020B0503020204020204" pitchFamily="34" charset="-122"/>
                <a:ea typeface="微软雅黑" panose="020B0503020204020204" pitchFamily="34" charset="-122"/>
              </a:rPr>
              <a:t>复杂。用于大多数应用，如：万维网、电子邮件、文件传送等。</a:t>
            </a:r>
            <a:endParaRPr lang="zh-CN" altLang="en-US" sz="1600" b="1" dirty="0">
              <a:latin typeface="微软雅黑" panose="020B0503020204020204" pitchFamily="34" charset="-122"/>
              <a:ea typeface="微软雅黑" panose="020B0503020204020204" pitchFamily="34" charset="-122"/>
            </a:endParaRPr>
          </a:p>
        </p:txBody>
      </p:sp>
      <p:sp>
        <p:nvSpPr>
          <p:cNvPr id="21" name="矩形 20"/>
          <p:cNvSpPr/>
          <p:nvPr/>
        </p:nvSpPr>
        <p:spPr>
          <a:xfrm>
            <a:off x="4968607" y="1288693"/>
            <a:ext cx="3205910" cy="369332"/>
          </a:xfrm>
          <a:prstGeom prst="rect">
            <a:avLst/>
          </a:prstGeom>
          <a:solidFill>
            <a:srgbClr val="0000FF"/>
          </a:solidFill>
          <a:ln>
            <a:noFill/>
          </a:ln>
          <a:effectLst/>
          <a:scene3d>
            <a:camera prst="orthographicFront"/>
            <a:lightRig rig="threePt" dir="t"/>
          </a:scene3d>
          <a:sp3d contourW="12700">
            <a:bevelT w="31750" h="31750" prst="slope"/>
          </a:sp3d>
        </p:spPr>
        <p:style>
          <a:lnRef idx="1">
            <a:schemeClr val="accent3"/>
          </a:lnRef>
          <a:fillRef idx="2">
            <a:schemeClr val="accent3"/>
          </a:fillRef>
          <a:effectRef idx="1">
            <a:schemeClr val="accent3"/>
          </a:effectRef>
          <a:fontRef idx="minor">
            <a:schemeClr val="dk1"/>
          </a:fontRef>
        </p:style>
        <p:txBody>
          <a:bodyPr wrap="square" lIns="91436" tIns="45718" rIns="91436" bIns="45718">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TCP</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AutoShape 5"/>
          <p:cNvSpPr>
            <a:spLocks noChangeArrowheads="1"/>
          </p:cNvSpPr>
          <p:nvPr/>
        </p:nvSpPr>
        <p:spPr bwMode="auto">
          <a:xfrm>
            <a:off x="556965" y="1144042"/>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47" name="Rectangle 6"/>
          <p:cNvSpPr>
            <a:spLocks noChangeArrowheads="1"/>
          </p:cNvSpPr>
          <p:nvPr/>
        </p:nvSpPr>
        <p:spPr bwMode="auto">
          <a:xfrm>
            <a:off x="3592743" y="1110830"/>
            <a:ext cx="1977220"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a:t>
            </a:r>
            <a:r>
              <a:rPr lang="zh-CN" altLang="en-US" sz="2000" b="1" dirty="0">
                <a:solidFill>
                  <a:schemeClr val="bg1"/>
                </a:solidFill>
                <a:latin typeface="微软雅黑" panose="020B0503020204020204" pitchFamily="34" charset="-122"/>
                <a:ea typeface="微软雅黑" panose="020B0503020204020204" pitchFamily="34" charset="-122"/>
              </a:rPr>
              <a:t>拥塞避免算法</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2" name="Rectangle 68"/>
          <p:cNvSpPr>
            <a:spLocks noChangeArrowheads="1"/>
          </p:cNvSpPr>
          <p:nvPr/>
        </p:nvSpPr>
        <p:spPr bwMode="auto">
          <a:xfrm>
            <a:off x="556963" y="1670917"/>
            <a:ext cx="8184960"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42900" indent="-34290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思路</a:t>
            </a:r>
            <a:r>
              <a:rPr lang="zh-CN" altLang="en-US" sz="2000" b="1" dirty="0">
                <a:latin typeface="微软雅黑" panose="020B0503020204020204" pitchFamily="34" charset="-122"/>
                <a:ea typeface="微软雅黑" panose="020B0503020204020204" pitchFamily="34" charset="-122"/>
              </a:rPr>
              <a:t>：让拥塞窗口 </a:t>
            </a:r>
            <a:r>
              <a:rPr lang="en-US" altLang="zh-CN" sz="2000" b="1" dirty="0" err="1">
                <a:latin typeface="微软雅黑" panose="020B0503020204020204" pitchFamily="34" charset="-122"/>
                <a:ea typeface="微软雅黑" panose="020B0503020204020204" pitchFamily="34" charset="-122"/>
              </a:rPr>
              <a:t>cwnd</a:t>
            </a:r>
            <a:r>
              <a:rPr lang="en-US" altLang="zh-CN" sz="2000" b="1" dirty="0">
                <a:latin typeface="微软雅黑" panose="020B0503020204020204" pitchFamily="34" charset="-122"/>
                <a:ea typeface="微软雅黑" panose="020B0503020204020204" pitchFamily="34" charset="-122"/>
              </a:rPr>
              <a:t> </a:t>
            </a:r>
            <a:r>
              <a:rPr lang="zh-CN" altLang="en-US" sz="2000" b="1" dirty="0">
                <a:solidFill>
                  <a:srgbClr val="0000FF"/>
                </a:solidFill>
                <a:latin typeface="微软雅黑" panose="020B0503020204020204" pitchFamily="34" charset="-122"/>
                <a:ea typeface="微软雅黑" panose="020B0503020204020204" pitchFamily="34" charset="-122"/>
              </a:rPr>
              <a:t>缓慢地增大</a:t>
            </a:r>
            <a:r>
              <a:rPr lang="zh-CN" altLang="en-US" sz="2000" b="1" dirty="0">
                <a:latin typeface="微软雅黑" panose="020B0503020204020204" pitchFamily="34" charset="-122"/>
                <a:ea typeface="微软雅黑" panose="020B0503020204020204" pitchFamily="34" charset="-122"/>
              </a:rPr>
              <a:t>，避免出现拥塞。</a:t>
            </a:r>
            <a:endParaRPr lang="en-US" altLang="zh-CN" sz="2000"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每经过一个传输轮次，拥塞窗口 </a:t>
            </a:r>
            <a:r>
              <a:rPr lang="en-US" altLang="zh-CN" sz="2000" b="1" dirty="0" err="1">
                <a:latin typeface="微软雅黑" panose="020B0503020204020204" pitchFamily="34" charset="-122"/>
                <a:ea typeface="微软雅黑" panose="020B0503020204020204" pitchFamily="34" charset="-122"/>
              </a:rPr>
              <a:t>cwnd</a:t>
            </a:r>
            <a:r>
              <a:rPr lang="en-US" altLang="zh-CN" sz="2000" b="1" dirty="0">
                <a:latin typeface="微软雅黑" panose="020B0503020204020204" pitchFamily="34" charset="-122"/>
                <a:ea typeface="微软雅黑" panose="020B0503020204020204" pitchFamily="34" charset="-122"/>
              </a:rPr>
              <a:t> = </a:t>
            </a:r>
            <a:r>
              <a:rPr lang="en-US" altLang="zh-CN" sz="2000" b="1" dirty="0" err="1">
                <a:latin typeface="微软雅黑" panose="020B0503020204020204" pitchFamily="34" charset="-122"/>
                <a:ea typeface="微软雅黑" panose="020B0503020204020204" pitchFamily="34" charset="-122"/>
              </a:rPr>
              <a:t>cwnd</a:t>
            </a:r>
            <a:r>
              <a:rPr lang="en-US" altLang="zh-CN" sz="2000" b="1" dirty="0">
                <a:latin typeface="微软雅黑" panose="020B0503020204020204" pitchFamily="34" charset="-122"/>
                <a:ea typeface="微软雅黑" panose="020B0503020204020204" pitchFamily="34" charset="-122"/>
              </a:rPr>
              <a:t> + 1</a:t>
            </a:r>
            <a:r>
              <a:rPr lang="zh-CN" altLang="en-US"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使拥塞窗口 </a:t>
            </a:r>
            <a:r>
              <a:rPr lang="en-US" altLang="zh-CN" sz="2000" b="1" dirty="0" err="1">
                <a:latin typeface="微软雅黑" panose="020B0503020204020204" pitchFamily="34" charset="-122"/>
                <a:ea typeface="微软雅黑" panose="020B0503020204020204" pitchFamily="34" charset="-122"/>
              </a:rPr>
              <a:t>cwnd</a:t>
            </a:r>
            <a:r>
              <a:rPr lang="en-US" altLang="zh-CN" sz="2000" b="1" dirty="0">
                <a:latin typeface="微软雅黑" panose="020B0503020204020204" pitchFamily="34" charset="-122"/>
                <a:ea typeface="微软雅黑" panose="020B0503020204020204" pitchFamily="34" charset="-122"/>
              </a:rPr>
              <a:t> </a:t>
            </a:r>
            <a:r>
              <a:rPr lang="zh-CN" altLang="en-US" sz="2000" b="1" dirty="0">
                <a:solidFill>
                  <a:srgbClr val="0000FF"/>
                </a:solidFill>
                <a:latin typeface="微软雅黑" panose="020B0503020204020204" pitchFamily="34" charset="-122"/>
                <a:ea typeface="微软雅黑" panose="020B0503020204020204" pitchFamily="34" charset="-122"/>
              </a:rPr>
              <a:t>按线性规律缓慢增长</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在拥塞避免阶段，具有 “</a:t>
            </a:r>
            <a:r>
              <a:rPr lang="zh-CN" altLang="en-US" sz="2000" b="1" dirty="0">
                <a:solidFill>
                  <a:srgbClr val="0000FF"/>
                </a:solidFill>
                <a:latin typeface="微软雅黑" panose="020B0503020204020204" pitchFamily="34" charset="-122"/>
                <a:ea typeface="微软雅黑" panose="020B0503020204020204" pitchFamily="34" charset="-122"/>
              </a:rPr>
              <a:t>加法增大</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(Additive Increase) </a:t>
            </a:r>
            <a:r>
              <a:rPr lang="zh-CN" altLang="en-US" sz="2000" b="1" dirty="0">
                <a:latin typeface="微软雅黑" panose="020B0503020204020204" pitchFamily="34" charset="-122"/>
                <a:ea typeface="微软雅黑" panose="020B0503020204020204" pitchFamily="34" charset="-122"/>
              </a:rPr>
              <a:t>的特点。</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圆角矩形 113"/>
          <p:cNvSpPr/>
          <p:nvPr/>
        </p:nvSpPr>
        <p:spPr>
          <a:xfrm>
            <a:off x="545146" y="649226"/>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15" name="Text Box 155"/>
          <p:cNvSpPr txBox="1">
            <a:spLocks noChangeArrowheads="1"/>
          </p:cNvSpPr>
          <p:nvPr/>
        </p:nvSpPr>
        <p:spPr bwMode="auto">
          <a:xfrm>
            <a:off x="2613363" y="731254"/>
            <a:ext cx="4797370" cy="363176"/>
          </a:xfrm>
          <a:prstGeom prst="rect">
            <a:avLst/>
          </a:prstGeom>
          <a:noFill/>
          <a:ln w="9525">
            <a:noFill/>
            <a:miter lim="800000"/>
          </a:ln>
          <a:effectLst/>
        </p:spPr>
        <p:txBody>
          <a:bodyPr wrap="square" lIns="91436" tIns="45718" rIns="91436" bIns="45718">
            <a:spAutoFit/>
          </a:bodyPr>
          <a:lstStyle/>
          <a:p>
            <a:pPr algn="ctr">
              <a:lnSpc>
                <a:spcPct val="110000"/>
              </a:lnSpc>
            </a:pPr>
            <a:r>
              <a:rPr lang="zh-CN" altLang="en-US" sz="1600" b="1" dirty="0">
                <a:solidFill>
                  <a:srgbClr val="0000FF"/>
                </a:solidFill>
                <a:latin typeface="微软雅黑" panose="020B0503020204020204" pitchFamily="34" charset="-122"/>
                <a:ea typeface="微软雅黑" panose="020B0503020204020204" pitchFamily="34" charset="-122"/>
              </a:rPr>
              <a:t>在超时之前，每经过一个传输轮次就使 </a:t>
            </a:r>
            <a:r>
              <a:rPr lang="en-US" altLang="zh-CN" sz="1600" b="1" dirty="0" err="1">
                <a:solidFill>
                  <a:srgbClr val="0000FF"/>
                </a:solidFill>
                <a:latin typeface="微软雅黑" panose="020B0503020204020204" pitchFamily="34" charset="-122"/>
                <a:ea typeface="微软雅黑" panose="020B0503020204020204" pitchFamily="34" charset="-122"/>
              </a:rPr>
              <a:t>cwnd</a:t>
            </a:r>
            <a:r>
              <a:rPr lang="en-US" altLang="zh-CN" sz="1600" b="1" dirty="0">
                <a:solidFill>
                  <a:srgbClr val="0000FF"/>
                </a:solidFill>
                <a:latin typeface="微软雅黑" panose="020B0503020204020204" pitchFamily="34" charset="-122"/>
                <a:ea typeface="微软雅黑" panose="020B0503020204020204" pitchFamily="34" charset="-122"/>
              </a:rPr>
              <a:t> </a:t>
            </a:r>
            <a:r>
              <a:rPr lang="zh-CN" altLang="en-US" sz="1600" b="1" dirty="0">
                <a:solidFill>
                  <a:srgbClr val="0000FF"/>
                </a:solidFill>
                <a:latin typeface="微软雅黑" panose="020B0503020204020204" pitchFamily="34" charset="-122"/>
                <a:ea typeface="微软雅黑" panose="020B0503020204020204" pitchFamily="34" charset="-122"/>
              </a:rPr>
              <a:t>加 </a:t>
            </a:r>
            <a:r>
              <a:rPr lang="en-US" altLang="zh-CN" sz="1600" b="1" dirty="0">
                <a:solidFill>
                  <a:srgbClr val="0000FF"/>
                </a:solidFill>
                <a:latin typeface="微软雅黑" panose="020B0503020204020204" pitchFamily="34" charset="-122"/>
                <a:ea typeface="微软雅黑" panose="020B0503020204020204" pitchFamily="34" charset="-122"/>
              </a:rPr>
              <a:t>1</a:t>
            </a:r>
            <a:r>
              <a:rPr lang="zh-CN" altLang="en-US" sz="1600" b="1" dirty="0">
                <a:solidFill>
                  <a:srgbClr val="0000FF"/>
                </a:solidFill>
                <a:latin typeface="微软雅黑" panose="020B0503020204020204" pitchFamily="34" charset="-122"/>
                <a:ea typeface="微软雅黑" panose="020B0503020204020204" pitchFamily="34" charset="-122"/>
              </a:rPr>
              <a:t>。 </a:t>
            </a:r>
            <a:endParaRPr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116" name="Rectangle 2"/>
          <p:cNvSpPr>
            <a:spLocks noChangeArrowheads="1"/>
          </p:cNvSpPr>
          <p:nvPr/>
        </p:nvSpPr>
        <p:spPr bwMode="auto">
          <a:xfrm>
            <a:off x="3764789" y="2048866"/>
            <a:ext cx="3598119" cy="570494"/>
          </a:xfrm>
          <a:prstGeom prst="rect">
            <a:avLst/>
          </a:prstGeom>
          <a:solidFill>
            <a:schemeClr val="bg1"/>
          </a:solidFill>
          <a:ln>
            <a:noFill/>
          </a:ln>
          <a:effectLst/>
        </p:spPr>
        <p:txBody>
          <a:bodyPr wrap="none" lIns="91436" tIns="45718" rIns="91436" bIns="45718" anchor="ctr"/>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17" name="Rectangle 3"/>
          <p:cNvSpPr>
            <a:spLocks noChangeArrowheads="1"/>
          </p:cNvSpPr>
          <p:nvPr/>
        </p:nvSpPr>
        <p:spPr bwMode="auto">
          <a:xfrm>
            <a:off x="3769709" y="2667719"/>
            <a:ext cx="3593201" cy="756000"/>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18" name="Rectangle 4"/>
          <p:cNvSpPr>
            <a:spLocks noChangeArrowheads="1"/>
          </p:cNvSpPr>
          <p:nvPr/>
        </p:nvSpPr>
        <p:spPr bwMode="auto">
          <a:xfrm>
            <a:off x="3763152" y="1534931"/>
            <a:ext cx="3599758" cy="426231"/>
          </a:xfrm>
          <a:prstGeom prst="rect">
            <a:avLst/>
          </a:prstGeom>
          <a:solidFill>
            <a:srgbClr val="00FFFF"/>
          </a:solidFill>
          <a:ln>
            <a:noFill/>
          </a:ln>
          <a:effectLst/>
        </p:spPr>
        <p:txBody>
          <a:bodyPr wrap="none" lIns="91436" tIns="45718" rIns="91436" bIns="45718" anchor="ctr"/>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19" name="Text Box 5"/>
          <p:cNvSpPr txBox="1">
            <a:spLocks noChangeArrowheads="1"/>
          </p:cNvSpPr>
          <p:nvPr/>
        </p:nvSpPr>
        <p:spPr bwMode="auto">
          <a:xfrm>
            <a:off x="3500855" y="1198043"/>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sz="1200" kern="0">
                <a:latin typeface="微软雅黑" panose="020B0503020204020204" pitchFamily="34" charset="-122"/>
                <a:ea typeface="微软雅黑" panose="020B0503020204020204" pitchFamily="34" charset="-122"/>
              </a:rPr>
              <a:t>发送方</a:t>
            </a:r>
            <a:endParaRPr kumimoji="0" lang="zh-CN" altLang="en-US" sz="1200" kern="0">
              <a:latin typeface="微软雅黑" panose="020B0503020204020204" pitchFamily="34" charset="-122"/>
              <a:ea typeface="微软雅黑" panose="020B0503020204020204" pitchFamily="34" charset="-122"/>
            </a:endParaRPr>
          </a:p>
        </p:txBody>
      </p:sp>
      <p:sp>
        <p:nvSpPr>
          <p:cNvPr id="120" name="Text Box 6"/>
          <p:cNvSpPr txBox="1">
            <a:spLocks noChangeArrowheads="1"/>
          </p:cNvSpPr>
          <p:nvPr/>
        </p:nvSpPr>
        <p:spPr bwMode="auto">
          <a:xfrm>
            <a:off x="5211518" y="1197224"/>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sz="1200" kern="0">
                <a:latin typeface="微软雅黑" panose="020B0503020204020204" pitchFamily="34" charset="-122"/>
                <a:ea typeface="微软雅黑" panose="020B0503020204020204" pitchFamily="34" charset="-122"/>
              </a:rPr>
              <a:t>接收方</a:t>
            </a:r>
            <a:endParaRPr kumimoji="0" lang="zh-CN" altLang="en-US" sz="1200" kern="0">
              <a:latin typeface="微软雅黑" panose="020B0503020204020204" pitchFamily="34" charset="-122"/>
              <a:ea typeface="微软雅黑" panose="020B0503020204020204" pitchFamily="34" charset="-122"/>
            </a:endParaRPr>
          </a:p>
        </p:txBody>
      </p:sp>
      <p:sp>
        <p:nvSpPr>
          <p:cNvPr id="121" name="Text Box 7"/>
          <p:cNvSpPr txBox="1">
            <a:spLocks noChangeArrowheads="1"/>
          </p:cNvSpPr>
          <p:nvPr/>
        </p:nvSpPr>
        <p:spPr bwMode="auto">
          <a:xfrm>
            <a:off x="3047934" y="1411979"/>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r" eaLnBrk="1" hangingPunct="1">
              <a:defRPr/>
            </a:pPr>
            <a:r>
              <a:rPr kumimoji="0" lang="zh-CN" altLang="en-US" sz="1200" kern="0" dirty="0">
                <a:latin typeface="微软雅黑" panose="020B0503020204020204" pitchFamily="34" charset="-122"/>
                <a:ea typeface="微软雅黑" panose="020B0503020204020204" pitchFamily="34" charset="-122"/>
              </a:rPr>
              <a:t>发送 </a:t>
            </a:r>
            <a:r>
              <a:rPr kumimoji="0" lang="en-US" altLang="zh-CN" sz="1200" kern="0" dirty="0">
                <a:latin typeface="微软雅黑" panose="020B0503020204020204" pitchFamily="34" charset="-122"/>
                <a:ea typeface="微软雅黑" panose="020B0503020204020204" pitchFamily="34" charset="-122"/>
              </a:rPr>
              <a:t>M</a:t>
            </a:r>
            <a:r>
              <a:rPr kumimoji="0" lang="en-US" altLang="zh-CN" sz="1200" kern="0" baseline="-25000" dirty="0">
                <a:latin typeface="微软雅黑" panose="020B0503020204020204" pitchFamily="34" charset="-122"/>
                <a:ea typeface="微软雅黑" panose="020B0503020204020204" pitchFamily="34" charset="-122"/>
              </a:rPr>
              <a:t>1</a:t>
            </a:r>
            <a:endParaRPr kumimoji="0" lang="en-US" altLang="zh-CN" sz="1200" kern="0" baseline="-25000" dirty="0">
              <a:latin typeface="微软雅黑" panose="020B0503020204020204" pitchFamily="34" charset="-122"/>
              <a:ea typeface="微软雅黑" panose="020B0503020204020204" pitchFamily="34" charset="-122"/>
            </a:endParaRPr>
          </a:p>
        </p:txBody>
      </p:sp>
      <p:sp>
        <p:nvSpPr>
          <p:cNvPr id="122" name="Line 8"/>
          <p:cNvSpPr>
            <a:spLocks noChangeShapeType="1"/>
          </p:cNvSpPr>
          <p:nvPr/>
        </p:nvSpPr>
        <p:spPr bwMode="auto">
          <a:xfrm>
            <a:off x="3764791" y="1551325"/>
            <a:ext cx="1709023" cy="164755"/>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23" name="Line 9"/>
          <p:cNvSpPr>
            <a:spLocks noChangeShapeType="1"/>
          </p:cNvSpPr>
          <p:nvPr/>
        </p:nvSpPr>
        <p:spPr bwMode="auto">
          <a:xfrm>
            <a:off x="3764791" y="2061981"/>
            <a:ext cx="1709023" cy="164754"/>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24" name="Line 10"/>
          <p:cNvSpPr>
            <a:spLocks noChangeShapeType="1"/>
          </p:cNvSpPr>
          <p:nvPr/>
        </p:nvSpPr>
        <p:spPr bwMode="auto">
          <a:xfrm flipH="1">
            <a:off x="3764791" y="1786570"/>
            <a:ext cx="1709023" cy="164754"/>
          </a:xfrm>
          <a:prstGeom prst="line">
            <a:avLst/>
          </a:prstGeom>
          <a:noFill/>
          <a:ln w="1905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25" name="Text Box 11"/>
          <p:cNvSpPr txBox="1">
            <a:spLocks noChangeArrowheads="1"/>
          </p:cNvSpPr>
          <p:nvPr/>
        </p:nvSpPr>
        <p:spPr bwMode="auto">
          <a:xfrm>
            <a:off x="5432009" y="1633946"/>
            <a:ext cx="8066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en-US" altLang="zh-CN" sz="1200" kern="0" dirty="0">
                <a:latin typeface="微软雅黑" panose="020B0503020204020204" pitchFamily="34" charset="-122"/>
                <a:ea typeface="微软雅黑" panose="020B0503020204020204" pitchFamily="34" charset="-122"/>
              </a:rPr>
              <a:t> </a:t>
            </a:r>
            <a:r>
              <a:rPr kumimoji="0" lang="zh-CN" altLang="en-US" sz="1200" kern="0" dirty="0">
                <a:latin typeface="微软雅黑" panose="020B0503020204020204" pitchFamily="34" charset="-122"/>
                <a:ea typeface="微软雅黑" panose="020B0503020204020204" pitchFamily="34" charset="-122"/>
              </a:rPr>
              <a:t>确认 </a:t>
            </a:r>
            <a:r>
              <a:rPr kumimoji="0" lang="en-US" altLang="zh-CN" sz="1200" kern="0" dirty="0">
                <a:latin typeface="微软雅黑" panose="020B0503020204020204" pitchFamily="34" charset="-122"/>
                <a:ea typeface="微软雅黑" panose="020B0503020204020204" pitchFamily="34" charset="-122"/>
              </a:rPr>
              <a:t>M</a:t>
            </a:r>
            <a:r>
              <a:rPr kumimoji="0" lang="en-US" altLang="zh-CN" sz="1200" kern="0" baseline="-25000" dirty="0">
                <a:latin typeface="微软雅黑" panose="020B0503020204020204" pitchFamily="34" charset="-122"/>
                <a:ea typeface="微软雅黑" panose="020B0503020204020204" pitchFamily="34" charset="-122"/>
              </a:rPr>
              <a:t>1</a:t>
            </a:r>
            <a:endParaRPr kumimoji="0" lang="en-US" altLang="zh-CN" sz="1200" kern="0" dirty="0">
              <a:latin typeface="微软雅黑" panose="020B0503020204020204" pitchFamily="34" charset="-122"/>
              <a:ea typeface="微软雅黑" panose="020B0503020204020204" pitchFamily="34" charset="-122"/>
            </a:endParaRPr>
          </a:p>
        </p:txBody>
      </p:sp>
      <p:sp>
        <p:nvSpPr>
          <p:cNvPr id="126" name="Line 12"/>
          <p:cNvSpPr>
            <a:spLocks noChangeShapeType="1"/>
          </p:cNvSpPr>
          <p:nvPr/>
        </p:nvSpPr>
        <p:spPr bwMode="auto">
          <a:xfrm>
            <a:off x="3764791" y="3454191"/>
            <a:ext cx="1709023" cy="164754"/>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27" name="Line 13"/>
          <p:cNvSpPr>
            <a:spLocks noChangeShapeType="1"/>
          </p:cNvSpPr>
          <p:nvPr/>
        </p:nvSpPr>
        <p:spPr bwMode="auto">
          <a:xfrm flipH="1">
            <a:off x="3764791" y="2885756"/>
            <a:ext cx="1709023" cy="164755"/>
          </a:xfrm>
          <a:prstGeom prst="line">
            <a:avLst/>
          </a:prstGeom>
          <a:noFill/>
          <a:ln w="1905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latin typeface="微软雅黑" panose="020B0503020204020204" pitchFamily="34" charset="-122"/>
              <a:ea typeface="微软雅黑" panose="020B0503020204020204" pitchFamily="34" charset="-122"/>
            </a:endParaRPr>
          </a:p>
        </p:txBody>
      </p:sp>
      <p:grpSp>
        <p:nvGrpSpPr>
          <p:cNvPr id="128" name="Group 14"/>
          <p:cNvGrpSpPr/>
          <p:nvPr/>
        </p:nvGrpSpPr>
        <p:grpSpPr bwMode="auto">
          <a:xfrm>
            <a:off x="3764791" y="1470177"/>
            <a:ext cx="1709023" cy="2515583"/>
            <a:chOff x="2042" y="674"/>
            <a:chExt cx="1569" cy="2711"/>
          </a:xfrm>
        </p:grpSpPr>
        <p:sp>
          <p:nvSpPr>
            <p:cNvPr id="129" name="Line 15"/>
            <p:cNvSpPr>
              <a:spLocks noChangeShapeType="1"/>
            </p:cNvSpPr>
            <p:nvPr/>
          </p:nvSpPr>
          <p:spPr bwMode="auto">
            <a:xfrm>
              <a:off x="2042" y="674"/>
              <a:ext cx="0" cy="2711"/>
            </a:xfrm>
            <a:prstGeom prst="line">
              <a:avLst/>
            </a:prstGeom>
            <a:noFill/>
            <a:ln w="1270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30" name="Line 16"/>
            <p:cNvSpPr>
              <a:spLocks noChangeShapeType="1"/>
            </p:cNvSpPr>
            <p:nvPr/>
          </p:nvSpPr>
          <p:spPr bwMode="auto">
            <a:xfrm>
              <a:off x="3611" y="674"/>
              <a:ext cx="0" cy="2711"/>
            </a:xfrm>
            <a:prstGeom prst="line">
              <a:avLst/>
            </a:prstGeom>
            <a:noFill/>
            <a:ln w="1270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200" kern="0">
                <a:latin typeface="微软雅黑" panose="020B0503020204020204" pitchFamily="34" charset="-122"/>
                <a:ea typeface="微软雅黑" panose="020B0503020204020204" pitchFamily="34" charset="-122"/>
              </a:endParaRPr>
            </a:p>
          </p:txBody>
        </p:sp>
      </p:grpSp>
      <p:sp>
        <p:nvSpPr>
          <p:cNvPr id="131" name="Text Box 17"/>
          <p:cNvSpPr txBox="1">
            <a:spLocks noChangeArrowheads="1"/>
          </p:cNvSpPr>
          <p:nvPr/>
        </p:nvSpPr>
        <p:spPr bwMode="auto">
          <a:xfrm>
            <a:off x="2709698" y="1937309"/>
            <a:ext cx="1098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r" eaLnBrk="1" hangingPunct="1">
              <a:defRPr/>
            </a:pPr>
            <a:r>
              <a:rPr kumimoji="0" lang="zh-CN" altLang="en-US" sz="1200" kern="0" dirty="0">
                <a:latin typeface="微软雅黑" panose="020B0503020204020204" pitchFamily="34" charset="-122"/>
                <a:ea typeface="微软雅黑" panose="020B0503020204020204" pitchFamily="34" charset="-122"/>
              </a:rPr>
              <a:t>发送 </a:t>
            </a:r>
            <a:r>
              <a:rPr kumimoji="0" lang="en-US" altLang="zh-CN" sz="1200" kern="0" dirty="0">
                <a:latin typeface="微软雅黑" panose="020B0503020204020204" pitchFamily="34" charset="-122"/>
                <a:ea typeface="微软雅黑" panose="020B0503020204020204" pitchFamily="34" charset="-122"/>
              </a:rPr>
              <a:t>M</a:t>
            </a:r>
            <a:r>
              <a:rPr kumimoji="0" lang="en-US" altLang="zh-CN" sz="1200" kern="0" baseline="-25000" dirty="0">
                <a:latin typeface="微软雅黑" panose="020B0503020204020204" pitchFamily="34" charset="-122"/>
                <a:ea typeface="微软雅黑" panose="020B0503020204020204" pitchFamily="34" charset="-122"/>
              </a:rPr>
              <a:t>2</a:t>
            </a:r>
            <a:r>
              <a:rPr kumimoji="0" lang="en-US" altLang="zh-CN" sz="1200" kern="0" dirty="0">
                <a:latin typeface="微软雅黑" panose="020B0503020204020204" pitchFamily="34" charset="-122"/>
                <a:ea typeface="微软雅黑" panose="020B0503020204020204" pitchFamily="34" charset="-122"/>
              </a:rPr>
              <a:t>~M</a:t>
            </a:r>
            <a:r>
              <a:rPr kumimoji="0" lang="en-US" altLang="zh-CN" sz="1200" kern="0" baseline="-25000" dirty="0">
                <a:latin typeface="微软雅黑" panose="020B0503020204020204" pitchFamily="34" charset="-122"/>
                <a:ea typeface="微软雅黑" panose="020B0503020204020204" pitchFamily="34" charset="-122"/>
              </a:rPr>
              <a:t>3</a:t>
            </a:r>
            <a:endParaRPr kumimoji="0" lang="en-US" altLang="zh-CN" sz="1200" kern="0" baseline="-25000" dirty="0">
              <a:latin typeface="微软雅黑" panose="020B0503020204020204" pitchFamily="34" charset="-122"/>
              <a:ea typeface="微软雅黑" panose="020B0503020204020204" pitchFamily="34" charset="-122"/>
            </a:endParaRPr>
          </a:p>
        </p:txBody>
      </p:sp>
      <p:sp>
        <p:nvSpPr>
          <p:cNvPr id="132" name="Line 18"/>
          <p:cNvSpPr>
            <a:spLocks noChangeShapeType="1"/>
          </p:cNvSpPr>
          <p:nvPr/>
        </p:nvSpPr>
        <p:spPr bwMode="auto">
          <a:xfrm>
            <a:off x="3764791" y="2226737"/>
            <a:ext cx="1709023" cy="164755"/>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33" name="Text Box 19"/>
          <p:cNvSpPr txBox="1">
            <a:spLocks noChangeArrowheads="1"/>
          </p:cNvSpPr>
          <p:nvPr/>
        </p:nvSpPr>
        <p:spPr bwMode="auto">
          <a:xfrm>
            <a:off x="5432008" y="2165261"/>
            <a:ext cx="117532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en-US" altLang="zh-CN" sz="1200" kern="0">
                <a:latin typeface="微软雅黑" panose="020B0503020204020204" pitchFamily="34" charset="-122"/>
                <a:ea typeface="微软雅黑" panose="020B0503020204020204" pitchFamily="34" charset="-122"/>
              </a:rPr>
              <a:t> </a:t>
            </a:r>
            <a:r>
              <a:rPr kumimoji="0" lang="zh-CN" altLang="en-US" sz="1200" kern="0">
                <a:latin typeface="微软雅黑" panose="020B0503020204020204" pitchFamily="34" charset="-122"/>
                <a:ea typeface="微软雅黑" panose="020B0503020204020204" pitchFamily="34" charset="-122"/>
              </a:rPr>
              <a:t>确认 </a:t>
            </a:r>
            <a:r>
              <a:rPr kumimoji="0" lang="en-US" altLang="zh-CN" sz="1200" kern="0">
                <a:latin typeface="微软雅黑" panose="020B0503020204020204" pitchFamily="34" charset="-122"/>
                <a:ea typeface="微软雅黑" panose="020B0503020204020204" pitchFamily="34" charset="-122"/>
              </a:rPr>
              <a:t>M</a:t>
            </a:r>
            <a:r>
              <a:rPr kumimoji="0" lang="en-US" altLang="zh-CN" sz="1200" kern="0" baseline="-25000">
                <a:latin typeface="微软雅黑" panose="020B0503020204020204" pitchFamily="34" charset="-122"/>
                <a:ea typeface="微软雅黑" panose="020B0503020204020204" pitchFamily="34" charset="-122"/>
              </a:rPr>
              <a:t>2</a:t>
            </a:r>
            <a:r>
              <a:rPr kumimoji="0" lang="en-US" altLang="zh-CN" sz="1200" kern="0">
                <a:latin typeface="微软雅黑" panose="020B0503020204020204" pitchFamily="34" charset="-122"/>
                <a:ea typeface="微软雅黑" panose="020B0503020204020204" pitchFamily="34" charset="-122"/>
              </a:rPr>
              <a:t>~M</a:t>
            </a:r>
            <a:r>
              <a:rPr kumimoji="0" lang="en-US" altLang="zh-CN" sz="1200" kern="0" baseline="-25000">
                <a:latin typeface="微软雅黑" panose="020B0503020204020204" pitchFamily="34" charset="-122"/>
                <a:ea typeface="微软雅黑" panose="020B0503020204020204" pitchFamily="34" charset="-122"/>
              </a:rPr>
              <a:t>3 </a:t>
            </a:r>
            <a:endParaRPr kumimoji="0" lang="en-US" altLang="zh-CN" sz="1200" kern="0">
              <a:latin typeface="微软雅黑" panose="020B0503020204020204" pitchFamily="34" charset="-122"/>
              <a:ea typeface="微软雅黑" panose="020B0503020204020204" pitchFamily="34" charset="-122"/>
            </a:endParaRPr>
          </a:p>
        </p:txBody>
      </p:sp>
      <p:sp>
        <p:nvSpPr>
          <p:cNvPr id="134" name="Line 20"/>
          <p:cNvSpPr>
            <a:spLocks noChangeShapeType="1"/>
          </p:cNvSpPr>
          <p:nvPr/>
        </p:nvSpPr>
        <p:spPr bwMode="auto">
          <a:xfrm flipH="1">
            <a:off x="3764791" y="2282475"/>
            <a:ext cx="1709023" cy="164755"/>
          </a:xfrm>
          <a:prstGeom prst="line">
            <a:avLst/>
          </a:prstGeom>
          <a:noFill/>
          <a:ln w="1905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35" name="Line 21"/>
          <p:cNvSpPr>
            <a:spLocks noChangeShapeType="1"/>
          </p:cNvSpPr>
          <p:nvPr/>
        </p:nvSpPr>
        <p:spPr bwMode="auto">
          <a:xfrm flipH="1">
            <a:off x="3764791" y="2447228"/>
            <a:ext cx="1709023" cy="164754"/>
          </a:xfrm>
          <a:prstGeom prst="line">
            <a:avLst/>
          </a:prstGeom>
          <a:noFill/>
          <a:ln w="1905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36" name="Text Box 22"/>
          <p:cNvSpPr txBox="1">
            <a:spLocks noChangeArrowheads="1"/>
          </p:cNvSpPr>
          <p:nvPr/>
        </p:nvSpPr>
        <p:spPr bwMode="auto">
          <a:xfrm>
            <a:off x="2709698" y="2496818"/>
            <a:ext cx="1098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r" eaLnBrk="1" hangingPunct="1">
              <a:defRPr/>
            </a:pPr>
            <a:r>
              <a:rPr kumimoji="0" lang="zh-CN" altLang="en-US" sz="1200" kern="0" dirty="0">
                <a:latin typeface="微软雅黑" panose="020B0503020204020204" pitchFamily="34" charset="-122"/>
                <a:ea typeface="微软雅黑" panose="020B0503020204020204" pitchFamily="34" charset="-122"/>
              </a:rPr>
              <a:t>发送 </a:t>
            </a:r>
            <a:r>
              <a:rPr kumimoji="0" lang="en-US" altLang="zh-CN" sz="1200" kern="0" dirty="0">
                <a:latin typeface="微软雅黑" panose="020B0503020204020204" pitchFamily="34" charset="-122"/>
                <a:ea typeface="微软雅黑" panose="020B0503020204020204" pitchFamily="34" charset="-122"/>
              </a:rPr>
              <a:t>M</a:t>
            </a:r>
            <a:r>
              <a:rPr kumimoji="0" lang="en-US" altLang="zh-CN" sz="1200" kern="0" baseline="-25000" dirty="0">
                <a:latin typeface="微软雅黑" panose="020B0503020204020204" pitchFamily="34" charset="-122"/>
                <a:ea typeface="微软雅黑" panose="020B0503020204020204" pitchFamily="34" charset="-122"/>
              </a:rPr>
              <a:t>4</a:t>
            </a:r>
            <a:r>
              <a:rPr kumimoji="0" lang="en-US" altLang="zh-CN" sz="1200" kern="0" dirty="0">
                <a:latin typeface="微软雅黑" panose="020B0503020204020204" pitchFamily="34" charset="-122"/>
                <a:ea typeface="微软雅黑" panose="020B0503020204020204" pitchFamily="34" charset="-122"/>
              </a:rPr>
              <a:t>~M</a:t>
            </a:r>
            <a:r>
              <a:rPr kumimoji="0" lang="en-US" altLang="zh-CN" sz="1200" kern="0" baseline="-25000" dirty="0">
                <a:latin typeface="微软雅黑" panose="020B0503020204020204" pitchFamily="34" charset="-122"/>
                <a:ea typeface="微软雅黑" panose="020B0503020204020204" pitchFamily="34" charset="-122"/>
              </a:rPr>
              <a:t>6</a:t>
            </a:r>
            <a:endParaRPr kumimoji="0" lang="en-US" altLang="zh-CN" sz="1200" kern="0" baseline="-25000" dirty="0">
              <a:latin typeface="微软雅黑" panose="020B0503020204020204" pitchFamily="34" charset="-122"/>
              <a:ea typeface="微软雅黑" panose="020B0503020204020204" pitchFamily="34" charset="-122"/>
            </a:endParaRPr>
          </a:p>
        </p:txBody>
      </p:sp>
      <p:sp>
        <p:nvSpPr>
          <p:cNvPr id="137" name="Text Box 23"/>
          <p:cNvSpPr txBox="1">
            <a:spLocks noChangeArrowheads="1"/>
          </p:cNvSpPr>
          <p:nvPr/>
        </p:nvSpPr>
        <p:spPr bwMode="auto">
          <a:xfrm>
            <a:off x="5432008" y="2915678"/>
            <a:ext cx="117532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en-US" altLang="zh-CN" sz="1200" kern="0" dirty="0">
                <a:latin typeface="微软雅黑" panose="020B0503020204020204" pitchFamily="34" charset="-122"/>
                <a:ea typeface="微软雅黑" panose="020B0503020204020204" pitchFamily="34" charset="-122"/>
              </a:rPr>
              <a:t> </a:t>
            </a:r>
            <a:r>
              <a:rPr kumimoji="0" lang="zh-CN" altLang="en-US" sz="1200" kern="0" dirty="0">
                <a:latin typeface="微软雅黑" panose="020B0503020204020204" pitchFamily="34" charset="-122"/>
                <a:ea typeface="微软雅黑" panose="020B0503020204020204" pitchFamily="34" charset="-122"/>
              </a:rPr>
              <a:t>确认 </a:t>
            </a:r>
            <a:r>
              <a:rPr kumimoji="0" lang="en-US" altLang="zh-CN" sz="1200" kern="0" dirty="0">
                <a:latin typeface="微软雅黑" panose="020B0503020204020204" pitchFamily="34" charset="-122"/>
                <a:ea typeface="微软雅黑" panose="020B0503020204020204" pitchFamily="34" charset="-122"/>
              </a:rPr>
              <a:t>M</a:t>
            </a:r>
            <a:r>
              <a:rPr kumimoji="0" lang="en-US" altLang="zh-CN" sz="1200" kern="0" baseline="-25000" dirty="0">
                <a:latin typeface="微软雅黑" panose="020B0503020204020204" pitchFamily="34" charset="-122"/>
                <a:ea typeface="微软雅黑" panose="020B0503020204020204" pitchFamily="34" charset="-122"/>
              </a:rPr>
              <a:t>4</a:t>
            </a:r>
            <a:r>
              <a:rPr kumimoji="0" lang="en-US" altLang="zh-CN" sz="1200" kern="0" dirty="0">
                <a:latin typeface="微软雅黑" panose="020B0503020204020204" pitchFamily="34" charset="-122"/>
                <a:ea typeface="微软雅黑" panose="020B0503020204020204" pitchFamily="34" charset="-122"/>
              </a:rPr>
              <a:t>~M</a:t>
            </a:r>
            <a:r>
              <a:rPr kumimoji="0" lang="en-US" altLang="zh-CN" sz="1200" kern="0" baseline="-25000" dirty="0">
                <a:latin typeface="微软雅黑" panose="020B0503020204020204" pitchFamily="34" charset="-122"/>
                <a:ea typeface="微软雅黑" panose="020B0503020204020204" pitchFamily="34" charset="-122"/>
              </a:rPr>
              <a:t>6 </a:t>
            </a:r>
            <a:endParaRPr kumimoji="0" lang="en-US" altLang="zh-CN" sz="1200" kern="0" dirty="0">
              <a:latin typeface="微软雅黑" panose="020B0503020204020204" pitchFamily="34" charset="-122"/>
              <a:ea typeface="微软雅黑" panose="020B0503020204020204" pitchFamily="34" charset="-122"/>
            </a:endParaRPr>
          </a:p>
        </p:txBody>
      </p:sp>
      <p:sp>
        <p:nvSpPr>
          <p:cNvPr id="138" name="Line 24"/>
          <p:cNvSpPr>
            <a:spLocks noChangeShapeType="1"/>
          </p:cNvSpPr>
          <p:nvPr/>
        </p:nvSpPr>
        <p:spPr bwMode="auto">
          <a:xfrm flipH="1">
            <a:off x="3764791" y="3050511"/>
            <a:ext cx="1709023" cy="165574"/>
          </a:xfrm>
          <a:prstGeom prst="line">
            <a:avLst/>
          </a:prstGeom>
          <a:noFill/>
          <a:ln w="1905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39" name="Line 25"/>
          <p:cNvSpPr>
            <a:spLocks noChangeShapeType="1"/>
          </p:cNvSpPr>
          <p:nvPr/>
        </p:nvSpPr>
        <p:spPr bwMode="auto">
          <a:xfrm flipH="1">
            <a:off x="3764791" y="3216083"/>
            <a:ext cx="1709023" cy="164754"/>
          </a:xfrm>
          <a:prstGeom prst="line">
            <a:avLst/>
          </a:prstGeom>
          <a:noFill/>
          <a:ln w="1905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41" name="Text Box 27"/>
          <p:cNvSpPr txBox="1">
            <a:spLocks noChangeArrowheads="1"/>
          </p:cNvSpPr>
          <p:nvPr/>
        </p:nvSpPr>
        <p:spPr bwMode="auto">
          <a:xfrm>
            <a:off x="1566410" y="1416078"/>
            <a:ext cx="663937" cy="209837"/>
          </a:xfrm>
          <a:prstGeom prst="rect">
            <a:avLst/>
          </a:prstGeom>
          <a:solidFill>
            <a:srgbClr val="00FFFF"/>
          </a:solidFill>
          <a:ln>
            <a:noFill/>
          </a:ln>
          <a:effectLst/>
        </p:spPr>
        <p:txBody>
          <a:bodyPr wrap="none" lIns="91436" tIns="45718" rIns="91436" bIns="45718"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en-US" altLang="zh-CN" sz="1200" kern="0" dirty="0" err="1">
                <a:latin typeface="微软雅黑" panose="020B0503020204020204" pitchFamily="34" charset="-122"/>
                <a:ea typeface="微软雅黑" panose="020B0503020204020204" pitchFamily="34" charset="-122"/>
              </a:rPr>
              <a:t>cwnd</a:t>
            </a:r>
            <a:r>
              <a:rPr kumimoji="0" lang="en-US" altLang="zh-CN" sz="1200" kern="0" dirty="0">
                <a:latin typeface="微软雅黑" panose="020B0503020204020204" pitchFamily="34" charset="-122"/>
                <a:ea typeface="微软雅黑" panose="020B0503020204020204" pitchFamily="34" charset="-122"/>
              </a:rPr>
              <a:t> = 1 </a:t>
            </a:r>
            <a:endParaRPr kumimoji="0" lang="en-US" altLang="zh-CN" sz="1200" kern="0" dirty="0">
              <a:latin typeface="微软雅黑" panose="020B0503020204020204" pitchFamily="34" charset="-122"/>
              <a:ea typeface="微软雅黑" panose="020B0503020204020204" pitchFamily="34" charset="-122"/>
            </a:endParaRPr>
          </a:p>
        </p:txBody>
      </p:sp>
      <p:sp>
        <p:nvSpPr>
          <p:cNvPr id="142" name="Text Box 28"/>
          <p:cNvSpPr txBox="1">
            <a:spLocks noChangeArrowheads="1"/>
          </p:cNvSpPr>
          <p:nvPr/>
        </p:nvSpPr>
        <p:spPr bwMode="auto">
          <a:xfrm>
            <a:off x="1566410" y="1971818"/>
            <a:ext cx="663937" cy="209837"/>
          </a:xfrm>
          <a:prstGeom prst="rect">
            <a:avLst/>
          </a:prstGeom>
          <a:solidFill>
            <a:schemeClr val="bg1"/>
          </a:solidFill>
          <a:ln>
            <a:noFill/>
          </a:ln>
          <a:effectLst/>
        </p:spPr>
        <p:txBody>
          <a:bodyPr wrap="none" lIns="91436" tIns="45718" rIns="91436" bIns="45718"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en-US" altLang="zh-CN" sz="1200" kern="0" dirty="0" err="1">
                <a:latin typeface="微软雅黑" panose="020B0503020204020204" pitchFamily="34" charset="-122"/>
                <a:ea typeface="微软雅黑" panose="020B0503020204020204" pitchFamily="34" charset="-122"/>
              </a:rPr>
              <a:t>cwnd</a:t>
            </a:r>
            <a:r>
              <a:rPr kumimoji="0" lang="en-US" altLang="zh-CN" sz="1200" kern="0" dirty="0">
                <a:latin typeface="微软雅黑" panose="020B0503020204020204" pitchFamily="34" charset="-122"/>
                <a:ea typeface="微软雅黑" panose="020B0503020204020204" pitchFamily="34" charset="-122"/>
              </a:rPr>
              <a:t> = 2 </a:t>
            </a:r>
            <a:endParaRPr kumimoji="0" lang="en-US" altLang="zh-CN" sz="1200" kern="0" dirty="0">
              <a:latin typeface="微软雅黑" panose="020B0503020204020204" pitchFamily="34" charset="-122"/>
              <a:ea typeface="微软雅黑" panose="020B0503020204020204" pitchFamily="34" charset="-122"/>
            </a:endParaRPr>
          </a:p>
        </p:txBody>
      </p:sp>
      <p:sp>
        <p:nvSpPr>
          <p:cNvPr id="143" name="Text Box 29"/>
          <p:cNvSpPr txBox="1">
            <a:spLocks noChangeArrowheads="1"/>
          </p:cNvSpPr>
          <p:nvPr/>
        </p:nvSpPr>
        <p:spPr bwMode="auto">
          <a:xfrm>
            <a:off x="1566410" y="2536574"/>
            <a:ext cx="663937" cy="209837"/>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lIns="91436" tIns="45718" rIns="91436" bIns="45718"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en-US" altLang="zh-CN" sz="1200" kern="0" dirty="0" err="1">
                <a:latin typeface="微软雅黑" panose="020B0503020204020204" pitchFamily="34" charset="-122"/>
                <a:ea typeface="微软雅黑" panose="020B0503020204020204" pitchFamily="34" charset="-122"/>
              </a:rPr>
              <a:t>cwnd</a:t>
            </a:r>
            <a:r>
              <a:rPr kumimoji="0" lang="en-US" altLang="zh-CN" sz="1200" kern="0" dirty="0">
                <a:latin typeface="微软雅黑" panose="020B0503020204020204" pitchFamily="34" charset="-122"/>
                <a:ea typeface="微软雅黑" panose="020B0503020204020204" pitchFamily="34" charset="-122"/>
              </a:rPr>
              <a:t> = 3 </a:t>
            </a:r>
            <a:endParaRPr kumimoji="0" lang="en-US" altLang="zh-CN" sz="1200" kern="0" dirty="0">
              <a:latin typeface="微软雅黑" panose="020B0503020204020204" pitchFamily="34" charset="-122"/>
              <a:ea typeface="微软雅黑" panose="020B0503020204020204" pitchFamily="34" charset="-122"/>
            </a:endParaRPr>
          </a:p>
        </p:txBody>
      </p:sp>
      <p:sp>
        <p:nvSpPr>
          <p:cNvPr id="144" name="Text Box 30"/>
          <p:cNvSpPr txBox="1">
            <a:spLocks noChangeArrowheads="1"/>
          </p:cNvSpPr>
          <p:nvPr/>
        </p:nvSpPr>
        <p:spPr bwMode="auto">
          <a:xfrm>
            <a:off x="2647181" y="3313979"/>
            <a:ext cx="11608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r" eaLnBrk="1" hangingPunct="1">
              <a:defRPr/>
            </a:pPr>
            <a:r>
              <a:rPr kumimoji="0" lang="zh-CN" altLang="en-US" sz="1200" kern="0" dirty="0">
                <a:latin typeface="微软雅黑" panose="020B0503020204020204" pitchFamily="34" charset="-122"/>
                <a:ea typeface="微软雅黑" panose="020B0503020204020204" pitchFamily="34" charset="-122"/>
              </a:rPr>
              <a:t>发送 </a:t>
            </a:r>
            <a:r>
              <a:rPr kumimoji="0" lang="en-US" altLang="zh-CN" sz="1200" kern="0" dirty="0">
                <a:latin typeface="微软雅黑" panose="020B0503020204020204" pitchFamily="34" charset="-122"/>
                <a:ea typeface="微软雅黑" panose="020B0503020204020204" pitchFamily="34" charset="-122"/>
              </a:rPr>
              <a:t>M</a:t>
            </a:r>
            <a:r>
              <a:rPr kumimoji="0" lang="en-US" altLang="zh-CN" sz="1200" kern="0" baseline="-25000" dirty="0">
                <a:latin typeface="微软雅黑" panose="020B0503020204020204" pitchFamily="34" charset="-122"/>
                <a:ea typeface="微软雅黑" panose="020B0503020204020204" pitchFamily="34" charset="-122"/>
              </a:rPr>
              <a:t>7</a:t>
            </a:r>
            <a:r>
              <a:rPr kumimoji="0" lang="en-US" altLang="zh-CN" sz="1200" kern="0" dirty="0">
                <a:latin typeface="微软雅黑" panose="020B0503020204020204" pitchFamily="34" charset="-122"/>
                <a:ea typeface="微软雅黑" panose="020B0503020204020204" pitchFamily="34" charset="-122"/>
              </a:rPr>
              <a:t>~M</a:t>
            </a:r>
            <a:r>
              <a:rPr kumimoji="0" lang="en-US" altLang="zh-CN" sz="1200" kern="0" baseline="-25000" dirty="0">
                <a:latin typeface="微软雅黑" panose="020B0503020204020204" pitchFamily="34" charset="-122"/>
                <a:ea typeface="微软雅黑" panose="020B0503020204020204" pitchFamily="34" charset="-122"/>
              </a:rPr>
              <a:t>10</a:t>
            </a:r>
            <a:endParaRPr kumimoji="0" lang="en-US" altLang="zh-CN" sz="1200" kern="0" baseline="-25000" dirty="0">
              <a:latin typeface="微软雅黑" panose="020B0503020204020204" pitchFamily="34" charset="-122"/>
              <a:ea typeface="微软雅黑" panose="020B0503020204020204" pitchFamily="34" charset="-122"/>
            </a:endParaRPr>
          </a:p>
        </p:txBody>
      </p:sp>
      <p:sp>
        <p:nvSpPr>
          <p:cNvPr id="145" name="Text Box 31"/>
          <p:cNvSpPr txBox="1">
            <a:spLocks noChangeArrowheads="1"/>
          </p:cNvSpPr>
          <p:nvPr/>
        </p:nvSpPr>
        <p:spPr bwMode="auto">
          <a:xfrm>
            <a:off x="1552762" y="3325758"/>
            <a:ext cx="677585" cy="251573"/>
          </a:xfrm>
          <a:prstGeom prst="rect">
            <a:avLst/>
          </a:prstGeom>
          <a:solidFill>
            <a:srgbClr val="99FFCC"/>
          </a:solidFill>
          <a:ln>
            <a:noFill/>
          </a:ln>
          <a:effectLst/>
        </p:spPr>
        <p:txBody>
          <a:bodyPr wrap="none" lIns="91436" tIns="45718" rIns="91436" bIns="45718">
            <a:no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en-US" altLang="zh-CN" sz="1200" kern="0" dirty="0" err="1">
                <a:latin typeface="微软雅黑" panose="020B0503020204020204" pitchFamily="34" charset="-122"/>
                <a:ea typeface="微软雅黑" panose="020B0503020204020204" pitchFamily="34" charset="-122"/>
              </a:rPr>
              <a:t>cwnd</a:t>
            </a:r>
            <a:r>
              <a:rPr kumimoji="0" lang="en-US" altLang="zh-CN" sz="1200" kern="0" dirty="0">
                <a:latin typeface="微软雅黑" panose="020B0503020204020204" pitchFamily="34" charset="-122"/>
                <a:ea typeface="微软雅黑" panose="020B0503020204020204" pitchFamily="34" charset="-122"/>
              </a:rPr>
              <a:t> = 4 </a:t>
            </a:r>
            <a:endParaRPr kumimoji="0" lang="en-US" altLang="zh-CN" sz="1200" kern="0" dirty="0">
              <a:latin typeface="微软雅黑" panose="020B0503020204020204" pitchFamily="34" charset="-122"/>
              <a:ea typeface="微软雅黑" panose="020B0503020204020204" pitchFamily="34" charset="-122"/>
            </a:endParaRPr>
          </a:p>
        </p:txBody>
      </p:sp>
      <p:sp>
        <p:nvSpPr>
          <p:cNvPr id="146" name="Text Box 32"/>
          <p:cNvSpPr txBox="1">
            <a:spLocks noChangeArrowheads="1"/>
          </p:cNvSpPr>
          <p:nvPr/>
        </p:nvSpPr>
        <p:spPr bwMode="auto">
          <a:xfrm rot="5400000">
            <a:off x="4500770" y="3563402"/>
            <a:ext cx="33214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en-US" altLang="zh-CN" sz="1200" kern="0">
                <a:latin typeface="微软雅黑" panose="020B0503020204020204" pitchFamily="34" charset="-122"/>
                <a:ea typeface="微软雅黑" panose="020B0503020204020204" pitchFamily="34" charset="-122"/>
              </a:rPr>
              <a:t>…</a:t>
            </a:r>
            <a:endParaRPr kumimoji="0" lang="en-US" altLang="zh-CN" sz="1200" kern="0">
              <a:latin typeface="微软雅黑" panose="020B0503020204020204" pitchFamily="34" charset="-122"/>
              <a:ea typeface="微软雅黑" panose="020B0503020204020204" pitchFamily="34" charset="-122"/>
            </a:endParaRPr>
          </a:p>
        </p:txBody>
      </p:sp>
      <p:sp>
        <p:nvSpPr>
          <p:cNvPr id="147" name="Line 33"/>
          <p:cNvSpPr>
            <a:spLocks noChangeShapeType="1"/>
          </p:cNvSpPr>
          <p:nvPr/>
        </p:nvSpPr>
        <p:spPr bwMode="auto">
          <a:xfrm>
            <a:off x="3764791" y="2666901"/>
            <a:ext cx="1709023" cy="164754"/>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48" name="Line 34"/>
          <p:cNvSpPr>
            <a:spLocks noChangeShapeType="1"/>
          </p:cNvSpPr>
          <p:nvPr/>
        </p:nvSpPr>
        <p:spPr bwMode="auto">
          <a:xfrm>
            <a:off x="3764791" y="2831657"/>
            <a:ext cx="1709023" cy="164755"/>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50" name="Line 36"/>
          <p:cNvSpPr>
            <a:spLocks noChangeShapeType="1"/>
          </p:cNvSpPr>
          <p:nvPr/>
        </p:nvSpPr>
        <p:spPr bwMode="auto">
          <a:xfrm>
            <a:off x="3764791" y="2983743"/>
            <a:ext cx="1709023" cy="164755"/>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51" name="Text Box 40"/>
          <p:cNvSpPr txBox="1">
            <a:spLocks noChangeArrowheads="1"/>
          </p:cNvSpPr>
          <p:nvPr/>
        </p:nvSpPr>
        <p:spPr bwMode="auto">
          <a:xfrm>
            <a:off x="6624995" y="1633292"/>
            <a:ext cx="633507" cy="276999"/>
          </a:xfrm>
          <a:prstGeom prst="rect">
            <a:avLst/>
          </a:prstGeom>
          <a:solidFill>
            <a:srgbClr val="00B050"/>
          </a:solidFill>
          <a:ln>
            <a:noFill/>
          </a:ln>
          <a:effec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sz="1200" kern="0">
                <a:solidFill>
                  <a:schemeClr val="bg1"/>
                </a:solidFill>
                <a:latin typeface="微软雅黑" panose="020B0503020204020204" pitchFamily="34" charset="-122"/>
                <a:ea typeface="微软雅黑" panose="020B0503020204020204" pitchFamily="34" charset="-122"/>
              </a:rPr>
              <a:t>轮次 </a:t>
            </a:r>
            <a:r>
              <a:rPr kumimoji="0" lang="en-US" altLang="zh-CN" sz="1200" kern="0">
                <a:solidFill>
                  <a:schemeClr val="bg1"/>
                </a:solidFill>
                <a:latin typeface="微软雅黑" panose="020B0503020204020204" pitchFamily="34" charset="-122"/>
                <a:ea typeface="微软雅黑" panose="020B0503020204020204" pitchFamily="34" charset="-122"/>
              </a:rPr>
              <a:t>1</a:t>
            </a:r>
            <a:endParaRPr kumimoji="0" lang="en-US" altLang="zh-CN" sz="1200" kern="0">
              <a:solidFill>
                <a:schemeClr val="bg1"/>
              </a:solidFill>
              <a:latin typeface="微软雅黑" panose="020B0503020204020204" pitchFamily="34" charset="-122"/>
              <a:ea typeface="微软雅黑" panose="020B0503020204020204" pitchFamily="34" charset="-122"/>
            </a:endParaRPr>
          </a:p>
        </p:txBody>
      </p:sp>
      <p:sp>
        <p:nvSpPr>
          <p:cNvPr id="152" name="Text Box 41"/>
          <p:cNvSpPr txBox="1">
            <a:spLocks noChangeArrowheads="1"/>
          </p:cNvSpPr>
          <p:nvPr/>
        </p:nvSpPr>
        <p:spPr bwMode="auto">
          <a:xfrm>
            <a:off x="6624995" y="2165261"/>
            <a:ext cx="633507" cy="276999"/>
          </a:xfrm>
          <a:prstGeom prst="rect">
            <a:avLst/>
          </a:prstGeom>
          <a:solidFill>
            <a:srgbClr val="00B050"/>
          </a:solidFill>
          <a:ln>
            <a:noFill/>
          </a:ln>
          <a:effec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sz="1200" kern="0">
                <a:solidFill>
                  <a:schemeClr val="bg1"/>
                </a:solidFill>
                <a:latin typeface="微软雅黑" panose="020B0503020204020204" pitchFamily="34" charset="-122"/>
                <a:ea typeface="微软雅黑" panose="020B0503020204020204" pitchFamily="34" charset="-122"/>
              </a:rPr>
              <a:t>轮次 </a:t>
            </a:r>
            <a:r>
              <a:rPr kumimoji="0" lang="en-US" altLang="zh-CN" sz="1200" kern="0">
                <a:solidFill>
                  <a:schemeClr val="bg1"/>
                </a:solidFill>
                <a:latin typeface="微软雅黑" panose="020B0503020204020204" pitchFamily="34" charset="-122"/>
                <a:ea typeface="微软雅黑" panose="020B0503020204020204" pitchFamily="34" charset="-122"/>
              </a:rPr>
              <a:t>2</a:t>
            </a:r>
            <a:endParaRPr kumimoji="0" lang="en-US" altLang="zh-CN" sz="1200" kern="0">
              <a:solidFill>
                <a:schemeClr val="bg1"/>
              </a:solidFill>
              <a:latin typeface="微软雅黑" panose="020B0503020204020204" pitchFamily="34" charset="-122"/>
              <a:ea typeface="微软雅黑" panose="020B0503020204020204" pitchFamily="34" charset="-122"/>
            </a:endParaRPr>
          </a:p>
        </p:txBody>
      </p:sp>
      <p:sp>
        <p:nvSpPr>
          <p:cNvPr id="153" name="Text Box 42"/>
          <p:cNvSpPr txBox="1">
            <a:spLocks noChangeArrowheads="1"/>
          </p:cNvSpPr>
          <p:nvPr/>
        </p:nvSpPr>
        <p:spPr bwMode="auto">
          <a:xfrm>
            <a:off x="6624995" y="2924644"/>
            <a:ext cx="633507" cy="276999"/>
          </a:xfrm>
          <a:prstGeom prst="rect">
            <a:avLst/>
          </a:prstGeom>
          <a:solidFill>
            <a:srgbClr val="00B050"/>
          </a:solidFill>
          <a:ln>
            <a:noFill/>
          </a:ln>
          <a:effec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sz="1200" kern="0">
                <a:solidFill>
                  <a:schemeClr val="bg1"/>
                </a:solidFill>
                <a:latin typeface="微软雅黑" panose="020B0503020204020204" pitchFamily="34" charset="-122"/>
                <a:ea typeface="微软雅黑" panose="020B0503020204020204" pitchFamily="34" charset="-122"/>
              </a:rPr>
              <a:t>轮次 </a:t>
            </a:r>
            <a:r>
              <a:rPr kumimoji="0" lang="en-US" altLang="zh-CN" sz="1200" kern="0">
                <a:solidFill>
                  <a:schemeClr val="bg1"/>
                </a:solidFill>
                <a:latin typeface="微软雅黑" panose="020B0503020204020204" pitchFamily="34" charset="-122"/>
                <a:ea typeface="微软雅黑" panose="020B0503020204020204" pitchFamily="34" charset="-122"/>
              </a:rPr>
              <a:t>3</a:t>
            </a:r>
            <a:endParaRPr kumimoji="0" lang="en-US" altLang="zh-CN" sz="1200" ker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utoShape 5"/>
          <p:cNvSpPr>
            <a:spLocks noChangeArrowheads="1"/>
          </p:cNvSpPr>
          <p:nvPr/>
        </p:nvSpPr>
        <p:spPr bwMode="auto">
          <a:xfrm>
            <a:off x="556965" y="796432"/>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45" name="Rectangle 6"/>
          <p:cNvSpPr>
            <a:spLocks noChangeArrowheads="1"/>
          </p:cNvSpPr>
          <p:nvPr/>
        </p:nvSpPr>
        <p:spPr bwMode="auto">
          <a:xfrm>
            <a:off x="3450277" y="763221"/>
            <a:ext cx="2262153"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当网络出现拥塞时</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8" name="Rectangle 68"/>
          <p:cNvSpPr>
            <a:spLocks noChangeArrowheads="1"/>
          </p:cNvSpPr>
          <p:nvPr/>
        </p:nvSpPr>
        <p:spPr bwMode="auto">
          <a:xfrm>
            <a:off x="556963" y="1159533"/>
            <a:ext cx="8184960"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无论在慢开始阶段还是在拥塞避免阶段，只要发送方判断网络出现拥塞（</a:t>
            </a:r>
            <a:r>
              <a:rPr lang="zh-CN" altLang="en-US" sz="2000" b="1" dirty="0">
                <a:solidFill>
                  <a:srgbClr val="0000FF"/>
                </a:solidFill>
                <a:latin typeface="微软雅黑" panose="020B0503020204020204" pitchFamily="34" charset="-122"/>
                <a:ea typeface="微软雅黑" panose="020B0503020204020204" pitchFamily="34" charset="-122"/>
              </a:rPr>
              <a:t>重传定时器超时</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en-US" altLang="zh-CN" sz="2000" b="1" dirty="0" err="1">
                <a:solidFill>
                  <a:srgbClr val="0000FF"/>
                </a:solidFill>
                <a:latin typeface="微软雅黑" panose="020B0503020204020204" pitchFamily="34" charset="-122"/>
                <a:ea typeface="微软雅黑" panose="020B0503020204020204" pitchFamily="34" charset="-122"/>
              </a:rPr>
              <a:t>ssthresh</a:t>
            </a:r>
            <a:r>
              <a:rPr lang="en-US" altLang="zh-CN" sz="2000" b="1" dirty="0">
                <a:solidFill>
                  <a:srgbClr val="0000FF"/>
                </a:solidFill>
                <a:latin typeface="微软雅黑" panose="020B0503020204020204" pitchFamily="34" charset="-122"/>
                <a:ea typeface="微软雅黑" panose="020B0503020204020204" pitchFamily="34" charset="-122"/>
              </a:rPr>
              <a:t> = max (</a:t>
            </a:r>
            <a:r>
              <a:rPr lang="en-US" altLang="zh-CN" sz="2000" b="1" dirty="0" err="1">
                <a:solidFill>
                  <a:srgbClr val="0000FF"/>
                </a:solidFill>
                <a:latin typeface="微软雅黑" panose="020B0503020204020204" pitchFamily="34" charset="-122"/>
                <a:ea typeface="微软雅黑" panose="020B0503020204020204" pitchFamily="34" charset="-122"/>
              </a:rPr>
              <a:t>cwnd</a:t>
            </a:r>
            <a:r>
              <a:rPr lang="en-US" altLang="zh-CN" sz="2000" b="1" dirty="0">
                <a:solidFill>
                  <a:srgbClr val="0000FF"/>
                </a:solidFill>
                <a:latin typeface="微软雅黑" panose="020B0503020204020204" pitchFamily="34" charset="-122"/>
                <a:ea typeface="微软雅黑" panose="020B0503020204020204" pitchFamily="34" charset="-122"/>
              </a:rPr>
              <a:t>/2</a:t>
            </a:r>
            <a:r>
              <a:rPr lang="zh-CN" altLang="en-US" sz="2000" b="1" dirty="0">
                <a:solidFill>
                  <a:srgbClr val="0000FF"/>
                </a:solidFill>
                <a:latin typeface="微软雅黑" panose="020B0503020204020204" pitchFamily="34" charset="-122"/>
                <a:ea typeface="微软雅黑" panose="020B0503020204020204" pitchFamily="34" charset="-122"/>
              </a:rPr>
              <a:t>，</a:t>
            </a:r>
            <a:r>
              <a:rPr lang="en-US" altLang="zh-CN" sz="2000" b="1" dirty="0">
                <a:solidFill>
                  <a:srgbClr val="0000FF"/>
                </a:solidFill>
                <a:latin typeface="微软雅黑" panose="020B0503020204020204" pitchFamily="34" charset="-122"/>
                <a:ea typeface="微软雅黑" panose="020B0503020204020204" pitchFamily="34" charset="-122"/>
              </a:rPr>
              <a:t>2)</a:t>
            </a:r>
            <a:endParaRPr lang="en-US" altLang="zh-CN" sz="2000" b="1" dirty="0">
              <a:solidFill>
                <a:srgbClr val="0000FF"/>
              </a:solidFill>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en-US" altLang="zh-CN" sz="2000" b="1" dirty="0" err="1">
                <a:solidFill>
                  <a:srgbClr val="0000FF"/>
                </a:solidFill>
                <a:latin typeface="微软雅黑" panose="020B0503020204020204" pitchFamily="34" charset="-122"/>
                <a:ea typeface="微软雅黑" panose="020B0503020204020204" pitchFamily="34" charset="-122"/>
              </a:rPr>
              <a:t>cwnd</a:t>
            </a:r>
            <a:r>
              <a:rPr lang="en-US" altLang="zh-CN" sz="2000" b="1" dirty="0">
                <a:solidFill>
                  <a:srgbClr val="0000FF"/>
                </a:solidFill>
                <a:latin typeface="微软雅黑" panose="020B0503020204020204" pitchFamily="34" charset="-122"/>
                <a:ea typeface="微软雅黑" panose="020B0503020204020204" pitchFamily="34" charset="-122"/>
              </a:rPr>
              <a:t> = 1</a:t>
            </a:r>
            <a:endParaRPr lang="en-US" altLang="zh-CN" sz="2000" b="1" dirty="0">
              <a:solidFill>
                <a:srgbClr val="0000FF"/>
              </a:solidFill>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solidFill>
                  <a:srgbClr val="0000FF"/>
                </a:solidFill>
                <a:latin typeface="微软雅黑" panose="020B0503020204020204" pitchFamily="34" charset="-122"/>
                <a:ea typeface="微软雅黑" panose="020B0503020204020204" pitchFamily="34" charset="-122"/>
              </a:rPr>
              <a:t>执行慢开始算法</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r>
              <a:rPr lang="zh-CN" altLang="en-US" sz="2000" b="1" dirty="0">
                <a:solidFill>
                  <a:srgbClr val="CC0099"/>
                </a:solidFill>
                <a:latin typeface="微软雅黑" panose="020B0503020204020204" pitchFamily="34" charset="-122"/>
                <a:ea typeface="微软雅黑" panose="020B0503020204020204" pitchFamily="34" charset="-122"/>
              </a:rPr>
              <a:t>目的：</a:t>
            </a:r>
            <a:r>
              <a:rPr lang="zh-CN" altLang="en-US" sz="2000" b="1" dirty="0">
                <a:latin typeface="微软雅黑" panose="020B0503020204020204" pitchFamily="34" charset="-122"/>
                <a:ea typeface="微软雅黑" panose="020B0503020204020204" pitchFamily="34" charset="-122"/>
              </a:rPr>
              <a:t>迅速减少主机发送到网络中的分组数，使得发生拥塞的路由器有足够时间把队列中积压的分组处理完毕。 </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AutoShape 5"/>
          <p:cNvSpPr>
            <a:spLocks noChangeArrowheads="1"/>
          </p:cNvSpPr>
          <p:nvPr/>
        </p:nvSpPr>
        <p:spPr bwMode="auto">
          <a:xfrm>
            <a:off x="545146" y="659014"/>
            <a:ext cx="8053711"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a:p>
        </p:txBody>
      </p:sp>
      <p:sp>
        <p:nvSpPr>
          <p:cNvPr id="40" name="矩形 39"/>
          <p:cNvSpPr/>
          <p:nvPr/>
        </p:nvSpPr>
        <p:spPr>
          <a:xfrm>
            <a:off x="616087" y="616773"/>
            <a:ext cx="4079959" cy="403954"/>
          </a:xfrm>
          <a:prstGeom prst="rect">
            <a:avLst/>
          </a:prstGeom>
        </p:spPr>
        <p:txBody>
          <a:bodyPr wrap="none" lIns="91436" tIns="45718" rIns="91436" bIns="45718">
            <a:spAutoFit/>
          </a:bodyPr>
          <a:lstStyle/>
          <a:p>
            <a:r>
              <a:rPr lang="zh-CN" altLang="en-US" sz="2000" b="1" dirty="0">
                <a:latin typeface="微软雅黑" panose="020B0503020204020204" pitchFamily="34" charset="-122"/>
                <a:ea typeface="微软雅黑" panose="020B0503020204020204" pitchFamily="34" charset="-122"/>
              </a:rPr>
              <a:t>慢开始和拥塞避免算法的实现举例</a:t>
            </a:r>
            <a:endParaRPr lang="zh-CN" altLang="en-US" sz="2000" b="1" dirty="0">
              <a:latin typeface="微软雅黑" panose="020B0503020204020204" pitchFamily="34" charset="-122"/>
              <a:ea typeface="微软雅黑" panose="020B0503020204020204" pitchFamily="34" charset="-122"/>
            </a:endParaRPr>
          </a:p>
        </p:txBody>
      </p:sp>
      <p:sp>
        <p:nvSpPr>
          <p:cNvPr id="41" name="圆角矩形 40"/>
          <p:cNvSpPr/>
          <p:nvPr/>
        </p:nvSpPr>
        <p:spPr>
          <a:xfrm>
            <a:off x="545146" y="1069850"/>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51" name="组合 50"/>
          <p:cNvGrpSpPr/>
          <p:nvPr/>
        </p:nvGrpSpPr>
        <p:grpSpPr>
          <a:xfrm>
            <a:off x="1317045" y="1115751"/>
            <a:ext cx="6308098" cy="2262109"/>
            <a:chOff x="300644" y="840152"/>
            <a:chExt cx="8929364" cy="3093012"/>
          </a:xfrm>
        </p:grpSpPr>
        <p:sp>
          <p:nvSpPr>
            <p:cNvPr id="52" name="Text Box 140"/>
            <p:cNvSpPr txBox="1">
              <a:spLocks noChangeArrowheads="1"/>
            </p:cNvSpPr>
            <p:nvPr/>
          </p:nvSpPr>
          <p:spPr bwMode="auto">
            <a:xfrm>
              <a:off x="4758804" y="980728"/>
              <a:ext cx="1130300"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1200" b="1" kern="0" dirty="0">
                  <a:solidFill>
                    <a:srgbClr val="CC00CC"/>
                  </a:solidFill>
                  <a:latin typeface="微软雅黑" panose="020B0503020204020204" pitchFamily="34" charset="-122"/>
                  <a:ea typeface="微软雅黑" panose="020B0503020204020204" pitchFamily="34" charset="-122"/>
                </a:rPr>
                <a:t>超时</a:t>
              </a:r>
              <a:endParaRPr lang="zh-CN" altLang="en-US" sz="1200" b="1" kern="0" dirty="0">
                <a:solidFill>
                  <a:srgbClr val="CC00CC"/>
                </a:solidFill>
                <a:latin typeface="微软雅黑" panose="020B0503020204020204" pitchFamily="34" charset="-122"/>
                <a:ea typeface="微软雅黑" panose="020B0503020204020204" pitchFamily="34" charset="-122"/>
              </a:endParaRPr>
            </a:p>
          </p:txBody>
        </p:sp>
        <p:sp>
          <p:nvSpPr>
            <p:cNvPr id="53" name="Line 2"/>
            <p:cNvSpPr>
              <a:spLocks noChangeShapeType="1"/>
            </p:cNvSpPr>
            <p:nvPr/>
          </p:nvSpPr>
          <p:spPr bwMode="auto">
            <a:xfrm flipV="1">
              <a:off x="1883792" y="3639369"/>
              <a:ext cx="6211887" cy="4762"/>
            </a:xfrm>
            <a:prstGeom prst="line">
              <a:avLst/>
            </a:prstGeom>
            <a:noFill/>
            <a:ln w="1270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54"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55" name="Line 4"/>
            <p:cNvSpPr>
              <a:spLocks noChangeShapeType="1"/>
            </p:cNvSpPr>
            <p:nvPr/>
          </p:nvSpPr>
          <p:spPr bwMode="auto">
            <a:xfrm>
              <a:off x="2112392" y="3567931"/>
              <a:ext cx="0" cy="762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56" name="Line 5"/>
            <p:cNvSpPr>
              <a:spLocks noChangeShapeType="1"/>
            </p:cNvSpPr>
            <p:nvPr/>
          </p:nvSpPr>
          <p:spPr bwMode="auto">
            <a:xfrm>
              <a:off x="2340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57" name="Line 6"/>
            <p:cNvSpPr>
              <a:spLocks noChangeShapeType="1"/>
            </p:cNvSpPr>
            <p:nvPr/>
          </p:nvSpPr>
          <p:spPr bwMode="auto">
            <a:xfrm>
              <a:off x="2569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58" name="Line 7"/>
            <p:cNvSpPr>
              <a:spLocks noChangeShapeType="1"/>
            </p:cNvSpPr>
            <p:nvPr/>
          </p:nvSpPr>
          <p:spPr bwMode="auto">
            <a:xfrm>
              <a:off x="2798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59" name="Line 8"/>
            <p:cNvSpPr>
              <a:spLocks noChangeShapeType="1"/>
            </p:cNvSpPr>
            <p:nvPr/>
          </p:nvSpPr>
          <p:spPr bwMode="auto">
            <a:xfrm>
              <a:off x="3026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0" name="Line 9"/>
            <p:cNvSpPr>
              <a:spLocks noChangeShapeType="1"/>
            </p:cNvSpPr>
            <p:nvPr/>
          </p:nvSpPr>
          <p:spPr bwMode="auto">
            <a:xfrm>
              <a:off x="3255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1" name="Line 10"/>
            <p:cNvSpPr>
              <a:spLocks noChangeShapeType="1"/>
            </p:cNvSpPr>
            <p:nvPr/>
          </p:nvSpPr>
          <p:spPr bwMode="auto">
            <a:xfrm>
              <a:off x="3483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2" name="Line 11"/>
            <p:cNvSpPr>
              <a:spLocks noChangeShapeType="1"/>
            </p:cNvSpPr>
            <p:nvPr/>
          </p:nvSpPr>
          <p:spPr bwMode="auto">
            <a:xfrm>
              <a:off x="3712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3" name="Line 12"/>
            <p:cNvSpPr>
              <a:spLocks noChangeShapeType="1"/>
            </p:cNvSpPr>
            <p:nvPr/>
          </p:nvSpPr>
          <p:spPr bwMode="auto">
            <a:xfrm>
              <a:off x="3941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4" name="Line 13"/>
            <p:cNvSpPr>
              <a:spLocks noChangeShapeType="1"/>
            </p:cNvSpPr>
            <p:nvPr/>
          </p:nvSpPr>
          <p:spPr bwMode="auto">
            <a:xfrm>
              <a:off x="4169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5" name="Line 14"/>
            <p:cNvSpPr>
              <a:spLocks noChangeShapeType="1"/>
            </p:cNvSpPr>
            <p:nvPr/>
          </p:nvSpPr>
          <p:spPr bwMode="auto">
            <a:xfrm>
              <a:off x="4398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6" name="Line 15"/>
            <p:cNvSpPr>
              <a:spLocks noChangeShapeType="1"/>
            </p:cNvSpPr>
            <p:nvPr/>
          </p:nvSpPr>
          <p:spPr bwMode="auto">
            <a:xfrm>
              <a:off x="4626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7" name="Line 16"/>
            <p:cNvSpPr>
              <a:spLocks noChangeShapeType="1"/>
            </p:cNvSpPr>
            <p:nvPr/>
          </p:nvSpPr>
          <p:spPr bwMode="auto">
            <a:xfrm>
              <a:off x="4855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8" name="Line 17"/>
            <p:cNvSpPr>
              <a:spLocks noChangeShapeType="1"/>
            </p:cNvSpPr>
            <p:nvPr/>
          </p:nvSpPr>
          <p:spPr bwMode="auto">
            <a:xfrm>
              <a:off x="5084192" y="3567931"/>
              <a:ext cx="0" cy="762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9" name="Line 18"/>
            <p:cNvSpPr>
              <a:spLocks noChangeShapeType="1"/>
            </p:cNvSpPr>
            <p:nvPr/>
          </p:nvSpPr>
          <p:spPr bwMode="auto">
            <a:xfrm>
              <a:off x="5312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70" name="Line 19"/>
            <p:cNvSpPr>
              <a:spLocks noChangeShapeType="1"/>
            </p:cNvSpPr>
            <p:nvPr/>
          </p:nvSpPr>
          <p:spPr bwMode="auto">
            <a:xfrm>
              <a:off x="5541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71" name="Line 20"/>
            <p:cNvSpPr>
              <a:spLocks noChangeShapeType="1"/>
            </p:cNvSpPr>
            <p:nvPr/>
          </p:nvSpPr>
          <p:spPr bwMode="auto">
            <a:xfrm>
              <a:off x="5769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72" name="Line 21"/>
            <p:cNvSpPr>
              <a:spLocks noChangeShapeType="1"/>
            </p:cNvSpPr>
            <p:nvPr/>
          </p:nvSpPr>
          <p:spPr bwMode="auto">
            <a:xfrm>
              <a:off x="5998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73" name="Line 22"/>
            <p:cNvSpPr>
              <a:spLocks noChangeShapeType="1"/>
            </p:cNvSpPr>
            <p:nvPr/>
          </p:nvSpPr>
          <p:spPr bwMode="auto">
            <a:xfrm>
              <a:off x="6227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74" name="Line 23"/>
            <p:cNvSpPr>
              <a:spLocks noChangeShapeType="1"/>
            </p:cNvSpPr>
            <p:nvPr/>
          </p:nvSpPr>
          <p:spPr bwMode="auto">
            <a:xfrm>
              <a:off x="6455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75" name="Line 24"/>
            <p:cNvSpPr>
              <a:spLocks noChangeShapeType="1"/>
            </p:cNvSpPr>
            <p:nvPr/>
          </p:nvSpPr>
          <p:spPr bwMode="auto">
            <a:xfrm>
              <a:off x="6684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76" name="Line 25"/>
            <p:cNvSpPr>
              <a:spLocks noChangeShapeType="1"/>
            </p:cNvSpPr>
            <p:nvPr/>
          </p:nvSpPr>
          <p:spPr bwMode="auto">
            <a:xfrm>
              <a:off x="6912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77" name="Line 40"/>
            <p:cNvSpPr>
              <a:spLocks noChangeShapeType="1"/>
            </p:cNvSpPr>
            <p:nvPr/>
          </p:nvSpPr>
          <p:spPr bwMode="auto">
            <a:xfrm>
              <a:off x="1883792" y="3263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78" name="Line 41"/>
            <p:cNvSpPr>
              <a:spLocks noChangeShapeType="1"/>
            </p:cNvSpPr>
            <p:nvPr/>
          </p:nvSpPr>
          <p:spPr bwMode="auto">
            <a:xfrm>
              <a:off x="1883792" y="2882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79" name="Line 42"/>
            <p:cNvSpPr>
              <a:spLocks noChangeShapeType="1"/>
            </p:cNvSpPr>
            <p:nvPr/>
          </p:nvSpPr>
          <p:spPr bwMode="auto">
            <a:xfrm>
              <a:off x="1883792" y="2501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0" name="Line 43"/>
            <p:cNvSpPr>
              <a:spLocks noChangeShapeType="1"/>
            </p:cNvSpPr>
            <p:nvPr/>
          </p:nvSpPr>
          <p:spPr bwMode="auto">
            <a:xfrm>
              <a:off x="1883792" y="2120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1" name="Line 44"/>
            <p:cNvSpPr>
              <a:spLocks noChangeShapeType="1"/>
            </p:cNvSpPr>
            <p:nvPr/>
          </p:nvSpPr>
          <p:spPr bwMode="auto">
            <a:xfrm>
              <a:off x="1883792" y="1739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2" name="Line 45"/>
            <p:cNvSpPr>
              <a:spLocks noChangeShapeType="1"/>
            </p:cNvSpPr>
            <p:nvPr/>
          </p:nvSpPr>
          <p:spPr bwMode="auto">
            <a:xfrm>
              <a:off x="1883792" y="1358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3" name="Text Box 77"/>
            <p:cNvSpPr txBox="1">
              <a:spLocks noChangeArrowheads="1"/>
            </p:cNvSpPr>
            <p:nvPr/>
          </p:nvSpPr>
          <p:spPr bwMode="auto">
            <a:xfrm>
              <a:off x="2159478" y="3588569"/>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84" name="Text Box 78"/>
            <p:cNvSpPr txBox="1">
              <a:spLocks noChangeArrowheads="1"/>
            </p:cNvSpPr>
            <p:nvPr/>
          </p:nvSpPr>
          <p:spPr bwMode="auto">
            <a:xfrm>
              <a:off x="2616678" y="3588570"/>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4</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85" name="Text Box 79"/>
            <p:cNvSpPr txBox="1">
              <a:spLocks noChangeArrowheads="1"/>
            </p:cNvSpPr>
            <p:nvPr/>
          </p:nvSpPr>
          <p:spPr bwMode="auto">
            <a:xfrm>
              <a:off x="3073878" y="3588570"/>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6</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86" name="Text Box 80"/>
            <p:cNvSpPr txBox="1">
              <a:spLocks noChangeArrowheads="1"/>
            </p:cNvSpPr>
            <p:nvPr/>
          </p:nvSpPr>
          <p:spPr bwMode="auto">
            <a:xfrm>
              <a:off x="3543778" y="3588570"/>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8</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87" name="Text Box 81"/>
            <p:cNvSpPr txBox="1">
              <a:spLocks noChangeArrowheads="1"/>
            </p:cNvSpPr>
            <p:nvPr/>
          </p:nvSpPr>
          <p:spPr bwMode="auto">
            <a:xfrm>
              <a:off x="3924779"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10</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88" name="Text Box 82"/>
            <p:cNvSpPr txBox="1">
              <a:spLocks noChangeArrowheads="1"/>
            </p:cNvSpPr>
            <p:nvPr/>
          </p:nvSpPr>
          <p:spPr bwMode="auto">
            <a:xfrm>
              <a:off x="4420078"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12</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89" name="Text Box 83"/>
            <p:cNvSpPr txBox="1">
              <a:spLocks noChangeArrowheads="1"/>
            </p:cNvSpPr>
            <p:nvPr/>
          </p:nvSpPr>
          <p:spPr bwMode="auto">
            <a:xfrm>
              <a:off x="4851878"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14</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90" name="Text Box 84"/>
            <p:cNvSpPr txBox="1">
              <a:spLocks noChangeArrowheads="1"/>
            </p:cNvSpPr>
            <p:nvPr/>
          </p:nvSpPr>
          <p:spPr bwMode="auto">
            <a:xfrm>
              <a:off x="5309079"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16</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91" name="Text Box 85"/>
            <p:cNvSpPr txBox="1">
              <a:spLocks noChangeArrowheads="1"/>
            </p:cNvSpPr>
            <p:nvPr/>
          </p:nvSpPr>
          <p:spPr bwMode="auto">
            <a:xfrm>
              <a:off x="5782154"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18</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92" name="Text Box 86"/>
            <p:cNvSpPr txBox="1">
              <a:spLocks noChangeArrowheads="1"/>
            </p:cNvSpPr>
            <p:nvPr/>
          </p:nvSpPr>
          <p:spPr bwMode="auto">
            <a:xfrm>
              <a:off x="6239353"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20</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93" name="Text Box 87"/>
            <p:cNvSpPr txBox="1">
              <a:spLocks noChangeArrowheads="1"/>
            </p:cNvSpPr>
            <p:nvPr/>
          </p:nvSpPr>
          <p:spPr bwMode="auto">
            <a:xfrm>
              <a:off x="6683854" y="3596503"/>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22</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94" name="Text Box 89"/>
            <p:cNvSpPr txBox="1">
              <a:spLocks noChangeArrowheads="1"/>
            </p:cNvSpPr>
            <p:nvPr/>
          </p:nvSpPr>
          <p:spPr bwMode="auto">
            <a:xfrm>
              <a:off x="1740377" y="3588570"/>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dirty="0">
                  <a:solidFill>
                    <a:srgbClr val="000000"/>
                  </a:solidFill>
                  <a:latin typeface="微软雅黑" panose="020B0503020204020204" pitchFamily="34" charset="-122"/>
                  <a:ea typeface="微软雅黑" panose="020B0503020204020204" pitchFamily="34" charset="-122"/>
                </a:rPr>
                <a:t>0</a:t>
              </a:r>
              <a:endParaRPr lang="en-US" altLang="zh-CN" sz="1000" b="1" kern="0" dirty="0">
                <a:solidFill>
                  <a:srgbClr val="000000"/>
                </a:solidFill>
                <a:latin typeface="微软雅黑" panose="020B0503020204020204" pitchFamily="34" charset="-122"/>
                <a:ea typeface="微软雅黑" panose="020B0503020204020204" pitchFamily="34" charset="-122"/>
              </a:endParaRPr>
            </a:p>
          </p:txBody>
        </p:sp>
        <p:sp>
          <p:nvSpPr>
            <p:cNvPr id="95" name="Text Box 90"/>
            <p:cNvSpPr txBox="1">
              <a:spLocks noChangeArrowheads="1"/>
            </p:cNvSpPr>
            <p:nvPr/>
          </p:nvSpPr>
          <p:spPr bwMode="auto">
            <a:xfrm>
              <a:off x="1617091" y="3439342"/>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dirty="0">
                  <a:solidFill>
                    <a:srgbClr val="000000"/>
                  </a:solidFill>
                  <a:latin typeface="微软雅黑" panose="020B0503020204020204" pitchFamily="34" charset="-122"/>
                  <a:ea typeface="微软雅黑" panose="020B0503020204020204" pitchFamily="34" charset="-122"/>
                </a:rPr>
                <a:t>0</a:t>
              </a:r>
              <a:endParaRPr lang="en-US" altLang="zh-CN" sz="1000" b="1" kern="0" dirty="0">
                <a:solidFill>
                  <a:srgbClr val="000000"/>
                </a:solidFill>
                <a:latin typeface="微软雅黑" panose="020B0503020204020204" pitchFamily="34" charset="-122"/>
                <a:ea typeface="微软雅黑" panose="020B0503020204020204" pitchFamily="34" charset="-122"/>
              </a:endParaRPr>
            </a:p>
          </p:txBody>
        </p:sp>
        <p:sp>
          <p:nvSpPr>
            <p:cNvPr id="96" name="Text Box 91"/>
            <p:cNvSpPr txBox="1">
              <a:spLocks noChangeArrowheads="1"/>
            </p:cNvSpPr>
            <p:nvPr/>
          </p:nvSpPr>
          <p:spPr bwMode="auto">
            <a:xfrm>
              <a:off x="1597772" y="3058346"/>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4</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97" name="Text Box 92"/>
            <p:cNvSpPr txBox="1">
              <a:spLocks noChangeArrowheads="1"/>
            </p:cNvSpPr>
            <p:nvPr/>
          </p:nvSpPr>
          <p:spPr bwMode="auto">
            <a:xfrm>
              <a:off x="1597772" y="26900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dirty="0">
                  <a:solidFill>
                    <a:srgbClr val="000000"/>
                  </a:solidFill>
                  <a:latin typeface="微软雅黑" panose="020B0503020204020204" pitchFamily="34" charset="-122"/>
                  <a:ea typeface="微软雅黑" panose="020B0503020204020204" pitchFamily="34" charset="-122"/>
                </a:rPr>
                <a:t>8</a:t>
              </a:r>
              <a:endParaRPr lang="en-US" altLang="zh-CN" sz="1000" b="1" kern="0" dirty="0">
                <a:solidFill>
                  <a:srgbClr val="000000"/>
                </a:solidFill>
                <a:latin typeface="微软雅黑" panose="020B0503020204020204" pitchFamily="34" charset="-122"/>
                <a:ea typeface="微软雅黑" panose="020B0503020204020204" pitchFamily="34" charset="-122"/>
              </a:endParaRPr>
            </a:p>
          </p:txBody>
        </p:sp>
        <p:sp>
          <p:nvSpPr>
            <p:cNvPr id="98" name="Text Box 93"/>
            <p:cNvSpPr txBox="1">
              <a:spLocks noChangeArrowheads="1"/>
            </p:cNvSpPr>
            <p:nvPr/>
          </p:nvSpPr>
          <p:spPr bwMode="auto">
            <a:xfrm>
              <a:off x="1483472" y="2321743"/>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12</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99" name="Text Box 94"/>
            <p:cNvSpPr txBox="1">
              <a:spLocks noChangeArrowheads="1"/>
            </p:cNvSpPr>
            <p:nvPr/>
          </p:nvSpPr>
          <p:spPr bwMode="auto">
            <a:xfrm>
              <a:off x="1483472" y="1953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16</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100" name="Text Box 95"/>
            <p:cNvSpPr txBox="1">
              <a:spLocks noChangeArrowheads="1"/>
            </p:cNvSpPr>
            <p:nvPr/>
          </p:nvSpPr>
          <p:spPr bwMode="auto">
            <a:xfrm>
              <a:off x="1483472" y="1572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20</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101" name="Text Box 96"/>
            <p:cNvSpPr txBox="1">
              <a:spLocks noChangeArrowheads="1"/>
            </p:cNvSpPr>
            <p:nvPr/>
          </p:nvSpPr>
          <p:spPr bwMode="auto">
            <a:xfrm>
              <a:off x="1483472"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dirty="0">
                  <a:solidFill>
                    <a:srgbClr val="000000"/>
                  </a:solidFill>
                  <a:latin typeface="微软雅黑" panose="020B0503020204020204" pitchFamily="34" charset="-122"/>
                  <a:ea typeface="微软雅黑" panose="020B0503020204020204" pitchFamily="34" charset="-122"/>
                </a:rPr>
                <a:t>24</a:t>
              </a:r>
              <a:endParaRPr lang="en-US" altLang="zh-CN" sz="1000" b="1" kern="0" dirty="0">
                <a:solidFill>
                  <a:srgbClr val="000000"/>
                </a:solidFill>
                <a:latin typeface="微软雅黑" panose="020B0503020204020204" pitchFamily="34" charset="-122"/>
                <a:ea typeface="微软雅黑" panose="020B0503020204020204" pitchFamily="34" charset="-122"/>
              </a:endParaRPr>
            </a:p>
          </p:txBody>
        </p:sp>
        <p:sp>
          <p:nvSpPr>
            <p:cNvPr id="102"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03"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04"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05"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06"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07"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08"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09"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0"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1"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2"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3"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4"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5" name="Freeform 118"/>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6" name="Text Box 134"/>
            <p:cNvSpPr txBox="1">
              <a:spLocks noChangeArrowheads="1"/>
            </p:cNvSpPr>
            <p:nvPr/>
          </p:nvSpPr>
          <p:spPr bwMode="auto">
            <a:xfrm>
              <a:off x="8097266" y="3444106"/>
              <a:ext cx="113274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1200" b="1" kern="0">
                  <a:solidFill>
                    <a:srgbClr val="000000"/>
                  </a:solidFill>
                  <a:latin typeface="微软雅黑" panose="020B0503020204020204" pitchFamily="34" charset="-122"/>
                  <a:ea typeface="微软雅黑" panose="020B0503020204020204" pitchFamily="34" charset="-122"/>
                </a:rPr>
                <a:t>传输轮次</a:t>
              </a:r>
              <a:endParaRPr lang="zh-CN" altLang="en-US" sz="1200" b="1" kern="0">
                <a:solidFill>
                  <a:srgbClr val="000000"/>
                </a:solidFill>
                <a:latin typeface="微软雅黑" panose="020B0503020204020204" pitchFamily="34" charset="-122"/>
                <a:ea typeface="微软雅黑" panose="020B0503020204020204" pitchFamily="34" charset="-122"/>
              </a:endParaRPr>
            </a:p>
          </p:txBody>
        </p:sp>
        <p:sp>
          <p:nvSpPr>
            <p:cNvPr id="117" name="Text Box 135"/>
            <p:cNvSpPr txBox="1">
              <a:spLocks noChangeArrowheads="1"/>
            </p:cNvSpPr>
            <p:nvPr/>
          </p:nvSpPr>
          <p:spPr bwMode="auto">
            <a:xfrm>
              <a:off x="951929" y="840152"/>
              <a:ext cx="184978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1200" b="1" kern="0" dirty="0">
                  <a:solidFill>
                    <a:srgbClr val="000000"/>
                  </a:solidFill>
                  <a:latin typeface="微软雅黑" panose="020B0503020204020204" pitchFamily="34" charset="-122"/>
                  <a:ea typeface="微软雅黑" panose="020B0503020204020204" pitchFamily="34" charset="-122"/>
                </a:rPr>
                <a:t>拥塞窗口  </a:t>
              </a:r>
              <a:r>
                <a:rPr lang="en-US" altLang="zh-CN" sz="1200" b="1" kern="0" dirty="0" err="1">
                  <a:solidFill>
                    <a:srgbClr val="000000"/>
                  </a:solidFill>
                  <a:latin typeface="微软雅黑" panose="020B0503020204020204" pitchFamily="34" charset="-122"/>
                  <a:ea typeface="微软雅黑" panose="020B0503020204020204" pitchFamily="34" charset="-122"/>
                </a:rPr>
                <a:t>cwnd</a:t>
              </a:r>
              <a:endParaRPr lang="en-US" altLang="zh-CN" sz="1200" b="1" kern="0" dirty="0">
                <a:solidFill>
                  <a:srgbClr val="000000"/>
                </a:solidFill>
                <a:latin typeface="微软雅黑" panose="020B0503020204020204" pitchFamily="34" charset="-122"/>
                <a:ea typeface="微软雅黑" panose="020B0503020204020204" pitchFamily="34" charset="-122"/>
              </a:endParaRPr>
            </a:p>
          </p:txBody>
        </p:sp>
        <p:sp>
          <p:nvSpPr>
            <p:cNvPr id="118" name="Text Box 140"/>
            <p:cNvSpPr txBox="1">
              <a:spLocks noChangeArrowheads="1"/>
            </p:cNvSpPr>
            <p:nvPr/>
          </p:nvSpPr>
          <p:spPr bwMode="auto">
            <a:xfrm>
              <a:off x="6895229" y="1763523"/>
              <a:ext cx="115411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200" b="1" kern="0" dirty="0">
                  <a:solidFill>
                    <a:srgbClr val="CC00CC"/>
                  </a:solidFill>
                  <a:latin typeface="微软雅黑" panose="020B0503020204020204" pitchFamily="34" charset="-122"/>
                  <a:ea typeface="微软雅黑" panose="020B0503020204020204" pitchFamily="34" charset="-122"/>
                </a:rPr>
                <a:t>3-ACK</a:t>
              </a:r>
              <a:endParaRPr lang="zh-CN" altLang="en-US" sz="1200" b="1" kern="0" dirty="0">
                <a:solidFill>
                  <a:srgbClr val="CC00CC"/>
                </a:solidFill>
                <a:latin typeface="微软雅黑" panose="020B0503020204020204" pitchFamily="34" charset="-122"/>
                <a:ea typeface="微软雅黑" panose="020B0503020204020204" pitchFamily="34" charset="-122"/>
              </a:endParaRPr>
            </a:p>
          </p:txBody>
        </p:sp>
        <p:sp>
          <p:nvSpPr>
            <p:cNvPr id="120" name="Line 156"/>
            <p:cNvSpPr>
              <a:spLocks noChangeShapeType="1"/>
            </p:cNvSpPr>
            <p:nvPr/>
          </p:nvSpPr>
          <p:spPr bwMode="auto">
            <a:xfrm>
              <a:off x="1959992" y="2120131"/>
              <a:ext cx="838200" cy="0"/>
            </a:xfrm>
            <a:prstGeom prst="line">
              <a:avLst/>
            </a:prstGeom>
            <a:noFill/>
            <a:ln w="1270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21" name="Line 146"/>
            <p:cNvSpPr>
              <a:spLocks noChangeShapeType="1"/>
            </p:cNvSpPr>
            <p:nvPr/>
          </p:nvSpPr>
          <p:spPr bwMode="auto">
            <a:xfrm flipV="1">
              <a:off x="1959992" y="1351781"/>
              <a:ext cx="2679700" cy="6350"/>
            </a:xfrm>
            <a:prstGeom prst="line">
              <a:avLst/>
            </a:prstGeom>
            <a:noFill/>
            <a:ln w="1270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23" name="Line 167"/>
            <p:cNvSpPr>
              <a:spLocks noChangeShapeType="1"/>
            </p:cNvSpPr>
            <p:nvPr/>
          </p:nvSpPr>
          <p:spPr bwMode="auto">
            <a:xfrm>
              <a:off x="1350294" y="3375646"/>
              <a:ext cx="533400" cy="152400"/>
            </a:xfrm>
            <a:prstGeom prst="line">
              <a:avLst/>
            </a:prstGeom>
            <a:noFill/>
            <a:ln w="19050">
              <a:solidFill>
                <a:srgbClr val="FF00FF"/>
              </a:solidFill>
              <a:round/>
              <a:tail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24" name="Text Box 203"/>
            <p:cNvSpPr txBox="1">
              <a:spLocks noChangeArrowheads="1"/>
            </p:cNvSpPr>
            <p:nvPr/>
          </p:nvSpPr>
          <p:spPr bwMode="auto">
            <a:xfrm>
              <a:off x="7761175" y="1935494"/>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sz="1200" b="1" kern="0" dirty="0">
                  <a:solidFill>
                    <a:srgbClr val="0000FF"/>
                  </a:solidFill>
                  <a:latin typeface="微软雅黑" panose="020B0503020204020204" pitchFamily="34" charset="-122"/>
                  <a:ea typeface="微软雅黑" panose="020B0503020204020204" pitchFamily="34" charset="-122"/>
                </a:rPr>
                <a:t>TCP Reno </a:t>
              </a:r>
              <a:endParaRPr lang="en-US" altLang="zh-CN" sz="1200" b="1" kern="0" dirty="0">
                <a:solidFill>
                  <a:srgbClr val="0000FF"/>
                </a:solidFill>
                <a:latin typeface="微软雅黑" panose="020B0503020204020204" pitchFamily="34" charset="-122"/>
                <a:ea typeface="微软雅黑" panose="020B0503020204020204" pitchFamily="34" charset="-122"/>
              </a:endParaRPr>
            </a:p>
            <a:p>
              <a:pPr algn="ctr" eaLnBrk="1" hangingPunct="1">
                <a:defRPr/>
              </a:pPr>
              <a:r>
                <a:rPr lang="zh-CN" altLang="en-US" sz="1200" b="1" kern="0" dirty="0">
                  <a:solidFill>
                    <a:srgbClr val="0000FF"/>
                  </a:solidFill>
                  <a:latin typeface="微软雅黑" panose="020B0503020204020204" pitchFamily="34" charset="-122"/>
                  <a:ea typeface="微软雅黑" panose="020B0503020204020204" pitchFamily="34" charset="-122"/>
                </a:rPr>
                <a:t>版本</a:t>
              </a:r>
              <a:endParaRPr lang="zh-CN" altLang="en-US" sz="1200" b="1" kern="0" dirty="0">
                <a:solidFill>
                  <a:srgbClr val="0000FF"/>
                </a:solidFill>
                <a:latin typeface="微软雅黑" panose="020B0503020204020204" pitchFamily="34" charset="-122"/>
                <a:ea typeface="微软雅黑" panose="020B0503020204020204" pitchFamily="34" charset="-122"/>
              </a:endParaRPr>
            </a:p>
          </p:txBody>
        </p:sp>
        <p:sp>
          <p:nvSpPr>
            <p:cNvPr id="125" name="Text Box 205"/>
            <p:cNvSpPr txBox="1">
              <a:spLocks noChangeArrowheads="1"/>
            </p:cNvSpPr>
            <p:nvPr/>
          </p:nvSpPr>
          <p:spPr bwMode="auto">
            <a:xfrm>
              <a:off x="300644" y="1861370"/>
              <a:ext cx="1198547" cy="631241"/>
            </a:xfrm>
            <a:prstGeom prst="rect">
              <a:avLst/>
            </a:prstGeom>
            <a:noFill/>
            <a:ln w="9525">
              <a:noFill/>
              <a:miter lim="800000"/>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sz="1200" b="1" kern="0" dirty="0" err="1">
                  <a:solidFill>
                    <a:srgbClr val="CC00CC"/>
                  </a:solidFill>
                  <a:latin typeface="微软雅黑" panose="020B0503020204020204" pitchFamily="34" charset="-122"/>
                  <a:ea typeface="微软雅黑" panose="020B0503020204020204" pitchFamily="34" charset="-122"/>
                </a:rPr>
                <a:t>ssthresh</a:t>
              </a:r>
              <a:endParaRPr lang="en-US" altLang="zh-CN" sz="1200" b="1" kern="0" dirty="0">
                <a:solidFill>
                  <a:srgbClr val="CC00CC"/>
                </a:solidFill>
                <a:latin typeface="微软雅黑" panose="020B0503020204020204" pitchFamily="34" charset="-122"/>
                <a:ea typeface="微软雅黑" panose="020B0503020204020204" pitchFamily="34" charset="-122"/>
              </a:endParaRPr>
            </a:p>
            <a:p>
              <a:pPr algn="ctr" eaLnBrk="1" hangingPunct="1">
                <a:defRPr/>
              </a:pPr>
              <a:r>
                <a:rPr lang="zh-CN" altLang="en-US" sz="1200" b="1" kern="0" dirty="0">
                  <a:solidFill>
                    <a:srgbClr val="CC00CC"/>
                  </a:solidFill>
                  <a:latin typeface="微软雅黑" panose="020B0503020204020204" pitchFamily="34" charset="-122"/>
                  <a:ea typeface="微软雅黑" panose="020B0503020204020204" pitchFamily="34" charset="-122"/>
                </a:rPr>
                <a:t> 的初始值</a:t>
              </a:r>
              <a:endParaRPr lang="zh-CN" altLang="en-US" sz="1200" b="1" kern="0" dirty="0">
                <a:solidFill>
                  <a:srgbClr val="CC00CC"/>
                </a:solidFill>
                <a:latin typeface="微软雅黑" panose="020B0503020204020204" pitchFamily="34" charset="-122"/>
                <a:ea typeface="微软雅黑" panose="020B0503020204020204" pitchFamily="34" charset="-122"/>
              </a:endParaRPr>
            </a:p>
          </p:txBody>
        </p:sp>
        <p:sp>
          <p:nvSpPr>
            <p:cNvPr id="126" name="Line 215"/>
            <p:cNvSpPr>
              <a:spLocks noChangeShapeType="1"/>
            </p:cNvSpPr>
            <p:nvPr/>
          </p:nvSpPr>
          <p:spPr bwMode="auto">
            <a:xfrm flipV="1">
              <a:off x="1388492" y="2148706"/>
              <a:ext cx="214312" cy="0"/>
            </a:xfrm>
            <a:prstGeom prst="line">
              <a:avLst/>
            </a:prstGeom>
            <a:noFill/>
            <a:ln w="19050">
              <a:solidFill>
                <a:srgbClr val="CC00CC"/>
              </a:solidFill>
              <a:round/>
              <a:tailEnd type="triangle" w="sm" len="med"/>
            </a:ln>
            <a:extLst>
              <a:ext uri="{909E8E84-426E-40DD-AFC4-6F175D3DCCD1}">
                <a14:hiddenFill xmlns:a14="http://schemas.microsoft.com/office/drawing/2010/main">
                  <a:noFill/>
                </a14:hiddenFill>
              </a:ext>
            </a:extLst>
          </p:spPr>
          <p:txBody>
            <a:bodyP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27" name="Text Box 206"/>
            <p:cNvSpPr txBox="1">
              <a:spLocks noChangeArrowheads="1"/>
            </p:cNvSpPr>
            <p:nvPr/>
          </p:nvSpPr>
          <p:spPr bwMode="auto">
            <a:xfrm rot="20245475">
              <a:off x="6824458" y="2308582"/>
              <a:ext cx="113274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200" b="1" kern="0">
                  <a:solidFill>
                    <a:srgbClr val="000000"/>
                  </a:solidFill>
                  <a:latin typeface="微软雅黑" panose="020B0503020204020204" pitchFamily="34" charset="-122"/>
                  <a:ea typeface="微软雅黑" panose="020B0503020204020204" pitchFamily="34" charset="-122"/>
                </a:rPr>
                <a:t>拥塞避免</a:t>
              </a:r>
              <a:endParaRPr lang="zh-CN" altLang="en-US" sz="1200" b="1" kern="0">
                <a:solidFill>
                  <a:srgbClr val="000000"/>
                </a:solidFill>
                <a:latin typeface="微软雅黑" panose="020B0503020204020204" pitchFamily="34" charset="-122"/>
                <a:ea typeface="微软雅黑" panose="020B0503020204020204" pitchFamily="34" charset="-122"/>
              </a:endParaRPr>
            </a:p>
          </p:txBody>
        </p:sp>
        <p:sp>
          <p:nvSpPr>
            <p:cNvPr id="128"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29"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30"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31"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32"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33"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34"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35"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36" name="Line 147"/>
            <p:cNvSpPr>
              <a:spLocks noChangeShapeType="1"/>
            </p:cNvSpPr>
            <p:nvPr/>
          </p:nvSpPr>
          <p:spPr bwMode="auto">
            <a:xfrm rot="10800000">
              <a:off x="1977454" y="2499544"/>
              <a:ext cx="4038600" cy="0"/>
            </a:xfrm>
            <a:prstGeom prst="line">
              <a:avLst/>
            </a:prstGeom>
            <a:noFill/>
            <a:ln w="1270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cxnSp>
          <p:nvCxnSpPr>
            <p:cNvPr id="137"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ln>
            <a:extLst>
              <a:ext uri="{909E8E84-426E-40DD-AFC4-6F175D3DCCD1}">
                <a14:hiddenFill xmlns:a14="http://schemas.microsoft.com/office/drawing/2010/main">
                  <a:noFill/>
                </a14:hiddenFill>
              </a:ext>
            </a:extLst>
          </p:spPr>
        </p:cxnSp>
        <p:sp>
          <p:nvSpPr>
            <p:cNvPr id="138" name="Rectangle 161"/>
            <p:cNvSpPr>
              <a:spLocks noChangeArrowheads="1"/>
            </p:cNvSpPr>
            <p:nvPr/>
          </p:nvSpPr>
          <p:spPr bwMode="auto">
            <a:xfrm>
              <a:off x="2485408" y="1712921"/>
              <a:ext cx="431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r>
                <a:rPr lang="en-US" altLang="zh-CN" kern="0" dirty="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dirty="0">
                <a:solidFill>
                  <a:srgbClr val="CC00CC"/>
                </a:solidFill>
                <a:latin typeface="微软雅黑" panose="020B0503020204020204" pitchFamily="34" charset="-122"/>
                <a:ea typeface="微软雅黑" panose="020B0503020204020204" pitchFamily="34" charset="-122"/>
              </a:endParaRPr>
            </a:p>
          </p:txBody>
        </p:sp>
        <p:sp>
          <p:nvSpPr>
            <p:cNvPr id="139"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40" name="任意多边形 134"/>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41" name="Rectangle 161"/>
            <p:cNvSpPr>
              <a:spLocks noChangeArrowheads="1"/>
            </p:cNvSpPr>
            <p:nvPr/>
          </p:nvSpPr>
          <p:spPr bwMode="auto">
            <a:xfrm>
              <a:off x="4429625"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defRPr/>
              </a:pPr>
              <a:r>
                <a:rPr lang="en-US" altLang="zh-CN" kern="0" dirty="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dirty="0">
                <a:solidFill>
                  <a:srgbClr val="CC00CC"/>
                </a:solidFill>
                <a:latin typeface="微软雅黑" panose="020B0503020204020204" pitchFamily="34" charset="-122"/>
                <a:ea typeface="微软雅黑" panose="020B0503020204020204" pitchFamily="34" charset="-122"/>
              </a:endParaRPr>
            </a:p>
          </p:txBody>
        </p:sp>
        <p:cxnSp>
          <p:nvCxnSpPr>
            <p:cNvPr id="142"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ln>
          </p:spPr>
        </p:cxnSp>
        <p:cxnSp>
          <p:nvCxnSpPr>
            <p:cNvPr id="143"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ln>
          </p:spPr>
        </p:cxnSp>
        <p:sp>
          <p:nvSpPr>
            <p:cNvPr id="144"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45" name="Line 24"/>
            <p:cNvSpPr>
              <a:spLocks noChangeShapeType="1"/>
            </p:cNvSpPr>
            <p:nvPr/>
          </p:nvSpPr>
          <p:spPr bwMode="auto">
            <a:xfrm>
              <a:off x="7367017" y="348538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46" name="Line 22"/>
            <p:cNvSpPr>
              <a:spLocks noChangeShapeType="1"/>
            </p:cNvSpPr>
            <p:nvPr/>
          </p:nvSpPr>
          <p:spPr bwMode="auto">
            <a:xfrm>
              <a:off x="7135242" y="3490144"/>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47" name="Text Box 87"/>
            <p:cNvSpPr txBox="1">
              <a:spLocks noChangeArrowheads="1"/>
            </p:cNvSpPr>
            <p:nvPr/>
          </p:nvSpPr>
          <p:spPr bwMode="auto">
            <a:xfrm>
              <a:off x="7112479" y="3593331"/>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24</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148" name="Line 22"/>
            <p:cNvSpPr>
              <a:spLocks noChangeShapeType="1"/>
            </p:cNvSpPr>
            <p:nvPr/>
          </p:nvSpPr>
          <p:spPr bwMode="auto">
            <a:xfrm>
              <a:off x="7605142" y="349808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cxnSp>
          <p:nvCxnSpPr>
            <p:cNvPr id="149" name="直接连接符 134"/>
            <p:cNvCxnSpPr>
              <a:cxnSpLocks noChangeShapeType="1"/>
              <a:stCxn id="140" idx="4"/>
              <a:endCxn id="144" idx="3"/>
            </p:cNvCxnSpPr>
            <p:nvPr/>
          </p:nvCxnSpPr>
          <p:spPr bwMode="auto">
            <a:xfrm>
              <a:off x="6706617" y="2109019"/>
              <a:ext cx="200025" cy="785812"/>
            </a:xfrm>
            <a:prstGeom prst="line">
              <a:avLst/>
            </a:prstGeom>
            <a:noFill/>
            <a:ln w="19050" algn="ctr">
              <a:solidFill>
                <a:srgbClr val="0000FF"/>
              </a:solidFill>
              <a:round/>
            </a:ln>
          </p:spPr>
        </p:cxnSp>
        <p:sp>
          <p:nvSpPr>
            <p:cNvPr id="150" name="Text Box 206"/>
            <p:cNvSpPr txBox="1">
              <a:spLocks noChangeArrowheads="1"/>
            </p:cNvSpPr>
            <p:nvPr/>
          </p:nvSpPr>
          <p:spPr bwMode="auto">
            <a:xfrm rot="20070649">
              <a:off x="5690388" y="1904915"/>
              <a:ext cx="113274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200" b="1" kern="0" dirty="0">
                  <a:solidFill>
                    <a:srgbClr val="000000"/>
                  </a:solidFill>
                  <a:latin typeface="微软雅黑" panose="020B0503020204020204" pitchFamily="34" charset="-122"/>
                  <a:ea typeface="微软雅黑" panose="020B0503020204020204" pitchFamily="34" charset="-122"/>
                </a:rPr>
                <a:t>拥塞避免</a:t>
              </a:r>
              <a:endParaRPr lang="zh-CN" altLang="en-US" sz="1200" b="1" kern="0" dirty="0">
                <a:solidFill>
                  <a:srgbClr val="000000"/>
                </a:solidFill>
                <a:latin typeface="微软雅黑" panose="020B0503020204020204" pitchFamily="34" charset="-122"/>
                <a:ea typeface="微软雅黑" panose="020B0503020204020204" pitchFamily="34" charset="-122"/>
              </a:endParaRPr>
            </a:p>
          </p:txBody>
        </p:sp>
        <p:sp>
          <p:nvSpPr>
            <p:cNvPr id="151" name="Text Box 206"/>
            <p:cNvSpPr txBox="1">
              <a:spLocks noChangeArrowheads="1"/>
            </p:cNvSpPr>
            <p:nvPr/>
          </p:nvSpPr>
          <p:spPr bwMode="auto">
            <a:xfrm rot="20205303">
              <a:off x="2783437" y="1466625"/>
              <a:ext cx="113274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200" b="1" kern="0" dirty="0">
                  <a:solidFill>
                    <a:srgbClr val="000000"/>
                  </a:solidFill>
                  <a:latin typeface="微软雅黑" panose="020B0503020204020204" pitchFamily="34" charset="-122"/>
                  <a:ea typeface="微软雅黑" panose="020B0503020204020204" pitchFamily="34" charset="-122"/>
                </a:rPr>
                <a:t>拥塞避免</a:t>
              </a:r>
              <a:endParaRPr lang="zh-CN" altLang="en-US" sz="1200" b="1" kern="0" dirty="0">
                <a:solidFill>
                  <a:srgbClr val="000000"/>
                </a:solidFill>
                <a:latin typeface="微软雅黑" panose="020B0503020204020204" pitchFamily="34" charset="-122"/>
                <a:ea typeface="微软雅黑" panose="020B0503020204020204" pitchFamily="34" charset="-122"/>
              </a:endParaRPr>
            </a:p>
          </p:txBody>
        </p:sp>
        <p:sp>
          <p:nvSpPr>
            <p:cNvPr id="152" name="TextBox 147"/>
            <p:cNvSpPr txBox="1">
              <a:spLocks noChangeArrowheads="1"/>
            </p:cNvSpPr>
            <p:nvPr/>
          </p:nvSpPr>
          <p:spPr bwMode="auto">
            <a:xfrm>
              <a:off x="5403008" y="2081221"/>
              <a:ext cx="649421"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kern="0" dirty="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dirty="0">
                <a:solidFill>
                  <a:srgbClr val="CC00CC"/>
                </a:solidFill>
                <a:latin typeface="微软雅黑" panose="020B0503020204020204" pitchFamily="34" charset="-122"/>
                <a:ea typeface="微软雅黑" panose="020B0503020204020204" pitchFamily="34" charset="-122"/>
              </a:endParaRPr>
            </a:p>
          </p:txBody>
        </p:sp>
        <p:sp>
          <p:nvSpPr>
            <p:cNvPr id="154" name="TextBox 148"/>
            <p:cNvSpPr txBox="1">
              <a:spLocks noChangeArrowheads="1"/>
            </p:cNvSpPr>
            <p:nvPr/>
          </p:nvSpPr>
          <p:spPr bwMode="auto">
            <a:xfrm>
              <a:off x="6553948" y="1679583"/>
              <a:ext cx="649421"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kern="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a:solidFill>
                  <a:srgbClr val="CC00CC"/>
                </a:solidFill>
                <a:latin typeface="微软雅黑" panose="020B0503020204020204" pitchFamily="34" charset="-122"/>
                <a:ea typeface="微软雅黑" panose="020B0503020204020204" pitchFamily="34" charset="-122"/>
              </a:endParaRPr>
            </a:p>
          </p:txBody>
        </p:sp>
        <p:sp>
          <p:nvSpPr>
            <p:cNvPr id="155" name="Line 167"/>
            <p:cNvSpPr>
              <a:spLocks noChangeShapeType="1"/>
            </p:cNvSpPr>
            <p:nvPr/>
          </p:nvSpPr>
          <p:spPr bwMode="auto">
            <a:xfrm>
              <a:off x="4473054" y="3366071"/>
              <a:ext cx="371475" cy="134937"/>
            </a:xfrm>
            <a:prstGeom prst="line">
              <a:avLst/>
            </a:prstGeom>
            <a:noFill/>
            <a:ln w="19050">
              <a:solidFill>
                <a:srgbClr val="FF00FF"/>
              </a:solidFill>
              <a:round/>
              <a:tail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cxnSp>
          <p:nvCxnSpPr>
            <p:cNvPr id="157"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ln>
          </p:spPr>
        </p:cxnSp>
        <p:cxnSp>
          <p:nvCxnSpPr>
            <p:cNvPr id="158" name="直接连接符 157"/>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ln>
          </p:spPr>
        </p:cxnSp>
        <p:cxnSp>
          <p:nvCxnSpPr>
            <p:cNvPr id="159"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ln>
          </p:spPr>
        </p:cxnSp>
        <p:sp>
          <p:nvSpPr>
            <p:cNvPr id="160"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61"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62"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63" name="TextBox 149"/>
            <p:cNvSpPr txBox="1">
              <a:spLocks noChangeArrowheads="1"/>
            </p:cNvSpPr>
            <p:nvPr/>
          </p:nvSpPr>
          <p:spPr bwMode="auto">
            <a:xfrm>
              <a:off x="6626973" y="2832108"/>
              <a:ext cx="649421"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kern="0" dirty="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dirty="0">
                <a:solidFill>
                  <a:srgbClr val="CC00CC"/>
                </a:solidFill>
                <a:latin typeface="微软雅黑" panose="020B0503020204020204" pitchFamily="34" charset="-122"/>
                <a:ea typeface="微软雅黑" panose="020B0503020204020204" pitchFamily="34" charset="-122"/>
              </a:endParaRPr>
            </a:p>
          </p:txBody>
        </p:sp>
        <p:sp>
          <p:nvSpPr>
            <p:cNvPr id="164"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cxnSp>
          <p:nvCxnSpPr>
            <p:cNvPr id="165" name="直接连接符 117"/>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ln>
            <a:extLst>
              <a:ext uri="{909E8E84-426E-40DD-AFC4-6F175D3DCCD1}">
                <a14:hiddenFill xmlns:a14="http://schemas.microsoft.com/office/drawing/2010/main">
                  <a:noFill/>
                </a14:hiddenFill>
              </a:ext>
            </a:extLst>
          </p:spPr>
        </p:cxnSp>
        <p:cxnSp>
          <p:nvCxnSpPr>
            <p:cNvPr id="166"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ln>
            <a:extLst>
              <a:ext uri="{909E8E84-426E-40DD-AFC4-6F175D3DCCD1}">
                <a14:hiddenFill xmlns:a14="http://schemas.microsoft.com/office/drawing/2010/main">
                  <a:noFill/>
                </a14:hiddenFill>
              </a:ext>
            </a:extLst>
          </p:spPr>
        </p:cxnSp>
        <p:sp>
          <p:nvSpPr>
            <p:cNvPr id="167" name="Text Box 209"/>
            <p:cNvSpPr txBox="1">
              <a:spLocks noChangeArrowheads="1"/>
            </p:cNvSpPr>
            <p:nvPr/>
          </p:nvSpPr>
          <p:spPr bwMode="auto">
            <a:xfrm>
              <a:off x="408856" y="3033516"/>
              <a:ext cx="1066799" cy="378744"/>
            </a:xfrm>
            <a:prstGeom prst="rect">
              <a:avLst/>
            </a:prstGeom>
            <a:solidFill>
              <a:srgbClr val="00FF99"/>
            </a:solidFill>
            <a:ln w="9525">
              <a:solidFill>
                <a:srgbClr val="000000"/>
              </a:solidFill>
              <a:miter lim="800000"/>
            </a:ln>
            <a:effectLst/>
          </p:spPr>
          <p:txBody>
            <a:bodyPr wrap="square">
              <a:spAutoFit/>
            </a:bodyPr>
            <a:lstStyle/>
            <a:p>
              <a:pPr algn="ctr">
                <a:defRPr/>
              </a:pPr>
              <a:r>
                <a:rPr lang="zh-CN" altLang="en-US" sz="1200" b="1" kern="0" dirty="0">
                  <a:solidFill>
                    <a:sysClr val="windowText" lastClr="000000"/>
                  </a:solidFill>
                  <a:latin typeface="微软雅黑" panose="020B0503020204020204" pitchFamily="34" charset="-122"/>
                  <a:ea typeface="微软雅黑" panose="020B0503020204020204" pitchFamily="34" charset="-122"/>
                </a:rPr>
                <a:t>慢开始</a:t>
              </a:r>
              <a:endParaRPr lang="zh-CN" altLang="en-US" sz="1200" b="1" kern="0" dirty="0">
                <a:solidFill>
                  <a:sysClr val="windowText" lastClr="000000"/>
                </a:solidFill>
                <a:latin typeface="微软雅黑" panose="020B0503020204020204" pitchFamily="34" charset="-122"/>
                <a:ea typeface="微软雅黑" panose="020B0503020204020204" pitchFamily="34" charset="-122"/>
              </a:endParaRPr>
            </a:p>
          </p:txBody>
        </p:sp>
        <p:sp>
          <p:nvSpPr>
            <p:cNvPr id="168" name="Text Box 209"/>
            <p:cNvSpPr txBox="1">
              <a:spLocks noChangeArrowheads="1"/>
            </p:cNvSpPr>
            <p:nvPr/>
          </p:nvSpPr>
          <p:spPr bwMode="auto">
            <a:xfrm>
              <a:off x="3436369" y="3012304"/>
              <a:ext cx="1066800" cy="378744"/>
            </a:xfrm>
            <a:prstGeom prst="rect">
              <a:avLst/>
            </a:prstGeom>
            <a:solidFill>
              <a:srgbClr val="00FF99"/>
            </a:solidFill>
            <a:ln w="9525">
              <a:solidFill>
                <a:srgbClr val="000000"/>
              </a:solidFill>
              <a:miter lim="800000"/>
            </a:ln>
            <a:effectLst/>
          </p:spPr>
          <p:txBody>
            <a:bodyPr wrap="square">
              <a:spAutoFit/>
            </a:bodyPr>
            <a:lstStyle/>
            <a:p>
              <a:pPr algn="ctr">
                <a:defRPr/>
              </a:pPr>
              <a:r>
                <a:rPr lang="zh-CN" altLang="en-US" sz="1200" b="1" kern="0" dirty="0">
                  <a:solidFill>
                    <a:sysClr val="windowText" lastClr="000000"/>
                  </a:solidFill>
                  <a:latin typeface="微软雅黑" panose="020B0503020204020204" pitchFamily="34" charset="-122"/>
                  <a:ea typeface="微软雅黑" panose="020B0503020204020204" pitchFamily="34" charset="-122"/>
                </a:rPr>
                <a:t>慢开始</a:t>
              </a:r>
              <a:endParaRPr lang="zh-CN" altLang="en-US" sz="1200" b="1" kern="0" dirty="0">
                <a:solidFill>
                  <a:sysClr val="windowText" lastClr="000000"/>
                </a:solidFill>
                <a:latin typeface="微软雅黑" panose="020B0503020204020204" pitchFamily="34" charset="-122"/>
                <a:ea typeface="微软雅黑" panose="020B0503020204020204" pitchFamily="34" charset="-122"/>
              </a:endParaRPr>
            </a:p>
          </p:txBody>
        </p:sp>
      </p:grpSp>
      <p:sp>
        <p:nvSpPr>
          <p:cNvPr id="169" name="Text Box 155"/>
          <p:cNvSpPr txBox="1">
            <a:spLocks noChangeArrowheads="1"/>
          </p:cNvSpPr>
          <p:nvPr/>
        </p:nvSpPr>
        <p:spPr bwMode="auto">
          <a:xfrm>
            <a:off x="1655268" y="3428733"/>
            <a:ext cx="5797092" cy="634020"/>
          </a:xfrm>
          <a:prstGeom prst="rect">
            <a:avLst/>
          </a:prstGeom>
          <a:noFill/>
          <a:ln w="9525">
            <a:noFill/>
            <a:miter lim="800000"/>
          </a:ln>
          <a:effectLst/>
        </p:spPr>
        <p:txBody>
          <a:bodyPr wrap="square" lIns="91436" tIns="45718" rIns="91436" bIns="45718">
            <a:spAutoFit/>
          </a:bodyPr>
          <a:lstStyle/>
          <a:p>
            <a:pPr>
              <a:lnSpc>
                <a:spcPct val="110000"/>
              </a:lnSpc>
            </a:pPr>
            <a:r>
              <a:rPr lang="zh-CN" altLang="en-US" sz="1600" b="1" dirty="0">
                <a:solidFill>
                  <a:srgbClr val="0000FF"/>
                </a:solidFill>
                <a:latin typeface="微软雅黑" panose="020B0503020204020204" pitchFamily="34" charset="-122"/>
                <a:ea typeface="微软雅黑" panose="020B0503020204020204" pitchFamily="34" charset="-122"/>
              </a:rPr>
              <a:t>当 </a:t>
            </a:r>
            <a:r>
              <a:rPr lang="en-US" altLang="zh-CN" sz="1600" b="1" dirty="0">
                <a:solidFill>
                  <a:srgbClr val="0000FF"/>
                </a:solidFill>
                <a:latin typeface="微软雅黑" panose="020B0503020204020204" pitchFamily="34" charset="-122"/>
                <a:ea typeface="微软雅黑" panose="020B0503020204020204" pitchFamily="34" charset="-122"/>
              </a:rPr>
              <a:t>TCP </a:t>
            </a:r>
            <a:r>
              <a:rPr lang="zh-CN" altLang="en-US" sz="1600" b="1" dirty="0">
                <a:solidFill>
                  <a:srgbClr val="0000FF"/>
                </a:solidFill>
                <a:latin typeface="微软雅黑" panose="020B0503020204020204" pitchFamily="34" charset="-122"/>
                <a:ea typeface="微软雅黑" panose="020B0503020204020204" pitchFamily="34" charset="-122"/>
              </a:rPr>
              <a:t>连接进行初始化时，将拥塞窗口置为 </a:t>
            </a:r>
            <a:r>
              <a:rPr lang="en-US" altLang="zh-CN" sz="1600" b="1" dirty="0">
                <a:solidFill>
                  <a:srgbClr val="0000FF"/>
                </a:solidFill>
                <a:latin typeface="微软雅黑" panose="020B0503020204020204" pitchFamily="34" charset="-122"/>
                <a:ea typeface="微软雅黑" panose="020B0503020204020204" pitchFamily="34" charset="-122"/>
              </a:rPr>
              <a:t>1</a:t>
            </a:r>
            <a:r>
              <a:rPr lang="zh-CN" altLang="en-US" sz="1600" b="1" dirty="0">
                <a:solidFill>
                  <a:srgbClr val="0000FF"/>
                </a:solidFill>
                <a:latin typeface="微软雅黑" panose="020B0503020204020204" pitchFamily="34" charset="-122"/>
                <a:ea typeface="微软雅黑" panose="020B0503020204020204" pitchFamily="34" charset="-122"/>
              </a:rPr>
              <a:t>。图中的窗口单位不使用字节而使用报文段。</a:t>
            </a:r>
            <a:endParaRPr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170" name="Text Box 155"/>
          <p:cNvSpPr txBox="1">
            <a:spLocks noChangeArrowheads="1"/>
          </p:cNvSpPr>
          <p:nvPr/>
        </p:nvSpPr>
        <p:spPr bwMode="auto">
          <a:xfrm>
            <a:off x="1655268" y="3992479"/>
            <a:ext cx="6300012" cy="363176"/>
          </a:xfrm>
          <a:prstGeom prst="rect">
            <a:avLst/>
          </a:prstGeom>
          <a:noFill/>
          <a:ln w="9525">
            <a:noFill/>
            <a:miter lim="800000"/>
          </a:ln>
          <a:effectLst/>
        </p:spPr>
        <p:txBody>
          <a:bodyPr wrap="square" lIns="91436" tIns="45718" rIns="91436" bIns="45718">
            <a:spAutoFit/>
          </a:bodyPr>
          <a:lstStyle/>
          <a:p>
            <a:pPr>
              <a:lnSpc>
                <a:spcPct val="110000"/>
              </a:lnSpc>
            </a:pPr>
            <a:r>
              <a:rPr lang="zh-CN" altLang="en-US" sz="1600" b="1" dirty="0">
                <a:solidFill>
                  <a:srgbClr val="0000FF"/>
                </a:solidFill>
                <a:latin typeface="微软雅黑" panose="020B0503020204020204" pitchFamily="34" charset="-122"/>
                <a:ea typeface="微软雅黑" panose="020B0503020204020204" pitchFamily="34" charset="-122"/>
              </a:rPr>
              <a:t>慢开始门限的初始值设置为 </a:t>
            </a:r>
            <a:r>
              <a:rPr lang="en-US" altLang="zh-CN" sz="1600" b="1" dirty="0">
                <a:solidFill>
                  <a:srgbClr val="0000FF"/>
                </a:solidFill>
                <a:latin typeface="微软雅黑" panose="020B0503020204020204" pitchFamily="34" charset="-122"/>
                <a:ea typeface="微软雅黑" panose="020B0503020204020204" pitchFamily="34" charset="-122"/>
              </a:rPr>
              <a:t>16 </a:t>
            </a:r>
            <a:r>
              <a:rPr lang="zh-CN" altLang="en-US" sz="1600" b="1" dirty="0">
                <a:solidFill>
                  <a:srgbClr val="0000FF"/>
                </a:solidFill>
                <a:latin typeface="微软雅黑" panose="020B0503020204020204" pitchFamily="34" charset="-122"/>
                <a:ea typeface="微软雅黑" panose="020B0503020204020204" pitchFamily="34" charset="-122"/>
              </a:rPr>
              <a:t>个报文段，即 </a:t>
            </a:r>
            <a:r>
              <a:rPr lang="en-US" altLang="zh-CN" sz="1600" b="1" dirty="0" err="1">
                <a:solidFill>
                  <a:srgbClr val="0000FF"/>
                </a:solidFill>
                <a:latin typeface="微软雅黑" panose="020B0503020204020204" pitchFamily="34" charset="-122"/>
                <a:ea typeface="微软雅黑" panose="020B0503020204020204" pitchFamily="34" charset="-122"/>
              </a:rPr>
              <a:t>ssthresh</a:t>
            </a:r>
            <a:r>
              <a:rPr lang="en-US" altLang="zh-CN" sz="1600" b="1" dirty="0">
                <a:solidFill>
                  <a:srgbClr val="0000FF"/>
                </a:solidFill>
                <a:latin typeface="微软雅黑" panose="020B0503020204020204" pitchFamily="34" charset="-122"/>
                <a:ea typeface="微软雅黑" panose="020B0503020204020204" pitchFamily="34" charset="-122"/>
              </a:rPr>
              <a:t> = 16</a:t>
            </a:r>
            <a:r>
              <a:rPr lang="zh-CN" altLang="en-US" sz="1600" b="1" dirty="0">
                <a:solidFill>
                  <a:srgbClr val="0000FF"/>
                </a:solidFill>
                <a:latin typeface="微软雅黑" panose="020B0503020204020204" pitchFamily="34" charset="-122"/>
                <a:ea typeface="微软雅黑" panose="020B0503020204020204" pitchFamily="34" charset="-122"/>
              </a:rPr>
              <a:t>。</a:t>
            </a:r>
            <a:endParaRPr lang="zh-CN" altLang="en-US" sz="16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AutoShape 5"/>
          <p:cNvSpPr>
            <a:spLocks noChangeArrowheads="1"/>
          </p:cNvSpPr>
          <p:nvPr/>
        </p:nvSpPr>
        <p:spPr bwMode="auto">
          <a:xfrm>
            <a:off x="545146" y="659014"/>
            <a:ext cx="8053711"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a:p>
        </p:txBody>
      </p:sp>
      <p:sp>
        <p:nvSpPr>
          <p:cNvPr id="121" name="矩形 120"/>
          <p:cNvSpPr/>
          <p:nvPr/>
        </p:nvSpPr>
        <p:spPr>
          <a:xfrm>
            <a:off x="616087" y="616773"/>
            <a:ext cx="4079959" cy="403954"/>
          </a:xfrm>
          <a:prstGeom prst="rect">
            <a:avLst/>
          </a:prstGeom>
        </p:spPr>
        <p:txBody>
          <a:bodyPr wrap="none" lIns="91436" tIns="45718" rIns="91436" bIns="45718">
            <a:spAutoFit/>
          </a:bodyPr>
          <a:lstStyle/>
          <a:p>
            <a:r>
              <a:rPr lang="zh-CN" altLang="en-US" sz="2000" b="1" dirty="0">
                <a:latin typeface="微软雅黑" panose="020B0503020204020204" pitchFamily="34" charset="-122"/>
                <a:ea typeface="微软雅黑" panose="020B0503020204020204" pitchFamily="34" charset="-122"/>
              </a:rPr>
              <a:t>慢开始和拥塞避免算法的实现举例</a:t>
            </a:r>
            <a:endParaRPr lang="zh-CN" altLang="en-US" sz="2000" b="1" dirty="0">
              <a:latin typeface="微软雅黑" panose="020B0503020204020204" pitchFamily="34" charset="-122"/>
              <a:ea typeface="微软雅黑" panose="020B0503020204020204" pitchFamily="34" charset="-122"/>
            </a:endParaRPr>
          </a:p>
        </p:txBody>
      </p:sp>
      <p:sp>
        <p:nvSpPr>
          <p:cNvPr id="124" name="圆角矩形 123"/>
          <p:cNvSpPr/>
          <p:nvPr/>
        </p:nvSpPr>
        <p:spPr>
          <a:xfrm>
            <a:off x="545146" y="1069850"/>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8" name="组合 7"/>
          <p:cNvGrpSpPr/>
          <p:nvPr/>
        </p:nvGrpSpPr>
        <p:grpSpPr>
          <a:xfrm>
            <a:off x="1317045" y="1115751"/>
            <a:ext cx="6308098" cy="2262109"/>
            <a:chOff x="300644" y="840152"/>
            <a:chExt cx="8929364" cy="3093012"/>
          </a:xfrm>
        </p:grpSpPr>
        <p:sp>
          <p:nvSpPr>
            <p:cNvPr id="9" name="Text Box 140"/>
            <p:cNvSpPr txBox="1">
              <a:spLocks noChangeArrowheads="1"/>
            </p:cNvSpPr>
            <p:nvPr/>
          </p:nvSpPr>
          <p:spPr bwMode="auto">
            <a:xfrm>
              <a:off x="4758804" y="980728"/>
              <a:ext cx="1130300"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1200" b="1" kern="0" dirty="0">
                  <a:solidFill>
                    <a:srgbClr val="CC00CC"/>
                  </a:solidFill>
                  <a:latin typeface="微软雅黑" panose="020B0503020204020204" pitchFamily="34" charset="-122"/>
                  <a:ea typeface="微软雅黑" panose="020B0503020204020204" pitchFamily="34" charset="-122"/>
                </a:rPr>
                <a:t>超时</a:t>
              </a:r>
              <a:endParaRPr lang="zh-CN" altLang="en-US" sz="1200" b="1" kern="0" dirty="0">
                <a:solidFill>
                  <a:srgbClr val="CC00CC"/>
                </a:solidFill>
                <a:latin typeface="微软雅黑" panose="020B0503020204020204" pitchFamily="34" charset="-122"/>
                <a:ea typeface="微软雅黑" panose="020B0503020204020204" pitchFamily="34" charset="-122"/>
              </a:endParaRPr>
            </a:p>
          </p:txBody>
        </p:sp>
        <p:sp>
          <p:nvSpPr>
            <p:cNvPr id="10" name="Line 2"/>
            <p:cNvSpPr>
              <a:spLocks noChangeShapeType="1"/>
            </p:cNvSpPr>
            <p:nvPr/>
          </p:nvSpPr>
          <p:spPr bwMode="auto">
            <a:xfrm flipV="1">
              <a:off x="1883792" y="3639369"/>
              <a:ext cx="6211887" cy="4762"/>
            </a:xfrm>
            <a:prstGeom prst="line">
              <a:avLst/>
            </a:prstGeom>
            <a:noFill/>
            <a:ln w="1270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2" name="Line 4"/>
            <p:cNvSpPr>
              <a:spLocks noChangeShapeType="1"/>
            </p:cNvSpPr>
            <p:nvPr/>
          </p:nvSpPr>
          <p:spPr bwMode="auto">
            <a:xfrm>
              <a:off x="2112392" y="3567931"/>
              <a:ext cx="0" cy="762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3" name="Line 5"/>
            <p:cNvSpPr>
              <a:spLocks noChangeShapeType="1"/>
            </p:cNvSpPr>
            <p:nvPr/>
          </p:nvSpPr>
          <p:spPr bwMode="auto">
            <a:xfrm>
              <a:off x="2340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4" name="Line 6"/>
            <p:cNvSpPr>
              <a:spLocks noChangeShapeType="1"/>
            </p:cNvSpPr>
            <p:nvPr/>
          </p:nvSpPr>
          <p:spPr bwMode="auto">
            <a:xfrm>
              <a:off x="2569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5" name="Line 7"/>
            <p:cNvSpPr>
              <a:spLocks noChangeShapeType="1"/>
            </p:cNvSpPr>
            <p:nvPr/>
          </p:nvSpPr>
          <p:spPr bwMode="auto">
            <a:xfrm>
              <a:off x="2798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6" name="Line 8"/>
            <p:cNvSpPr>
              <a:spLocks noChangeShapeType="1"/>
            </p:cNvSpPr>
            <p:nvPr/>
          </p:nvSpPr>
          <p:spPr bwMode="auto">
            <a:xfrm>
              <a:off x="3026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7" name="Line 9"/>
            <p:cNvSpPr>
              <a:spLocks noChangeShapeType="1"/>
            </p:cNvSpPr>
            <p:nvPr/>
          </p:nvSpPr>
          <p:spPr bwMode="auto">
            <a:xfrm>
              <a:off x="3255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8" name="Line 10"/>
            <p:cNvSpPr>
              <a:spLocks noChangeShapeType="1"/>
            </p:cNvSpPr>
            <p:nvPr/>
          </p:nvSpPr>
          <p:spPr bwMode="auto">
            <a:xfrm>
              <a:off x="3483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9" name="Line 11"/>
            <p:cNvSpPr>
              <a:spLocks noChangeShapeType="1"/>
            </p:cNvSpPr>
            <p:nvPr/>
          </p:nvSpPr>
          <p:spPr bwMode="auto">
            <a:xfrm>
              <a:off x="3712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0" name="Line 12"/>
            <p:cNvSpPr>
              <a:spLocks noChangeShapeType="1"/>
            </p:cNvSpPr>
            <p:nvPr/>
          </p:nvSpPr>
          <p:spPr bwMode="auto">
            <a:xfrm>
              <a:off x="3941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1" name="Line 13"/>
            <p:cNvSpPr>
              <a:spLocks noChangeShapeType="1"/>
            </p:cNvSpPr>
            <p:nvPr/>
          </p:nvSpPr>
          <p:spPr bwMode="auto">
            <a:xfrm>
              <a:off x="4169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2" name="Line 14"/>
            <p:cNvSpPr>
              <a:spLocks noChangeShapeType="1"/>
            </p:cNvSpPr>
            <p:nvPr/>
          </p:nvSpPr>
          <p:spPr bwMode="auto">
            <a:xfrm>
              <a:off x="4398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3" name="Line 15"/>
            <p:cNvSpPr>
              <a:spLocks noChangeShapeType="1"/>
            </p:cNvSpPr>
            <p:nvPr/>
          </p:nvSpPr>
          <p:spPr bwMode="auto">
            <a:xfrm>
              <a:off x="4626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4" name="Line 16"/>
            <p:cNvSpPr>
              <a:spLocks noChangeShapeType="1"/>
            </p:cNvSpPr>
            <p:nvPr/>
          </p:nvSpPr>
          <p:spPr bwMode="auto">
            <a:xfrm>
              <a:off x="4855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5" name="Line 17"/>
            <p:cNvSpPr>
              <a:spLocks noChangeShapeType="1"/>
            </p:cNvSpPr>
            <p:nvPr/>
          </p:nvSpPr>
          <p:spPr bwMode="auto">
            <a:xfrm>
              <a:off x="5084192" y="3567931"/>
              <a:ext cx="0" cy="762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6" name="Line 18"/>
            <p:cNvSpPr>
              <a:spLocks noChangeShapeType="1"/>
            </p:cNvSpPr>
            <p:nvPr/>
          </p:nvSpPr>
          <p:spPr bwMode="auto">
            <a:xfrm>
              <a:off x="5312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7" name="Line 19"/>
            <p:cNvSpPr>
              <a:spLocks noChangeShapeType="1"/>
            </p:cNvSpPr>
            <p:nvPr/>
          </p:nvSpPr>
          <p:spPr bwMode="auto">
            <a:xfrm>
              <a:off x="5541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8" name="Line 20"/>
            <p:cNvSpPr>
              <a:spLocks noChangeShapeType="1"/>
            </p:cNvSpPr>
            <p:nvPr/>
          </p:nvSpPr>
          <p:spPr bwMode="auto">
            <a:xfrm>
              <a:off x="5769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9" name="Line 21"/>
            <p:cNvSpPr>
              <a:spLocks noChangeShapeType="1"/>
            </p:cNvSpPr>
            <p:nvPr/>
          </p:nvSpPr>
          <p:spPr bwMode="auto">
            <a:xfrm>
              <a:off x="5998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0" name="Line 22"/>
            <p:cNvSpPr>
              <a:spLocks noChangeShapeType="1"/>
            </p:cNvSpPr>
            <p:nvPr/>
          </p:nvSpPr>
          <p:spPr bwMode="auto">
            <a:xfrm>
              <a:off x="6227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1" name="Line 23"/>
            <p:cNvSpPr>
              <a:spLocks noChangeShapeType="1"/>
            </p:cNvSpPr>
            <p:nvPr/>
          </p:nvSpPr>
          <p:spPr bwMode="auto">
            <a:xfrm>
              <a:off x="6455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2" name="Line 24"/>
            <p:cNvSpPr>
              <a:spLocks noChangeShapeType="1"/>
            </p:cNvSpPr>
            <p:nvPr/>
          </p:nvSpPr>
          <p:spPr bwMode="auto">
            <a:xfrm>
              <a:off x="6684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3" name="Line 25"/>
            <p:cNvSpPr>
              <a:spLocks noChangeShapeType="1"/>
            </p:cNvSpPr>
            <p:nvPr/>
          </p:nvSpPr>
          <p:spPr bwMode="auto">
            <a:xfrm>
              <a:off x="6912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4" name="Line 40"/>
            <p:cNvSpPr>
              <a:spLocks noChangeShapeType="1"/>
            </p:cNvSpPr>
            <p:nvPr/>
          </p:nvSpPr>
          <p:spPr bwMode="auto">
            <a:xfrm>
              <a:off x="1883792" y="3263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5" name="Line 41"/>
            <p:cNvSpPr>
              <a:spLocks noChangeShapeType="1"/>
            </p:cNvSpPr>
            <p:nvPr/>
          </p:nvSpPr>
          <p:spPr bwMode="auto">
            <a:xfrm>
              <a:off x="1883792" y="2882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6" name="Line 42"/>
            <p:cNvSpPr>
              <a:spLocks noChangeShapeType="1"/>
            </p:cNvSpPr>
            <p:nvPr/>
          </p:nvSpPr>
          <p:spPr bwMode="auto">
            <a:xfrm>
              <a:off x="1883792" y="2501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7" name="Line 43"/>
            <p:cNvSpPr>
              <a:spLocks noChangeShapeType="1"/>
            </p:cNvSpPr>
            <p:nvPr/>
          </p:nvSpPr>
          <p:spPr bwMode="auto">
            <a:xfrm>
              <a:off x="1883792" y="2120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8" name="Line 44"/>
            <p:cNvSpPr>
              <a:spLocks noChangeShapeType="1"/>
            </p:cNvSpPr>
            <p:nvPr/>
          </p:nvSpPr>
          <p:spPr bwMode="auto">
            <a:xfrm>
              <a:off x="1883792" y="1739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9" name="Line 45"/>
            <p:cNvSpPr>
              <a:spLocks noChangeShapeType="1"/>
            </p:cNvSpPr>
            <p:nvPr/>
          </p:nvSpPr>
          <p:spPr bwMode="auto">
            <a:xfrm>
              <a:off x="1883792" y="1358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40" name="Text Box 77"/>
            <p:cNvSpPr txBox="1">
              <a:spLocks noChangeArrowheads="1"/>
            </p:cNvSpPr>
            <p:nvPr/>
          </p:nvSpPr>
          <p:spPr bwMode="auto">
            <a:xfrm>
              <a:off x="2159478" y="3588569"/>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1" name="Text Box 78"/>
            <p:cNvSpPr txBox="1">
              <a:spLocks noChangeArrowheads="1"/>
            </p:cNvSpPr>
            <p:nvPr/>
          </p:nvSpPr>
          <p:spPr bwMode="auto">
            <a:xfrm>
              <a:off x="2616678" y="3588570"/>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4</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2" name="Text Box 79"/>
            <p:cNvSpPr txBox="1">
              <a:spLocks noChangeArrowheads="1"/>
            </p:cNvSpPr>
            <p:nvPr/>
          </p:nvSpPr>
          <p:spPr bwMode="auto">
            <a:xfrm>
              <a:off x="3073878" y="3588570"/>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6</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3" name="Text Box 80"/>
            <p:cNvSpPr txBox="1">
              <a:spLocks noChangeArrowheads="1"/>
            </p:cNvSpPr>
            <p:nvPr/>
          </p:nvSpPr>
          <p:spPr bwMode="auto">
            <a:xfrm>
              <a:off x="3543778" y="3588570"/>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8</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4" name="Text Box 81"/>
            <p:cNvSpPr txBox="1">
              <a:spLocks noChangeArrowheads="1"/>
            </p:cNvSpPr>
            <p:nvPr/>
          </p:nvSpPr>
          <p:spPr bwMode="auto">
            <a:xfrm>
              <a:off x="3924779"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10</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5" name="Text Box 82"/>
            <p:cNvSpPr txBox="1">
              <a:spLocks noChangeArrowheads="1"/>
            </p:cNvSpPr>
            <p:nvPr/>
          </p:nvSpPr>
          <p:spPr bwMode="auto">
            <a:xfrm>
              <a:off x="4420078"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12</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6" name="Text Box 83"/>
            <p:cNvSpPr txBox="1">
              <a:spLocks noChangeArrowheads="1"/>
            </p:cNvSpPr>
            <p:nvPr/>
          </p:nvSpPr>
          <p:spPr bwMode="auto">
            <a:xfrm>
              <a:off x="4851878"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14</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7" name="Text Box 84"/>
            <p:cNvSpPr txBox="1">
              <a:spLocks noChangeArrowheads="1"/>
            </p:cNvSpPr>
            <p:nvPr/>
          </p:nvSpPr>
          <p:spPr bwMode="auto">
            <a:xfrm>
              <a:off x="5309079"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16</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8" name="Text Box 85"/>
            <p:cNvSpPr txBox="1">
              <a:spLocks noChangeArrowheads="1"/>
            </p:cNvSpPr>
            <p:nvPr/>
          </p:nvSpPr>
          <p:spPr bwMode="auto">
            <a:xfrm>
              <a:off x="5782154"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18</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9" name="Text Box 86"/>
            <p:cNvSpPr txBox="1">
              <a:spLocks noChangeArrowheads="1"/>
            </p:cNvSpPr>
            <p:nvPr/>
          </p:nvSpPr>
          <p:spPr bwMode="auto">
            <a:xfrm>
              <a:off x="6239353"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20</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50" name="Text Box 87"/>
            <p:cNvSpPr txBox="1">
              <a:spLocks noChangeArrowheads="1"/>
            </p:cNvSpPr>
            <p:nvPr/>
          </p:nvSpPr>
          <p:spPr bwMode="auto">
            <a:xfrm>
              <a:off x="6683854" y="3596503"/>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22</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51" name="Text Box 89"/>
            <p:cNvSpPr txBox="1">
              <a:spLocks noChangeArrowheads="1"/>
            </p:cNvSpPr>
            <p:nvPr/>
          </p:nvSpPr>
          <p:spPr bwMode="auto">
            <a:xfrm>
              <a:off x="1740377" y="3588570"/>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dirty="0">
                  <a:solidFill>
                    <a:srgbClr val="000000"/>
                  </a:solidFill>
                  <a:latin typeface="微软雅黑" panose="020B0503020204020204" pitchFamily="34" charset="-122"/>
                  <a:ea typeface="微软雅黑" panose="020B0503020204020204" pitchFamily="34" charset="-122"/>
                </a:rPr>
                <a:t>0</a:t>
              </a:r>
              <a:endParaRPr lang="en-US" altLang="zh-CN" sz="1000" b="1" kern="0" dirty="0">
                <a:solidFill>
                  <a:srgbClr val="000000"/>
                </a:solidFill>
                <a:latin typeface="微软雅黑" panose="020B0503020204020204" pitchFamily="34" charset="-122"/>
                <a:ea typeface="微软雅黑" panose="020B0503020204020204" pitchFamily="34" charset="-122"/>
              </a:endParaRPr>
            </a:p>
          </p:txBody>
        </p:sp>
        <p:sp>
          <p:nvSpPr>
            <p:cNvPr id="52" name="Text Box 90"/>
            <p:cNvSpPr txBox="1">
              <a:spLocks noChangeArrowheads="1"/>
            </p:cNvSpPr>
            <p:nvPr/>
          </p:nvSpPr>
          <p:spPr bwMode="auto">
            <a:xfrm>
              <a:off x="1617091" y="3439342"/>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dirty="0">
                  <a:solidFill>
                    <a:srgbClr val="000000"/>
                  </a:solidFill>
                  <a:latin typeface="微软雅黑" panose="020B0503020204020204" pitchFamily="34" charset="-122"/>
                  <a:ea typeface="微软雅黑" panose="020B0503020204020204" pitchFamily="34" charset="-122"/>
                </a:rPr>
                <a:t>0</a:t>
              </a:r>
              <a:endParaRPr lang="en-US" altLang="zh-CN" sz="1000" b="1" kern="0" dirty="0">
                <a:solidFill>
                  <a:srgbClr val="000000"/>
                </a:solidFill>
                <a:latin typeface="微软雅黑" panose="020B0503020204020204" pitchFamily="34" charset="-122"/>
                <a:ea typeface="微软雅黑" panose="020B0503020204020204" pitchFamily="34" charset="-122"/>
              </a:endParaRPr>
            </a:p>
          </p:txBody>
        </p:sp>
        <p:sp>
          <p:nvSpPr>
            <p:cNvPr id="53" name="Text Box 91"/>
            <p:cNvSpPr txBox="1">
              <a:spLocks noChangeArrowheads="1"/>
            </p:cNvSpPr>
            <p:nvPr/>
          </p:nvSpPr>
          <p:spPr bwMode="auto">
            <a:xfrm>
              <a:off x="1597772" y="3058346"/>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4</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54" name="Text Box 92"/>
            <p:cNvSpPr txBox="1">
              <a:spLocks noChangeArrowheads="1"/>
            </p:cNvSpPr>
            <p:nvPr/>
          </p:nvSpPr>
          <p:spPr bwMode="auto">
            <a:xfrm>
              <a:off x="1597772" y="26900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dirty="0">
                  <a:solidFill>
                    <a:srgbClr val="000000"/>
                  </a:solidFill>
                  <a:latin typeface="微软雅黑" panose="020B0503020204020204" pitchFamily="34" charset="-122"/>
                  <a:ea typeface="微软雅黑" panose="020B0503020204020204" pitchFamily="34" charset="-122"/>
                </a:rPr>
                <a:t>8</a:t>
              </a:r>
              <a:endParaRPr lang="en-US" altLang="zh-CN" sz="1000" b="1" kern="0" dirty="0">
                <a:solidFill>
                  <a:srgbClr val="000000"/>
                </a:solidFill>
                <a:latin typeface="微软雅黑" panose="020B0503020204020204" pitchFamily="34" charset="-122"/>
                <a:ea typeface="微软雅黑" panose="020B0503020204020204" pitchFamily="34" charset="-122"/>
              </a:endParaRPr>
            </a:p>
          </p:txBody>
        </p:sp>
        <p:sp>
          <p:nvSpPr>
            <p:cNvPr id="55" name="Text Box 93"/>
            <p:cNvSpPr txBox="1">
              <a:spLocks noChangeArrowheads="1"/>
            </p:cNvSpPr>
            <p:nvPr/>
          </p:nvSpPr>
          <p:spPr bwMode="auto">
            <a:xfrm>
              <a:off x="1483472" y="2321743"/>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12</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56" name="Text Box 94"/>
            <p:cNvSpPr txBox="1">
              <a:spLocks noChangeArrowheads="1"/>
            </p:cNvSpPr>
            <p:nvPr/>
          </p:nvSpPr>
          <p:spPr bwMode="auto">
            <a:xfrm>
              <a:off x="1483472" y="1953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16</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57" name="Text Box 95"/>
            <p:cNvSpPr txBox="1">
              <a:spLocks noChangeArrowheads="1"/>
            </p:cNvSpPr>
            <p:nvPr/>
          </p:nvSpPr>
          <p:spPr bwMode="auto">
            <a:xfrm>
              <a:off x="1483472" y="1572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20</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58" name="Text Box 96"/>
            <p:cNvSpPr txBox="1">
              <a:spLocks noChangeArrowheads="1"/>
            </p:cNvSpPr>
            <p:nvPr/>
          </p:nvSpPr>
          <p:spPr bwMode="auto">
            <a:xfrm>
              <a:off x="1483472"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dirty="0">
                  <a:solidFill>
                    <a:srgbClr val="000000"/>
                  </a:solidFill>
                  <a:latin typeface="微软雅黑" panose="020B0503020204020204" pitchFamily="34" charset="-122"/>
                  <a:ea typeface="微软雅黑" panose="020B0503020204020204" pitchFamily="34" charset="-122"/>
                </a:rPr>
                <a:t>24</a:t>
              </a:r>
              <a:endParaRPr lang="en-US" altLang="zh-CN" sz="1000" b="1" kern="0" dirty="0">
                <a:solidFill>
                  <a:srgbClr val="000000"/>
                </a:solidFill>
                <a:latin typeface="微软雅黑" panose="020B0503020204020204" pitchFamily="34" charset="-122"/>
                <a:ea typeface="微软雅黑" panose="020B0503020204020204" pitchFamily="34" charset="-122"/>
              </a:endParaRPr>
            </a:p>
          </p:txBody>
        </p:sp>
        <p:sp>
          <p:nvSpPr>
            <p:cNvPr id="59"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0"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1"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2"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3"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4"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5"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6"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7"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8"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9"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70"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71"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72" name="Freeform 118"/>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73" name="Text Box 134"/>
            <p:cNvSpPr txBox="1">
              <a:spLocks noChangeArrowheads="1"/>
            </p:cNvSpPr>
            <p:nvPr/>
          </p:nvSpPr>
          <p:spPr bwMode="auto">
            <a:xfrm>
              <a:off x="8097266" y="3444106"/>
              <a:ext cx="113274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1200" b="1" kern="0">
                  <a:solidFill>
                    <a:srgbClr val="000000"/>
                  </a:solidFill>
                  <a:latin typeface="微软雅黑" panose="020B0503020204020204" pitchFamily="34" charset="-122"/>
                  <a:ea typeface="微软雅黑" panose="020B0503020204020204" pitchFamily="34" charset="-122"/>
                </a:rPr>
                <a:t>传输轮次</a:t>
              </a:r>
              <a:endParaRPr lang="zh-CN" altLang="en-US" sz="1200" b="1" kern="0">
                <a:solidFill>
                  <a:srgbClr val="000000"/>
                </a:solidFill>
                <a:latin typeface="微软雅黑" panose="020B0503020204020204" pitchFamily="34" charset="-122"/>
                <a:ea typeface="微软雅黑" panose="020B0503020204020204" pitchFamily="34" charset="-122"/>
              </a:endParaRPr>
            </a:p>
          </p:txBody>
        </p:sp>
        <p:sp>
          <p:nvSpPr>
            <p:cNvPr id="74" name="Text Box 135"/>
            <p:cNvSpPr txBox="1">
              <a:spLocks noChangeArrowheads="1"/>
            </p:cNvSpPr>
            <p:nvPr/>
          </p:nvSpPr>
          <p:spPr bwMode="auto">
            <a:xfrm>
              <a:off x="951929" y="840152"/>
              <a:ext cx="184978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1200" b="1" kern="0" dirty="0">
                  <a:solidFill>
                    <a:srgbClr val="000000"/>
                  </a:solidFill>
                  <a:latin typeface="微软雅黑" panose="020B0503020204020204" pitchFamily="34" charset="-122"/>
                  <a:ea typeface="微软雅黑" panose="020B0503020204020204" pitchFamily="34" charset="-122"/>
                </a:rPr>
                <a:t>拥塞窗口  </a:t>
              </a:r>
              <a:r>
                <a:rPr lang="en-US" altLang="zh-CN" sz="1200" b="1" kern="0" dirty="0" err="1">
                  <a:solidFill>
                    <a:srgbClr val="000000"/>
                  </a:solidFill>
                  <a:latin typeface="微软雅黑" panose="020B0503020204020204" pitchFamily="34" charset="-122"/>
                  <a:ea typeface="微软雅黑" panose="020B0503020204020204" pitchFamily="34" charset="-122"/>
                </a:rPr>
                <a:t>cwnd</a:t>
              </a:r>
              <a:endParaRPr lang="en-US" altLang="zh-CN" sz="1200" b="1" kern="0" dirty="0">
                <a:solidFill>
                  <a:srgbClr val="000000"/>
                </a:solidFill>
                <a:latin typeface="微软雅黑" panose="020B0503020204020204" pitchFamily="34" charset="-122"/>
                <a:ea typeface="微软雅黑" panose="020B0503020204020204" pitchFamily="34" charset="-122"/>
              </a:endParaRPr>
            </a:p>
          </p:txBody>
        </p:sp>
        <p:sp>
          <p:nvSpPr>
            <p:cNvPr id="75" name="Text Box 140"/>
            <p:cNvSpPr txBox="1">
              <a:spLocks noChangeArrowheads="1"/>
            </p:cNvSpPr>
            <p:nvPr/>
          </p:nvSpPr>
          <p:spPr bwMode="auto">
            <a:xfrm>
              <a:off x="6895229" y="1763523"/>
              <a:ext cx="115411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200" b="1" kern="0" dirty="0">
                  <a:solidFill>
                    <a:srgbClr val="CC00CC"/>
                  </a:solidFill>
                  <a:latin typeface="微软雅黑" panose="020B0503020204020204" pitchFamily="34" charset="-122"/>
                  <a:ea typeface="微软雅黑" panose="020B0503020204020204" pitchFamily="34" charset="-122"/>
                </a:rPr>
                <a:t>3-ACK</a:t>
              </a:r>
              <a:endParaRPr lang="zh-CN" altLang="en-US" sz="1200" b="1" kern="0" dirty="0">
                <a:solidFill>
                  <a:srgbClr val="CC00CC"/>
                </a:solidFill>
                <a:latin typeface="微软雅黑" panose="020B0503020204020204" pitchFamily="34" charset="-122"/>
                <a:ea typeface="微软雅黑" panose="020B0503020204020204" pitchFamily="34" charset="-122"/>
              </a:endParaRPr>
            </a:p>
          </p:txBody>
        </p:sp>
        <p:sp>
          <p:nvSpPr>
            <p:cNvPr id="76" name="Line 156"/>
            <p:cNvSpPr>
              <a:spLocks noChangeShapeType="1"/>
            </p:cNvSpPr>
            <p:nvPr/>
          </p:nvSpPr>
          <p:spPr bwMode="auto">
            <a:xfrm>
              <a:off x="1959992" y="2120131"/>
              <a:ext cx="838200" cy="0"/>
            </a:xfrm>
            <a:prstGeom prst="line">
              <a:avLst/>
            </a:prstGeom>
            <a:noFill/>
            <a:ln w="1270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77" name="Line 146"/>
            <p:cNvSpPr>
              <a:spLocks noChangeShapeType="1"/>
            </p:cNvSpPr>
            <p:nvPr/>
          </p:nvSpPr>
          <p:spPr bwMode="auto">
            <a:xfrm flipV="1">
              <a:off x="1959992" y="1351781"/>
              <a:ext cx="2679700" cy="6350"/>
            </a:xfrm>
            <a:prstGeom prst="line">
              <a:avLst/>
            </a:prstGeom>
            <a:noFill/>
            <a:ln w="1270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79" name="Text Box 203"/>
            <p:cNvSpPr txBox="1">
              <a:spLocks noChangeArrowheads="1"/>
            </p:cNvSpPr>
            <p:nvPr/>
          </p:nvSpPr>
          <p:spPr bwMode="auto">
            <a:xfrm>
              <a:off x="7761175" y="1935494"/>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sz="1200" b="1" kern="0" dirty="0">
                  <a:solidFill>
                    <a:srgbClr val="0000FF"/>
                  </a:solidFill>
                  <a:latin typeface="微软雅黑" panose="020B0503020204020204" pitchFamily="34" charset="-122"/>
                  <a:ea typeface="微软雅黑" panose="020B0503020204020204" pitchFamily="34" charset="-122"/>
                </a:rPr>
                <a:t>TCP Reno </a:t>
              </a:r>
              <a:endParaRPr lang="en-US" altLang="zh-CN" sz="1200" b="1" kern="0" dirty="0">
                <a:solidFill>
                  <a:srgbClr val="0000FF"/>
                </a:solidFill>
                <a:latin typeface="微软雅黑" panose="020B0503020204020204" pitchFamily="34" charset="-122"/>
                <a:ea typeface="微软雅黑" panose="020B0503020204020204" pitchFamily="34" charset="-122"/>
              </a:endParaRPr>
            </a:p>
            <a:p>
              <a:pPr algn="ctr" eaLnBrk="1" hangingPunct="1">
                <a:defRPr/>
              </a:pPr>
              <a:r>
                <a:rPr lang="zh-CN" altLang="en-US" sz="1200" b="1" kern="0" dirty="0">
                  <a:solidFill>
                    <a:srgbClr val="0000FF"/>
                  </a:solidFill>
                  <a:latin typeface="微软雅黑" panose="020B0503020204020204" pitchFamily="34" charset="-122"/>
                  <a:ea typeface="微软雅黑" panose="020B0503020204020204" pitchFamily="34" charset="-122"/>
                </a:rPr>
                <a:t>版本</a:t>
              </a:r>
              <a:endParaRPr lang="zh-CN" altLang="en-US" sz="1200" b="1" kern="0" dirty="0">
                <a:solidFill>
                  <a:srgbClr val="0000FF"/>
                </a:solidFill>
                <a:latin typeface="微软雅黑" panose="020B0503020204020204" pitchFamily="34" charset="-122"/>
                <a:ea typeface="微软雅黑" panose="020B0503020204020204" pitchFamily="34" charset="-122"/>
              </a:endParaRPr>
            </a:p>
          </p:txBody>
        </p:sp>
        <p:sp>
          <p:nvSpPr>
            <p:cNvPr id="80" name="Text Box 205"/>
            <p:cNvSpPr txBox="1">
              <a:spLocks noChangeArrowheads="1"/>
            </p:cNvSpPr>
            <p:nvPr/>
          </p:nvSpPr>
          <p:spPr bwMode="auto">
            <a:xfrm>
              <a:off x="300644" y="1861370"/>
              <a:ext cx="1198547" cy="631241"/>
            </a:xfrm>
            <a:prstGeom prst="rect">
              <a:avLst/>
            </a:prstGeom>
            <a:noFill/>
            <a:ln w="9525">
              <a:noFill/>
              <a:miter lim="800000"/>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sz="1200" b="1" kern="0" dirty="0" err="1">
                  <a:solidFill>
                    <a:srgbClr val="CC00CC"/>
                  </a:solidFill>
                  <a:latin typeface="微软雅黑" panose="020B0503020204020204" pitchFamily="34" charset="-122"/>
                  <a:ea typeface="微软雅黑" panose="020B0503020204020204" pitchFamily="34" charset="-122"/>
                </a:rPr>
                <a:t>ssthresh</a:t>
              </a:r>
              <a:endParaRPr lang="en-US" altLang="zh-CN" sz="1200" b="1" kern="0" dirty="0">
                <a:solidFill>
                  <a:srgbClr val="CC00CC"/>
                </a:solidFill>
                <a:latin typeface="微软雅黑" panose="020B0503020204020204" pitchFamily="34" charset="-122"/>
                <a:ea typeface="微软雅黑" panose="020B0503020204020204" pitchFamily="34" charset="-122"/>
              </a:endParaRPr>
            </a:p>
            <a:p>
              <a:pPr algn="ctr" eaLnBrk="1" hangingPunct="1">
                <a:defRPr/>
              </a:pPr>
              <a:r>
                <a:rPr lang="zh-CN" altLang="en-US" sz="1200" b="1" kern="0" dirty="0">
                  <a:solidFill>
                    <a:srgbClr val="CC00CC"/>
                  </a:solidFill>
                  <a:latin typeface="微软雅黑" panose="020B0503020204020204" pitchFamily="34" charset="-122"/>
                  <a:ea typeface="微软雅黑" panose="020B0503020204020204" pitchFamily="34" charset="-122"/>
                </a:rPr>
                <a:t> 的初始值</a:t>
              </a:r>
              <a:endParaRPr lang="zh-CN" altLang="en-US" sz="1200" b="1" kern="0" dirty="0">
                <a:solidFill>
                  <a:srgbClr val="CC00CC"/>
                </a:solidFill>
                <a:latin typeface="微软雅黑" panose="020B0503020204020204" pitchFamily="34" charset="-122"/>
                <a:ea typeface="微软雅黑" panose="020B0503020204020204" pitchFamily="34" charset="-122"/>
              </a:endParaRPr>
            </a:p>
          </p:txBody>
        </p:sp>
        <p:sp>
          <p:nvSpPr>
            <p:cNvPr id="81" name="Line 215"/>
            <p:cNvSpPr>
              <a:spLocks noChangeShapeType="1"/>
            </p:cNvSpPr>
            <p:nvPr/>
          </p:nvSpPr>
          <p:spPr bwMode="auto">
            <a:xfrm flipV="1">
              <a:off x="1388492" y="2148706"/>
              <a:ext cx="214312" cy="0"/>
            </a:xfrm>
            <a:prstGeom prst="line">
              <a:avLst/>
            </a:prstGeom>
            <a:noFill/>
            <a:ln w="19050">
              <a:solidFill>
                <a:srgbClr val="CC00CC"/>
              </a:solidFill>
              <a:round/>
              <a:tailEnd type="triangle" w="sm" len="med"/>
            </a:ln>
            <a:extLst>
              <a:ext uri="{909E8E84-426E-40DD-AFC4-6F175D3DCCD1}">
                <a14:hiddenFill xmlns:a14="http://schemas.microsoft.com/office/drawing/2010/main">
                  <a:noFill/>
                </a14:hiddenFill>
              </a:ext>
            </a:extLst>
          </p:spPr>
          <p:txBody>
            <a:bodyP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2" name="Text Box 206"/>
            <p:cNvSpPr txBox="1">
              <a:spLocks noChangeArrowheads="1"/>
            </p:cNvSpPr>
            <p:nvPr/>
          </p:nvSpPr>
          <p:spPr bwMode="auto">
            <a:xfrm rot="20245475">
              <a:off x="6824458" y="2308582"/>
              <a:ext cx="113274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200" b="1" kern="0">
                  <a:solidFill>
                    <a:srgbClr val="000000"/>
                  </a:solidFill>
                  <a:latin typeface="微软雅黑" panose="020B0503020204020204" pitchFamily="34" charset="-122"/>
                  <a:ea typeface="微软雅黑" panose="020B0503020204020204" pitchFamily="34" charset="-122"/>
                </a:rPr>
                <a:t>拥塞避免</a:t>
              </a:r>
              <a:endParaRPr lang="zh-CN" altLang="en-US" sz="1200" b="1" kern="0">
                <a:solidFill>
                  <a:srgbClr val="000000"/>
                </a:solidFill>
                <a:latin typeface="微软雅黑" panose="020B0503020204020204" pitchFamily="34" charset="-122"/>
                <a:ea typeface="微软雅黑" panose="020B0503020204020204" pitchFamily="34" charset="-122"/>
              </a:endParaRPr>
            </a:p>
          </p:txBody>
        </p:sp>
        <p:sp>
          <p:nvSpPr>
            <p:cNvPr id="83"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4"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5"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6"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7"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8"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9"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0"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1" name="Line 147"/>
            <p:cNvSpPr>
              <a:spLocks noChangeShapeType="1"/>
            </p:cNvSpPr>
            <p:nvPr/>
          </p:nvSpPr>
          <p:spPr bwMode="auto">
            <a:xfrm rot="10800000">
              <a:off x="1977454" y="2499544"/>
              <a:ext cx="4038600" cy="0"/>
            </a:xfrm>
            <a:prstGeom prst="line">
              <a:avLst/>
            </a:prstGeom>
            <a:noFill/>
            <a:ln w="1270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cxnSp>
          <p:nvCxnSpPr>
            <p:cNvPr id="92"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ln>
            <a:extLst>
              <a:ext uri="{909E8E84-426E-40DD-AFC4-6F175D3DCCD1}">
                <a14:hiddenFill xmlns:a14="http://schemas.microsoft.com/office/drawing/2010/main">
                  <a:noFill/>
                </a14:hiddenFill>
              </a:ext>
            </a:extLst>
          </p:spPr>
        </p:cxnSp>
        <p:sp>
          <p:nvSpPr>
            <p:cNvPr id="93" name="Rectangle 161"/>
            <p:cNvSpPr>
              <a:spLocks noChangeArrowheads="1"/>
            </p:cNvSpPr>
            <p:nvPr/>
          </p:nvSpPr>
          <p:spPr bwMode="auto">
            <a:xfrm>
              <a:off x="2485408" y="1712921"/>
              <a:ext cx="431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r>
                <a:rPr lang="en-US" altLang="zh-CN" kern="0" dirty="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dirty="0">
                <a:solidFill>
                  <a:srgbClr val="CC00CC"/>
                </a:solidFill>
                <a:latin typeface="微软雅黑" panose="020B0503020204020204" pitchFamily="34" charset="-122"/>
                <a:ea typeface="微软雅黑" panose="020B0503020204020204" pitchFamily="34" charset="-122"/>
              </a:endParaRPr>
            </a:p>
          </p:txBody>
        </p:sp>
        <p:sp>
          <p:nvSpPr>
            <p:cNvPr id="94"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5" name="任意多边形 134"/>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6" name="Rectangle 161"/>
            <p:cNvSpPr>
              <a:spLocks noChangeArrowheads="1"/>
            </p:cNvSpPr>
            <p:nvPr/>
          </p:nvSpPr>
          <p:spPr bwMode="auto">
            <a:xfrm>
              <a:off x="4429625"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defRPr/>
              </a:pPr>
              <a:r>
                <a:rPr lang="en-US" altLang="zh-CN" kern="0" dirty="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dirty="0">
                <a:solidFill>
                  <a:srgbClr val="CC00CC"/>
                </a:solidFill>
                <a:latin typeface="微软雅黑" panose="020B0503020204020204" pitchFamily="34" charset="-122"/>
                <a:ea typeface="微软雅黑" panose="020B0503020204020204" pitchFamily="34" charset="-122"/>
              </a:endParaRPr>
            </a:p>
          </p:txBody>
        </p:sp>
        <p:cxnSp>
          <p:nvCxnSpPr>
            <p:cNvPr id="97"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ln>
          </p:spPr>
        </p:cxnSp>
        <p:cxnSp>
          <p:nvCxnSpPr>
            <p:cNvPr id="98"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ln>
          </p:spPr>
        </p:cxnSp>
        <p:sp>
          <p:nvSpPr>
            <p:cNvPr id="99"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00" name="Line 24"/>
            <p:cNvSpPr>
              <a:spLocks noChangeShapeType="1"/>
            </p:cNvSpPr>
            <p:nvPr/>
          </p:nvSpPr>
          <p:spPr bwMode="auto">
            <a:xfrm>
              <a:off x="7367017" y="348538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01" name="Line 22"/>
            <p:cNvSpPr>
              <a:spLocks noChangeShapeType="1"/>
            </p:cNvSpPr>
            <p:nvPr/>
          </p:nvSpPr>
          <p:spPr bwMode="auto">
            <a:xfrm>
              <a:off x="7135242" y="3490144"/>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02" name="Text Box 87"/>
            <p:cNvSpPr txBox="1">
              <a:spLocks noChangeArrowheads="1"/>
            </p:cNvSpPr>
            <p:nvPr/>
          </p:nvSpPr>
          <p:spPr bwMode="auto">
            <a:xfrm>
              <a:off x="7112479" y="3593331"/>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24</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103" name="Line 22"/>
            <p:cNvSpPr>
              <a:spLocks noChangeShapeType="1"/>
            </p:cNvSpPr>
            <p:nvPr/>
          </p:nvSpPr>
          <p:spPr bwMode="auto">
            <a:xfrm>
              <a:off x="7605142" y="349808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cxnSp>
          <p:nvCxnSpPr>
            <p:cNvPr id="104" name="直接连接符 134"/>
            <p:cNvCxnSpPr>
              <a:cxnSpLocks noChangeShapeType="1"/>
              <a:stCxn id="95" idx="4"/>
              <a:endCxn id="99" idx="3"/>
            </p:cNvCxnSpPr>
            <p:nvPr/>
          </p:nvCxnSpPr>
          <p:spPr bwMode="auto">
            <a:xfrm>
              <a:off x="6706617" y="2109019"/>
              <a:ext cx="200025" cy="785812"/>
            </a:xfrm>
            <a:prstGeom prst="line">
              <a:avLst/>
            </a:prstGeom>
            <a:noFill/>
            <a:ln w="19050" algn="ctr">
              <a:solidFill>
                <a:srgbClr val="0000FF"/>
              </a:solidFill>
              <a:round/>
            </a:ln>
          </p:spPr>
        </p:cxnSp>
        <p:sp>
          <p:nvSpPr>
            <p:cNvPr id="105" name="Text Box 206"/>
            <p:cNvSpPr txBox="1">
              <a:spLocks noChangeArrowheads="1"/>
            </p:cNvSpPr>
            <p:nvPr/>
          </p:nvSpPr>
          <p:spPr bwMode="auto">
            <a:xfrm rot="20070649">
              <a:off x="5690388" y="1904915"/>
              <a:ext cx="113274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200" b="1" kern="0" dirty="0">
                  <a:solidFill>
                    <a:srgbClr val="000000"/>
                  </a:solidFill>
                  <a:latin typeface="微软雅黑" panose="020B0503020204020204" pitchFamily="34" charset="-122"/>
                  <a:ea typeface="微软雅黑" panose="020B0503020204020204" pitchFamily="34" charset="-122"/>
                </a:rPr>
                <a:t>拥塞避免</a:t>
              </a:r>
              <a:endParaRPr lang="zh-CN" altLang="en-US" sz="1200" b="1" kern="0" dirty="0">
                <a:solidFill>
                  <a:srgbClr val="000000"/>
                </a:solidFill>
                <a:latin typeface="微软雅黑" panose="020B0503020204020204" pitchFamily="34" charset="-122"/>
                <a:ea typeface="微软雅黑" panose="020B0503020204020204" pitchFamily="34" charset="-122"/>
              </a:endParaRPr>
            </a:p>
          </p:txBody>
        </p:sp>
        <p:sp>
          <p:nvSpPr>
            <p:cNvPr id="106" name="Text Box 206"/>
            <p:cNvSpPr txBox="1">
              <a:spLocks noChangeArrowheads="1"/>
            </p:cNvSpPr>
            <p:nvPr/>
          </p:nvSpPr>
          <p:spPr bwMode="auto">
            <a:xfrm rot="20205303">
              <a:off x="2783437" y="1466625"/>
              <a:ext cx="113274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200" b="1" kern="0" dirty="0">
                  <a:solidFill>
                    <a:srgbClr val="000000"/>
                  </a:solidFill>
                  <a:latin typeface="微软雅黑" panose="020B0503020204020204" pitchFamily="34" charset="-122"/>
                  <a:ea typeface="微软雅黑" panose="020B0503020204020204" pitchFamily="34" charset="-122"/>
                </a:rPr>
                <a:t>拥塞避免</a:t>
              </a:r>
              <a:endParaRPr lang="zh-CN" altLang="en-US" sz="1200" b="1" kern="0" dirty="0">
                <a:solidFill>
                  <a:srgbClr val="000000"/>
                </a:solidFill>
                <a:latin typeface="微软雅黑" panose="020B0503020204020204" pitchFamily="34" charset="-122"/>
                <a:ea typeface="微软雅黑" panose="020B0503020204020204" pitchFamily="34" charset="-122"/>
              </a:endParaRPr>
            </a:p>
          </p:txBody>
        </p:sp>
        <p:sp>
          <p:nvSpPr>
            <p:cNvPr id="107" name="TextBox 147"/>
            <p:cNvSpPr txBox="1">
              <a:spLocks noChangeArrowheads="1"/>
            </p:cNvSpPr>
            <p:nvPr/>
          </p:nvSpPr>
          <p:spPr bwMode="auto">
            <a:xfrm>
              <a:off x="5403008" y="2081221"/>
              <a:ext cx="649421"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kern="0" dirty="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dirty="0">
                <a:solidFill>
                  <a:srgbClr val="CC00CC"/>
                </a:solidFill>
                <a:latin typeface="微软雅黑" panose="020B0503020204020204" pitchFamily="34" charset="-122"/>
                <a:ea typeface="微软雅黑" panose="020B0503020204020204" pitchFamily="34" charset="-122"/>
              </a:endParaRPr>
            </a:p>
          </p:txBody>
        </p:sp>
        <p:sp>
          <p:nvSpPr>
            <p:cNvPr id="108" name="TextBox 148"/>
            <p:cNvSpPr txBox="1">
              <a:spLocks noChangeArrowheads="1"/>
            </p:cNvSpPr>
            <p:nvPr/>
          </p:nvSpPr>
          <p:spPr bwMode="auto">
            <a:xfrm>
              <a:off x="6553948" y="1679583"/>
              <a:ext cx="649421"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kern="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a:solidFill>
                  <a:srgbClr val="CC00CC"/>
                </a:solidFill>
                <a:latin typeface="微软雅黑" panose="020B0503020204020204" pitchFamily="34" charset="-122"/>
                <a:ea typeface="微软雅黑" panose="020B0503020204020204" pitchFamily="34" charset="-122"/>
              </a:endParaRPr>
            </a:p>
          </p:txBody>
        </p:sp>
        <p:cxnSp>
          <p:nvCxnSpPr>
            <p:cNvPr id="110"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ln>
          </p:spPr>
        </p:cxnSp>
        <p:cxnSp>
          <p:nvCxnSpPr>
            <p:cNvPr id="111" name="直接连接符 110"/>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ln>
          </p:spPr>
        </p:cxnSp>
        <p:cxnSp>
          <p:nvCxnSpPr>
            <p:cNvPr id="112"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ln>
          </p:spPr>
        </p:cxnSp>
        <p:sp>
          <p:nvSpPr>
            <p:cNvPr id="113"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4"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5"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6" name="TextBox 149"/>
            <p:cNvSpPr txBox="1">
              <a:spLocks noChangeArrowheads="1"/>
            </p:cNvSpPr>
            <p:nvPr/>
          </p:nvSpPr>
          <p:spPr bwMode="auto">
            <a:xfrm>
              <a:off x="6626973" y="2832108"/>
              <a:ext cx="649421"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kern="0" dirty="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dirty="0">
                <a:solidFill>
                  <a:srgbClr val="CC00CC"/>
                </a:solidFill>
                <a:latin typeface="微软雅黑" panose="020B0503020204020204" pitchFamily="34" charset="-122"/>
                <a:ea typeface="微软雅黑" panose="020B0503020204020204" pitchFamily="34" charset="-122"/>
              </a:endParaRPr>
            </a:p>
          </p:txBody>
        </p:sp>
        <p:sp>
          <p:nvSpPr>
            <p:cNvPr id="117"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cxnSp>
          <p:nvCxnSpPr>
            <p:cNvPr id="118" name="直接连接符 117"/>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ln>
            <a:extLst>
              <a:ext uri="{909E8E84-426E-40DD-AFC4-6F175D3DCCD1}">
                <a14:hiddenFill xmlns:a14="http://schemas.microsoft.com/office/drawing/2010/main">
                  <a:noFill/>
                </a14:hiddenFill>
              </a:ext>
            </a:extLst>
          </p:spPr>
        </p:cxnSp>
        <p:cxnSp>
          <p:nvCxnSpPr>
            <p:cNvPr id="119"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ln>
            <a:extLst>
              <a:ext uri="{909E8E84-426E-40DD-AFC4-6F175D3DCCD1}">
                <a14:hiddenFill xmlns:a14="http://schemas.microsoft.com/office/drawing/2010/main">
                  <a:noFill/>
                </a14:hiddenFill>
              </a:ext>
            </a:extLst>
          </p:spPr>
        </p:cxnSp>
      </p:grpSp>
      <p:sp>
        <p:nvSpPr>
          <p:cNvPr id="122" name="Text Box 155"/>
          <p:cNvSpPr txBox="1">
            <a:spLocks noChangeArrowheads="1"/>
          </p:cNvSpPr>
          <p:nvPr/>
        </p:nvSpPr>
        <p:spPr bwMode="auto">
          <a:xfrm>
            <a:off x="1655268" y="3749350"/>
            <a:ext cx="5797092" cy="363174"/>
          </a:xfrm>
          <a:prstGeom prst="rect">
            <a:avLst/>
          </a:prstGeom>
          <a:noFill/>
          <a:ln w="9525">
            <a:noFill/>
            <a:miter lim="800000"/>
          </a:ln>
          <a:effectLst/>
        </p:spPr>
        <p:txBody>
          <a:bodyPr wrap="square" lIns="91436" tIns="45718" rIns="91436" bIns="45718">
            <a:spAutoFit/>
          </a:bodyPr>
          <a:lstStyle/>
          <a:p>
            <a:pPr>
              <a:lnSpc>
                <a:spcPct val="110000"/>
              </a:lnSpc>
            </a:pPr>
            <a:r>
              <a:rPr lang="zh-CN" altLang="en-US" sz="1600" b="1" dirty="0">
                <a:solidFill>
                  <a:srgbClr val="0000FF"/>
                </a:solidFill>
                <a:latin typeface="微软雅黑" panose="020B0503020204020204" pitchFamily="34" charset="-122"/>
                <a:ea typeface="微软雅黑" panose="020B0503020204020204" pitchFamily="34" charset="-122"/>
              </a:rPr>
              <a:t>在执行慢开始算法时，拥塞窗口 </a:t>
            </a:r>
            <a:r>
              <a:rPr lang="en-US" altLang="zh-CN" sz="1600" b="1" dirty="0" err="1">
                <a:solidFill>
                  <a:srgbClr val="0000FF"/>
                </a:solidFill>
                <a:latin typeface="微软雅黑" panose="020B0503020204020204" pitchFamily="34" charset="-122"/>
                <a:ea typeface="微软雅黑" panose="020B0503020204020204" pitchFamily="34" charset="-122"/>
              </a:rPr>
              <a:t>cwnd</a:t>
            </a:r>
            <a:r>
              <a:rPr lang="en-US" altLang="zh-CN" sz="1600" b="1" dirty="0">
                <a:solidFill>
                  <a:srgbClr val="0000FF"/>
                </a:solidFill>
                <a:latin typeface="微软雅黑" panose="020B0503020204020204" pitchFamily="34" charset="-122"/>
                <a:ea typeface="微软雅黑" panose="020B0503020204020204" pitchFamily="34" charset="-122"/>
              </a:rPr>
              <a:t>=1</a:t>
            </a:r>
            <a:r>
              <a:rPr lang="zh-CN" altLang="en-US" sz="1600" b="1" dirty="0">
                <a:solidFill>
                  <a:srgbClr val="0000FF"/>
                </a:solidFill>
                <a:latin typeface="微软雅黑" panose="020B0503020204020204" pitchFamily="34" charset="-122"/>
                <a:ea typeface="微软雅黑" panose="020B0503020204020204" pitchFamily="34" charset="-122"/>
              </a:rPr>
              <a:t>，发送第一个报文段。</a:t>
            </a:r>
            <a:endParaRPr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123" name="Line 167"/>
          <p:cNvSpPr>
            <a:spLocks noChangeShapeType="1"/>
          </p:cNvSpPr>
          <p:nvPr/>
        </p:nvSpPr>
        <p:spPr bwMode="auto">
          <a:xfrm>
            <a:off x="1968384" y="2705640"/>
            <a:ext cx="440153" cy="326776"/>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lIns="91436" tIns="45718" rIns="91436" bIns="45718" anchor="ctr"/>
          <a:lstStyle/>
          <a:p>
            <a:pPr>
              <a:defRPr/>
            </a:pPr>
            <a:endParaRPr lang="zh-CN" altLang="en-US" sz="2400" b="1" kern="0">
              <a:solidFill>
                <a:sysClr val="windowText" lastClr="000000"/>
              </a:solidFill>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AutoShape 5"/>
          <p:cNvSpPr>
            <a:spLocks noChangeArrowheads="1"/>
          </p:cNvSpPr>
          <p:nvPr/>
        </p:nvSpPr>
        <p:spPr bwMode="auto">
          <a:xfrm>
            <a:off x="545146" y="659014"/>
            <a:ext cx="8053711"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a:p>
        </p:txBody>
      </p:sp>
      <p:sp>
        <p:nvSpPr>
          <p:cNvPr id="122" name="矩形 121"/>
          <p:cNvSpPr/>
          <p:nvPr/>
        </p:nvSpPr>
        <p:spPr>
          <a:xfrm>
            <a:off x="616087" y="616773"/>
            <a:ext cx="4079959" cy="403954"/>
          </a:xfrm>
          <a:prstGeom prst="rect">
            <a:avLst/>
          </a:prstGeom>
        </p:spPr>
        <p:txBody>
          <a:bodyPr wrap="none" lIns="91436" tIns="45718" rIns="91436" bIns="45718">
            <a:spAutoFit/>
          </a:bodyPr>
          <a:lstStyle/>
          <a:p>
            <a:r>
              <a:rPr lang="zh-CN" altLang="en-US" sz="2000" b="1" dirty="0">
                <a:latin typeface="微软雅黑" panose="020B0503020204020204" pitchFamily="34" charset="-122"/>
                <a:ea typeface="微软雅黑" panose="020B0503020204020204" pitchFamily="34" charset="-122"/>
              </a:rPr>
              <a:t>慢开始和拥塞避免算法的实现举例</a:t>
            </a:r>
            <a:endParaRPr lang="zh-CN" altLang="en-US" sz="2000" b="1" dirty="0">
              <a:latin typeface="微软雅黑" panose="020B0503020204020204" pitchFamily="34" charset="-122"/>
              <a:ea typeface="微软雅黑" panose="020B0503020204020204" pitchFamily="34" charset="-122"/>
            </a:endParaRPr>
          </a:p>
        </p:txBody>
      </p:sp>
      <p:sp>
        <p:nvSpPr>
          <p:cNvPr id="123" name="圆角矩形 122"/>
          <p:cNvSpPr/>
          <p:nvPr/>
        </p:nvSpPr>
        <p:spPr>
          <a:xfrm>
            <a:off x="545146" y="1069850"/>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8" name="组合 7"/>
          <p:cNvGrpSpPr/>
          <p:nvPr/>
        </p:nvGrpSpPr>
        <p:grpSpPr>
          <a:xfrm>
            <a:off x="1317045" y="1115751"/>
            <a:ext cx="6308098" cy="2262109"/>
            <a:chOff x="300644" y="840152"/>
            <a:chExt cx="8929364" cy="3093012"/>
          </a:xfrm>
        </p:grpSpPr>
        <p:sp>
          <p:nvSpPr>
            <p:cNvPr id="9" name="Text Box 140"/>
            <p:cNvSpPr txBox="1">
              <a:spLocks noChangeArrowheads="1"/>
            </p:cNvSpPr>
            <p:nvPr/>
          </p:nvSpPr>
          <p:spPr bwMode="auto">
            <a:xfrm>
              <a:off x="4758804" y="980728"/>
              <a:ext cx="1130300"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1200" b="1" kern="0" dirty="0">
                  <a:solidFill>
                    <a:srgbClr val="CC00CC"/>
                  </a:solidFill>
                  <a:latin typeface="微软雅黑" panose="020B0503020204020204" pitchFamily="34" charset="-122"/>
                  <a:ea typeface="微软雅黑" panose="020B0503020204020204" pitchFamily="34" charset="-122"/>
                </a:rPr>
                <a:t>超时</a:t>
              </a:r>
              <a:endParaRPr lang="zh-CN" altLang="en-US" sz="1200" b="1" kern="0" dirty="0">
                <a:solidFill>
                  <a:srgbClr val="CC00CC"/>
                </a:solidFill>
                <a:latin typeface="微软雅黑" panose="020B0503020204020204" pitchFamily="34" charset="-122"/>
                <a:ea typeface="微软雅黑" panose="020B0503020204020204" pitchFamily="34" charset="-122"/>
              </a:endParaRPr>
            </a:p>
          </p:txBody>
        </p:sp>
        <p:sp>
          <p:nvSpPr>
            <p:cNvPr id="10" name="Line 2"/>
            <p:cNvSpPr>
              <a:spLocks noChangeShapeType="1"/>
            </p:cNvSpPr>
            <p:nvPr/>
          </p:nvSpPr>
          <p:spPr bwMode="auto">
            <a:xfrm flipV="1">
              <a:off x="1883792" y="3639369"/>
              <a:ext cx="6211887" cy="4762"/>
            </a:xfrm>
            <a:prstGeom prst="line">
              <a:avLst/>
            </a:prstGeom>
            <a:noFill/>
            <a:ln w="1270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2" name="Line 4"/>
            <p:cNvSpPr>
              <a:spLocks noChangeShapeType="1"/>
            </p:cNvSpPr>
            <p:nvPr/>
          </p:nvSpPr>
          <p:spPr bwMode="auto">
            <a:xfrm>
              <a:off x="2112392" y="3567931"/>
              <a:ext cx="0" cy="762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3" name="Line 5"/>
            <p:cNvSpPr>
              <a:spLocks noChangeShapeType="1"/>
            </p:cNvSpPr>
            <p:nvPr/>
          </p:nvSpPr>
          <p:spPr bwMode="auto">
            <a:xfrm>
              <a:off x="2340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4" name="Line 6"/>
            <p:cNvSpPr>
              <a:spLocks noChangeShapeType="1"/>
            </p:cNvSpPr>
            <p:nvPr/>
          </p:nvSpPr>
          <p:spPr bwMode="auto">
            <a:xfrm>
              <a:off x="2569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5" name="Line 7"/>
            <p:cNvSpPr>
              <a:spLocks noChangeShapeType="1"/>
            </p:cNvSpPr>
            <p:nvPr/>
          </p:nvSpPr>
          <p:spPr bwMode="auto">
            <a:xfrm>
              <a:off x="2798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6" name="Line 8"/>
            <p:cNvSpPr>
              <a:spLocks noChangeShapeType="1"/>
            </p:cNvSpPr>
            <p:nvPr/>
          </p:nvSpPr>
          <p:spPr bwMode="auto">
            <a:xfrm>
              <a:off x="3026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7" name="Line 9"/>
            <p:cNvSpPr>
              <a:spLocks noChangeShapeType="1"/>
            </p:cNvSpPr>
            <p:nvPr/>
          </p:nvSpPr>
          <p:spPr bwMode="auto">
            <a:xfrm>
              <a:off x="3255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8" name="Line 10"/>
            <p:cNvSpPr>
              <a:spLocks noChangeShapeType="1"/>
            </p:cNvSpPr>
            <p:nvPr/>
          </p:nvSpPr>
          <p:spPr bwMode="auto">
            <a:xfrm>
              <a:off x="3483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9" name="Line 11"/>
            <p:cNvSpPr>
              <a:spLocks noChangeShapeType="1"/>
            </p:cNvSpPr>
            <p:nvPr/>
          </p:nvSpPr>
          <p:spPr bwMode="auto">
            <a:xfrm>
              <a:off x="3712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0" name="Line 12"/>
            <p:cNvSpPr>
              <a:spLocks noChangeShapeType="1"/>
            </p:cNvSpPr>
            <p:nvPr/>
          </p:nvSpPr>
          <p:spPr bwMode="auto">
            <a:xfrm>
              <a:off x="3941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1" name="Line 13"/>
            <p:cNvSpPr>
              <a:spLocks noChangeShapeType="1"/>
            </p:cNvSpPr>
            <p:nvPr/>
          </p:nvSpPr>
          <p:spPr bwMode="auto">
            <a:xfrm>
              <a:off x="4169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2" name="Line 14"/>
            <p:cNvSpPr>
              <a:spLocks noChangeShapeType="1"/>
            </p:cNvSpPr>
            <p:nvPr/>
          </p:nvSpPr>
          <p:spPr bwMode="auto">
            <a:xfrm>
              <a:off x="4398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3" name="Line 15"/>
            <p:cNvSpPr>
              <a:spLocks noChangeShapeType="1"/>
            </p:cNvSpPr>
            <p:nvPr/>
          </p:nvSpPr>
          <p:spPr bwMode="auto">
            <a:xfrm>
              <a:off x="4626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4" name="Line 16"/>
            <p:cNvSpPr>
              <a:spLocks noChangeShapeType="1"/>
            </p:cNvSpPr>
            <p:nvPr/>
          </p:nvSpPr>
          <p:spPr bwMode="auto">
            <a:xfrm>
              <a:off x="4855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5" name="Line 17"/>
            <p:cNvSpPr>
              <a:spLocks noChangeShapeType="1"/>
            </p:cNvSpPr>
            <p:nvPr/>
          </p:nvSpPr>
          <p:spPr bwMode="auto">
            <a:xfrm>
              <a:off x="5084192" y="3567931"/>
              <a:ext cx="0" cy="762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6" name="Line 18"/>
            <p:cNvSpPr>
              <a:spLocks noChangeShapeType="1"/>
            </p:cNvSpPr>
            <p:nvPr/>
          </p:nvSpPr>
          <p:spPr bwMode="auto">
            <a:xfrm>
              <a:off x="5312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7" name="Line 19"/>
            <p:cNvSpPr>
              <a:spLocks noChangeShapeType="1"/>
            </p:cNvSpPr>
            <p:nvPr/>
          </p:nvSpPr>
          <p:spPr bwMode="auto">
            <a:xfrm>
              <a:off x="5541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8" name="Line 20"/>
            <p:cNvSpPr>
              <a:spLocks noChangeShapeType="1"/>
            </p:cNvSpPr>
            <p:nvPr/>
          </p:nvSpPr>
          <p:spPr bwMode="auto">
            <a:xfrm>
              <a:off x="5769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9" name="Line 21"/>
            <p:cNvSpPr>
              <a:spLocks noChangeShapeType="1"/>
            </p:cNvSpPr>
            <p:nvPr/>
          </p:nvSpPr>
          <p:spPr bwMode="auto">
            <a:xfrm>
              <a:off x="5998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0" name="Line 22"/>
            <p:cNvSpPr>
              <a:spLocks noChangeShapeType="1"/>
            </p:cNvSpPr>
            <p:nvPr/>
          </p:nvSpPr>
          <p:spPr bwMode="auto">
            <a:xfrm>
              <a:off x="6227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1" name="Line 23"/>
            <p:cNvSpPr>
              <a:spLocks noChangeShapeType="1"/>
            </p:cNvSpPr>
            <p:nvPr/>
          </p:nvSpPr>
          <p:spPr bwMode="auto">
            <a:xfrm>
              <a:off x="6455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2" name="Line 24"/>
            <p:cNvSpPr>
              <a:spLocks noChangeShapeType="1"/>
            </p:cNvSpPr>
            <p:nvPr/>
          </p:nvSpPr>
          <p:spPr bwMode="auto">
            <a:xfrm>
              <a:off x="6684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3" name="Line 25"/>
            <p:cNvSpPr>
              <a:spLocks noChangeShapeType="1"/>
            </p:cNvSpPr>
            <p:nvPr/>
          </p:nvSpPr>
          <p:spPr bwMode="auto">
            <a:xfrm>
              <a:off x="6912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4" name="Line 40"/>
            <p:cNvSpPr>
              <a:spLocks noChangeShapeType="1"/>
            </p:cNvSpPr>
            <p:nvPr/>
          </p:nvSpPr>
          <p:spPr bwMode="auto">
            <a:xfrm>
              <a:off x="1883792" y="3263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5" name="Line 41"/>
            <p:cNvSpPr>
              <a:spLocks noChangeShapeType="1"/>
            </p:cNvSpPr>
            <p:nvPr/>
          </p:nvSpPr>
          <p:spPr bwMode="auto">
            <a:xfrm>
              <a:off x="1883792" y="2882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6" name="Line 42"/>
            <p:cNvSpPr>
              <a:spLocks noChangeShapeType="1"/>
            </p:cNvSpPr>
            <p:nvPr/>
          </p:nvSpPr>
          <p:spPr bwMode="auto">
            <a:xfrm>
              <a:off x="1883792" y="2501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7" name="Line 43"/>
            <p:cNvSpPr>
              <a:spLocks noChangeShapeType="1"/>
            </p:cNvSpPr>
            <p:nvPr/>
          </p:nvSpPr>
          <p:spPr bwMode="auto">
            <a:xfrm>
              <a:off x="1883792" y="2120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8" name="Line 44"/>
            <p:cNvSpPr>
              <a:spLocks noChangeShapeType="1"/>
            </p:cNvSpPr>
            <p:nvPr/>
          </p:nvSpPr>
          <p:spPr bwMode="auto">
            <a:xfrm>
              <a:off x="1883792" y="1739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9" name="Line 45"/>
            <p:cNvSpPr>
              <a:spLocks noChangeShapeType="1"/>
            </p:cNvSpPr>
            <p:nvPr/>
          </p:nvSpPr>
          <p:spPr bwMode="auto">
            <a:xfrm>
              <a:off x="1883792" y="1358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40" name="Text Box 77"/>
            <p:cNvSpPr txBox="1">
              <a:spLocks noChangeArrowheads="1"/>
            </p:cNvSpPr>
            <p:nvPr/>
          </p:nvSpPr>
          <p:spPr bwMode="auto">
            <a:xfrm>
              <a:off x="2159478" y="3588569"/>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1" name="Text Box 78"/>
            <p:cNvSpPr txBox="1">
              <a:spLocks noChangeArrowheads="1"/>
            </p:cNvSpPr>
            <p:nvPr/>
          </p:nvSpPr>
          <p:spPr bwMode="auto">
            <a:xfrm>
              <a:off x="2616678" y="3588570"/>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4</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2" name="Text Box 79"/>
            <p:cNvSpPr txBox="1">
              <a:spLocks noChangeArrowheads="1"/>
            </p:cNvSpPr>
            <p:nvPr/>
          </p:nvSpPr>
          <p:spPr bwMode="auto">
            <a:xfrm>
              <a:off x="3073878" y="3588570"/>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6</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3" name="Text Box 80"/>
            <p:cNvSpPr txBox="1">
              <a:spLocks noChangeArrowheads="1"/>
            </p:cNvSpPr>
            <p:nvPr/>
          </p:nvSpPr>
          <p:spPr bwMode="auto">
            <a:xfrm>
              <a:off x="3543778" y="3588570"/>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8</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4" name="Text Box 81"/>
            <p:cNvSpPr txBox="1">
              <a:spLocks noChangeArrowheads="1"/>
            </p:cNvSpPr>
            <p:nvPr/>
          </p:nvSpPr>
          <p:spPr bwMode="auto">
            <a:xfrm>
              <a:off x="3924779"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10</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5" name="Text Box 82"/>
            <p:cNvSpPr txBox="1">
              <a:spLocks noChangeArrowheads="1"/>
            </p:cNvSpPr>
            <p:nvPr/>
          </p:nvSpPr>
          <p:spPr bwMode="auto">
            <a:xfrm>
              <a:off x="4420078"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12</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6" name="Text Box 83"/>
            <p:cNvSpPr txBox="1">
              <a:spLocks noChangeArrowheads="1"/>
            </p:cNvSpPr>
            <p:nvPr/>
          </p:nvSpPr>
          <p:spPr bwMode="auto">
            <a:xfrm>
              <a:off x="4851878"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14</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7" name="Text Box 84"/>
            <p:cNvSpPr txBox="1">
              <a:spLocks noChangeArrowheads="1"/>
            </p:cNvSpPr>
            <p:nvPr/>
          </p:nvSpPr>
          <p:spPr bwMode="auto">
            <a:xfrm>
              <a:off x="5309079"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16</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8" name="Text Box 85"/>
            <p:cNvSpPr txBox="1">
              <a:spLocks noChangeArrowheads="1"/>
            </p:cNvSpPr>
            <p:nvPr/>
          </p:nvSpPr>
          <p:spPr bwMode="auto">
            <a:xfrm>
              <a:off x="5782154"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18</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9" name="Text Box 86"/>
            <p:cNvSpPr txBox="1">
              <a:spLocks noChangeArrowheads="1"/>
            </p:cNvSpPr>
            <p:nvPr/>
          </p:nvSpPr>
          <p:spPr bwMode="auto">
            <a:xfrm>
              <a:off x="6239353"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20</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50" name="Text Box 87"/>
            <p:cNvSpPr txBox="1">
              <a:spLocks noChangeArrowheads="1"/>
            </p:cNvSpPr>
            <p:nvPr/>
          </p:nvSpPr>
          <p:spPr bwMode="auto">
            <a:xfrm>
              <a:off x="6683854" y="3596503"/>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22</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51" name="Text Box 89"/>
            <p:cNvSpPr txBox="1">
              <a:spLocks noChangeArrowheads="1"/>
            </p:cNvSpPr>
            <p:nvPr/>
          </p:nvSpPr>
          <p:spPr bwMode="auto">
            <a:xfrm>
              <a:off x="1740377" y="3588570"/>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dirty="0">
                  <a:solidFill>
                    <a:srgbClr val="000000"/>
                  </a:solidFill>
                  <a:latin typeface="微软雅黑" panose="020B0503020204020204" pitchFamily="34" charset="-122"/>
                  <a:ea typeface="微软雅黑" panose="020B0503020204020204" pitchFamily="34" charset="-122"/>
                </a:rPr>
                <a:t>0</a:t>
              </a:r>
              <a:endParaRPr lang="en-US" altLang="zh-CN" sz="1000" b="1" kern="0" dirty="0">
                <a:solidFill>
                  <a:srgbClr val="000000"/>
                </a:solidFill>
                <a:latin typeface="微软雅黑" panose="020B0503020204020204" pitchFamily="34" charset="-122"/>
                <a:ea typeface="微软雅黑" panose="020B0503020204020204" pitchFamily="34" charset="-122"/>
              </a:endParaRPr>
            </a:p>
          </p:txBody>
        </p:sp>
        <p:sp>
          <p:nvSpPr>
            <p:cNvPr id="52" name="Text Box 90"/>
            <p:cNvSpPr txBox="1">
              <a:spLocks noChangeArrowheads="1"/>
            </p:cNvSpPr>
            <p:nvPr/>
          </p:nvSpPr>
          <p:spPr bwMode="auto">
            <a:xfrm>
              <a:off x="1617091" y="3439342"/>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dirty="0">
                  <a:solidFill>
                    <a:srgbClr val="000000"/>
                  </a:solidFill>
                  <a:latin typeface="微软雅黑" panose="020B0503020204020204" pitchFamily="34" charset="-122"/>
                  <a:ea typeface="微软雅黑" panose="020B0503020204020204" pitchFamily="34" charset="-122"/>
                </a:rPr>
                <a:t>0</a:t>
              </a:r>
              <a:endParaRPr lang="en-US" altLang="zh-CN" sz="1000" b="1" kern="0" dirty="0">
                <a:solidFill>
                  <a:srgbClr val="000000"/>
                </a:solidFill>
                <a:latin typeface="微软雅黑" panose="020B0503020204020204" pitchFamily="34" charset="-122"/>
                <a:ea typeface="微软雅黑" panose="020B0503020204020204" pitchFamily="34" charset="-122"/>
              </a:endParaRPr>
            </a:p>
          </p:txBody>
        </p:sp>
        <p:sp>
          <p:nvSpPr>
            <p:cNvPr id="53" name="Text Box 91"/>
            <p:cNvSpPr txBox="1">
              <a:spLocks noChangeArrowheads="1"/>
            </p:cNvSpPr>
            <p:nvPr/>
          </p:nvSpPr>
          <p:spPr bwMode="auto">
            <a:xfrm>
              <a:off x="1597772" y="3058346"/>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4</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54" name="Text Box 92"/>
            <p:cNvSpPr txBox="1">
              <a:spLocks noChangeArrowheads="1"/>
            </p:cNvSpPr>
            <p:nvPr/>
          </p:nvSpPr>
          <p:spPr bwMode="auto">
            <a:xfrm>
              <a:off x="1597772" y="26900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dirty="0">
                  <a:solidFill>
                    <a:srgbClr val="000000"/>
                  </a:solidFill>
                  <a:latin typeface="微软雅黑" panose="020B0503020204020204" pitchFamily="34" charset="-122"/>
                  <a:ea typeface="微软雅黑" panose="020B0503020204020204" pitchFamily="34" charset="-122"/>
                </a:rPr>
                <a:t>8</a:t>
              </a:r>
              <a:endParaRPr lang="en-US" altLang="zh-CN" sz="1000" b="1" kern="0" dirty="0">
                <a:solidFill>
                  <a:srgbClr val="000000"/>
                </a:solidFill>
                <a:latin typeface="微软雅黑" panose="020B0503020204020204" pitchFamily="34" charset="-122"/>
                <a:ea typeface="微软雅黑" panose="020B0503020204020204" pitchFamily="34" charset="-122"/>
              </a:endParaRPr>
            </a:p>
          </p:txBody>
        </p:sp>
        <p:sp>
          <p:nvSpPr>
            <p:cNvPr id="55" name="Text Box 93"/>
            <p:cNvSpPr txBox="1">
              <a:spLocks noChangeArrowheads="1"/>
            </p:cNvSpPr>
            <p:nvPr/>
          </p:nvSpPr>
          <p:spPr bwMode="auto">
            <a:xfrm>
              <a:off x="1483472" y="2321743"/>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12</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56" name="Text Box 94"/>
            <p:cNvSpPr txBox="1">
              <a:spLocks noChangeArrowheads="1"/>
            </p:cNvSpPr>
            <p:nvPr/>
          </p:nvSpPr>
          <p:spPr bwMode="auto">
            <a:xfrm>
              <a:off x="1483472" y="1953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16</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57" name="Text Box 95"/>
            <p:cNvSpPr txBox="1">
              <a:spLocks noChangeArrowheads="1"/>
            </p:cNvSpPr>
            <p:nvPr/>
          </p:nvSpPr>
          <p:spPr bwMode="auto">
            <a:xfrm>
              <a:off x="1483472" y="1572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20</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58" name="Text Box 96"/>
            <p:cNvSpPr txBox="1">
              <a:spLocks noChangeArrowheads="1"/>
            </p:cNvSpPr>
            <p:nvPr/>
          </p:nvSpPr>
          <p:spPr bwMode="auto">
            <a:xfrm>
              <a:off x="1483472"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dirty="0">
                  <a:solidFill>
                    <a:srgbClr val="000000"/>
                  </a:solidFill>
                  <a:latin typeface="微软雅黑" panose="020B0503020204020204" pitchFamily="34" charset="-122"/>
                  <a:ea typeface="微软雅黑" panose="020B0503020204020204" pitchFamily="34" charset="-122"/>
                </a:rPr>
                <a:t>24</a:t>
              </a:r>
              <a:endParaRPr lang="en-US" altLang="zh-CN" sz="1000" b="1" kern="0" dirty="0">
                <a:solidFill>
                  <a:srgbClr val="000000"/>
                </a:solidFill>
                <a:latin typeface="微软雅黑" panose="020B0503020204020204" pitchFamily="34" charset="-122"/>
                <a:ea typeface="微软雅黑" panose="020B0503020204020204" pitchFamily="34" charset="-122"/>
              </a:endParaRPr>
            </a:p>
          </p:txBody>
        </p:sp>
        <p:sp>
          <p:nvSpPr>
            <p:cNvPr id="59"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0"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1"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2"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3"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4"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5"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6"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7"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8"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9"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70"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71"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72" name="Freeform 118"/>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73" name="Text Box 134"/>
            <p:cNvSpPr txBox="1">
              <a:spLocks noChangeArrowheads="1"/>
            </p:cNvSpPr>
            <p:nvPr/>
          </p:nvSpPr>
          <p:spPr bwMode="auto">
            <a:xfrm>
              <a:off x="8097266" y="3444106"/>
              <a:ext cx="113274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1200" b="1" kern="0">
                  <a:solidFill>
                    <a:srgbClr val="000000"/>
                  </a:solidFill>
                  <a:latin typeface="微软雅黑" panose="020B0503020204020204" pitchFamily="34" charset="-122"/>
                  <a:ea typeface="微软雅黑" panose="020B0503020204020204" pitchFamily="34" charset="-122"/>
                </a:rPr>
                <a:t>传输轮次</a:t>
              </a:r>
              <a:endParaRPr lang="zh-CN" altLang="en-US" sz="1200" b="1" kern="0">
                <a:solidFill>
                  <a:srgbClr val="000000"/>
                </a:solidFill>
                <a:latin typeface="微软雅黑" panose="020B0503020204020204" pitchFamily="34" charset="-122"/>
                <a:ea typeface="微软雅黑" panose="020B0503020204020204" pitchFamily="34" charset="-122"/>
              </a:endParaRPr>
            </a:p>
          </p:txBody>
        </p:sp>
        <p:sp>
          <p:nvSpPr>
            <p:cNvPr id="74" name="Text Box 135"/>
            <p:cNvSpPr txBox="1">
              <a:spLocks noChangeArrowheads="1"/>
            </p:cNvSpPr>
            <p:nvPr/>
          </p:nvSpPr>
          <p:spPr bwMode="auto">
            <a:xfrm>
              <a:off x="951929" y="840152"/>
              <a:ext cx="184978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1200" b="1" kern="0" dirty="0">
                  <a:solidFill>
                    <a:srgbClr val="000000"/>
                  </a:solidFill>
                  <a:latin typeface="微软雅黑" panose="020B0503020204020204" pitchFamily="34" charset="-122"/>
                  <a:ea typeface="微软雅黑" panose="020B0503020204020204" pitchFamily="34" charset="-122"/>
                </a:rPr>
                <a:t>拥塞窗口  </a:t>
              </a:r>
              <a:r>
                <a:rPr lang="en-US" altLang="zh-CN" sz="1200" b="1" kern="0" dirty="0" err="1">
                  <a:solidFill>
                    <a:srgbClr val="000000"/>
                  </a:solidFill>
                  <a:latin typeface="微软雅黑" panose="020B0503020204020204" pitchFamily="34" charset="-122"/>
                  <a:ea typeface="微软雅黑" panose="020B0503020204020204" pitchFamily="34" charset="-122"/>
                </a:rPr>
                <a:t>cwnd</a:t>
              </a:r>
              <a:endParaRPr lang="en-US" altLang="zh-CN" sz="1200" b="1" kern="0" dirty="0">
                <a:solidFill>
                  <a:srgbClr val="000000"/>
                </a:solidFill>
                <a:latin typeface="微软雅黑" panose="020B0503020204020204" pitchFamily="34" charset="-122"/>
                <a:ea typeface="微软雅黑" panose="020B0503020204020204" pitchFamily="34" charset="-122"/>
              </a:endParaRPr>
            </a:p>
          </p:txBody>
        </p:sp>
        <p:sp>
          <p:nvSpPr>
            <p:cNvPr id="75" name="Text Box 140"/>
            <p:cNvSpPr txBox="1">
              <a:spLocks noChangeArrowheads="1"/>
            </p:cNvSpPr>
            <p:nvPr/>
          </p:nvSpPr>
          <p:spPr bwMode="auto">
            <a:xfrm>
              <a:off x="6895229" y="1763523"/>
              <a:ext cx="115411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200" b="1" kern="0" dirty="0">
                  <a:solidFill>
                    <a:srgbClr val="CC00CC"/>
                  </a:solidFill>
                  <a:latin typeface="微软雅黑" panose="020B0503020204020204" pitchFamily="34" charset="-122"/>
                  <a:ea typeface="微软雅黑" panose="020B0503020204020204" pitchFamily="34" charset="-122"/>
                </a:rPr>
                <a:t>3-ACK</a:t>
              </a:r>
              <a:endParaRPr lang="zh-CN" altLang="en-US" sz="1200" b="1" kern="0" dirty="0">
                <a:solidFill>
                  <a:srgbClr val="CC00CC"/>
                </a:solidFill>
                <a:latin typeface="微软雅黑" panose="020B0503020204020204" pitchFamily="34" charset="-122"/>
                <a:ea typeface="微软雅黑" panose="020B0503020204020204" pitchFamily="34" charset="-122"/>
              </a:endParaRPr>
            </a:p>
          </p:txBody>
        </p:sp>
        <p:sp>
          <p:nvSpPr>
            <p:cNvPr id="76" name="Line 156"/>
            <p:cNvSpPr>
              <a:spLocks noChangeShapeType="1"/>
            </p:cNvSpPr>
            <p:nvPr/>
          </p:nvSpPr>
          <p:spPr bwMode="auto">
            <a:xfrm>
              <a:off x="1959992" y="2120131"/>
              <a:ext cx="838200" cy="0"/>
            </a:xfrm>
            <a:prstGeom prst="line">
              <a:avLst/>
            </a:prstGeom>
            <a:noFill/>
            <a:ln w="1270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77" name="Line 146"/>
            <p:cNvSpPr>
              <a:spLocks noChangeShapeType="1"/>
            </p:cNvSpPr>
            <p:nvPr/>
          </p:nvSpPr>
          <p:spPr bwMode="auto">
            <a:xfrm flipV="1">
              <a:off x="1959992" y="1351781"/>
              <a:ext cx="2679700" cy="6350"/>
            </a:xfrm>
            <a:prstGeom prst="line">
              <a:avLst/>
            </a:prstGeom>
            <a:noFill/>
            <a:ln w="1270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79" name="Text Box 203"/>
            <p:cNvSpPr txBox="1">
              <a:spLocks noChangeArrowheads="1"/>
            </p:cNvSpPr>
            <p:nvPr/>
          </p:nvSpPr>
          <p:spPr bwMode="auto">
            <a:xfrm>
              <a:off x="7761175" y="1935494"/>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sz="1200" b="1" kern="0" dirty="0">
                  <a:solidFill>
                    <a:srgbClr val="0000FF"/>
                  </a:solidFill>
                  <a:latin typeface="微软雅黑" panose="020B0503020204020204" pitchFamily="34" charset="-122"/>
                  <a:ea typeface="微软雅黑" panose="020B0503020204020204" pitchFamily="34" charset="-122"/>
                </a:rPr>
                <a:t>TCP Reno </a:t>
              </a:r>
              <a:endParaRPr lang="en-US" altLang="zh-CN" sz="1200" b="1" kern="0" dirty="0">
                <a:solidFill>
                  <a:srgbClr val="0000FF"/>
                </a:solidFill>
                <a:latin typeface="微软雅黑" panose="020B0503020204020204" pitchFamily="34" charset="-122"/>
                <a:ea typeface="微软雅黑" panose="020B0503020204020204" pitchFamily="34" charset="-122"/>
              </a:endParaRPr>
            </a:p>
            <a:p>
              <a:pPr algn="ctr" eaLnBrk="1" hangingPunct="1">
                <a:defRPr/>
              </a:pPr>
              <a:r>
                <a:rPr lang="zh-CN" altLang="en-US" sz="1200" b="1" kern="0" dirty="0">
                  <a:solidFill>
                    <a:srgbClr val="0000FF"/>
                  </a:solidFill>
                  <a:latin typeface="微软雅黑" panose="020B0503020204020204" pitchFamily="34" charset="-122"/>
                  <a:ea typeface="微软雅黑" panose="020B0503020204020204" pitchFamily="34" charset="-122"/>
                </a:rPr>
                <a:t>版本</a:t>
              </a:r>
              <a:endParaRPr lang="zh-CN" altLang="en-US" sz="1200" b="1" kern="0" dirty="0">
                <a:solidFill>
                  <a:srgbClr val="0000FF"/>
                </a:solidFill>
                <a:latin typeface="微软雅黑" panose="020B0503020204020204" pitchFamily="34" charset="-122"/>
                <a:ea typeface="微软雅黑" panose="020B0503020204020204" pitchFamily="34" charset="-122"/>
              </a:endParaRPr>
            </a:p>
          </p:txBody>
        </p:sp>
        <p:sp>
          <p:nvSpPr>
            <p:cNvPr id="80" name="Text Box 205"/>
            <p:cNvSpPr txBox="1">
              <a:spLocks noChangeArrowheads="1"/>
            </p:cNvSpPr>
            <p:nvPr/>
          </p:nvSpPr>
          <p:spPr bwMode="auto">
            <a:xfrm>
              <a:off x="300644" y="1861370"/>
              <a:ext cx="1198547" cy="631241"/>
            </a:xfrm>
            <a:prstGeom prst="rect">
              <a:avLst/>
            </a:prstGeom>
            <a:noFill/>
            <a:ln w="9525">
              <a:noFill/>
              <a:miter lim="800000"/>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sz="1200" b="1" kern="0" dirty="0" err="1">
                  <a:solidFill>
                    <a:srgbClr val="CC00CC"/>
                  </a:solidFill>
                  <a:latin typeface="微软雅黑" panose="020B0503020204020204" pitchFamily="34" charset="-122"/>
                  <a:ea typeface="微软雅黑" panose="020B0503020204020204" pitchFamily="34" charset="-122"/>
                </a:rPr>
                <a:t>ssthresh</a:t>
              </a:r>
              <a:endParaRPr lang="en-US" altLang="zh-CN" sz="1200" b="1" kern="0" dirty="0">
                <a:solidFill>
                  <a:srgbClr val="CC00CC"/>
                </a:solidFill>
                <a:latin typeface="微软雅黑" panose="020B0503020204020204" pitchFamily="34" charset="-122"/>
                <a:ea typeface="微软雅黑" panose="020B0503020204020204" pitchFamily="34" charset="-122"/>
              </a:endParaRPr>
            </a:p>
            <a:p>
              <a:pPr algn="ctr" eaLnBrk="1" hangingPunct="1">
                <a:defRPr/>
              </a:pPr>
              <a:r>
                <a:rPr lang="zh-CN" altLang="en-US" sz="1200" b="1" kern="0" dirty="0">
                  <a:solidFill>
                    <a:srgbClr val="CC00CC"/>
                  </a:solidFill>
                  <a:latin typeface="微软雅黑" panose="020B0503020204020204" pitchFamily="34" charset="-122"/>
                  <a:ea typeface="微软雅黑" panose="020B0503020204020204" pitchFamily="34" charset="-122"/>
                </a:rPr>
                <a:t> 的初始值</a:t>
              </a:r>
              <a:endParaRPr lang="zh-CN" altLang="en-US" sz="1200" b="1" kern="0" dirty="0">
                <a:solidFill>
                  <a:srgbClr val="CC00CC"/>
                </a:solidFill>
                <a:latin typeface="微软雅黑" panose="020B0503020204020204" pitchFamily="34" charset="-122"/>
                <a:ea typeface="微软雅黑" panose="020B0503020204020204" pitchFamily="34" charset="-122"/>
              </a:endParaRPr>
            </a:p>
          </p:txBody>
        </p:sp>
        <p:sp>
          <p:nvSpPr>
            <p:cNvPr id="81" name="Line 215"/>
            <p:cNvSpPr>
              <a:spLocks noChangeShapeType="1"/>
            </p:cNvSpPr>
            <p:nvPr/>
          </p:nvSpPr>
          <p:spPr bwMode="auto">
            <a:xfrm flipV="1">
              <a:off x="1388492" y="2148706"/>
              <a:ext cx="214312" cy="0"/>
            </a:xfrm>
            <a:prstGeom prst="line">
              <a:avLst/>
            </a:prstGeom>
            <a:noFill/>
            <a:ln w="19050">
              <a:solidFill>
                <a:srgbClr val="CC00CC"/>
              </a:solidFill>
              <a:round/>
              <a:tailEnd type="triangle" w="sm" len="med"/>
            </a:ln>
            <a:extLst>
              <a:ext uri="{909E8E84-426E-40DD-AFC4-6F175D3DCCD1}">
                <a14:hiddenFill xmlns:a14="http://schemas.microsoft.com/office/drawing/2010/main">
                  <a:noFill/>
                </a14:hiddenFill>
              </a:ext>
            </a:extLst>
          </p:spPr>
          <p:txBody>
            <a:bodyP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2" name="Text Box 206"/>
            <p:cNvSpPr txBox="1">
              <a:spLocks noChangeArrowheads="1"/>
            </p:cNvSpPr>
            <p:nvPr/>
          </p:nvSpPr>
          <p:spPr bwMode="auto">
            <a:xfrm rot="20245475">
              <a:off x="6824458" y="2308582"/>
              <a:ext cx="113274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200" b="1" kern="0">
                  <a:solidFill>
                    <a:srgbClr val="000000"/>
                  </a:solidFill>
                  <a:latin typeface="微软雅黑" panose="020B0503020204020204" pitchFamily="34" charset="-122"/>
                  <a:ea typeface="微软雅黑" panose="020B0503020204020204" pitchFamily="34" charset="-122"/>
                </a:rPr>
                <a:t>拥塞避免</a:t>
              </a:r>
              <a:endParaRPr lang="zh-CN" altLang="en-US" sz="1200" b="1" kern="0">
                <a:solidFill>
                  <a:srgbClr val="000000"/>
                </a:solidFill>
                <a:latin typeface="微软雅黑" panose="020B0503020204020204" pitchFamily="34" charset="-122"/>
                <a:ea typeface="微软雅黑" panose="020B0503020204020204" pitchFamily="34" charset="-122"/>
              </a:endParaRPr>
            </a:p>
          </p:txBody>
        </p:sp>
        <p:sp>
          <p:nvSpPr>
            <p:cNvPr id="83"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4"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5"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6"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7"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8"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9"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0"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1" name="Line 147"/>
            <p:cNvSpPr>
              <a:spLocks noChangeShapeType="1"/>
            </p:cNvSpPr>
            <p:nvPr/>
          </p:nvSpPr>
          <p:spPr bwMode="auto">
            <a:xfrm rot="10800000">
              <a:off x="1977454" y="2499544"/>
              <a:ext cx="4038600" cy="0"/>
            </a:xfrm>
            <a:prstGeom prst="line">
              <a:avLst/>
            </a:prstGeom>
            <a:noFill/>
            <a:ln w="1270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cxnSp>
          <p:nvCxnSpPr>
            <p:cNvPr id="92"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ln>
            <a:extLst>
              <a:ext uri="{909E8E84-426E-40DD-AFC4-6F175D3DCCD1}">
                <a14:hiddenFill xmlns:a14="http://schemas.microsoft.com/office/drawing/2010/main">
                  <a:noFill/>
                </a14:hiddenFill>
              </a:ext>
            </a:extLst>
          </p:spPr>
        </p:cxnSp>
        <p:sp>
          <p:nvSpPr>
            <p:cNvPr id="93" name="Rectangle 161"/>
            <p:cNvSpPr>
              <a:spLocks noChangeArrowheads="1"/>
            </p:cNvSpPr>
            <p:nvPr/>
          </p:nvSpPr>
          <p:spPr bwMode="auto">
            <a:xfrm>
              <a:off x="2485408" y="1712921"/>
              <a:ext cx="431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r>
                <a:rPr lang="en-US" altLang="zh-CN" kern="0" dirty="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dirty="0">
                <a:solidFill>
                  <a:srgbClr val="CC00CC"/>
                </a:solidFill>
                <a:latin typeface="微软雅黑" panose="020B0503020204020204" pitchFamily="34" charset="-122"/>
                <a:ea typeface="微软雅黑" panose="020B0503020204020204" pitchFamily="34" charset="-122"/>
              </a:endParaRPr>
            </a:p>
          </p:txBody>
        </p:sp>
        <p:sp>
          <p:nvSpPr>
            <p:cNvPr id="94"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5" name="任意多边形 134"/>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6" name="Rectangle 161"/>
            <p:cNvSpPr>
              <a:spLocks noChangeArrowheads="1"/>
            </p:cNvSpPr>
            <p:nvPr/>
          </p:nvSpPr>
          <p:spPr bwMode="auto">
            <a:xfrm>
              <a:off x="4429625"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defRPr/>
              </a:pPr>
              <a:r>
                <a:rPr lang="en-US" altLang="zh-CN" kern="0" dirty="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dirty="0">
                <a:solidFill>
                  <a:srgbClr val="CC00CC"/>
                </a:solidFill>
                <a:latin typeface="微软雅黑" panose="020B0503020204020204" pitchFamily="34" charset="-122"/>
                <a:ea typeface="微软雅黑" panose="020B0503020204020204" pitchFamily="34" charset="-122"/>
              </a:endParaRPr>
            </a:p>
          </p:txBody>
        </p:sp>
        <p:cxnSp>
          <p:nvCxnSpPr>
            <p:cNvPr id="97"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ln>
          </p:spPr>
        </p:cxnSp>
        <p:cxnSp>
          <p:nvCxnSpPr>
            <p:cNvPr id="98"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ln>
          </p:spPr>
        </p:cxnSp>
        <p:sp>
          <p:nvSpPr>
            <p:cNvPr id="99"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00" name="Line 24"/>
            <p:cNvSpPr>
              <a:spLocks noChangeShapeType="1"/>
            </p:cNvSpPr>
            <p:nvPr/>
          </p:nvSpPr>
          <p:spPr bwMode="auto">
            <a:xfrm>
              <a:off x="7367017" y="348538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01" name="Line 22"/>
            <p:cNvSpPr>
              <a:spLocks noChangeShapeType="1"/>
            </p:cNvSpPr>
            <p:nvPr/>
          </p:nvSpPr>
          <p:spPr bwMode="auto">
            <a:xfrm>
              <a:off x="7135242" y="3490144"/>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02" name="Text Box 87"/>
            <p:cNvSpPr txBox="1">
              <a:spLocks noChangeArrowheads="1"/>
            </p:cNvSpPr>
            <p:nvPr/>
          </p:nvSpPr>
          <p:spPr bwMode="auto">
            <a:xfrm>
              <a:off x="7112479" y="3593331"/>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24</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103" name="Line 22"/>
            <p:cNvSpPr>
              <a:spLocks noChangeShapeType="1"/>
            </p:cNvSpPr>
            <p:nvPr/>
          </p:nvSpPr>
          <p:spPr bwMode="auto">
            <a:xfrm>
              <a:off x="7605142" y="349808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cxnSp>
          <p:nvCxnSpPr>
            <p:cNvPr id="104" name="直接连接符 134"/>
            <p:cNvCxnSpPr>
              <a:cxnSpLocks noChangeShapeType="1"/>
              <a:stCxn id="95" idx="4"/>
              <a:endCxn id="99" idx="3"/>
            </p:cNvCxnSpPr>
            <p:nvPr/>
          </p:nvCxnSpPr>
          <p:spPr bwMode="auto">
            <a:xfrm>
              <a:off x="6706617" y="2109019"/>
              <a:ext cx="200025" cy="785812"/>
            </a:xfrm>
            <a:prstGeom prst="line">
              <a:avLst/>
            </a:prstGeom>
            <a:noFill/>
            <a:ln w="19050" algn="ctr">
              <a:solidFill>
                <a:srgbClr val="0000FF"/>
              </a:solidFill>
              <a:round/>
            </a:ln>
          </p:spPr>
        </p:cxnSp>
        <p:sp>
          <p:nvSpPr>
            <p:cNvPr id="105" name="Text Box 206"/>
            <p:cNvSpPr txBox="1">
              <a:spLocks noChangeArrowheads="1"/>
            </p:cNvSpPr>
            <p:nvPr/>
          </p:nvSpPr>
          <p:spPr bwMode="auto">
            <a:xfrm rot="20070649">
              <a:off x="5690388" y="1904915"/>
              <a:ext cx="113274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200" b="1" kern="0" dirty="0">
                  <a:solidFill>
                    <a:srgbClr val="000000"/>
                  </a:solidFill>
                  <a:latin typeface="微软雅黑" panose="020B0503020204020204" pitchFamily="34" charset="-122"/>
                  <a:ea typeface="微软雅黑" panose="020B0503020204020204" pitchFamily="34" charset="-122"/>
                </a:rPr>
                <a:t>拥塞避免</a:t>
              </a:r>
              <a:endParaRPr lang="zh-CN" altLang="en-US" sz="1200" b="1" kern="0" dirty="0">
                <a:solidFill>
                  <a:srgbClr val="000000"/>
                </a:solidFill>
                <a:latin typeface="微软雅黑" panose="020B0503020204020204" pitchFamily="34" charset="-122"/>
                <a:ea typeface="微软雅黑" panose="020B0503020204020204" pitchFamily="34" charset="-122"/>
              </a:endParaRPr>
            </a:p>
          </p:txBody>
        </p:sp>
        <p:sp>
          <p:nvSpPr>
            <p:cNvPr id="106" name="Text Box 206"/>
            <p:cNvSpPr txBox="1">
              <a:spLocks noChangeArrowheads="1"/>
            </p:cNvSpPr>
            <p:nvPr/>
          </p:nvSpPr>
          <p:spPr bwMode="auto">
            <a:xfrm rot="20205303">
              <a:off x="2783437" y="1466625"/>
              <a:ext cx="113274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200" b="1" kern="0" dirty="0">
                  <a:solidFill>
                    <a:srgbClr val="000000"/>
                  </a:solidFill>
                  <a:latin typeface="微软雅黑" panose="020B0503020204020204" pitchFamily="34" charset="-122"/>
                  <a:ea typeface="微软雅黑" panose="020B0503020204020204" pitchFamily="34" charset="-122"/>
                </a:rPr>
                <a:t>拥塞避免</a:t>
              </a:r>
              <a:endParaRPr lang="zh-CN" altLang="en-US" sz="1200" b="1" kern="0" dirty="0">
                <a:solidFill>
                  <a:srgbClr val="000000"/>
                </a:solidFill>
                <a:latin typeface="微软雅黑" panose="020B0503020204020204" pitchFamily="34" charset="-122"/>
                <a:ea typeface="微软雅黑" panose="020B0503020204020204" pitchFamily="34" charset="-122"/>
              </a:endParaRPr>
            </a:p>
          </p:txBody>
        </p:sp>
        <p:sp>
          <p:nvSpPr>
            <p:cNvPr id="107" name="TextBox 147"/>
            <p:cNvSpPr txBox="1">
              <a:spLocks noChangeArrowheads="1"/>
            </p:cNvSpPr>
            <p:nvPr/>
          </p:nvSpPr>
          <p:spPr bwMode="auto">
            <a:xfrm>
              <a:off x="5403008" y="2081221"/>
              <a:ext cx="649421"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kern="0" dirty="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dirty="0">
                <a:solidFill>
                  <a:srgbClr val="CC00CC"/>
                </a:solidFill>
                <a:latin typeface="微软雅黑" panose="020B0503020204020204" pitchFamily="34" charset="-122"/>
                <a:ea typeface="微软雅黑" panose="020B0503020204020204" pitchFamily="34" charset="-122"/>
              </a:endParaRPr>
            </a:p>
          </p:txBody>
        </p:sp>
        <p:sp>
          <p:nvSpPr>
            <p:cNvPr id="108" name="TextBox 148"/>
            <p:cNvSpPr txBox="1">
              <a:spLocks noChangeArrowheads="1"/>
            </p:cNvSpPr>
            <p:nvPr/>
          </p:nvSpPr>
          <p:spPr bwMode="auto">
            <a:xfrm>
              <a:off x="6553948" y="1679583"/>
              <a:ext cx="649421"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kern="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a:solidFill>
                  <a:srgbClr val="CC00CC"/>
                </a:solidFill>
                <a:latin typeface="微软雅黑" panose="020B0503020204020204" pitchFamily="34" charset="-122"/>
                <a:ea typeface="微软雅黑" panose="020B0503020204020204" pitchFamily="34" charset="-122"/>
              </a:endParaRPr>
            </a:p>
          </p:txBody>
        </p:sp>
        <p:cxnSp>
          <p:nvCxnSpPr>
            <p:cNvPr id="109"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ln>
          </p:spPr>
        </p:cxnSp>
        <p:cxnSp>
          <p:nvCxnSpPr>
            <p:cNvPr id="110" name="直接连接符 109"/>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ln>
          </p:spPr>
        </p:cxnSp>
        <p:cxnSp>
          <p:nvCxnSpPr>
            <p:cNvPr id="111"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ln>
          </p:spPr>
        </p:cxnSp>
        <p:sp>
          <p:nvSpPr>
            <p:cNvPr id="112"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3"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4"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5" name="TextBox 149"/>
            <p:cNvSpPr txBox="1">
              <a:spLocks noChangeArrowheads="1"/>
            </p:cNvSpPr>
            <p:nvPr/>
          </p:nvSpPr>
          <p:spPr bwMode="auto">
            <a:xfrm>
              <a:off x="6626973" y="2832108"/>
              <a:ext cx="649421"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kern="0" dirty="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dirty="0">
                <a:solidFill>
                  <a:srgbClr val="CC00CC"/>
                </a:solidFill>
                <a:latin typeface="微软雅黑" panose="020B0503020204020204" pitchFamily="34" charset="-122"/>
                <a:ea typeface="微软雅黑" panose="020B0503020204020204" pitchFamily="34" charset="-122"/>
              </a:endParaRPr>
            </a:p>
          </p:txBody>
        </p:sp>
        <p:sp>
          <p:nvSpPr>
            <p:cNvPr id="116"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cxnSp>
          <p:nvCxnSpPr>
            <p:cNvPr id="117" name="直接连接符 116"/>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ln>
            <a:extLst>
              <a:ext uri="{909E8E84-426E-40DD-AFC4-6F175D3DCCD1}">
                <a14:hiddenFill xmlns:a14="http://schemas.microsoft.com/office/drawing/2010/main">
                  <a:noFill/>
                </a14:hiddenFill>
              </a:ext>
            </a:extLst>
          </p:spPr>
        </p:cxnSp>
        <p:cxnSp>
          <p:nvCxnSpPr>
            <p:cNvPr id="118"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ln>
            <a:extLst>
              <a:ext uri="{909E8E84-426E-40DD-AFC4-6F175D3DCCD1}">
                <a14:hiddenFill xmlns:a14="http://schemas.microsoft.com/office/drawing/2010/main">
                  <a:noFill/>
                </a14:hiddenFill>
              </a:ext>
            </a:extLst>
          </p:spPr>
        </p:cxnSp>
      </p:grpSp>
      <p:sp>
        <p:nvSpPr>
          <p:cNvPr id="119" name="Text Box 155"/>
          <p:cNvSpPr txBox="1">
            <a:spLocks noChangeArrowheads="1"/>
          </p:cNvSpPr>
          <p:nvPr/>
        </p:nvSpPr>
        <p:spPr bwMode="auto">
          <a:xfrm>
            <a:off x="1655268" y="3420248"/>
            <a:ext cx="6328672" cy="904863"/>
          </a:xfrm>
          <a:prstGeom prst="rect">
            <a:avLst/>
          </a:prstGeom>
          <a:noFill/>
          <a:ln w="9525">
            <a:noFill/>
            <a:miter lim="800000"/>
          </a:ln>
          <a:effectLst/>
        </p:spPr>
        <p:txBody>
          <a:bodyPr wrap="square" lIns="91436" tIns="45718" rIns="91436" bIns="45718">
            <a:spAutoFit/>
          </a:bodyPr>
          <a:lstStyle/>
          <a:p>
            <a:pPr>
              <a:lnSpc>
                <a:spcPct val="110000"/>
              </a:lnSpc>
            </a:pPr>
            <a:r>
              <a:rPr lang="zh-CN" altLang="en-US" sz="1600" b="1" dirty="0">
                <a:solidFill>
                  <a:srgbClr val="0000FF"/>
                </a:solidFill>
                <a:latin typeface="微软雅黑" panose="020B0503020204020204" pitchFamily="34" charset="-122"/>
                <a:ea typeface="微软雅黑" panose="020B0503020204020204" pitchFamily="34" charset="-122"/>
              </a:rPr>
              <a:t>发送方每收到一个对新报文段的确认 </a:t>
            </a:r>
            <a:r>
              <a:rPr lang="en-US" altLang="zh-CN" sz="1600" b="1" dirty="0">
                <a:solidFill>
                  <a:srgbClr val="0000FF"/>
                </a:solidFill>
                <a:latin typeface="微软雅黑" panose="020B0503020204020204" pitchFamily="34" charset="-122"/>
                <a:ea typeface="微软雅黑" panose="020B0503020204020204" pitchFamily="34" charset="-122"/>
              </a:rPr>
              <a:t>ACK</a:t>
            </a:r>
            <a:r>
              <a:rPr lang="zh-CN" altLang="en-US" sz="1600" b="1" dirty="0">
                <a:solidFill>
                  <a:srgbClr val="0000FF"/>
                </a:solidFill>
                <a:latin typeface="微软雅黑" panose="020B0503020204020204" pitchFamily="34" charset="-122"/>
                <a:ea typeface="微软雅黑" panose="020B0503020204020204" pitchFamily="34" charset="-122"/>
              </a:rPr>
              <a:t>，就把拥塞窗口值加 </a:t>
            </a:r>
            <a:r>
              <a:rPr lang="en-US" altLang="zh-CN" sz="1600" b="1" dirty="0">
                <a:solidFill>
                  <a:srgbClr val="0000FF"/>
                </a:solidFill>
                <a:latin typeface="微软雅黑" panose="020B0503020204020204" pitchFamily="34" charset="-122"/>
                <a:ea typeface="微软雅黑" panose="020B0503020204020204" pitchFamily="34" charset="-122"/>
              </a:rPr>
              <a:t>1</a:t>
            </a:r>
            <a:r>
              <a:rPr lang="zh-CN" altLang="en-US" sz="1600" b="1" dirty="0">
                <a:solidFill>
                  <a:srgbClr val="0000FF"/>
                </a:solidFill>
                <a:latin typeface="微软雅黑" panose="020B0503020204020204" pitchFamily="34" charset="-122"/>
                <a:ea typeface="微软雅黑" panose="020B0503020204020204" pitchFamily="34" charset="-122"/>
              </a:rPr>
              <a:t>，然后开始下一轮的传输（请注意，横坐标是传输轮次，不是时间）。因此拥塞窗口 </a:t>
            </a:r>
            <a:r>
              <a:rPr lang="en-US" altLang="zh-CN" sz="1600" b="1" dirty="0" err="1">
                <a:solidFill>
                  <a:srgbClr val="0000FF"/>
                </a:solidFill>
                <a:latin typeface="微软雅黑" panose="020B0503020204020204" pitchFamily="34" charset="-122"/>
                <a:ea typeface="微软雅黑" panose="020B0503020204020204" pitchFamily="34" charset="-122"/>
              </a:rPr>
              <a:t>cwnd</a:t>
            </a:r>
            <a:r>
              <a:rPr lang="en-US" altLang="zh-CN" sz="1600" b="1" dirty="0">
                <a:solidFill>
                  <a:srgbClr val="0000FF"/>
                </a:solidFill>
                <a:latin typeface="微软雅黑" panose="020B0503020204020204" pitchFamily="34" charset="-122"/>
                <a:ea typeface="微软雅黑" panose="020B0503020204020204" pitchFamily="34" charset="-122"/>
              </a:rPr>
              <a:t> </a:t>
            </a:r>
            <a:r>
              <a:rPr lang="zh-CN" altLang="en-US" sz="1600" b="1" dirty="0">
                <a:solidFill>
                  <a:srgbClr val="0000FF"/>
                </a:solidFill>
                <a:latin typeface="微软雅黑" panose="020B0503020204020204" pitchFamily="34" charset="-122"/>
                <a:ea typeface="微软雅黑" panose="020B0503020204020204" pitchFamily="34" charset="-122"/>
              </a:rPr>
              <a:t>随着传输轮次按指数规律增长。</a:t>
            </a:r>
            <a:endParaRPr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120" name="Line 167"/>
          <p:cNvSpPr>
            <a:spLocks noChangeShapeType="1"/>
          </p:cNvSpPr>
          <p:nvPr/>
        </p:nvSpPr>
        <p:spPr bwMode="auto">
          <a:xfrm>
            <a:off x="2107828" y="2642013"/>
            <a:ext cx="440153" cy="326776"/>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lIns="91436" tIns="45718" rIns="91436" bIns="45718" anchor="ctr"/>
          <a:lstStyle/>
          <a:p>
            <a:pPr>
              <a:defRPr/>
            </a:pPr>
            <a:endParaRPr lang="zh-CN" altLang="en-US" sz="2400" b="1" kern="0">
              <a:solidFill>
                <a:sysClr val="windowText" lastClr="000000"/>
              </a:solidFill>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AutoShape 5"/>
          <p:cNvSpPr>
            <a:spLocks noChangeArrowheads="1"/>
          </p:cNvSpPr>
          <p:nvPr/>
        </p:nvSpPr>
        <p:spPr bwMode="auto">
          <a:xfrm>
            <a:off x="545146" y="659014"/>
            <a:ext cx="8053711"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a:p>
        </p:txBody>
      </p:sp>
      <p:sp>
        <p:nvSpPr>
          <p:cNvPr id="121" name="矩形 120"/>
          <p:cNvSpPr/>
          <p:nvPr/>
        </p:nvSpPr>
        <p:spPr>
          <a:xfrm>
            <a:off x="616087" y="616773"/>
            <a:ext cx="4079959" cy="403954"/>
          </a:xfrm>
          <a:prstGeom prst="rect">
            <a:avLst/>
          </a:prstGeom>
        </p:spPr>
        <p:txBody>
          <a:bodyPr wrap="none" lIns="91436" tIns="45718" rIns="91436" bIns="45718">
            <a:spAutoFit/>
          </a:bodyPr>
          <a:lstStyle/>
          <a:p>
            <a:r>
              <a:rPr lang="zh-CN" altLang="en-US" sz="2000" b="1" dirty="0">
                <a:latin typeface="微软雅黑" panose="020B0503020204020204" pitchFamily="34" charset="-122"/>
                <a:ea typeface="微软雅黑" panose="020B0503020204020204" pitchFamily="34" charset="-122"/>
              </a:rPr>
              <a:t>慢开始和拥塞避免算法的实现举例</a:t>
            </a:r>
            <a:endParaRPr lang="zh-CN" altLang="en-US" sz="2000" b="1" dirty="0">
              <a:latin typeface="微软雅黑" panose="020B0503020204020204" pitchFamily="34" charset="-122"/>
              <a:ea typeface="微软雅黑" panose="020B0503020204020204" pitchFamily="34" charset="-122"/>
            </a:endParaRPr>
          </a:p>
        </p:txBody>
      </p:sp>
      <p:sp>
        <p:nvSpPr>
          <p:cNvPr id="122" name="圆角矩形 121"/>
          <p:cNvSpPr/>
          <p:nvPr/>
        </p:nvSpPr>
        <p:spPr>
          <a:xfrm>
            <a:off x="545146" y="1069850"/>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8" name="组合 7"/>
          <p:cNvGrpSpPr/>
          <p:nvPr/>
        </p:nvGrpSpPr>
        <p:grpSpPr>
          <a:xfrm>
            <a:off x="1317045" y="1115751"/>
            <a:ext cx="6308098" cy="2262109"/>
            <a:chOff x="300644" y="840152"/>
            <a:chExt cx="8929364" cy="3093012"/>
          </a:xfrm>
        </p:grpSpPr>
        <p:sp>
          <p:nvSpPr>
            <p:cNvPr id="9" name="Text Box 140"/>
            <p:cNvSpPr txBox="1">
              <a:spLocks noChangeArrowheads="1"/>
            </p:cNvSpPr>
            <p:nvPr/>
          </p:nvSpPr>
          <p:spPr bwMode="auto">
            <a:xfrm>
              <a:off x="4758804" y="980728"/>
              <a:ext cx="1130300"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1200" b="1" kern="0" dirty="0">
                  <a:solidFill>
                    <a:srgbClr val="CC00CC"/>
                  </a:solidFill>
                  <a:latin typeface="微软雅黑" panose="020B0503020204020204" pitchFamily="34" charset="-122"/>
                  <a:ea typeface="微软雅黑" panose="020B0503020204020204" pitchFamily="34" charset="-122"/>
                </a:rPr>
                <a:t>超时</a:t>
              </a:r>
              <a:endParaRPr lang="zh-CN" altLang="en-US" sz="1200" b="1" kern="0" dirty="0">
                <a:solidFill>
                  <a:srgbClr val="CC00CC"/>
                </a:solidFill>
                <a:latin typeface="微软雅黑" panose="020B0503020204020204" pitchFamily="34" charset="-122"/>
                <a:ea typeface="微软雅黑" panose="020B0503020204020204" pitchFamily="34" charset="-122"/>
              </a:endParaRPr>
            </a:p>
          </p:txBody>
        </p:sp>
        <p:sp>
          <p:nvSpPr>
            <p:cNvPr id="10" name="Line 2"/>
            <p:cNvSpPr>
              <a:spLocks noChangeShapeType="1"/>
            </p:cNvSpPr>
            <p:nvPr/>
          </p:nvSpPr>
          <p:spPr bwMode="auto">
            <a:xfrm flipV="1">
              <a:off x="1883792" y="3639369"/>
              <a:ext cx="6211887" cy="4762"/>
            </a:xfrm>
            <a:prstGeom prst="line">
              <a:avLst/>
            </a:prstGeom>
            <a:noFill/>
            <a:ln w="1270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2" name="Line 4"/>
            <p:cNvSpPr>
              <a:spLocks noChangeShapeType="1"/>
            </p:cNvSpPr>
            <p:nvPr/>
          </p:nvSpPr>
          <p:spPr bwMode="auto">
            <a:xfrm>
              <a:off x="2112392" y="3567931"/>
              <a:ext cx="0" cy="762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3" name="Line 5"/>
            <p:cNvSpPr>
              <a:spLocks noChangeShapeType="1"/>
            </p:cNvSpPr>
            <p:nvPr/>
          </p:nvSpPr>
          <p:spPr bwMode="auto">
            <a:xfrm>
              <a:off x="2340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4" name="Line 6"/>
            <p:cNvSpPr>
              <a:spLocks noChangeShapeType="1"/>
            </p:cNvSpPr>
            <p:nvPr/>
          </p:nvSpPr>
          <p:spPr bwMode="auto">
            <a:xfrm>
              <a:off x="2569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5" name="Line 7"/>
            <p:cNvSpPr>
              <a:spLocks noChangeShapeType="1"/>
            </p:cNvSpPr>
            <p:nvPr/>
          </p:nvSpPr>
          <p:spPr bwMode="auto">
            <a:xfrm>
              <a:off x="2798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6" name="Line 8"/>
            <p:cNvSpPr>
              <a:spLocks noChangeShapeType="1"/>
            </p:cNvSpPr>
            <p:nvPr/>
          </p:nvSpPr>
          <p:spPr bwMode="auto">
            <a:xfrm>
              <a:off x="3026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7" name="Line 9"/>
            <p:cNvSpPr>
              <a:spLocks noChangeShapeType="1"/>
            </p:cNvSpPr>
            <p:nvPr/>
          </p:nvSpPr>
          <p:spPr bwMode="auto">
            <a:xfrm>
              <a:off x="3255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8" name="Line 10"/>
            <p:cNvSpPr>
              <a:spLocks noChangeShapeType="1"/>
            </p:cNvSpPr>
            <p:nvPr/>
          </p:nvSpPr>
          <p:spPr bwMode="auto">
            <a:xfrm>
              <a:off x="3483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9" name="Line 11"/>
            <p:cNvSpPr>
              <a:spLocks noChangeShapeType="1"/>
            </p:cNvSpPr>
            <p:nvPr/>
          </p:nvSpPr>
          <p:spPr bwMode="auto">
            <a:xfrm>
              <a:off x="3712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0" name="Line 12"/>
            <p:cNvSpPr>
              <a:spLocks noChangeShapeType="1"/>
            </p:cNvSpPr>
            <p:nvPr/>
          </p:nvSpPr>
          <p:spPr bwMode="auto">
            <a:xfrm>
              <a:off x="3941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1" name="Line 13"/>
            <p:cNvSpPr>
              <a:spLocks noChangeShapeType="1"/>
            </p:cNvSpPr>
            <p:nvPr/>
          </p:nvSpPr>
          <p:spPr bwMode="auto">
            <a:xfrm>
              <a:off x="4169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2" name="Line 14"/>
            <p:cNvSpPr>
              <a:spLocks noChangeShapeType="1"/>
            </p:cNvSpPr>
            <p:nvPr/>
          </p:nvSpPr>
          <p:spPr bwMode="auto">
            <a:xfrm>
              <a:off x="4398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3" name="Line 15"/>
            <p:cNvSpPr>
              <a:spLocks noChangeShapeType="1"/>
            </p:cNvSpPr>
            <p:nvPr/>
          </p:nvSpPr>
          <p:spPr bwMode="auto">
            <a:xfrm>
              <a:off x="4626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4" name="Line 16"/>
            <p:cNvSpPr>
              <a:spLocks noChangeShapeType="1"/>
            </p:cNvSpPr>
            <p:nvPr/>
          </p:nvSpPr>
          <p:spPr bwMode="auto">
            <a:xfrm>
              <a:off x="4855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5" name="Line 17"/>
            <p:cNvSpPr>
              <a:spLocks noChangeShapeType="1"/>
            </p:cNvSpPr>
            <p:nvPr/>
          </p:nvSpPr>
          <p:spPr bwMode="auto">
            <a:xfrm>
              <a:off x="5084192" y="3567931"/>
              <a:ext cx="0" cy="762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6" name="Line 18"/>
            <p:cNvSpPr>
              <a:spLocks noChangeShapeType="1"/>
            </p:cNvSpPr>
            <p:nvPr/>
          </p:nvSpPr>
          <p:spPr bwMode="auto">
            <a:xfrm>
              <a:off x="5312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7" name="Line 19"/>
            <p:cNvSpPr>
              <a:spLocks noChangeShapeType="1"/>
            </p:cNvSpPr>
            <p:nvPr/>
          </p:nvSpPr>
          <p:spPr bwMode="auto">
            <a:xfrm>
              <a:off x="5541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8" name="Line 20"/>
            <p:cNvSpPr>
              <a:spLocks noChangeShapeType="1"/>
            </p:cNvSpPr>
            <p:nvPr/>
          </p:nvSpPr>
          <p:spPr bwMode="auto">
            <a:xfrm>
              <a:off x="5769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9" name="Line 21"/>
            <p:cNvSpPr>
              <a:spLocks noChangeShapeType="1"/>
            </p:cNvSpPr>
            <p:nvPr/>
          </p:nvSpPr>
          <p:spPr bwMode="auto">
            <a:xfrm>
              <a:off x="5998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0" name="Line 22"/>
            <p:cNvSpPr>
              <a:spLocks noChangeShapeType="1"/>
            </p:cNvSpPr>
            <p:nvPr/>
          </p:nvSpPr>
          <p:spPr bwMode="auto">
            <a:xfrm>
              <a:off x="6227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1" name="Line 23"/>
            <p:cNvSpPr>
              <a:spLocks noChangeShapeType="1"/>
            </p:cNvSpPr>
            <p:nvPr/>
          </p:nvSpPr>
          <p:spPr bwMode="auto">
            <a:xfrm>
              <a:off x="6455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2" name="Line 24"/>
            <p:cNvSpPr>
              <a:spLocks noChangeShapeType="1"/>
            </p:cNvSpPr>
            <p:nvPr/>
          </p:nvSpPr>
          <p:spPr bwMode="auto">
            <a:xfrm>
              <a:off x="6684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3" name="Line 25"/>
            <p:cNvSpPr>
              <a:spLocks noChangeShapeType="1"/>
            </p:cNvSpPr>
            <p:nvPr/>
          </p:nvSpPr>
          <p:spPr bwMode="auto">
            <a:xfrm>
              <a:off x="6912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4" name="Line 40"/>
            <p:cNvSpPr>
              <a:spLocks noChangeShapeType="1"/>
            </p:cNvSpPr>
            <p:nvPr/>
          </p:nvSpPr>
          <p:spPr bwMode="auto">
            <a:xfrm>
              <a:off x="1883792" y="3263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5" name="Line 41"/>
            <p:cNvSpPr>
              <a:spLocks noChangeShapeType="1"/>
            </p:cNvSpPr>
            <p:nvPr/>
          </p:nvSpPr>
          <p:spPr bwMode="auto">
            <a:xfrm>
              <a:off x="1883792" y="2882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6" name="Line 42"/>
            <p:cNvSpPr>
              <a:spLocks noChangeShapeType="1"/>
            </p:cNvSpPr>
            <p:nvPr/>
          </p:nvSpPr>
          <p:spPr bwMode="auto">
            <a:xfrm>
              <a:off x="1883792" y="2501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7" name="Line 43"/>
            <p:cNvSpPr>
              <a:spLocks noChangeShapeType="1"/>
            </p:cNvSpPr>
            <p:nvPr/>
          </p:nvSpPr>
          <p:spPr bwMode="auto">
            <a:xfrm>
              <a:off x="1883792" y="2120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8" name="Line 44"/>
            <p:cNvSpPr>
              <a:spLocks noChangeShapeType="1"/>
            </p:cNvSpPr>
            <p:nvPr/>
          </p:nvSpPr>
          <p:spPr bwMode="auto">
            <a:xfrm>
              <a:off x="1883792" y="1739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9" name="Line 45"/>
            <p:cNvSpPr>
              <a:spLocks noChangeShapeType="1"/>
            </p:cNvSpPr>
            <p:nvPr/>
          </p:nvSpPr>
          <p:spPr bwMode="auto">
            <a:xfrm>
              <a:off x="1883792" y="1358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40" name="Text Box 77"/>
            <p:cNvSpPr txBox="1">
              <a:spLocks noChangeArrowheads="1"/>
            </p:cNvSpPr>
            <p:nvPr/>
          </p:nvSpPr>
          <p:spPr bwMode="auto">
            <a:xfrm>
              <a:off x="2159478" y="3588569"/>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1" name="Text Box 78"/>
            <p:cNvSpPr txBox="1">
              <a:spLocks noChangeArrowheads="1"/>
            </p:cNvSpPr>
            <p:nvPr/>
          </p:nvSpPr>
          <p:spPr bwMode="auto">
            <a:xfrm>
              <a:off x="2616678" y="3588570"/>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4</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2" name="Text Box 79"/>
            <p:cNvSpPr txBox="1">
              <a:spLocks noChangeArrowheads="1"/>
            </p:cNvSpPr>
            <p:nvPr/>
          </p:nvSpPr>
          <p:spPr bwMode="auto">
            <a:xfrm>
              <a:off x="3073878" y="3588570"/>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6</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3" name="Text Box 80"/>
            <p:cNvSpPr txBox="1">
              <a:spLocks noChangeArrowheads="1"/>
            </p:cNvSpPr>
            <p:nvPr/>
          </p:nvSpPr>
          <p:spPr bwMode="auto">
            <a:xfrm>
              <a:off x="3543778" y="3588570"/>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8</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4" name="Text Box 81"/>
            <p:cNvSpPr txBox="1">
              <a:spLocks noChangeArrowheads="1"/>
            </p:cNvSpPr>
            <p:nvPr/>
          </p:nvSpPr>
          <p:spPr bwMode="auto">
            <a:xfrm>
              <a:off x="3924779"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10</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5" name="Text Box 82"/>
            <p:cNvSpPr txBox="1">
              <a:spLocks noChangeArrowheads="1"/>
            </p:cNvSpPr>
            <p:nvPr/>
          </p:nvSpPr>
          <p:spPr bwMode="auto">
            <a:xfrm>
              <a:off x="4420078"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12</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6" name="Text Box 83"/>
            <p:cNvSpPr txBox="1">
              <a:spLocks noChangeArrowheads="1"/>
            </p:cNvSpPr>
            <p:nvPr/>
          </p:nvSpPr>
          <p:spPr bwMode="auto">
            <a:xfrm>
              <a:off x="4851878"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14</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7" name="Text Box 84"/>
            <p:cNvSpPr txBox="1">
              <a:spLocks noChangeArrowheads="1"/>
            </p:cNvSpPr>
            <p:nvPr/>
          </p:nvSpPr>
          <p:spPr bwMode="auto">
            <a:xfrm>
              <a:off x="5309079"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16</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8" name="Text Box 85"/>
            <p:cNvSpPr txBox="1">
              <a:spLocks noChangeArrowheads="1"/>
            </p:cNvSpPr>
            <p:nvPr/>
          </p:nvSpPr>
          <p:spPr bwMode="auto">
            <a:xfrm>
              <a:off x="5782154"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18</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9" name="Text Box 86"/>
            <p:cNvSpPr txBox="1">
              <a:spLocks noChangeArrowheads="1"/>
            </p:cNvSpPr>
            <p:nvPr/>
          </p:nvSpPr>
          <p:spPr bwMode="auto">
            <a:xfrm>
              <a:off x="6239353"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20</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50" name="Text Box 87"/>
            <p:cNvSpPr txBox="1">
              <a:spLocks noChangeArrowheads="1"/>
            </p:cNvSpPr>
            <p:nvPr/>
          </p:nvSpPr>
          <p:spPr bwMode="auto">
            <a:xfrm>
              <a:off x="6683854" y="3596503"/>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22</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51" name="Text Box 89"/>
            <p:cNvSpPr txBox="1">
              <a:spLocks noChangeArrowheads="1"/>
            </p:cNvSpPr>
            <p:nvPr/>
          </p:nvSpPr>
          <p:spPr bwMode="auto">
            <a:xfrm>
              <a:off x="1740377" y="3588570"/>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dirty="0">
                  <a:solidFill>
                    <a:srgbClr val="000000"/>
                  </a:solidFill>
                  <a:latin typeface="微软雅黑" panose="020B0503020204020204" pitchFamily="34" charset="-122"/>
                  <a:ea typeface="微软雅黑" panose="020B0503020204020204" pitchFamily="34" charset="-122"/>
                </a:rPr>
                <a:t>0</a:t>
              </a:r>
              <a:endParaRPr lang="en-US" altLang="zh-CN" sz="1000" b="1" kern="0" dirty="0">
                <a:solidFill>
                  <a:srgbClr val="000000"/>
                </a:solidFill>
                <a:latin typeface="微软雅黑" panose="020B0503020204020204" pitchFamily="34" charset="-122"/>
                <a:ea typeface="微软雅黑" panose="020B0503020204020204" pitchFamily="34" charset="-122"/>
              </a:endParaRPr>
            </a:p>
          </p:txBody>
        </p:sp>
        <p:sp>
          <p:nvSpPr>
            <p:cNvPr id="52" name="Text Box 90"/>
            <p:cNvSpPr txBox="1">
              <a:spLocks noChangeArrowheads="1"/>
            </p:cNvSpPr>
            <p:nvPr/>
          </p:nvSpPr>
          <p:spPr bwMode="auto">
            <a:xfrm>
              <a:off x="1617091" y="3439342"/>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dirty="0">
                  <a:solidFill>
                    <a:srgbClr val="000000"/>
                  </a:solidFill>
                  <a:latin typeface="微软雅黑" panose="020B0503020204020204" pitchFamily="34" charset="-122"/>
                  <a:ea typeface="微软雅黑" panose="020B0503020204020204" pitchFamily="34" charset="-122"/>
                </a:rPr>
                <a:t>0</a:t>
              </a:r>
              <a:endParaRPr lang="en-US" altLang="zh-CN" sz="1000" b="1" kern="0" dirty="0">
                <a:solidFill>
                  <a:srgbClr val="000000"/>
                </a:solidFill>
                <a:latin typeface="微软雅黑" panose="020B0503020204020204" pitchFamily="34" charset="-122"/>
                <a:ea typeface="微软雅黑" panose="020B0503020204020204" pitchFamily="34" charset="-122"/>
              </a:endParaRPr>
            </a:p>
          </p:txBody>
        </p:sp>
        <p:sp>
          <p:nvSpPr>
            <p:cNvPr id="53" name="Text Box 91"/>
            <p:cNvSpPr txBox="1">
              <a:spLocks noChangeArrowheads="1"/>
            </p:cNvSpPr>
            <p:nvPr/>
          </p:nvSpPr>
          <p:spPr bwMode="auto">
            <a:xfrm>
              <a:off x="1597772" y="3058346"/>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4</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54" name="Text Box 92"/>
            <p:cNvSpPr txBox="1">
              <a:spLocks noChangeArrowheads="1"/>
            </p:cNvSpPr>
            <p:nvPr/>
          </p:nvSpPr>
          <p:spPr bwMode="auto">
            <a:xfrm>
              <a:off x="1597772" y="26900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dirty="0">
                  <a:solidFill>
                    <a:srgbClr val="000000"/>
                  </a:solidFill>
                  <a:latin typeface="微软雅黑" panose="020B0503020204020204" pitchFamily="34" charset="-122"/>
                  <a:ea typeface="微软雅黑" panose="020B0503020204020204" pitchFamily="34" charset="-122"/>
                </a:rPr>
                <a:t>8</a:t>
              </a:r>
              <a:endParaRPr lang="en-US" altLang="zh-CN" sz="1000" b="1" kern="0" dirty="0">
                <a:solidFill>
                  <a:srgbClr val="000000"/>
                </a:solidFill>
                <a:latin typeface="微软雅黑" panose="020B0503020204020204" pitchFamily="34" charset="-122"/>
                <a:ea typeface="微软雅黑" panose="020B0503020204020204" pitchFamily="34" charset="-122"/>
              </a:endParaRPr>
            </a:p>
          </p:txBody>
        </p:sp>
        <p:sp>
          <p:nvSpPr>
            <p:cNvPr id="55" name="Text Box 93"/>
            <p:cNvSpPr txBox="1">
              <a:spLocks noChangeArrowheads="1"/>
            </p:cNvSpPr>
            <p:nvPr/>
          </p:nvSpPr>
          <p:spPr bwMode="auto">
            <a:xfrm>
              <a:off x="1483472" y="2321743"/>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12</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56" name="Text Box 94"/>
            <p:cNvSpPr txBox="1">
              <a:spLocks noChangeArrowheads="1"/>
            </p:cNvSpPr>
            <p:nvPr/>
          </p:nvSpPr>
          <p:spPr bwMode="auto">
            <a:xfrm>
              <a:off x="1483472" y="1953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16</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57" name="Text Box 95"/>
            <p:cNvSpPr txBox="1">
              <a:spLocks noChangeArrowheads="1"/>
            </p:cNvSpPr>
            <p:nvPr/>
          </p:nvSpPr>
          <p:spPr bwMode="auto">
            <a:xfrm>
              <a:off x="1483472" y="1572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20</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58" name="Text Box 96"/>
            <p:cNvSpPr txBox="1">
              <a:spLocks noChangeArrowheads="1"/>
            </p:cNvSpPr>
            <p:nvPr/>
          </p:nvSpPr>
          <p:spPr bwMode="auto">
            <a:xfrm>
              <a:off x="1483472"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dirty="0">
                  <a:solidFill>
                    <a:srgbClr val="000000"/>
                  </a:solidFill>
                  <a:latin typeface="微软雅黑" panose="020B0503020204020204" pitchFamily="34" charset="-122"/>
                  <a:ea typeface="微软雅黑" panose="020B0503020204020204" pitchFamily="34" charset="-122"/>
                </a:rPr>
                <a:t>24</a:t>
              </a:r>
              <a:endParaRPr lang="en-US" altLang="zh-CN" sz="1000" b="1" kern="0" dirty="0">
                <a:solidFill>
                  <a:srgbClr val="000000"/>
                </a:solidFill>
                <a:latin typeface="微软雅黑" panose="020B0503020204020204" pitchFamily="34" charset="-122"/>
                <a:ea typeface="微软雅黑" panose="020B0503020204020204" pitchFamily="34" charset="-122"/>
              </a:endParaRPr>
            </a:p>
          </p:txBody>
        </p:sp>
        <p:sp>
          <p:nvSpPr>
            <p:cNvPr id="59"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0"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1"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2"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3"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4"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5"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6"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7"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8"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9"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70"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71"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72" name="Freeform 118"/>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73" name="Text Box 134"/>
            <p:cNvSpPr txBox="1">
              <a:spLocks noChangeArrowheads="1"/>
            </p:cNvSpPr>
            <p:nvPr/>
          </p:nvSpPr>
          <p:spPr bwMode="auto">
            <a:xfrm>
              <a:off x="8097266" y="3444106"/>
              <a:ext cx="113274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1200" b="1" kern="0">
                  <a:solidFill>
                    <a:srgbClr val="000000"/>
                  </a:solidFill>
                  <a:latin typeface="微软雅黑" panose="020B0503020204020204" pitchFamily="34" charset="-122"/>
                  <a:ea typeface="微软雅黑" panose="020B0503020204020204" pitchFamily="34" charset="-122"/>
                </a:rPr>
                <a:t>传输轮次</a:t>
              </a:r>
              <a:endParaRPr lang="zh-CN" altLang="en-US" sz="1200" b="1" kern="0">
                <a:solidFill>
                  <a:srgbClr val="000000"/>
                </a:solidFill>
                <a:latin typeface="微软雅黑" panose="020B0503020204020204" pitchFamily="34" charset="-122"/>
                <a:ea typeface="微软雅黑" panose="020B0503020204020204" pitchFamily="34" charset="-122"/>
              </a:endParaRPr>
            </a:p>
          </p:txBody>
        </p:sp>
        <p:sp>
          <p:nvSpPr>
            <p:cNvPr id="74" name="Text Box 135"/>
            <p:cNvSpPr txBox="1">
              <a:spLocks noChangeArrowheads="1"/>
            </p:cNvSpPr>
            <p:nvPr/>
          </p:nvSpPr>
          <p:spPr bwMode="auto">
            <a:xfrm>
              <a:off x="951929" y="840152"/>
              <a:ext cx="184978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1200" b="1" kern="0" dirty="0">
                  <a:solidFill>
                    <a:srgbClr val="000000"/>
                  </a:solidFill>
                  <a:latin typeface="微软雅黑" panose="020B0503020204020204" pitchFamily="34" charset="-122"/>
                  <a:ea typeface="微软雅黑" panose="020B0503020204020204" pitchFamily="34" charset="-122"/>
                </a:rPr>
                <a:t>拥塞窗口  </a:t>
              </a:r>
              <a:r>
                <a:rPr lang="en-US" altLang="zh-CN" sz="1200" b="1" kern="0" dirty="0" err="1">
                  <a:solidFill>
                    <a:srgbClr val="000000"/>
                  </a:solidFill>
                  <a:latin typeface="微软雅黑" panose="020B0503020204020204" pitchFamily="34" charset="-122"/>
                  <a:ea typeface="微软雅黑" panose="020B0503020204020204" pitchFamily="34" charset="-122"/>
                </a:rPr>
                <a:t>cwnd</a:t>
              </a:r>
              <a:endParaRPr lang="en-US" altLang="zh-CN" sz="1200" b="1" kern="0" dirty="0">
                <a:solidFill>
                  <a:srgbClr val="000000"/>
                </a:solidFill>
                <a:latin typeface="微软雅黑" panose="020B0503020204020204" pitchFamily="34" charset="-122"/>
                <a:ea typeface="微软雅黑" panose="020B0503020204020204" pitchFamily="34" charset="-122"/>
              </a:endParaRPr>
            </a:p>
          </p:txBody>
        </p:sp>
        <p:sp>
          <p:nvSpPr>
            <p:cNvPr id="75" name="Text Box 140"/>
            <p:cNvSpPr txBox="1">
              <a:spLocks noChangeArrowheads="1"/>
            </p:cNvSpPr>
            <p:nvPr/>
          </p:nvSpPr>
          <p:spPr bwMode="auto">
            <a:xfrm>
              <a:off x="6895229" y="1763523"/>
              <a:ext cx="115411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200" b="1" kern="0" dirty="0">
                  <a:solidFill>
                    <a:srgbClr val="CC00CC"/>
                  </a:solidFill>
                  <a:latin typeface="微软雅黑" panose="020B0503020204020204" pitchFamily="34" charset="-122"/>
                  <a:ea typeface="微软雅黑" panose="020B0503020204020204" pitchFamily="34" charset="-122"/>
                </a:rPr>
                <a:t>3-ACK</a:t>
              </a:r>
              <a:endParaRPr lang="zh-CN" altLang="en-US" sz="1200" b="1" kern="0" dirty="0">
                <a:solidFill>
                  <a:srgbClr val="CC00CC"/>
                </a:solidFill>
                <a:latin typeface="微软雅黑" panose="020B0503020204020204" pitchFamily="34" charset="-122"/>
                <a:ea typeface="微软雅黑" panose="020B0503020204020204" pitchFamily="34" charset="-122"/>
              </a:endParaRPr>
            </a:p>
          </p:txBody>
        </p:sp>
        <p:sp>
          <p:nvSpPr>
            <p:cNvPr id="76" name="Line 156"/>
            <p:cNvSpPr>
              <a:spLocks noChangeShapeType="1"/>
            </p:cNvSpPr>
            <p:nvPr/>
          </p:nvSpPr>
          <p:spPr bwMode="auto">
            <a:xfrm>
              <a:off x="1959992" y="2120131"/>
              <a:ext cx="838200" cy="0"/>
            </a:xfrm>
            <a:prstGeom prst="line">
              <a:avLst/>
            </a:prstGeom>
            <a:noFill/>
            <a:ln w="1270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77" name="Line 146"/>
            <p:cNvSpPr>
              <a:spLocks noChangeShapeType="1"/>
            </p:cNvSpPr>
            <p:nvPr/>
          </p:nvSpPr>
          <p:spPr bwMode="auto">
            <a:xfrm flipV="1">
              <a:off x="1959992" y="1351781"/>
              <a:ext cx="2679700" cy="6350"/>
            </a:xfrm>
            <a:prstGeom prst="line">
              <a:avLst/>
            </a:prstGeom>
            <a:noFill/>
            <a:ln w="1270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78" name="Text Box 203"/>
            <p:cNvSpPr txBox="1">
              <a:spLocks noChangeArrowheads="1"/>
            </p:cNvSpPr>
            <p:nvPr/>
          </p:nvSpPr>
          <p:spPr bwMode="auto">
            <a:xfrm>
              <a:off x="7761175" y="1935494"/>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sz="1200" b="1" kern="0" dirty="0">
                  <a:solidFill>
                    <a:srgbClr val="0000FF"/>
                  </a:solidFill>
                  <a:latin typeface="微软雅黑" panose="020B0503020204020204" pitchFamily="34" charset="-122"/>
                  <a:ea typeface="微软雅黑" panose="020B0503020204020204" pitchFamily="34" charset="-122"/>
                </a:rPr>
                <a:t>TCP Reno </a:t>
              </a:r>
              <a:endParaRPr lang="en-US" altLang="zh-CN" sz="1200" b="1" kern="0" dirty="0">
                <a:solidFill>
                  <a:srgbClr val="0000FF"/>
                </a:solidFill>
                <a:latin typeface="微软雅黑" panose="020B0503020204020204" pitchFamily="34" charset="-122"/>
                <a:ea typeface="微软雅黑" panose="020B0503020204020204" pitchFamily="34" charset="-122"/>
              </a:endParaRPr>
            </a:p>
            <a:p>
              <a:pPr algn="ctr" eaLnBrk="1" hangingPunct="1">
                <a:defRPr/>
              </a:pPr>
              <a:r>
                <a:rPr lang="zh-CN" altLang="en-US" sz="1200" b="1" kern="0" dirty="0">
                  <a:solidFill>
                    <a:srgbClr val="0000FF"/>
                  </a:solidFill>
                  <a:latin typeface="微软雅黑" panose="020B0503020204020204" pitchFamily="34" charset="-122"/>
                  <a:ea typeface="微软雅黑" panose="020B0503020204020204" pitchFamily="34" charset="-122"/>
                </a:rPr>
                <a:t>版本</a:t>
              </a:r>
              <a:endParaRPr lang="zh-CN" altLang="en-US" sz="1200" b="1" kern="0" dirty="0">
                <a:solidFill>
                  <a:srgbClr val="0000FF"/>
                </a:solidFill>
                <a:latin typeface="微软雅黑" panose="020B0503020204020204" pitchFamily="34" charset="-122"/>
                <a:ea typeface="微软雅黑" panose="020B0503020204020204" pitchFamily="34" charset="-122"/>
              </a:endParaRPr>
            </a:p>
          </p:txBody>
        </p:sp>
        <p:sp>
          <p:nvSpPr>
            <p:cNvPr id="79" name="Text Box 205"/>
            <p:cNvSpPr txBox="1">
              <a:spLocks noChangeArrowheads="1"/>
            </p:cNvSpPr>
            <p:nvPr/>
          </p:nvSpPr>
          <p:spPr bwMode="auto">
            <a:xfrm>
              <a:off x="300644" y="1861370"/>
              <a:ext cx="1198547" cy="631241"/>
            </a:xfrm>
            <a:prstGeom prst="rect">
              <a:avLst/>
            </a:prstGeom>
            <a:noFill/>
            <a:ln w="9525">
              <a:noFill/>
              <a:miter lim="800000"/>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sz="1200" b="1" kern="0" dirty="0" err="1">
                  <a:solidFill>
                    <a:srgbClr val="CC00CC"/>
                  </a:solidFill>
                  <a:latin typeface="微软雅黑" panose="020B0503020204020204" pitchFamily="34" charset="-122"/>
                  <a:ea typeface="微软雅黑" panose="020B0503020204020204" pitchFamily="34" charset="-122"/>
                </a:rPr>
                <a:t>ssthresh</a:t>
              </a:r>
              <a:endParaRPr lang="en-US" altLang="zh-CN" sz="1200" b="1" kern="0" dirty="0">
                <a:solidFill>
                  <a:srgbClr val="CC00CC"/>
                </a:solidFill>
                <a:latin typeface="微软雅黑" panose="020B0503020204020204" pitchFamily="34" charset="-122"/>
                <a:ea typeface="微软雅黑" panose="020B0503020204020204" pitchFamily="34" charset="-122"/>
              </a:endParaRPr>
            </a:p>
            <a:p>
              <a:pPr algn="ctr" eaLnBrk="1" hangingPunct="1">
                <a:defRPr/>
              </a:pPr>
              <a:r>
                <a:rPr lang="zh-CN" altLang="en-US" sz="1200" b="1" kern="0" dirty="0">
                  <a:solidFill>
                    <a:srgbClr val="CC00CC"/>
                  </a:solidFill>
                  <a:latin typeface="微软雅黑" panose="020B0503020204020204" pitchFamily="34" charset="-122"/>
                  <a:ea typeface="微软雅黑" panose="020B0503020204020204" pitchFamily="34" charset="-122"/>
                </a:rPr>
                <a:t> 的初始值</a:t>
              </a:r>
              <a:endParaRPr lang="zh-CN" altLang="en-US" sz="1200" b="1" kern="0" dirty="0">
                <a:solidFill>
                  <a:srgbClr val="CC00CC"/>
                </a:solidFill>
                <a:latin typeface="微软雅黑" panose="020B0503020204020204" pitchFamily="34" charset="-122"/>
                <a:ea typeface="微软雅黑" panose="020B0503020204020204" pitchFamily="34" charset="-122"/>
              </a:endParaRPr>
            </a:p>
          </p:txBody>
        </p:sp>
        <p:sp>
          <p:nvSpPr>
            <p:cNvPr id="80" name="Line 215"/>
            <p:cNvSpPr>
              <a:spLocks noChangeShapeType="1"/>
            </p:cNvSpPr>
            <p:nvPr/>
          </p:nvSpPr>
          <p:spPr bwMode="auto">
            <a:xfrm flipV="1">
              <a:off x="1388492" y="2148706"/>
              <a:ext cx="214312" cy="0"/>
            </a:xfrm>
            <a:prstGeom prst="line">
              <a:avLst/>
            </a:prstGeom>
            <a:noFill/>
            <a:ln w="19050">
              <a:solidFill>
                <a:srgbClr val="CC00CC"/>
              </a:solidFill>
              <a:round/>
              <a:tailEnd type="triangle" w="sm" len="med"/>
            </a:ln>
            <a:extLst>
              <a:ext uri="{909E8E84-426E-40DD-AFC4-6F175D3DCCD1}">
                <a14:hiddenFill xmlns:a14="http://schemas.microsoft.com/office/drawing/2010/main">
                  <a:noFill/>
                </a14:hiddenFill>
              </a:ext>
            </a:extLst>
          </p:spPr>
          <p:txBody>
            <a:bodyP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1" name="Text Box 206"/>
            <p:cNvSpPr txBox="1">
              <a:spLocks noChangeArrowheads="1"/>
            </p:cNvSpPr>
            <p:nvPr/>
          </p:nvSpPr>
          <p:spPr bwMode="auto">
            <a:xfrm rot="20245475">
              <a:off x="6824458" y="2308582"/>
              <a:ext cx="113274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200" b="1" kern="0">
                  <a:solidFill>
                    <a:srgbClr val="000000"/>
                  </a:solidFill>
                  <a:latin typeface="微软雅黑" panose="020B0503020204020204" pitchFamily="34" charset="-122"/>
                  <a:ea typeface="微软雅黑" panose="020B0503020204020204" pitchFamily="34" charset="-122"/>
                </a:rPr>
                <a:t>拥塞避免</a:t>
              </a:r>
              <a:endParaRPr lang="zh-CN" altLang="en-US" sz="1200" b="1" kern="0">
                <a:solidFill>
                  <a:srgbClr val="000000"/>
                </a:solidFill>
                <a:latin typeface="微软雅黑" panose="020B0503020204020204" pitchFamily="34" charset="-122"/>
                <a:ea typeface="微软雅黑" panose="020B0503020204020204" pitchFamily="34" charset="-122"/>
              </a:endParaRPr>
            </a:p>
          </p:txBody>
        </p:sp>
        <p:sp>
          <p:nvSpPr>
            <p:cNvPr id="82"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3"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4"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5"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6"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7"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8"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9"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0" name="Line 147"/>
            <p:cNvSpPr>
              <a:spLocks noChangeShapeType="1"/>
            </p:cNvSpPr>
            <p:nvPr/>
          </p:nvSpPr>
          <p:spPr bwMode="auto">
            <a:xfrm rot="10800000">
              <a:off x="1977454" y="2499544"/>
              <a:ext cx="4038600" cy="0"/>
            </a:xfrm>
            <a:prstGeom prst="line">
              <a:avLst/>
            </a:prstGeom>
            <a:noFill/>
            <a:ln w="1270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cxnSp>
          <p:nvCxnSpPr>
            <p:cNvPr id="91"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ln>
            <a:extLst>
              <a:ext uri="{909E8E84-426E-40DD-AFC4-6F175D3DCCD1}">
                <a14:hiddenFill xmlns:a14="http://schemas.microsoft.com/office/drawing/2010/main">
                  <a:noFill/>
                </a14:hiddenFill>
              </a:ext>
            </a:extLst>
          </p:spPr>
        </p:cxnSp>
        <p:sp>
          <p:nvSpPr>
            <p:cNvPr id="92" name="Rectangle 161"/>
            <p:cNvSpPr>
              <a:spLocks noChangeArrowheads="1"/>
            </p:cNvSpPr>
            <p:nvPr/>
          </p:nvSpPr>
          <p:spPr bwMode="auto">
            <a:xfrm>
              <a:off x="2485408" y="1712921"/>
              <a:ext cx="431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r>
                <a:rPr lang="en-US" altLang="zh-CN" kern="0" dirty="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dirty="0">
                <a:solidFill>
                  <a:srgbClr val="CC00CC"/>
                </a:solidFill>
                <a:latin typeface="微软雅黑" panose="020B0503020204020204" pitchFamily="34" charset="-122"/>
                <a:ea typeface="微软雅黑" panose="020B0503020204020204" pitchFamily="34" charset="-122"/>
              </a:endParaRPr>
            </a:p>
          </p:txBody>
        </p:sp>
        <p:sp>
          <p:nvSpPr>
            <p:cNvPr id="93"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4" name="任意多边形 134"/>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5" name="Rectangle 161"/>
            <p:cNvSpPr>
              <a:spLocks noChangeArrowheads="1"/>
            </p:cNvSpPr>
            <p:nvPr/>
          </p:nvSpPr>
          <p:spPr bwMode="auto">
            <a:xfrm>
              <a:off x="4429625"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defRPr/>
              </a:pPr>
              <a:r>
                <a:rPr lang="en-US" altLang="zh-CN" kern="0" dirty="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dirty="0">
                <a:solidFill>
                  <a:srgbClr val="CC00CC"/>
                </a:solidFill>
                <a:latin typeface="微软雅黑" panose="020B0503020204020204" pitchFamily="34" charset="-122"/>
                <a:ea typeface="微软雅黑" panose="020B0503020204020204" pitchFamily="34" charset="-122"/>
              </a:endParaRPr>
            </a:p>
          </p:txBody>
        </p:sp>
        <p:cxnSp>
          <p:nvCxnSpPr>
            <p:cNvPr id="96"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ln>
          </p:spPr>
        </p:cxnSp>
        <p:cxnSp>
          <p:nvCxnSpPr>
            <p:cNvPr id="97"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ln>
          </p:spPr>
        </p:cxnSp>
        <p:sp>
          <p:nvSpPr>
            <p:cNvPr id="98"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9" name="Line 24"/>
            <p:cNvSpPr>
              <a:spLocks noChangeShapeType="1"/>
            </p:cNvSpPr>
            <p:nvPr/>
          </p:nvSpPr>
          <p:spPr bwMode="auto">
            <a:xfrm>
              <a:off x="7367017" y="348538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00" name="Line 22"/>
            <p:cNvSpPr>
              <a:spLocks noChangeShapeType="1"/>
            </p:cNvSpPr>
            <p:nvPr/>
          </p:nvSpPr>
          <p:spPr bwMode="auto">
            <a:xfrm>
              <a:off x="7135242" y="3490144"/>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01" name="Text Box 87"/>
            <p:cNvSpPr txBox="1">
              <a:spLocks noChangeArrowheads="1"/>
            </p:cNvSpPr>
            <p:nvPr/>
          </p:nvSpPr>
          <p:spPr bwMode="auto">
            <a:xfrm>
              <a:off x="7112479" y="3593331"/>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24</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102" name="Line 22"/>
            <p:cNvSpPr>
              <a:spLocks noChangeShapeType="1"/>
            </p:cNvSpPr>
            <p:nvPr/>
          </p:nvSpPr>
          <p:spPr bwMode="auto">
            <a:xfrm>
              <a:off x="7605142" y="349808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cxnSp>
          <p:nvCxnSpPr>
            <p:cNvPr id="103" name="直接连接符 134"/>
            <p:cNvCxnSpPr>
              <a:cxnSpLocks noChangeShapeType="1"/>
              <a:stCxn id="94" idx="4"/>
              <a:endCxn id="98" idx="3"/>
            </p:cNvCxnSpPr>
            <p:nvPr/>
          </p:nvCxnSpPr>
          <p:spPr bwMode="auto">
            <a:xfrm>
              <a:off x="6706617" y="2109019"/>
              <a:ext cx="200025" cy="785812"/>
            </a:xfrm>
            <a:prstGeom prst="line">
              <a:avLst/>
            </a:prstGeom>
            <a:noFill/>
            <a:ln w="19050" algn="ctr">
              <a:solidFill>
                <a:srgbClr val="0000FF"/>
              </a:solidFill>
              <a:round/>
            </a:ln>
          </p:spPr>
        </p:cxnSp>
        <p:sp>
          <p:nvSpPr>
            <p:cNvPr id="104" name="Text Box 206"/>
            <p:cNvSpPr txBox="1">
              <a:spLocks noChangeArrowheads="1"/>
            </p:cNvSpPr>
            <p:nvPr/>
          </p:nvSpPr>
          <p:spPr bwMode="auto">
            <a:xfrm rot="20070649">
              <a:off x="5690388" y="1904915"/>
              <a:ext cx="113274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200" b="1" kern="0" dirty="0">
                  <a:solidFill>
                    <a:srgbClr val="000000"/>
                  </a:solidFill>
                  <a:latin typeface="微软雅黑" panose="020B0503020204020204" pitchFamily="34" charset="-122"/>
                  <a:ea typeface="微软雅黑" panose="020B0503020204020204" pitchFamily="34" charset="-122"/>
                </a:rPr>
                <a:t>拥塞避免</a:t>
              </a:r>
              <a:endParaRPr lang="zh-CN" altLang="en-US" sz="1200" b="1" kern="0" dirty="0">
                <a:solidFill>
                  <a:srgbClr val="000000"/>
                </a:solidFill>
                <a:latin typeface="微软雅黑" panose="020B0503020204020204" pitchFamily="34" charset="-122"/>
                <a:ea typeface="微软雅黑" panose="020B0503020204020204" pitchFamily="34" charset="-122"/>
              </a:endParaRPr>
            </a:p>
          </p:txBody>
        </p:sp>
        <p:sp>
          <p:nvSpPr>
            <p:cNvPr id="105" name="Text Box 206"/>
            <p:cNvSpPr txBox="1">
              <a:spLocks noChangeArrowheads="1"/>
            </p:cNvSpPr>
            <p:nvPr/>
          </p:nvSpPr>
          <p:spPr bwMode="auto">
            <a:xfrm rot="20205303">
              <a:off x="2783437" y="1466625"/>
              <a:ext cx="113274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200" b="1" kern="0" dirty="0">
                  <a:solidFill>
                    <a:srgbClr val="000000"/>
                  </a:solidFill>
                  <a:latin typeface="微软雅黑" panose="020B0503020204020204" pitchFamily="34" charset="-122"/>
                  <a:ea typeface="微软雅黑" panose="020B0503020204020204" pitchFamily="34" charset="-122"/>
                </a:rPr>
                <a:t>拥塞避免</a:t>
              </a:r>
              <a:endParaRPr lang="zh-CN" altLang="en-US" sz="1200" b="1" kern="0" dirty="0">
                <a:solidFill>
                  <a:srgbClr val="000000"/>
                </a:solidFill>
                <a:latin typeface="微软雅黑" panose="020B0503020204020204" pitchFamily="34" charset="-122"/>
                <a:ea typeface="微软雅黑" panose="020B0503020204020204" pitchFamily="34" charset="-122"/>
              </a:endParaRPr>
            </a:p>
          </p:txBody>
        </p:sp>
        <p:sp>
          <p:nvSpPr>
            <p:cNvPr id="106" name="TextBox 147"/>
            <p:cNvSpPr txBox="1">
              <a:spLocks noChangeArrowheads="1"/>
            </p:cNvSpPr>
            <p:nvPr/>
          </p:nvSpPr>
          <p:spPr bwMode="auto">
            <a:xfrm>
              <a:off x="5403008" y="2081221"/>
              <a:ext cx="649421"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kern="0" dirty="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dirty="0">
                <a:solidFill>
                  <a:srgbClr val="CC00CC"/>
                </a:solidFill>
                <a:latin typeface="微软雅黑" panose="020B0503020204020204" pitchFamily="34" charset="-122"/>
                <a:ea typeface="微软雅黑" panose="020B0503020204020204" pitchFamily="34" charset="-122"/>
              </a:endParaRPr>
            </a:p>
          </p:txBody>
        </p:sp>
        <p:sp>
          <p:nvSpPr>
            <p:cNvPr id="107" name="TextBox 148"/>
            <p:cNvSpPr txBox="1">
              <a:spLocks noChangeArrowheads="1"/>
            </p:cNvSpPr>
            <p:nvPr/>
          </p:nvSpPr>
          <p:spPr bwMode="auto">
            <a:xfrm>
              <a:off x="6553948" y="1679583"/>
              <a:ext cx="649421"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kern="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a:solidFill>
                  <a:srgbClr val="CC00CC"/>
                </a:solidFill>
                <a:latin typeface="微软雅黑" panose="020B0503020204020204" pitchFamily="34" charset="-122"/>
                <a:ea typeface="微软雅黑" panose="020B0503020204020204" pitchFamily="34" charset="-122"/>
              </a:endParaRPr>
            </a:p>
          </p:txBody>
        </p:sp>
        <p:cxnSp>
          <p:nvCxnSpPr>
            <p:cNvPr id="108"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ln>
          </p:spPr>
        </p:cxnSp>
        <p:cxnSp>
          <p:nvCxnSpPr>
            <p:cNvPr id="109" name="直接连接符 108"/>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ln>
          </p:spPr>
        </p:cxnSp>
        <p:cxnSp>
          <p:nvCxnSpPr>
            <p:cNvPr id="110"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ln>
          </p:spPr>
        </p:cxnSp>
        <p:sp>
          <p:nvSpPr>
            <p:cNvPr id="111"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2"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3"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4" name="TextBox 149"/>
            <p:cNvSpPr txBox="1">
              <a:spLocks noChangeArrowheads="1"/>
            </p:cNvSpPr>
            <p:nvPr/>
          </p:nvSpPr>
          <p:spPr bwMode="auto">
            <a:xfrm>
              <a:off x="6626973" y="2832108"/>
              <a:ext cx="649421"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kern="0" dirty="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dirty="0">
                <a:solidFill>
                  <a:srgbClr val="CC00CC"/>
                </a:solidFill>
                <a:latin typeface="微软雅黑" panose="020B0503020204020204" pitchFamily="34" charset="-122"/>
                <a:ea typeface="微软雅黑" panose="020B0503020204020204" pitchFamily="34" charset="-122"/>
              </a:endParaRPr>
            </a:p>
          </p:txBody>
        </p:sp>
        <p:sp>
          <p:nvSpPr>
            <p:cNvPr id="115"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cxnSp>
          <p:nvCxnSpPr>
            <p:cNvPr id="116" name="直接连接符 115"/>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ln>
            <a:extLst>
              <a:ext uri="{909E8E84-426E-40DD-AFC4-6F175D3DCCD1}">
                <a14:hiddenFill xmlns:a14="http://schemas.microsoft.com/office/drawing/2010/main">
                  <a:noFill/>
                </a14:hiddenFill>
              </a:ext>
            </a:extLst>
          </p:spPr>
        </p:cxnSp>
        <p:cxnSp>
          <p:nvCxnSpPr>
            <p:cNvPr id="117"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ln>
            <a:extLst>
              <a:ext uri="{909E8E84-426E-40DD-AFC4-6F175D3DCCD1}">
                <a14:hiddenFill xmlns:a14="http://schemas.microsoft.com/office/drawing/2010/main">
                  <a:noFill/>
                </a14:hiddenFill>
              </a:ext>
            </a:extLst>
          </p:spPr>
        </p:cxnSp>
      </p:grpSp>
      <p:sp>
        <p:nvSpPr>
          <p:cNvPr id="119" name="Line 167"/>
          <p:cNvSpPr>
            <a:spLocks noChangeShapeType="1"/>
          </p:cNvSpPr>
          <p:nvPr/>
        </p:nvSpPr>
        <p:spPr bwMode="auto">
          <a:xfrm>
            <a:off x="2279466" y="2531646"/>
            <a:ext cx="440153" cy="326776"/>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lIns="91436" tIns="45718" rIns="91436" bIns="45718" anchor="ctr"/>
          <a:lstStyle/>
          <a:p>
            <a:pPr>
              <a:defRPr/>
            </a:pPr>
            <a:endParaRPr lang="zh-CN" altLang="en-US" sz="2400" b="1" kern="0">
              <a:solidFill>
                <a:sysClr val="windowText" lastClr="000000"/>
              </a:solidFill>
            </a:endParaRPr>
          </a:p>
        </p:txBody>
      </p:sp>
      <p:sp>
        <p:nvSpPr>
          <p:cNvPr id="123" name="Text Box 155"/>
          <p:cNvSpPr txBox="1">
            <a:spLocks noChangeArrowheads="1"/>
          </p:cNvSpPr>
          <p:nvPr/>
        </p:nvSpPr>
        <p:spPr bwMode="auto">
          <a:xfrm>
            <a:off x="1655268" y="3420248"/>
            <a:ext cx="6328672" cy="904863"/>
          </a:xfrm>
          <a:prstGeom prst="rect">
            <a:avLst/>
          </a:prstGeom>
          <a:noFill/>
          <a:ln w="9525">
            <a:noFill/>
            <a:miter lim="800000"/>
          </a:ln>
          <a:effectLst/>
        </p:spPr>
        <p:txBody>
          <a:bodyPr wrap="square" lIns="91436" tIns="45718" rIns="91436" bIns="45718">
            <a:spAutoFit/>
          </a:bodyPr>
          <a:lstStyle/>
          <a:p>
            <a:pPr>
              <a:lnSpc>
                <a:spcPct val="110000"/>
              </a:lnSpc>
            </a:pPr>
            <a:r>
              <a:rPr lang="zh-CN" altLang="en-US" sz="1600" b="1" dirty="0">
                <a:solidFill>
                  <a:srgbClr val="0000FF"/>
                </a:solidFill>
                <a:latin typeface="微软雅黑" panose="020B0503020204020204" pitchFamily="34" charset="-122"/>
                <a:ea typeface="微软雅黑" panose="020B0503020204020204" pitchFamily="34" charset="-122"/>
              </a:rPr>
              <a:t>发送方每收到一个对新报文段的确认 </a:t>
            </a:r>
            <a:r>
              <a:rPr lang="en-US" altLang="zh-CN" sz="1600" b="1" dirty="0">
                <a:solidFill>
                  <a:srgbClr val="0000FF"/>
                </a:solidFill>
                <a:latin typeface="微软雅黑" panose="020B0503020204020204" pitchFamily="34" charset="-122"/>
                <a:ea typeface="微软雅黑" panose="020B0503020204020204" pitchFamily="34" charset="-122"/>
              </a:rPr>
              <a:t>ACK</a:t>
            </a:r>
            <a:r>
              <a:rPr lang="zh-CN" altLang="en-US" sz="1600" b="1" dirty="0">
                <a:solidFill>
                  <a:srgbClr val="0000FF"/>
                </a:solidFill>
                <a:latin typeface="微软雅黑" panose="020B0503020204020204" pitchFamily="34" charset="-122"/>
                <a:ea typeface="微软雅黑" panose="020B0503020204020204" pitchFamily="34" charset="-122"/>
              </a:rPr>
              <a:t>，就把拥塞窗口值加 </a:t>
            </a:r>
            <a:r>
              <a:rPr lang="en-US" altLang="zh-CN" sz="1600" b="1" dirty="0">
                <a:solidFill>
                  <a:srgbClr val="0000FF"/>
                </a:solidFill>
                <a:latin typeface="微软雅黑" panose="020B0503020204020204" pitchFamily="34" charset="-122"/>
                <a:ea typeface="微软雅黑" panose="020B0503020204020204" pitchFamily="34" charset="-122"/>
              </a:rPr>
              <a:t>1</a:t>
            </a:r>
            <a:r>
              <a:rPr lang="zh-CN" altLang="en-US" sz="1600" b="1" dirty="0">
                <a:solidFill>
                  <a:srgbClr val="0000FF"/>
                </a:solidFill>
                <a:latin typeface="微软雅黑" panose="020B0503020204020204" pitchFamily="34" charset="-122"/>
                <a:ea typeface="微软雅黑" panose="020B0503020204020204" pitchFamily="34" charset="-122"/>
              </a:rPr>
              <a:t>，然后开始下一轮的传输（请注意，横坐标是传输轮次，不是时间）。因此拥塞窗口 </a:t>
            </a:r>
            <a:r>
              <a:rPr lang="en-US" altLang="zh-CN" sz="1600" b="1" dirty="0" err="1">
                <a:solidFill>
                  <a:srgbClr val="0000FF"/>
                </a:solidFill>
                <a:latin typeface="微软雅黑" panose="020B0503020204020204" pitchFamily="34" charset="-122"/>
                <a:ea typeface="微软雅黑" panose="020B0503020204020204" pitchFamily="34" charset="-122"/>
              </a:rPr>
              <a:t>cwnd</a:t>
            </a:r>
            <a:r>
              <a:rPr lang="en-US" altLang="zh-CN" sz="1600" b="1" dirty="0">
                <a:solidFill>
                  <a:srgbClr val="0000FF"/>
                </a:solidFill>
                <a:latin typeface="微软雅黑" panose="020B0503020204020204" pitchFamily="34" charset="-122"/>
                <a:ea typeface="微软雅黑" panose="020B0503020204020204" pitchFamily="34" charset="-122"/>
              </a:rPr>
              <a:t> </a:t>
            </a:r>
            <a:r>
              <a:rPr lang="zh-CN" altLang="en-US" sz="1600" b="1" dirty="0">
                <a:solidFill>
                  <a:srgbClr val="0000FF"/>
                </a:solidFill>
                <a:latin typeface="微软雅黑" panose="020B0503020204020204" pitchFamily="34" charset="-122"/>
                <a:ea typeface="微软雅黑" panose="020B0503020204020204" pitchFamily="34" charset="-122"/>
              </a:rPr>
              <a:t>随着传输轮次按指数规律增长。</a:t>
            </a:r>
            <a:endParaRPr lang="zh-CN" altLang="en-US" sz="16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AutoShape 5"/>
          <p:cNvSpPr>
            <a:spLocks noChangeArrowheads="1"/>
          </p:cNvSpPr>
          <p:nvPr/>
        </p:nvSpPr>
        <p:spPr bwMode="auto">
          <a:xfrm>
            <a:off x="545146" y="659014"/>
            <a:ext cx="8053711"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a:p>
        </p:txBody>
      </p:sp>
      <p:sp>
        <p:nvSpPr>
          <p:cNvPr id="121" name="矩形 120"/>
          <p:cNvSpPr/>
          <p:nvPr/>
        </p:nvSpPr>
        <p:spPr>
          <a:xfrm>
            <a:off x="616087" y="616773"/>
            <a:ext cx="4079959" cy="403954"/>
          </a:xfrm>
          <a:prstGeom prst="rect">
            <a:avLst/>
          </a:prstGeom>
        </p:spPr>
        <p:txBody>
          <a:bodyPr wrap="none" lIns="91436" tIns="45718" rIns="91436" bIns="45718">
            <a:spAutoFit/>
          </a:bodyPr>
          <a:lstStyle/>
          <a:p>
            <a:r>
              <a:rPr lang="zh-CN" altLang="en-US" sz="2000" b="1" dirty="0">
                <a:latin typeface="微软雅黑" panose="020B0503020204020204" pitchFamily="34" charset="-122"/>
                <a:ea typeface="微软雅黑" panose="020B0503020204020204" pitchFamily="34" charset="-122"/>
              </a:rPr>
              <a:t>慢开始和拥塞避免算法的实现举例</a:t>
            </a:r>
            <a:endParaRPr lang="zh-CN" altLang="en-US" sz="2000" b="1" dirty="0">
              <a:latin typeface="微软雅黑" panose="020B0503020204020204" pitchFamily="34" charset="-122"/>
              <a:ea typeface="微软雅黑" panose="020B0503020204020204" pitchFamily="34" charset="-122"/>
            </a:endParaRPr>
          </a:p>
        </p:txBody>
      </p:sp>
      <p:sp>
        <p:nvSpPr>
          <p:cNvPr id="122" name="圆角矩形 121"/>
          <p:cNvSpPr/>
          <p:nvPr/>
        </p:nvSpPr>
        <p:spPr>
          <a:xfrm>
            <a:off x="545146" y="1069850"/>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8" name="组合 7"/>
          <p:cNvGrpSpPr/>
          <p:nvPr/>
        </p:nvGrpSpPr>
        <p:grpSpPr>
          <a:xfrm>
            <a:off x="1317045" y="1115751"/>
            <a:ext cx="6308098" cy="2262109"/>
            <a:chOff x="300644" y="840152"/>
            <a:chExt cx="8929364" cy="3093012"/>
          </a:xfrm>
        </p:grpSpPr>
        <p:sp>
          <p:nvSpPr>
            <p:cNvPr id="9" name="Text Box 140"/>
            <p:cNvSpPr txBox="1">
              <a:spLocks noChangeArrowheads="1"/>
            </p:cNvSpPr>
            <p:nvPr/>
          </p:nvSpPr>
          <p:spPr bwMode="auto">
            <a:xfrm>
              <a:off x="4758804" y="980728"/>
              <a:ext cx="1130300"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1200" b="1" kern="0" dirty="0">
                  <a:solidFill>
                    <a:srgbClr val="CC00CC"/>
                  </a:solidFill>
                  <a:latin typeface="微软雅黑" panose="020B0503020204020204" pitchFamily="34" charset="-122"/>
                  <a:ea typeface="微软雅黑" panose="020B0503020204020204" pitchFamily="34" charset="-122"/>
                </a:rPr>
                <a:t>超时</a:t>
              </a:r>
              <a:endParaRPr lang="zh-CN" altLang="en-US" sz="1200" b="1" kern="0" dirty="0">
                <a:solidFill>
                  <a:srgbClr val="CC00CC"/>
                </a:solidFill>
                <a:latin typeface="微软雅黑" panose="020B0503020204020204" pitchFamily="34" charset="-122"/>
                <a:ea typeface="微软雅黑" panose="020B0503020204020204" pitchFamily="34" charset="-122"/>
              </a:endParaRPr>
            </a:p>
          </p:txBody>
        </p:sp>
        <p:sp>
          <p:nvSpPr>
            <p:cNvPr id="10" name="Line 2"/>
            <p:cNvSpPr>
              <a:spLocks noChangeShapeType="1"/>
            </p:cNvSpPr>
            <p:nvPr/>
          </p:nvSpPr>
          <p:spPr bwMode="auto">
            <a:xfrm flipV="1">
              <a:off x="1883792" y="3639369"/>
              <a:ext cx="6211887" cy="4762"/>
            </a:xfrm>
            <a:prstGeom prst="line">
              <a:avLst/>
            </a:prstGeom>
            <a:noFill/>
            <a:ln w="1270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2" name="Line 4"/>
            <p:cNvSpPr>
              <a:spLocks noChangeShapeType="1"/>
            </p:cNvSpPr>
            <p:nvPr/>
          </p:nvSpPr>
          <p:spPr bwMode="auto">
            <a:xfrm>
              <a:off x="2112392" y="3567931"/>
              <a:ext cx="0" cy="762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3" name="Line 5"/>
            <p:cNvSpPr>
              <a:spLocks noChangeShapeType="1"/>
            </p:cNvSpPr>
            <p:nvPr/>
          </p:nvSpPr>
          <p:spPr bwMode="auto">
            <a:xfrm>
              <a:off x="2340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4" name="Line 6"/>
            <p:cNvSpPr>
              <a:spLocks noChangeShapeType="1"/>
            </p:cNvSpPr>
            <p:nvPr/>
          </p:nvSpPr>
          <p:spPr bwMode="auto">
            <a:xfrm>
              <a:off x="2569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5" name="Line 7"/>
            <p:cNvSpPr>
              <a:spLocks noChangeShapeType="1"/>
            </p:cNvSpPr>
            <p:nvPr/>
          </p:nvSpPr>
          <p:spPr bwMode="auto">
            <a:xfrm>
              <a:off x="2798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6" name="Line 8"/>
            <p:cNvSpPr>
              <a:spLocks noChangeShapeType="1"/>
            </p:cNvSpPr>
            <p:nvPr/>
          </p:nvSpPr>
          <p:spPr bwMode="auto">
            <a:xfrm>
              <a:off x="3026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7" name="Line 9"/>
            <p:cNvSpPr>
              <a:spLocks noChangeShapeType="1"/>
            </p:cNvSpPr>
            <p:nvPr/>
          </p:nvSpPr>
          <p:spPr bwMode="auto">
            <a:xfrm>
              <a:off x="3255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8" name="Line 10"/>
            <p:cNvSpPr>
              <a:spLocks noChangeShapeType="1"/>
            </p:cNvSpPr>
            <p:nvPr/>
          </p:nvSpPr>
          <p:spPr bwMode="auto">
            <a:xfrm>
              <a:off x="3483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9" name="Line 11"/>
            <p:cNvSpPr>
              <a:spLocks noChangeShapeType="1"/>
            </p:cNvSpPr>
            <p:nvPr/>
          </p:nvSpPr>
          <p:spPr bwMode="auto">
            <a:xfrm>
              <a:off x="3712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0" name="Line 12"/>
            <p:cNvSpPr>
              <a:spLocks noChangeShapeType="1"/>
            </p:cNvSpPr>
            <p:nvPr/>
          </p:nvSpPr>
          <p:spPr bwMode="auto">
            <a:xfrm>
              <a:off x="3941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1" name="Line 13"/>
            <p:cNvSpPr>
              <a:spLocks noChangeShapeType="1"/>
            </p:cNvSpPr>
            <p:nvPr/>
          </p:nvSpPr>
          <p:spPr bwMode="auto">
            <a:xfrm>
              <a:off x="4169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2" name="Line 14"/>
            <p:cNvSpPr>
              <a:spLocks noChangeShapeType="1"/>
            </p:cNvSpPr>
            <p:nvPr/>
          </p:nvSpPr>
          <p:spPr bwMode="auto">
            <a:xfrm>
              <a:off x="4398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3" name="Line 15"/>
            <p:cNvSpPr>
              <a:spLocks noChangeShapeType="1"/>
            </p:cNvSpPr>
            <p:nvPr/>
          </p:nvSpPr>
          <p:spPr bwMode="auto">
            <a:xfrm>
              <a:off x="4626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4" name="Line 16"/>
            <p:cNvSpPr>
              <a:spLocks noChangeShapeType="1"/>
            </p:cNvSpPr>
            <p:nvPr/>
          </p:nvSpPr>
          <p:spPr bwMode="auto">
            <a:xfrm>
              <a:off x="4855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5" name="Line 17"/>
            <p:cNvSpPr>
              <a:spLocks noChangeShapeType="1"/>
            </p:cNvSpPr>
            <p:nvPr/>
          </p:nvSpPr>
          <p:spPr bwMode="auto">
            <a:xfrm>
              <a:off x="5084192" y="3567931"/>
              <a:ext cx="0" cy="762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6" name="Line 18"/>
            <p:cNvSpPr>
              <a:spLocks noChangeShapeType="1"/>
            </p:cNvSpPr>
            <p:nvPr/>
          </p:nvSpPr>
          <p:spPr bwMode="auto">
            <a:xfrm>
              <a:off x="5312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7" name="Line 19"/>
            <p:cNvSpPr>
              <a:spLocks noChangeShapeType="1"/>
            </p:cNvSpPr>
            <p:nvPr/>
          </p:nvSpPr>
          <p:spPr bwMode="auto">
            <a:xfrm>
              <a:off x="5541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8" name="Line 20"/>
            <p:cNvSpPr>
              <a:spLocks noChangeShapeType="1"/>
            </p:cNvSpPr>
            <p:nvPr/>
          </p:nvSpPr>
          <p:spPr bwMode="auto">
            <a:xfrm>
              <a:off x="5769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9" name="Line 21"/>
            <p:cNvSpPr>
              <a:spLocks noChangeShapeType="1"/>
            </p:cNvSpPr>
            <p:nvPr/>
          </p:nvSpPr>
          <p:spPr bwMode="auto">
            <a:xfrm>
              <a:off x="5998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0" name="Line 22"/>
            <p:cNvSpPr>
              <a:spLocks noChangeShapeType="1"/>
            </p:cNvSpPr>
            <p:nvPr/>
          </p:nvSpPr>
          <p:spPr bwMode="auto">
            <a:xfrm>
              <a:off x="6227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1" name="Line 23"/>
            <p:cNvSpPr>
              <a:spLocks noChangeShapeType="1"/>
            </p:cNvSpPr>
            <p:nvPr/>
          </p:nvSpPr>
          <p:spPr bwMode="auto">
            <a:xfrm>
              <a:off x="6455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2" name="Line 24"/>
            <p:cNvSpPr>
              <a:spLocks noChangeShapeType="1"/>
            </p:cNvSpPr>
            <p:nvPr/>
          </p:nvSpPr>
          <p:spPr bwMode="auto">
            <a:xfrm>
              <a:off x="6684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3" name="Line 25"/>
            <p:cNvSpPr>
              <a:spLocks noChangeShapeType="1"/>
            </p:cNvSpPr>
            <p:nvPr/>
          </p:nvSpPr>
          <p:spPr bwMode="auto">
            <a:xfrm>
              <a:off x="6912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4" name="Line 40"/>
            <p:cNvSpPr>
              <a:spLocks noChangeShapeType="1"/>
            </p:cNvSpPr>
            <p:nvPr/>
          </p:nvSpPr>
          <p:spPr bwMode="auto">
            <a:xfrm>
              <a:off x="1883792" y="3263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5" name="Line 41"/>
            <p:cNvSpPr>
              <a:spLocks noChangeShapeType="1"/>
            </p:cNvSpPr>
            <p:nvPr/>
          </p:nvSpPr>
          <p:spPr bwMode="auto">
            <a:xfrm>
              <a:off x="1883792" y="2882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6" name="Line 42"/>
            <p:cNvSpPr>
              <a:spLocks noChangeShapeType="1"/>
            </p:cNvSpPr>
            <p:nvPr/>
          </p:nvSpPr>
          <p:spPr bwMode="auto">
            <a:xfrm>
              <a:off x="1883792" y="2501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7" name="Line 43"/>
            <p:cNvSpPr>
              <a:spLocks noChangeShapeType="1"/>
            </p:cNvSpPr>
            <p:nvPr/>
          </p:nvSpPr>
          <p:spPr bwMode="auto">
            <a:xfrm>
              <a:off x="1883792" y="2120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8" name="Line 44"/>
            <p:cNvSpPr>
              <a:spLocks noChangeShapeType="1"/>
            </p:cNvSpPr>
            <p:nvPr/>
          </p:nvSpPr>
          <p:spPr bwMode="auto">
            <a:xfrm>
              <a:off x="1883792" y="1739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9" name="Line 45"/>
            <p:cNvSpPr>
              <a:spLocks noChangeShapeType="1"/>
            </p:cNvSpPr>
            <p:nvPr/>
          </p:nvSpPr>
          <p:spPr bwMode="auto">
            <a:xfrm>
              <a:off x="1883792" y="1358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40" name="Text Box 77"/>
            <p:cNvSpPr txBox="1">
              <a:spLocks noChangeArrowheads="1"/>
            </p:cNvSpPr>
            <p:nvPr/>
          </p:nvSpPr>
          <p:spPr bwMode="auto">
            <a:xfrm>
              <a:off x="2159478" y="3588569"/>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1" name="Text Box 78"/>
            <p:cNvSpPr txBox="1">
              <a:spLocks noChangeArrowheads="1"/>
            </p:cNvSpPr>
            <p:nvPr/>
          </p:nvSpPr>
          <p:spPr bwMode="auto">
            <a:xfrm>
              <a:off x="2616678" y="3588570"/>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4</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2" name="Text Box 79"/>
            <p:cNvSpPr txBox="1">
              <a:spLocks noChangeArrowheads="1"/>
            </p:cNvSpPr>
            <p:nvPr/>
          </p:nvSpPr>
          <p:spPr bwMode="auto">
            <a:xfrm>
              <a:off x="3073878" y="3588570"/>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6</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3" name="Text Box 80"/>
            <p:cNvSpPr txBox="1">
              <a:spLocks noChangeArrowheads="1"/>
            </p:cNvSpPr>
            <p:nvPr/>
          </p:nvSpPr>
          <p:spPr bwMode="auto">
            <a:xfrm>
              <a:off x="3543778" y="3588570"/>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8</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4" name="Text Box 81"/>
            <p:cNvSpPr txBox="1">
              <a:spLocks noChangeArrowheads="1"/>
            </p:cNvSpPr>
            <p:nvPr/>
          </p:nvSpPr>
          <p:spPr bwMode="auto">
            <a:xfrm>
              <a:off x="3924779"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10</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5" name="Text Box 82"/>
            <p:cNvSpPr txBox="1">
              <a:spLocks noChangeArrowheads="1"/>
            </p:cNvSpPr>
            <p:nvPr/>
          </p:nvSpPr>
          <p:spPr bwMode="auto">
            <a:xfrm>
              <a:off x="4420078"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12</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6" name="Text Box 83"/>
            <p:cNvSpPr txBox="1">
              <a:spLocks noChangeArrowheads="1"/>
            </p:cNvSpPr>
            <p:nvPr/>
          </p:nvSpPr>
          <p:spPr bwMode="auto">
            <a:xfrm>
              <a:off x="4851878"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14</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7" name="Text Box 84"/>
            <p:cNvSpPr txBox="1">
              <a:spLocks noChangeArrowheads="1"/>
            </p:cNvSpPr>
            <p:nvPr/>
          </p:nvSpPr>
          <p:spPr bwMode="auto">
            <a:xfrm>
              <a:off x="5309079"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16</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8" name="Text Box 85"/>
            <p:cNvSpPr txBox="1">
              <a:spLocks noChangeArrowheads="1"/>
            </p:cNvSpPr>
            <p:nvPr/>
          </p:nvSpPr>
          <p:spPr bwMode="auto">
            <a:xfrm>
              <a:off x="5782154"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18</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9" name="Text Box 86"/>
            <p:cNvSpPr txBox="1">
              <a:spLocks noChangeArrowheads="1"/>
            </p:cNvSpPr>
            <p:nvPr/>
          </p:nvSpPr>
          <p:spPr bwMode="auto">
            <a:xfrm>
              <a:off x="6239353"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20</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50" name="Text Box 87"/>
            <p:cNvSpPr txBox="1">
              <a:spLocks noChangeArrowheads="1"/>
            </p:cNvSpPr>
            <p:nvPr/>
          </p:nvSpPr>
          <p:spPr bwMode="auto">
            <a:xfrm>
              <a:off x="6683854" y="3596503"/>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22</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51" name="Text Box 89"/>
            <p:cNvSpPr txBox="1">
              <a:spLocks noChangeArrowheads="1"/>
            </p:cNvSpPr>
            <p:nvPr/>
          </p:nvSpPr>
          <p:spPr bwMode="auto">
            <a:xfrm>
              <a:off x="1740377" y="3588570"/>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dirty="0">
                  <a:solidFill>
                    <a:srgbClr val="000000"/>
                  </a:solidFill>
                  <a:latin typeface="微软雅黑" panose="020B0503020204020204" pitchFamily="34" charset="-122"/>
                  <a:ea typeface="微软雅黑" panose="020B0503020204020204" pitchFamily="34" charset="-122"/>
                </a:rPr>
                <a:t>0</a:t>
              </a:r>
              <a:endParaRPr lang="en-US" altLang="zh-CN" sz="1000" b="1" kern="0" dirty="0">
                <a:solidFill>
                  <a:srgbClr val="000000"/>
                </a:solidFill>
                <a:latin typeface="微软雅黑" panose="020B0503020204020204" pitchFamily="34" charset="-122"/>
                <a:ea typeface="微软雅黑" panose="020B0503020204020204" pitchFamily="34" charset="-122"/>
              </a:endParaRPr>
            </a:p>
          </p:txBody>
        </p:sp>
        <p:sp>
          <p:nvSpPr>
            <p:cNvPr id="52" name="Text Box 90"/>
            <p:cNvSpPr txBox="1">
              <a:spLocks noChangeArrowheads="1"/>
            </p:cNvSpPr>
            <p:nvPr/>
          </p:nvSpPr>
          <p:spPr bwMode="auto">
            <a:xfrm>
              <a:off x="1617091" y="3439342"/>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dirty="0">
                  <a:solidFill>
                    <a:srgbClr val="000000"/>
                  </a:solidFill>
                  <a:latin typeface="微软雅黑" panose="020B0503020204020204" pitchFamily="34" charset="-122"/>
                  <a:ea typeface="微软雅黑" panose="020B0503020204020204" pitchFamily="34" charset="-122"/>
                </a:rPr>
                <a:t>0</a:t>
              </a:r>
              <a:endParaRPr lang="en-US" altLang="zh-CN" sz="1000" b="1" kern="0" dirty="0">
                <a:solidFill>
                  <a:srgbClr val="000000"/>
                </a:solidFill>
                <a:latin typeface="微软雅黑" panose="020B0503020204020204" pitchFamily="34" charset="-122"/>
                <a:ea typeface="微软雅黑" panose="020B0503020204020204" pitchFamily="34" charset="-122"/>
              </a:endParaRPr>
            </a:p>
          </p:txBody>
        </p:sp>
        <p:sp>
          <p:nvSpPr>
            <p:cNvPr id="53" name="Text Box 91"/>
            <p:cNvSpPr txBox="1">
              <a:spLocks noChangeArrowheads="1"/>
            </p:cNvSpPr>
            <p:nvPr/>
          </p:nvSpPr>
          <p:spPr bwMode="auto">
            <a:xfrm>
              <a:off x="1597772" y="3058346"/>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4</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54" name="Text Box 92"/>
            <p:cNvSpPr txBox="1">
              <a:spLocks noChangeArrowheads="1"/>
            </p:cNvSpPr>
            <p:nvPr/>
          </p:nvSpPr>
          <p:spPr bwMode="auto">
            <a:xfrm>
              <a:off x="1597772" y="26900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dirty="0">
                  <a:solidFill>
                    <a:srgbClr val="000000"/>
                  </a:solidFill>
                  <a:latin typeface="微软雅黑" panose="020B0503020204020204" pitchFamily="34" charset="-122"/>
                  <a:ea typeface="微软雅黑" panose="020B0503020204020204" pitchFamily="34" charset="-122"/>
                </a:rPr>
                <a:t>8</a:t>
              </a:r>
              <a:endParaRPr lang="en-US" altLang="zh-CN" sz="1000" b="1" kern="0" dirty="0">
                <a:solidFill>
                  <a:srgbClr val="000000"/>
                </a:solidFill>
                <a:latin typeface="微软雅黑" panose="020B0503020204020204" pitchFamily="34" charset="-122"/>
                <a:ea typeface="微软雅黑" panose="020B0503020204020204" pitchFamily="34" charset="-122"/>
              </a:endParaRPr>
            </a:p>
          </p:txBody>
        </p:sp>
        <p:sp>
          <p:nvSpPr>
            <p:cNvPr id="55" name="Text Box 93"/>
            <p:cNvSpPr txBox="1">
              <a:spLocks noChangeArrowheads="1"/>
            </p:cNvSpPr>
            <p:nvPr/>
          </p:nvSpPr>
          <p:spPr bwMode="auto">
            <a:xfrm>
              <a:off x="1483472" y="2321743"/>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12</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56" name="Text Box 94"/>
            <p:cNvSpPr txBox="1">
              <a:spLocks noChangeArrowheads="1"/>
            </p:cNvSpPr>
            <p:nvPr/>
          </p:nvSpPr>
          <p:spPr bwMode="auto">
            <a:xfrm>
              <a:off x="1483472" y="1953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16</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57" name="Text Box 95"/>
            <p:cNvSpPr txBox="1">
              <a:spLocks noChangeArrowheads="1"/>
            </p:cNvSpPr>
            <p:nvPr/>
          </p:nvSpPr>
          <p:spPr bwMode="auto">
            <a:xfrm>
              <a:off x="1483472" y="1572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20</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58" name="Text Box 96"/>
            <p:cNvSpPr txBox="1">
              <a:spLocks noChangeArrowheads="1"/>
            </p:cNvSpPr>
            <p:nvPr/>
          </p:nvSpPr>
          <p:spPr bwMode="auto">
            <a:xfrm>
              <a:off x="1483472"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dirty="0">
                  <a:solidFill>
                    <a:srgbClr val="000000"/>
                  </a:solidFill>
                  <a:latin typeface="微软雅黑" panose="020B0503020204020204" pitchFamily="34" charset="-122"/>
                  <a:ea typeface="微软雅黑" panose="020B0503020204020204" pitchFamily="34" charset="-122"/>
                </a:rPr>
                <a:t>24</a:t>
              </a:r>
              <a:endParaRPr lang="en-US" altLang="zh-CN" sz="1000" b="1" kern="0" dirty="0">
                <a:solidFill>
                  <a:srgbClr val="000000"/>
                </a:solidFill>
                <a:latin typeface="微软雅黑" panose="020B0503020204020204" pitchFamily="34" charset="-122"/>
                <a:ea typeface="微软雅黑" panose="020B0503020204020204" pitchFamily="34" charset="-122"/>
              </a:endParaRPr>
            </a:p>
          </p:txBody>
        </p:sp>
        <p:sp>
          <p:nvSpPr>
            <p:cNvPr id="59"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0"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1"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2"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3"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4"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5"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6"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7"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8"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9"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70"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71"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72" name="Freeform 118"/>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73" name="Text Box 134"/>
            <p:cNvSpPr txBox="1">
              <a:spLocks noChangeArrowheads="1"/>
            </p:cNvSpPr>
            <p:nvPr/>
          </p:nvSpPr>
          <p:spPr bwMode="auto">
            <a:xfrm>
              <a:off x="8097266" y="3444106"/>
              <a:ext cx="113274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1200" b="1" kern="0">
                  <a:solidFill>
                    <a:srgbClr val="000000"/>
                  </a:solidFill>
                  <a:latin typeface="微软雅黑" panose="020B0503020204020204" pitchFamily="34" charset="-122"/>
                  <a:ea typeface="微软雅黑" panose="020B0503020204020204" pitchFamily="34" charset="-122"/>
                </a:rPr>
                <a:t>传输轮次</a:t>
              </a:r>
              <a:endParaRPr lang="zh-CN" altLang="en-US" sz="1200" b="1" kern="0">
                <a:solidFill>
                  <a:srgbClr val="000000"/>
                </a:solidFill>
                <a:latin typeface="微软雅黑" panose="020B0503020204020204" pitchFamily="34" charset="-122"/>
                <a:ea typeface="微软雅黑" panose="020B0503020204020204" pitchFamily="34" charset="-122"/>
              </a:endParaRPr>
            </a:p>
          </p:txBody>
        </p:sp>
        <p:sp>
          <p:nvSpPr>
            <p:cNvPr id="74" name="Text Box 135"/>
            <p:cNvSpPr txBox="1">
              <a:spLocks noChangeArrowheads="1"/>
            </p:cNvSpPr>
            <p:nvPr/>
          </p:nvSpPr>
          <p:spPr bwMode="auto">
            <a:xfrm>
              <a:off x="951929" y="840152"/>
              <a:ext cx="184978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1200" b="1" kern="0" dirty="0">
                  <a:solidFill>
                    <a:srgbClr val="000000"/>
                  </a:solidFill>
                  <a:latin typeface="微软雅黑" panose="020B0503020204020204" pitchFamily="34" charset="-122"/>
                  <a:ea typeface="微软雅黑" panose="020B0503020204020204" pitchFamily="34" charset="-122"/>
                </a:rPr>
                <a:t>拥塞窗口  </a:t>
              </a:r>
              <a:r>
                <a:rPr lang="en-US" altLang="zh-CN" sz="1200" b="1" kern="0" dirty="0" err="1">
                  <a:solidFill>
                    <a:srgbClr val="000000"/>
                  </a:solidFill>
                  <a:latin typeface="微软雅黑" panose="020B0503020204020204" pitchFamily="34" charset="-122"/>
                  <a:ea typeface="微软雅黑" panose="020B0503020204020204" pitchFamily="34" charset="-122"/>
                </a:rPr>
                <a:t>cwnd</a:t>
              </a:r>
              <a:endParaRPr lang="en-US" altLang="zh-CN" sz="1200" b="1" kern="0" dirty="0">
                <a:solidFill>
                  <a:srgbClr val="000000"/>
                </a:solidFill>
                <a:latin typeface="微软雅黑" panose="020B0503020204020204" pitchFamily="34" charset="-122"/>
                <a:ea typeface="微软雅黑" panose="020B0503020204020204" pitchFamily="34" charset="-122"/>
              </a:endParaRPr>
            </a:p>
          </p:txBody>
        </p:sp>
        <p:sp>
          <p:nvSpPr>
            <p:cNvPr id="75" name="Text Box 140"/>
            <p:cNvSpPr txBox="1">
              <a:spLocks noChangeArrowheads="1"/>
            </p:cNvSpPr>
            <p:nvPr/>
          </p:nvSpPr>
          <p:spPr bwMode="auto">
            <a:xfrm>
              <a:off x="6895229" y="1763523"/>
              <a:ext cx="115411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200" b="1" kern="0" dirty="0">
                  <a:solidFill>
                    <a:srgbClr val="CC00CC"/>
                  </a:solidFill>
                  <a:latin typeface="微软雅黑" panose="020B0503020204020204" pitchFamily="34" charset="-122"/>
                  <a:ea typeface="微软雅黑" panose="020B0503020204020204" pitchFamily="34" charset="-122"/>
                </a:rPr>
                <a:t>3-ACK</a:t>
              </a:r>
              <a:endParaRPr lang="zh-CN" altLang="en-US" sz="1200" b="1" kern="0" dirty="0">
                <a:solidFill>
                  <a:srgbClr val="CC00CC"/>
                </a:solidFill>
                <a:latin typeface="微软雅黑" panose="020B0503020204020204" pitchFamily="34" charset="-122"/>
                <a:ea typeface="微软雅黑" panose="020B0503020204020204" pitchFamily="34" charset="-122"/>
              </a:endParaRPr>
            </a:p>
          </p:txBody>
        </p:sp>
        <p:sp>
          <p:nvSpPr>
            <p:cNvPr id="76" name="Line 156"/>
            <p:cNvSpPr>
              <a:spLocks noChangeShapeType="1"/>
            </p:cNvSpPr>
            <p:nvPr/>
          </p:nvSpPr>
          <p:spPr bwMode="auto">
            <a:xfrm>
              <a:off x="1959992" y="2120131"/>
              <a:ext cx="838200" cy="0"/>
            </a:xfrm>
            <a:prstGeom prst="line">
              <a:avLst/>
            </a:prstGeom>
            <a:noFill/>
            <a:ln w="1270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77" name="Line 146"/>
            <p:cNvSpPr>
              <a:spLocks noChangeShapeType="1"/>
            </p:cNvSpPr>
            <p:nvPr/>
          </p:nvSpPr>
          <p:spPr bwMode="auto">
            <a:xfrm flipV="1">
              <a:off x="1959992" y="1351781"/>
              <a:ext cx="2679700" cy="6350"/>
            </a:xfrm>
            <a:prstGeom prst="line">
              <a:avLst/>
            </a:prstGeom>
            <a:noFill/>
            <a:ln w="1270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78" name="Text Box 203"/>
            <p:cNvSpPr txBox="1">
              <a:spLocks noChangeArrowheads="1"/>
            </p:cNvSpPr>
            <p:nvPr/>
          </p:nvSpPr>
          <p:spPr bwMode="auto">
            <a:xfrm>
              <a:off x="7761175" y="1935494"/>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sz="1200" b="1" kern="0" dirty="0">
                  <a:solidFill>
                    <a:srgbClr val="0000FF"/>
                  </a:solidFill>
                  <a:latin typeface="微软雅黑" panose="020B0503020204020204" pitchFamily="34" charset="-122"/>
                  <a:ea typeface="微软雅黑" panose="020B0503020204020204" pitchFamily="34" charset="-122"/>
                </a:rPr>
                <a:t>TCP Reno </a:t>
              </a:r>
              <a:endParaRPr lang="en-US" altLang="zh-CN" sz="1200" b="1" kern="0" dirty="0">
                <a:solidFill>
                  <a:srgbClr val="0000FF"/>
                </a:solidFill>
                <a:latin typeface="微软雅黑" panose="020B0503020204020204" pitchFamily="34" charset="-122"/>
                <a:ea typeface="微软雅黑" panose="020B0503020204020204" pitchFamily="34" charset="-122"/>
              </a:endParaRPr>
            </a:p>
            <a:p>
              <a:pPr algn="ctr" eaLnBrk="1" hangingPunct="1">
                <a:defRPr/>
              </a:pPr>
              <a:r>
                <a:rPr lang="zh-CN" altLang="en-US" sz="1200" b="1" kern="0" dirty="0">
                  <a:solidFill>
                    <a:srgbClr val="0000FF"/>
                  </a:solidFill>
                  <a:latin typeface="微软雅黑" panose="020B0503020204020204" pitchFamily="34" charset="-122"/>
                  <a:ea typeface="微软雅黑" panose="020B0503020204020204" pitchFamily="34" charset="-122"/>
                </a:rPr>
                <a:t>版本</a:t>
              </a:r>
              <a:endParaRPr lang="zh-CN" altLang="en-US" sz="1200" b="1" kern="0" dirty="0">
                <a:solidFill>
                  <a:srgbClr val="0000FF"/>
                </a:solidFill>
                <a:latin typeface="微软雅黑" panose="020B0503020204020204" pitchFamily="34" charset="-122"/>
                <a:ea typeface="微软雅黑" panose="020B0503020204020204" pitchFamily="34" charset="-122"/>
              </a:endParaRPr>
            </a:p>
          </p:txBody>
        </p:sp>
        <p:sp>
          <p:nvSpPr>
            <p:cNvPr id="79" name="Text Box 205"/>
            <p:cNvSpPr txBox="1">
              <a:spLocks noChangeArrowheads="1"/>
            </p:cNvSpPr>
            <p:nvPr/>
          </p:nvSpPr>
          <p:spPr bwMode="auto">
            <a:xfrm>
              <a:off x="300644" y="1861370"/>
              <a:ext cx="1198547" cy="631241"/>
            </a:xfrm>
            <a:prstGeom prst="rect">
              <a:avLst/>
            </a:prstGeom>
            <a:noFill/>
            <a:ln w="9525">
              <a:noFill/>
              <a:miter lim="800000"/>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sz="1200" b="1" kern="0" dirty="0" err="1">
                  <a:solidFill>
                    <a:srgbClr val="CC00CC"/>
                  </a:solidFill>
                  <a:latin typeface="微软雅黑" panose="020B0503020204020204" pitchFamily="34" charset="-122"/>
                  <a:ea typeface="微软雅黑" panose="020B0503020204020204" pitchFamily="34" charset="-122"/>
                </a:rPr>
                <a:t>ssthresh</a:t>
              </a:r>
              <a:endParaRPr lang="en-US" altLang="zh-CN" sz="1200" b="1" kern="0" dirty="0">
                <a:solidFill>
                  <a:srgbClr val="CC00CC"/>
                </a:solidFill>
                <a:latin typeface="微软雅黑" panose="020B0503020204020204" pitchFamily="34" charset="-122"/>
                <a:ea typeface="微软雅黑" panose="020B0503020204020204" pitchFamily="34" charset="-122"/>
              </a:endParaRPr>
            </a:p>
            <a:p>
              <a:pPr algn="ctr" eaLnBrk="1" hangingPunct="1">
                <a:defRPr/>
              </a:pPr>
              <a:r>
                <a:rPr lang="zh-CN" altLang="en-US" sz="1200" b="1" kern="0" dirty="0">
                  <a:solidFill>
                    <a:srgbClr val="CC00CC"/>
                  </a:solidFill>
                  <a:latin typeface="微软雅黑" panose="020B0503020204020204" pitchFamily="34" charset="-122"/>
                  <a:ea typeface="微软雅黑" panose="020B0503020204020204" pitchFamily="34" charset="-122"/>
                </a:rPr>
                <a:t> 的初始值</a:t>
              </a:r>
              <a:endParaRPr lang="zh-CN" altLang="en-US" sz="1200" b="1" kern="0" dirty="0">
                <a:solidFill>
                  <a:srgbClr val="CC00CC"/>
                </a:solidFill>
                <a:latin typeface="微软雅黑" panose="020B0503020204020204" pitchFamily="34" charset="-122"/>
                <a:ea typeface="微软雅黑" panose="020B0503020204020204" pitchFamily="34" charset="-122"/>
              </a:endParaRPr>
            </a:p>
          </p:txBody>
        </p:sp>
        <p:sp>
          <p:nvSpPr>
            <p:cNvPr id="80" name="Line 215"/>
            <p:cNvSpPr>
              <a:spLocks noChangeShapeType="1"/>
            </p:cNvSpPr>
            <p:nvPr/>
          </p:nvSpPr>
          <p:spPr bwMode="auto">
            <a:xfrm flipV="1">
              <a:off x="1388492" y="2148706"/>
              <a:ext cx="214312" cy="0"/>
            </a:xfrm>
            <a:prstGeom prst="line">
              <a:avLst/>
            </a:prstGeom>
            <a:noFill/>
            <a:ln w="19050">
              <a:solidFill>
                <a:srgbClr val="CC00CC"/>
              </a:solidFill>
              <a:round/>
              <a:tailEnd type="triangle" w="sm" len="med"/>
            </a:ln>
            <a:extLst>
              <a:ext uri="{909E8E84-426E-40DD-AFC4-6F175D3DCCD1}">
                <a14:hiddenFill xmlns:a14="http://schemas.microsoft.com/office/drawing/2010/main">
                  <a:noFill/>
                </a14:hiddenFill>
              </a:ext>
            </a:extLst>
          </p:spPr>
          <p:txBody>
            <a:bodyP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1" name="Text Box 206"/>
            <p:cNvSpPr txBox="1">
              <a:spLocks noChangeArrowheads="1"/>
            </p:cNvSpPr>
            <p:nvPr/>
          </p:nvSpPr>
          <p:spPr bwMode="auto">
            <a:xfrm rot="20245475">
              <a:off x="6824458" y="2308582"/>
              <a:ext cx="113274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200" b="1" kern="0">
                  <a:solidFill>
                    <a:srgbClr val="000000"/>
                  </a:solidFill>
                  <a:latin typeface="微软雅黑" panose="020B0503020204020204" pitchFamily="34" charset="-122"/>
                  <a:ea typeface="微软雅黑" panose="020B0503020204020204" pitchFamily="34" charset="-122"/>
                </a:rPr>
                <a:t>拥塞避免</a:t>
              </a:r>
              <a:endParaRPr lang="zh-CN" altLang="en-US" sz="1200" b="1" kern="0">
                <a:solidFill>
                  <a:srgbClr val="000000"/>
                </a:solidFill>
                <a:latin typeface="微软雅黑" panose="020B0503020204020204" pitchFamily="34" charset="-122"/>
                <a:ea typeface="微软雅黑" panose="020B0503020204020204" pitchFamily="34" charset="-122"/>
              </a:endParaRPr>
            </a:p>
          </p:txBody>
        </p:sp>
        <p:sp>
          <p:nvSpPr>
            <p:cNvPr id="82"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3"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4"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5"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6"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7"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8"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9"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0" name="Line 147"/>
            <p:cNvSpPr>
              <a:spLocks noChangeShapeType="1"/>
            </p:cNvSpPr>
            <p:nvPr/>
          </p:nvSpPr>
          <p:spPr bwMode="auto">
            <a:xfrm rot="10800000">
              <a:off x="1977454" y="2499544"/>
              <a:ext cx="4038600" cy="0"/>
            </a:xfrm>
            <a:prstGeom prst="line">
              <a:avLst/>
            </a:prstGeom>
            <a:noFill/>
            <a:ln w="1270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cxnSp>
          <p:nvCxnSpPr>
            <p:cNvPr id="91"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ln>
            <a:extLst>
              <a:ext uri="{909E8E84-426E-40DD-AFC4-6F175D3DCCD1}">
                <a14:hiddenFill xmlns:a14="http://schemas.microsoft.com/office/drawing/2010/main">
                  <a:noFill/>
                </a14:hiddenFill>
              </a:ext>
            </a:extLst>
          </p:spPr>
        </p:cxnSp>
        <p:sp>
          <p:nvSpPr>
            <p:cNvPr id="92" name="Rectangle 161"/>
            <p:cNvSpPr>
              <a:spLocks noChangeArrowheads="1"/>
            </p:cNvSpPr>
            <p:nvPr/>
          </p:nvSpPr>
          <p:spPr bwMode="auto">
            <a:xfrm>
              <a:off x="2485408" y="1712921"/>
              <a:ext cx="431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r>
                <a:rPr lang="en-US" altLang="zh-CN" kern="0" dirty="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dirty="0">
                <a:solidFill>
                  <a:srgbClr val="CC00CC"/>
                </a:solidFill>
                <a:latin typeface="微软雅黑" panose="020B0503020204020204" pitchFamily="34" charset="-122"/>
                <a:ea typeface="微软雅黑" panose="020B0503020204020204" pitchFamily="34" charset="-122"/>
              </a:endParaRPr>
            </a:p>
          </p:txBody>
        </p:sp>
        <p:sp>
          <p:nvSpPr>
            <p:cNvPr id="93"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4" name="任意多边形 134"/>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5" name="Rectangle 161"/>
            <p:cNvSpPr>
              <a:spLocks noChangeArrowheads="1"/>
            </p:cNvSpPr>
            <p:nvPr/>
          </p:nvSpPr>
          <p:spPr bwMode="auto">
            <a:xfrm>
              <a:off x="4429625"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defRPr/>
              </a:pPr>
              <a:r>
                <a:rPr lang="en-US" altLang="zh-CN" kern="0" dirty="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dirty="0">
                <a:solidFill>
                  <a:srgbClr val="CC00CC"/>
                </a:solidFill>
                <a:latin typeface="微软雅黑" panose="020B0503020204020204" pitchFamily="34" charset="-122"/>
                <a:ea typeface="微软雅黑" panose="020B0503020204020204" pitchFamily="34" charset="-122"/>
              </a:endParaRPr>
            </a:p>
          </p:txBody>
        </p:sp>
        <p:cxnSp>
          <p:nvCxnSpPr>
            <p:cNvPr id="96"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ln>
          </p:spPr>
        </p:cxnSp>
        <p:cxnSp>
          <p:nvCxnSpPr>
            <p:cNvPr id="97"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ln>
          </p:spPr>
        </p:cxnSp>
        <p:sp>
          <p:nvSpPr>
            <p:cNvPr id="98"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9" name="Line 24"/>
            <p:cNvSpPr>
              <a:spLocks noChangeShapeType="1"/>
            </p:cNvSpPr>
            <p:nvPr/>
          </p:nvSpPr>
          <p:spPr bwMode="auto">
            <a:xfrm>
              <a:off x="7367017" y="348538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00" name="Line 22"/>
            <p:cNvSpPr>
              <a:spLocks noChangeShapeType="1"/>
            </p:cNvSpPr>
            <p:nvPr/>
          </p:nvSpPr>
          <p:spPr bwMode="auto">
            <a:xfrm>
              <a:off x="7135242" y="3490144"/>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01" name="Text Box 87"/>
            <p:cNvSpPr txBox="1">
              <a:spLocks noChangeArrowheads="1"/>
            </p:cNvSpPr>
            <p:nvPr/>
          </p:nvSpPr>
          <p:spPr bwMode="auto">
            <a:xfrm>
              <a:off x="7112479" y="3593331"/>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24</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102" name="Line 22"/>
            <p:cNvSpPr>
              <a:spLocks noChangeShapeType="1"/>
            </p:cNvSpPr>
            <p:nvPr/>
          </p:nvSpPr>
          <p:spPr bwMode="auto">
            <a:xfrm>
              <a:off x="7605142" y="349808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cxnSp>
          <p:nvCxnSpPr>
            <p:cNvPr id="103" name="直接连接符 134"/>
            <p:cNvCxnSpPr>
              <a:cxnSpLocks noChangeShapeType="1"/>
              <a:stCxn id="94" idx="4"/>
              <a:endCxn id="98" idx="3"/>
            </p:cNvCxnSpPr>
            <p:nvPr/>
          </p:nvCxnSpPr>
          <p:spPr bwMode="auto">
            <a:xfrm>
              <a:off x="6706617" y="2109019"/>
              <a:ext cx="200025" cy="785812"/>
            </a:xfrm>
            <a:prstGeom prst="line">
              <a:avLst/>
            </a:prstGeom>
            <a:noFill/>
            <a:ln w="19050" algn="ctr">
              <a:solidFill>
                <a:srgbClr val="0000FF"/>
              </a:solidFill>
              <a:round/>
            </a:ln>
          </p:spPr>
        </p:cxnSp>
        <p:sp>
          <p:nvSpPr>
            <p:cNvPr id="104" name="Text Box 206"/>
            <p:cNvSpPr txBox="1">
              <a:spLocks noChangeArrowheads="1"/>
            </p:cNvSpPr>
            <p:nvPr/>
          </p:nvSpPr>
          <p:spPr bwMode="auto">
            <a:xfrm rot="20070649">
              <a:off x="5690388" y="1904915"/>
              <a:ext cx="113274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200" b="1" kern="0" dirty="0">
                  <a:solidFill>
                    <a:srgbClr val="000000"/>
                  </a:solidFill>
                  <a:latin typeface="微软雅黑" panose="020B0503020204020204" pitchFamily="34" charset="-122"/>
                  <a:ea typeface="微软雅黑" panose="020B0503020204020204" pitchFamily="34" charset="-122"/>
                </a:rPr>
                <a:t>拥塞避免</a:t>
              </a:r>
              <a:endParaRPr lang="zh-CN" altLang="en-US" sz="1200" b="1" kern="0" dirty="0">
                <a:solidFill>
                  <a:srgbClr val="000000"/>
                </a:solidFill>
                <a:latin typeface="微软雅黑" panose="020B0503020204020204" pitchFamily="34" charset="-122"/>
                <a:ea typeface="微软雅黑" panose="020B0503020204020204" pitchFamily="34" charset="-122"/>
              </a:endParaRPr>
            </a:p>
          </p:txBody>
        </p:sp>
        <p:sp>
          <p:nvSpPr>
            <p:cNvPr id="105" name="Text Box 206"/>
            <p:cNvSpPr txBox="1">
              <a:spLocks noChangeArrowheads="1"/>
            </p:cNvSpPr>
            <p:nvPr/>
          </p:nvSpPr>
          <p:spPr bwMode="auto">
            <a:xfrm rot="20205303">
              <a:off x="2783437" y="1466625"/>
              <a:ext cx="113274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200" b="1" kern="0" dirty="0">
                  <a:solidFill>
                    <a:srgbClr val="000000"/>
                  </a:solidFill>
                  <a:latin typeface="微软雅黑" panose="020B0503020204020204" pitchFamily="34" charset="-122"/>
                  <a:ea typeface="微软雅黑" panose="020B0503020204020204" pitchFamily="34" charset="-122"/>
                </a:rPr>
                <a:t>拥塞避免</a:t>
              </a:r>
              <a:endParaRPr lang="zh-CN" altLang="en-US" sz="1200" b="1" kern="0" dirty="0">
                <a:solidFill>
                  <a:srgbClr val="000000"/>
                </a:solidFill>
                <a:latin typeface="微软雅黑" panose="020B0503020204020204" pitchFamily="34" charset="-122"/>
                <a:ea typeface="微软雅黑" panose="020B0503020204020204" pitchFamily="34" charset="-122"/>
              </a:endParaRPr>
            </a:p>
          </p:txBody>
        </p:sp>
        <p:sp>
          <p:nvSpPr>
            <p:cNvPr id="106" name="TextBox 147"/>
            <p:cNvSpPr txBox="1">
              <a:spLocks noChangeArrowheads="1"/>
            </p:cNvSpPr>
            <p:nvPr/>
          </p:nvSpPr>
          <p:spPr bwMode="auto">
            <a:xfrm>
              <a:off x="5403008" y="2081221"/>
              <a:ext cx="649421"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kern="0" dirty="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dirty="0">
                <a:solidFill>
                  <a:srgbClr val="CC00CC"/>
                </a:solidFill>
                <a:latin typeface="微软雅黑" panose="020B0503020204020204" pitchFamily="34" charset="-122"/>
                <a:ea typeface="微软雅黑" panose="020B0503020204020204" pitchFamily="34" charset="-122"/>
              </a:endParaRPr>
            </a:p>
          </p:txBody>
        </p:sp>
        <p:sp>
          <p:nvSpPr>
            <p:cNvPr id="107" name="TextBox 148"/>
            <p:cNvSpPr txBox="1">
              <a:spLocks noChangeArrowheads="1"/>
            </p:cNvSpPr>
            <p:nvPr/>
          </p:nvSpPr>
          <p:spPr bwMode="auto">
            <a:xfrm>
              <a:off x="6553948" y="1679583"/>
              <a:ext cx="649421"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kern="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a:solidFill>
                  <a:srgbClr val="CC00CC"/>
                </a:solidFill>
                <a:latin typeface="微软雅黑" panose="020B0503020204020204" pitchFamily="34" charset="-122"/>
                <a:ea typeface="微软雅黑" panose="020B0503020204020204" pitchFamily="34" charset="-122"/>
              </a:endParaRPr>
            </a:p>
          </p:txBody>
        </p:sp>
        <p:cxnSp>
          <p:nvCxnSpPr>
            <p:cNvPr id="108"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ln>
          </p:spPr>
        </p:cxnSp>
        <p:cxnSp>
          <p:nvCxnSpPr>
            <p:cNvPr id="109" name="直接连接符 108"/>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ln>
          </p:spPr>
        </p:cxnSp>
        <p:cxnSp>
          <p:nvCxnSpPr>
            <p:cNvPr id="110"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ln>
          </p:spPr>
        </p:cxnSp>
        <p:sp>
          <p:nvSpPr>
            <p:cNvPr id="111"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2"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3"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4" name="TextBox 149"/>
            <p:cNvSpPr txBox="1">
              <a:spLocks noChangeArrowheads="1"/>
            </p:cNvSpPr>
            <p:nvPr/>
          </p:nvSpPr>
          <p:spPr bwMode="auto">
            <a:xfrm>
              <a:off x="6626973" y="2832108"/>
              <a:ext cx="649421"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kern="0" dirty="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dirty="0">
                <a:solidFill>
                  <a:srgbClr val="CC00CC"/>
                </a:solidFill>
                <a:latin typeface="微软雅黑" panose="020B0503020204020204" pitchFamily="34" charset="-122"/>
                <a:ea typeface="微软雅黑" panose="020B0503020204020204" pitchFamily="34" charset="-122"/>
              </a:endParaRPr>
            </a:p>
          </p:txBody>
        </p:sp>
        <p:sp>
          <p:nvSpPr>
            <p:cNvPr id="115"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cxnSp>
          <p:nvCxnSpPr>
            <p:cNvPr id="116" name="直接连接符 115"/>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ln>
            <a:extLst>
              <a:ext uri="{909E8E84-426E-40DD-AFC4-6F175D3DCCD1}">
                <a14:hiddenFill xmlns:a14="http://schemas.microsoft.com/office/drawing/2010/main">
                  <a:noFill/>
                </a14:hiddenFill>
              </a:ext>
            </a:extLst>
          </p:spPr>
        </p:cxnSp>
        <p:cxnSp>
          <p:nvCxnSpPr>
            <p:cNvPr id="117"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ln>
            <a:extLst>
              <a:ext uri="{909E8E84-426E-40DD-AFC4-6F175D3DCCD1}">
                <a14:hiddenFill xmlns:a14="http://schemas.microsoft.com/office/drawing/2010/main">
                  <a:noFill/>
                </a14:hiddenFill>
              </a:ext>
            </a:extLst>
          </p:spPr>
        </p:cxnSp>
      </p:grpSp>
      <p:sp>
        <p:nvSpPr>
          <p:cNvPr id="119" name="Line 167"/>
          <p:cNvSpPr>
            <a:spLocks noChangeShapeType="1"/>
          </p:cNvSpPr>
          <p:nvPr/>
        </p:nvSpPr>
        <p:spPr bwMode="auto">
          <a:xfrm>
            <a:off x="2453270" y="2248608"/>
            <a:ext cx="440153" cy="326776"/>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lIns="91436" tIns="45718" rIns="91436" bIns="45718" anchor="ctr"/>
          <a:lstStyle/>
          <a:p>
            <a:pPr>
              <a:defRPr/>
            </a:pPr>
            <a:endParaRPr lang="zh-CN" altLang="en-US" sz="2400" b="1" kern="0">
              <a:solidFill>
                <a:sysClr val="windowText" lastClr="000000"/>
              </a:solidFill>
            </a:endParaRPr>
          </a:p>
        </p:txBody>
      </p:sp>
      <p:sp>
        <p:nvSpPr>
          <p:cNvPr id="123" name="Text Box 155"/>
          <p:cNvSpPr txBox="1">
            <a:spLocks noChangeArrowheads="1"/>
          </p:cNvSpPr>
          <p:nvPr/>
        </p:nvSpPr>
        <p:spPr bwMode="auto">
          <a:xfrm>
            <a:off x="1655268" y="3420248"/>
            <a:ext cx="6328672" cy="904863"/>
          </a:xfrm>
          <a:prstGeom prst="rect">
            <a:avLst/>
          </a:prstGeom>
          <a:noFill/>
          <a:ln w="9525">
            <a:noFill/>
            <a:miter lim="800000"/>
          </a:ln>
          <a:effectLst/>
        </p:spPr>
        <p:txBody>
          <a:bodyPr wrap="square" lIns="91436" tIns="45718" rIns="91436" bIns="45718">
            <a:spAutoFit/>
          </a:bodyPr>
          <a:lstStyle/>
          <a:p>
            <a:pPr>
              <a:lnSpc>
                <a:spcPct val="110000"/>
              </a:lnSpc>
            </a:pPr>
            <a:r>
              <a:rPr lang="zh-CN" altLang="en-US" sz="1600" b="1" dirty="0">
                <a:solidFill>
                  <a:srgbClr val="0000FF"/>
                </a:solidFill>
                <a:latin typeface="微软雅黑" panose="020B0503020204020204" pitchFamily="34" charset="-122"/>
                <a:ea typeface="微软雅黑" panose="020B0503020204020204" pitchFamily="34" charset="-122"/>
              </a:rPr>
              <a:t>发送方每收到一个对新报文段的确认 </a:t>
            </a:r>
            <a:r>
              <a:rPr lang="en-US" altLang="zh-CN" sz="1600" b="1" dirty="0">
                <a:solidFill>
                  <a:srgbClr val="0000FF"/>
                </a:solidFill>
                <a:latin typeface="微软雅黑" panose="020B0503020204020204" pitchFamily="34" charset="-122"/>
                <a:ea typeface="微软雅黑" panose="020B0503020204020204" pitchFamily="34" charset="-122"/>
              </a:rPr>
              <a:t>ACK</a:t>
            </a:r>
            <a:r>
              <a:rPr lang="zh-CN" altLang="en-US" sz="1600" b="1" dirty="0">
                <a:solidFill>
                  <a:srgbClr val="0000FF"/>
                </a:solidFill>
                <a:latin typeface="微软雅黑" panose="020B0503020204020204" pitchFamily="34" charset="-122"/>
                <a:ea typeface="微软雅黑" panose="020B0503020204020204" pitchFamily="34" charset="-122"/>
              </a:rPr>
              <a:t>，就把拥塞窗口值加 </a:t>
            </a:r>
            <a:r>
              <a:rPr lang="en-US" altLang="zh-CN" sz="1600" b="1" dirty="0">
                <a:solidFill>
                  <a:srgbClr val="0000FF"/>
                </a:solidFill>
                <a:latin typeface="微软雅黑" panose="020B0503020204020204" pitchFamily="34" charset="-122"/>
                <a:ea typeface="微软雅黑" panose="020B0503020204020204" pitchFamily="34" charset="-122"/>
              </a:rPr>
              <a:t>1</a:t>
            </a:r>
            <a:r>
              <a:rPr lang="zh-CN" altLang="en-US" sz="1600" b="1" dirty="0">
                <a:solidFill>
                  <a:srgbClr val="0000FF"/>
                </a:solidFill>
                <a:latin typeface="微软雅黑" panose="020B0503020204020204" pitchFamily="34" charset="-122"/>
                <a:ea typeface="微软雅黑" panose="020B0503020204020204" pitchFamily="34" charset="-122"/>
              </a:rPr>
              <a:t>，然后开始下一轮的传输（请注意，横坐标是传输轮次，不是时间）。因此拥塞窗口 </a:t>
            </a:r>
            <a:r>
              <a:rPr lang="en-US" altLang="zh-CN" sz="1600" b="1" dirty="0" err="1">
                <a:solidFill>
                  <a:srgbClr val="0000FF"/>
                </a:solidFill>
                <a:latin typeface="微软雅黑" panose="020B0503020204020204" pitchFamily="34" charset="-122"/>
                <a:ea typeface="微软雅黑" panose="020B0503020204020204" pitchFamily="34" charset="-122"/>
              </a:rPr>
              <a:t>cwnd</a:t>
            </a:r>
            <a:r>
              <a:rPr lang="en-US" altLang="zh-CN" sz="1600" b="1" dirty="0">
                <a:solidFill>
                  <a:srgbClr val="0000FF"/>
                </a:solidFill>
                <a:latin typeface="微软雅黑" panose="020B0503020204020204" pitchFamily="34" charset="-122"/>
                <a:ea typeface="微软雅黑" panose="020B0503020204020204" pitchFamily="34" charset="-122"/>
              </a:rPr>
              <a:t> </a:t>
            </a:r>
            <a:r>
              <a:rPr lang="zh-CN" altLang="en-US" sz="1600" b="1" dirty="0">
                <a:solidFill>
                  <a:srgbClr val="0000FF"/>
                </a:solidFill>
                <a:latin typeface="微软雅黑" panose="020B0503020204020204" pitchFamily="34" charset="-122"/>
                <a:ea typeface="微软雅黑" panose="020B0503020204020204" pitchFamily="34" charset="-122"/>
              </a:rPr>
              <a:t>随着传输轮次按指数规律增长。</a:t>
            </a:r>
            <a:endParaRPr lang="zh-CN" altLang="en-US" sz="16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AutoShape 5"/>
          <p:cNvSpPr>
            <a:spLocks noChangeArrowheads="1"/>
          </p:cNvSpPr>
          <p:nvPr/>
        </p:nvSpPr>
        <p:spPr bwMode="auto">
          <a:xfrm>
            <a:off x="545146" y="659014"/>
            <a:ext cx="8053711"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a:p>
        </p:txBody>
      </p:sp>
      <p:sp>
        <p:nvSpPr>
          <p:cNvPr id="150" name="矩形 149"/>
          <p:cNvSpPr/>
          <p:nvPr/>
        </p:nvSpPr>
        <p:spPr>
          <a:xfrm>
            <a:off x="616087" y="616773"/>
            <a:ext cx="4079959" cy="403954"/>
          </a:xfrm>
          <a:prstGeom prst="rect">
            <a:avLst/>
          </a:prstGeom>
        </p:spPr>
        <p:txBody>
          <a:bodyPr wrap="none" lIns="91436" tIns="45718" rIns="91436" bIns="45718">
            <a:spAutoFit/>
          </a:bodyPr>
          <a:lstStyle/>
          <a:p>
            <a:r>
              <a:rPr lang="zh-CN" altLang="en-US" sz="2000" b="1" dirty="0">
                <a:latin typeface="微软雅黑" panose="020B0503020204020204" pitchFamily="34" charset="-122"/>
                <a:ea typeface="微软雅黑" panose="020B0503020204020204" pitchFamily="34" charset="-122"/>
              </a:rPr>
              <a:t>慢开始和拥塞避免算法的实现举例</a:t>
            </a:r>
            <a:endParaRPr lang="zh-CN" altLang="en-US" sz="2000" b="1" dirty="0">
              <a:latin typeface="微软雅黑" panose="020B0503020204020204" pitchFamily="34" charset="-122"/>
              <a:ea typeface="微软雅黑" panose="020B0503020204020204" pitchFamily="34" charset="-122"/>
            </a:endParaRPr>
          </a:p>
        </p:txBody>
      </p:sp>
      <p:sp>
        <p:nvSpPr>
          <p:cNvPr id="151" name="圆角矩形 150"/>
          <p:cNvSpPr/>
          <p:nvPr/>
        </p:nvSpPr>
        <p:spPr>
          <a:xfrm>
            <a:off x="545146" y="1069850"/>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37" name="组合 36"/>
          <p:cNvGrpSpPr/>
          <p:nvPr/>
        </p:nvGrpSpPr>
        <p:grpSpPr>
          <a:xfrm>
            <a:off x="1317045" y="1115751"/>
            <a:ext cx="6308098" cy="2262109"/>
            <a:chOff x="300644" y="840152"/>
            <a:chExt cx="8929364" cy="3093012"/>
          </a:xfrm>
        </p:grpSpPr>
        <p:sp>
          <p:nvSpPr>
            <p:cNvPr id="38" name="Text Box 140"/>
            <p:cNvSpPr txBox="1">
              <a:spLocks noChangeArrowheads="1"/>
            </p:cNvSpPr>
            <p:nvPr/>
          </p:nvSpPr>
          <p:spPr bwMode="auto">
            <a:xfrm>
              <a:off x="4758804" y="980728"/>
              <a:ext cx="1130300"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1200" b="1" kern="0" dirty="0">
                  <a:solidFill>
                    <a:srgbClr val="CC00CC"/>
                  </a:solidFill>
                  <a:latin typeface="微软雅黑" panose="020B0503020204020204" pitchFamily="34" charset="-122"/>
                  <a:ea typeface="微软雅黑" panose="020B0503020204020204" pitchFamily="34" charset="-122"/>
                </a:rPr>
                <a:t>超时</a:t>
              </a:r>
              <a:endParaRPr lang="zh-CN" altLang="en-US" sz="1200" b="1" kern="0" dirty="0">
                <a:solidFill>
                  <a:srgbClr val="CC00CC"/>
                </a:solidFill>
                <a:latin typeface="微软雅黑" panose="020B0503020204020204" pitchFamily="34" charset="-122"/>
                <a:ea typeface="微软雅黑" panose="020B0503020204020204" pitchFamily="34" charset="-122"/>
              </a:endParaRPr>
            </a:p>
          </p:txBody>
        </p:sp>
        <p:sp>
          <p:nvSpPr>
            <p:cNvPr id="39" name="Line 2"/>
            <p:cNvSpPr>
              <a:spLocks noChangeShapeType="1"/>
            </p:cNvSpPr>
            <p:nvPr/>
          </p:nvSpPr>
          <p:spPr bwMode="auto">
            <a:xfrm flipV="1">
              <a:off x="1883792" y="3639369"/>
              <a:ext cx="6211887" cy="4762"/>
            </a:xfrm>
            <a:prstGeom prst="line">
              <a:avLst/>
            </a:prstGeom>
            <a:noFill/>
            <a:ln w="1270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40"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41" name="Line 4"/>
            <p:cNvSpPr>
              <a:spLocks noChangeShapeType="1"/>
            </p:cNvSpPr>
            <p:nvPr/>
          </p:nvSpPr>
          <p:spPr bwMode="auto">
            <a:xfrm>
              <a:off x="2112392" y="3567931"/>
              <a:ext cx="0" cy="762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42" name="Line 5"/>
            <p:cNvSpPr>
              <a:spLocks noChangeShapeType="1"/>
            </p:cNvSpPr>
            <p:nvPr/>
          </p:nvSpPr>
          <p:spPr bwMode="auto">
            <a:xfrm>
              <a:off x="2340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43" name="Line 6"/>
            <p:cNvSpPr>
              <a:spLocks noChangeShapeType="1"/>
            </p:cNvSpPr>
            <p:nvPr/>
          </p:nvSpPr>
          <p:spPr bwMode="auto">
            <a:xfrm>
              <a:off x="2569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44" name="Line 7"/>
            <p:cNvSpPr>
              <a:spLocks noChangeShapeType="1"/>
            </p:cNvSpPr>
            <p:nvPr/>
          </p:nvSpPr>
          <p:spPr bwMode="auto">
            <a:xfrm>
              <a:off x="2798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45" name="Line 8"/>
            <p:cNvSpPr>
              <a:spLocks noChangeShapeType="1"/>
            </p:cNvSpPr>
            <p:nvPr/>
          </p:nvSpPr>
          <p:spPr bwMode="auto">
            <a:xfrm>
              <a:off x="3026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46" name="Line 9"/>
            <p:cNvSpPr>
              <a:spLocks noChangeShapeType="1"/>
            </p:cNvSpPr>
            <p:nvPr/>
          </p:nvSpPr>
          <p:spPr bwMode="auto">
            <a:xfrm>
              <a:off x="3255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47" name="Line 10"/>
            <p:cNvSpPr>
              <a:spLocks noChangeShapeType="1"/>
            </p:cNvSpPr>
            <p:nvPr/>
          </p:nvSpPr>
          <p:spPr bwMode="auto">
            <a:xfrm>
              <a:off x="3483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48" name="Line 11"/>
            <p:cNvSpPr>
              <a:spLocks noChangeShapeType="1"/>
            </p:cNvSpPr>
            <p:nvPr/>
          </p:nvSpPr>
          <p:spPr bwMode="auto">
            <a:xfrm>
              <a:off x="3712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49" name="Line 12"/>
            <p:cNvSpPr>
              <a:spLocks noChangeShapeType="1"/>
            </p:cNvSpPr>
            <p:nvPr/>
          </p:nvSpPr>
          <p:spPr bwMode="auto">
            <a:xfrm>
              <a:off x="3941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50" name="Line 13"/>
            <p:cNvSpPr>
              <a:spLocks noChangeShapeType="1"/>
            </p:cNvSpPr>
            <p:nvPr/>
          </p:nvSpPr>
          <p:spPr bwMode="auto">
            <a:xfrm>
              <a:off x="4169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51" name="Line 14"/>
            <p:cNvSpPr>
              <a:spLocks noChangeShapeType="1"/>
            </p:cNvSpPr>
            <p:nvPr/>
          </p:nvSpPr>
          <p:spPr bwMode="auto">
            <a:xfrm>
              <a:off x="4398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52" name="Line 15"/>
            <p:cNvSpPr>
              <a:spLocks noChangeShapeType="1"/>
            </p:cNvSpPr>
            <p:nvPr/>
          </p:nvSpPr>
          <p:spPr bwMode="auto">
            <a:xfrm>
              <a:off x="4626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53" name="Line 16"/>
            <p:cNvSpPr>
              <a:spLocks noChangeShapeType="1"/>
            </p:cNvSpPr>
            <p:nvPr/>
          </p:nvSpPr>
          <p:spPr bwMode="auto">
            <a:xfrm>
              <a:off x="4855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54" name="Line 17"/>
            <p:cNvSpPr>
              <a:spLocks noChangeShapeType="1"/>
            </p:cNvSpPr>
            <p:nvPr/>
          </p:nvSpPr>
          <p:spPr bwMode="auto">
            <a:xfrm>
              <a:off x="5084192" y="3567931"/>
              <a:ext cx="0" cy="762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55" name="Line 18"/>
            <p:cNvSpPr>
              <a:spLocks noChangeShapeType="1"/>
            </p:cNvSpPr>
            <p:nvPr/>
          </p:nvSpPr>
          <p:spPr bwMode="auto">
            <a:xfrm>
              <a:off x="5312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56" name="Line 19"/>
            <p:cNvSpPr>
              <a:spLocks noChangeShapeType="1"/>
            </p:cNvSpPr>
            <p:nvPr/>
          </p:nvSpPr>
          <p:spPr bwMode="auto">
            <a:xfrm>
              <a:off x="5541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57" name="Line 20"/>
            <p:cNvSpPr>
              <a:spLocks noChangeShapeType="1"/>
            </p:cNvSpPr>
            <p:nvPr/>
          </p:nvSpPr>
          <p:spPr bwMode="auto">
            <a:xfrm>
              <a:off x="5769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58" name="Line 21"/>
            <p:cNvSpPr>
              <a:spLocks noChangeShapeType="1"/>
            </p:cNvSpPr>
            <p:nvPr/>
          </p:nvSpPr>
          <p:spPr bwMode="auto">
            <a:xfrm>
              <a:off x="5998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59" name="Line 22"/>
            <p:cNvSpPr>
              <a:spLocks noChangeShapeType="1"/>
            </p:cNvSpPr>
            <p:nvPr/>
          </p:nvSpPr>
          <p:spPr bwMode="auto">
            <a:xfrm>
              <a:off x="6227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0" name="Line 23"/>
            <p:cNvSpPr>
              <a:spLocks noChangeShapeType="1"/>
            </p:cNvSpPr>
            <p:nvPr/>
          </p:nvSpPr>
          <p:spPr bwMode="auto">
            <a:xfrm>
              <a:off x="6455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1" name="Line 24"/>
            <p:cNvSpPr>
              <a:spLocks noChangeShapeType="1"/>
            </p:cNvSpPr>
            <p:nvPr/>
          </p:nvSpPr>
          <p:spPr bwMode="auto">
            <a:xfrm>
              <a:off x="6684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2" name="Line 25"/>
            <p:cNvSpPr>
              <a:spLocks noChangeShapeType="1"/>
            </p:cNvSpPr>
            <p:nvPr/>
          </p:nvSpPr>
          <p:spPr bwMode="auto">
            <a:xfrm>
              <a:off x="6912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3" name="Line 40"/>
            <p:cNvSpPr>
              <a:spLocks noChangeShapeType="1"/>
            </p:cNvSpPr>
            <p:nvPr/>
          </p:nvSpPr>
          <p:spPr bwMode="auto">
            <a:xfrm>
              <a:off x="1883792" y="3263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4" name="Line 41"/>
            <p:cNvSpPr>
              <a:spLocks noChangeShapeType="1"/>
            </p:cNvSpPr>
            <p:nvPr/>
          </p:nvSpPr>
          <p:spPr bwMode="auto">
            <a:xfrm>
              <a:off x="1883792" y="2882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5" name="Line 42"/>
            <p:cNvSpPr>
              <a:spLocks noChangeShapeType="1"/>
            </p:cNvSpPr>
            <p:nvPr/>
          </p:nvSpPr>
          <p:spPr bwMode="auto">
            <a:xfrm>
              <a:off x="1883792" y="2501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6" name="Line 43"/>
            <p:cNvSpPr>
              <a:spLocks noChangeShapeType="1"/>
            </p:cNvSpPr>
            <p:nvPr/>
          </p:nvSpPr>
          <p:spPr bwMode="auto">
            <a:xfrm>
              <a:off x="1883792" y="2120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7" name="Line 44"/>
            <p:cNvSpPr>
              <a:spLocks noChangeShapeType="1"/>
            </p:cNvSpPr>
            <p:nvPr/>
          </p:nvSpPr>
          <p:spPr bwMode="auto">
            <a:xfrm>
              <a:off x="1883792" y="1739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8" name="Line 45"/>
            <p:cNvSpPr>
              <a:spLocks noChangeShapeType="1"/>
            </p:cNvSpPr>
            <p:nvPr/>
          </p:nvSpPr>
          <p:spPr bwMode="auto">
            <a:xfrm>
              <a:off x="1883792" y="1358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9" name="Text Box 77"/>
            <p:cNvSpPr txBox="1">
              <a:spLocks noChangeArrowheads="1"/>
            </p:cNvSpPr>
            <p:nvPr/>
          </p:nvSpPr>
          <p:spPr bwMode="auto">
            <a:xfrm>
              <a:off x="2159478" y="3588569"/>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70" name="Text Box 78"/>
            <p:cNvSpPr txBox="1">
              <a:spLocks noChangeArrowheads="1"/>
            </p:cNvSpPr>
            <p:nvPr/>
          </p:nvSpPr>
          <p:spPr bwMode="auto">
            <a:xfrm>
              <a:off x="2616678" y="3588570"/>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4</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71" name="Text Box 79"/>
            <p:cNvSpPr txBox="1">
              <a:spLocks noChangeArrowheads="1"/>
            </p:cNvSpPr>
            <p:nvPr/>
          </p:nvSpPr>
          <p:spPr bwMode="auto">
            <a:xfrm>
              <a:off x="3073878" y="3588570"/>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6</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72" name="Text Box 80"/>
            <p:cNvSpPr txBox="1">
              <a:spLocks noChangeArrowheads="1"/>
            </p:cNvSpPr>
            <p:nvPr/>
          </p:nvSpPr>
          <p:spPr bwMode="auto">
            <a:xfrm>
              <a:off x="3543778" y="3588570"/>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8</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73" name="Text Box 81"/>
            <p:cNvSpPr txBox="1">
              <a:spLocks noChangeArrowheads="1"/>
            </p:cNvSpPr>
            <p:nvPr/>
          </p:nvSpPr>
          <p:spPr bwMode="auto">
            <a:xfrm>
              <a:off x="3924779"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10</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74" name="Text Box 82"/>
            <p:cNvSpPr txBox="1">
              <a:spLocks noChangeArrowheads="1"/>
            </p:cNvSpPr>
            <p:nvPr/>
          </p:nvSpPr>
          <p:spPr bwMode="auto">
            <a:xfrm>
              <a:off x="4420078"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12</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75" name="Text Box 83"/>
            <p:cNvSpPr txBox="1">
              <a:spLocks noChangeArrowheads="1"/>
            </p:cNvSpPr>
            <p:nvPr/>
          </p:nvSpPr>
          <p:spPr bwMode="auto">
            <a:xfrm>
              <a:off x="4851878"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14</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76" name="Text Box 84"/>
            <p:cNvSpPr txBox="1">
              <a:spLocks noChangeArrowheads="1"/>
            </p:cNvSpPr>
            <p:nvPr/>
          </p:nvSpPr>
          <p:spPr bwMode="auto">
            <a:xfrm>
              <a:off x="5309079"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16</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77" name="Text Box 85"/>
            <p:cNvSpPr txBox="1">
              <a:spLocks noChangeArrowheads="1"/>
            </p:cNvSpPr>
            <p:nvPr/>
          </p:nvSpPr>
          <p:spPr bwMode="auto">
            <a:xfrm>
              <a:off x="5782154"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18</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78" name="Text Box 86"/>
            <p:cNvSpPr txBox="1">
              <a:spLocks noChangeArrowheads="1"/>
            </p:cNvSpPr>
            <p:nvPr/>
          </p:nvSpPr>
          <p:spPr bwMode="auto">
            <a:xfrm>
              <a:off x="6239353"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20</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79" name="Text Box 87"/>
            <p:cNvSpPr txBox="1">
              <a:spLocks noChangeArrowheads="1"/>
            </p:cNvSpPr>
            <p:nvPr/>
          </p:nvSpPr>
          <p:spPr bwMode="auto">
            <a:xfrm>
              <a:off x="6683854" y="3596503"/>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22</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80" name="Text Box 89"/>
            <p:cNvSpPr txBox="1">
              <a:spLocks noChangeArrowheads="1"/>
            </p:cNvSpPr>
            <p:nvPr/>
          </p:nvSpPr>
          <p:spPr bwMode="auto">
            <a:xfrm>
              <a:off x="1740377" y="3588570"/>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dirty="0">
                  <a:solidFill>
                    <a:srgbClr val="000000"/>
                  </a:solidFill>
                  <a:latin typeface="微软雅黑" panose="020B0503020204020204" pitchFamily="34" charset="-122"/>
                  <a:ea typeface="微软雅黑" panose="020B0503020204020204" pitchFamily="34" charset="-122"/>
                </a:rPr>
                <a:t>0</a:t>
              </a:r>
              <a:endParaRPr lang="en-US" altLang="zh-CN" sz="1000" b="1" kern="0" dirty="0">
                <a:solidFill>
                  <a:srgbClr val="000000"/>
                </a:solidFill>
                <a:latin typeface="微软雅黑" panose="020B0503020204020204" pitchFamily="34" charset="-122"/>
                <a:ea typeface="微软雅黑" panose="020B0503020204020204" pitchFamily="34" charset="-122"/>
              </a:endParaRPr>
            </a:p>
          </p:txBody>
        </p:sp>
        <p:sp>
          <p:nvSpPr>
            <p:cNvPr id="81" name="Text Box 90"/>
            <p:cNvSpPr txBox="1">
              <a:spLocks noChangeArrowheads="1"/>
            </p:cNvSpPr>
            <p:nvPr/>
          </p:nvSpPr>
          <p:spPr bwMode="auto">
            <a:xfrm>
              <a:off x="1617091" y="3439342"/>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dirty="0">
                  <a:solidFill>
                    <a:srgbClr val="000000"/>
                  </a:solidFill>
                  <a:latin typeface="微软雅黑" panose="020B0503020204020204" pitchFamily="34" charset="-122"/>
                  <a:ea typeface="微软雅黑" panose="020B0503020204020204" pitchFamily="34" charset="-122"/>
                </a:rPr>
                <a:t>0</a:t>
              </a:r>
              <a:endParaRPr lang="en-US" altLang="zh-CN" sz="1000" b="1" kern="0" dirty="0">
                <a:solidFill>
                  <a:srgbClr val="000000"/>
                </a:solidFill>
                <a:latin typeface="微软雅黑" panose="020B0503020204020204" pitchFamily="34" charset="-122"/>
                <a:ea typeface="微软雅黑" panose="020B0503020204020204" pitchFamily="34" charset="-122"/>
              </a:endParaRPr>
            </a:p>
          </p:txBody>
        </p:sp>
        <p:sp>
          <p:nvSpPr>
            <p:cNvPr id="82" name="Text Box 91"/>
            <p:cNvSpPr txBox="1">
              <a:spLocks noChangeArrowheads="1"/>
            </p:cNvSpPr>
            <p:nvPr/>
          </p:nvSpPr>
          <p:spPr bwMode="auto">
            <a:xfrm>
              <a:off x="1597772" y="3058346"/>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4</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83" name="Text Box 92"/>
            <p:cNvSpPr txBox="1">
              <a:spLocks noChangeArrowheads="1"/>
            </p:cNvSpPr>
            <p:nvPr/>
          </p:nvSpPr>
          <p:spPr bwMode="auto">
            <a:xfrm>
              <a:off x="1597772" y="26900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dirty="0">
                  <a:solidFill>
                    <a:srgbClr val="000000"/>
                  </a:solidFill>
                  <a:latin typeface="微软雅黑" panose="020B0503020204020204" pitchFamily="34" charset="-122"/>
                  <a:ea typeface="微软雅黑" panose="020B0503020204020204" pitchFamily="34" charset="-122"/>
                </a:rPr>
                <a:t>8</a:t>
              </a:r>
              <a:endParaRPr lang="en-US" altLang="zh-CN" sz="1000" b="1" kern="0" dirty="0">
                <a:solidFill>
                  <a:srgbClr val="000000"/>
                </a:solidFill>
                <a:latin typeface="微软雅黑" panose="020B0503020204020204" pitchFamily="34" charset="-122"/>
                <a:ea typeface="微软雅黑" panose="020B0503020204020204" pitchFamily="34" charset="-122"/>
              </a:endParaRPr>
            </a:p>
          </p:txBody>
        </p:sp>
        <p:sp>
          <p:nvSpPr>
            <p:cNvPr id="84" name="Text Box 93"/>
            <p:cNvSpPr txBox="1">
              <a:spLocks noChangeArrowheads="1"/>
            </p:cNvSpPr>
            <p:nvPr/>
          </p:nvSpPr>
          <p:spPr bwMode="auto">
            <a:xfrm>
              <a:off x="1483472" y="2321743"/>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12</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85" name="Text Box 94"/>
            <p:cNvSpPr txBox="1">
              <a:spLocks noChangeArrowheads="1"/>
            </p:cNvSpPr>
            <p:nvPr/>
          </p:nvSpPr>
          <p:spPr bwMode="auto">
            <a:xfrm>
              <a:off x="1483472" y="1953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16</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86" name="Text Box 95"/>
            <p:cNvSpPr txBox="1">
              <a:spLocks noChangeArrowheads="1"/>
            </p:cNvSpPr>
            <p:nvPr/>
          </p:nvSpPr>
          <p:spPr bwMode="auto">
            <a:xfrm>
              <a:off x="1483472" y="1572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20</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87" name="Text Box 96"/>
            <p:cNvSpPr txBox="1">
              <a:spLocks noChangeArrowheads="1"/>
            </p:cNvSpPr>
            <p:nvPr/>
          </p:nvSpPr>
          <p:spPr bwMode="auto">
            <a:xfrm>
              <a:off x="1483472"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dirty="0">
                  <a:solidFill>
                    <a:srgbClr val="000000"/>
                  </a:solidFill>
                  <a:latin typeface="微软雅黑" panose="020B0503020204020204" pitchFamily="34" charset="-122"/>
                  <a:ea typeface="微软雅黑" panose="020B0503020204020204" pitchFamily="34" charset="-122"/>
                </a:rPr>
                <a:t>24</a:t>
              </a:r>
              <a:endParaRPr lang="en-US" altLang="zh-CN" sz="1000" b="1" kern="0" dirty="0">
                <a:solidFill>
                  <a:srgbClr val="000000"/>
                </a:solidFill>
                <a:latin typeface="微软雅黑" panose="020B0503020204020204" pitchFamily="34" charset="-122"/>
                <a:ea typeface="微软雅黑" panose="020B0503020204020204" pitchFamily="34" charset="-122"/>
              </a:endParaRPr>
            </a:p>
          </p:txBody>
        </p:sp>
        <p:sp>
          <p:nvSpPr>
            <p:cNvPr id="88"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9"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0"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1"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2"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3"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4"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5"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6"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7"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8"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9"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00"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01" name="Freeform 118"/>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02" name="Text Box 134"/>
            <p:cNvSpPr txBox="1">
              <a:spLocks noChangeArrowheads="1"/>
            </p:cNvSpPr>
            <p:nvPr/>
          </p:nvSpPr>
          <p:spPr bwMode="auto">
            <a:xfrm>
              <a:off x="8097266" y="3444106"/>
              <a:ext cx="113274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1200" b="1" kern="0">
                  <a:solidFill>
                    <a:srgbClr val="000000"/>
                  </a:solidFill>
                  <a:latin typeface="微软雅黑" panose="020B0503020204020204" pitchFamily="34" charset="-122"/>
                  <a:ea typeface="微软雅黑" panose="020B0503020204020204" pitchFamily="34" charset="-122"/>
                </a:rPr>
                <a:t>传输轮次</a:t>
              </a:r>
              <a:endParaRPr lang="zh-CN" altLang="en-US" sz="1200" b="1" kern="0">
                <a:solidFill>
                  <a:srgbClr val="000000"/>
                </a:solidFill>
                <a:latin typeface="微软雅黑" panose="020B0503020204020204" pitchFamily="34" charset="-122"/>
                <a:ea typeface="微软雅黑" panose="020B0503020204020204" pitchFamily="34" charset="-122"/>
              </a:endParaRPr>
            </a:p>
          </p:txBody>
        </p:sp>
        <p:sp>
          <p:nvSpPr>
            <p:cNvPr id="103" name="Text Box 135"/>
            <p:cNvSpPr txBox="1">
              <a:spLocks noChangeArrowheads="1"/>
            </p:cNvSpPr>
            <p:nvPr/>
          </p:nvSpPr>
          <p:spPr bwMode="auto">
            <a:xfrm>
              <a:off x="951929" y="840152"/>
              <a:ext cx="184978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1200" b="1" kern="0" dirty="0">
                  <a:solidFill>
                    <a:srgbClr val="000000"/>
                  </a:solidFill>
                  <a:latin typeface="微软雅黑" panose="020B0503020204020204" pitchFamily="34" charset="-122"/>
                  <a:ea typeface="微软雅黑" panose="020B0503020204020204" pitchFamily="34" charset="-122"/>
                </a:rPr>
                <a:t>拥塞窗口  </a:t>
              </a:r>
              <a:r>
                <a:rPr lang="en-US" altLang="zh-CN" sz="1200" b="1" kern="0" dirty="0" err="1">
                  <a:solidFill>
                    <a:srgbClr val="000000"/>
                  </a:solidFill>
                  <a:latin typeface="微软雅黑" panose="020B0503020204020204" pitchFamily="34" charset="-122"/>
                  <a:ea typeface="微软雅黑" panose="020B0503020204020204" pitchFamily="34" charset="-122"/>
                </a:rPr>
                <a:t>cwnd</a:t>
              </a:r>
              <a:endParaRPr lang="en-US" altLang="zh-CN" sz="1200" b="1" kern="0" dirty="0">
                <a:solidFill>
                  <a:srgbClr val="000000"/>
                </a:solidFill>
                <a:latin typeface="微软雅黑" panose="020B0503020204020204" pitchFamily="34" charset="-122"/>
                <a:ea typeface="微软雅黑" panose="020B0503020204020204" pitchFamily="34" charset="-122"/>
              </a:endParaRPr>
            </a:p>
          </p:txBody>
        </p:sp>
        <p:sp>
          <p:nvSpPr>
            <p:cNvPr id="104" name="Text Box 140"/>
            <p:cNvSpPr txBox="1">
              <a:spLocks noChangeArrowheads="1"/>
            </p:cNvSpPr>
            <p:nvPr/>
          </p:nvSpPr>
          <p:spPr bwMode="auto">
            <a:xfrm>
              <a:off x="6895229" y="1763523"/>
              <a:ext cx="115411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200" b="1" kern="0" dirty="0">
                  <a:solidFill>
                    <a:srgbClr val="CC00CC"/>
                  </a:solidFill>
                  <a:latin typeface="微软雅黑" panose="020B0503020204020204" pitchFamily="34" charset="-122"/>
                  <a:ea typeface="微软雅黑" panose="020B0503020204020204" pitchFamily="34" charset="-122"/>
                </a:rPr>
                <a:t>3-ACK</a:t>
              </a:r>
              <a:endParaRPr lang="zh-CN" altLang="en-US" sz="1200" b="1" kern="0" dirty="0">
                <a:solidFill>
                  <a:srgbClr val="CC00CC"/>
                </a:solidFill>
                <a:latin typeface="微软雅黑" panose="020B0503020204020204" pitchFamily="34" charset="-122"/>
                <a:ea typeface="微软雅黑" panose="020B0503020204020204" pitchFamily="34" charset="-122"/>
              </a:endParaRPr>
            </a:p>
          </p:txBody>
        </p:sp>
        <p:sp>
          <p:nvSpPr>
            <p:cNvPr id="105" name="Line 156"/>
            <p:cNvSpPr>
              <a:spLocks noChangeShapeType="1"/>
            </p:cNvSpPr>
            <p:nvPr/>
          </p:nvSpPr>
          <p:spPr bwMode="auto">
            <a:xfrm>
              <a:off x="1959992" y="2120131"/>
              <a:ext cx="838200" cy="0"/>
            </a:xfrm>
            <a:prstGeom prst="line">
              <a:avLst/>
            </a:prstGeom>
            <a:noFill/>
            <a:ln w="1270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06" name="Line 146"/>
            <p:cNvSpPr>
              <a:spLocks noChangeShapeType="1"/>
            </p:cNvSpPr>
            <p:nvPr/>
          </p:nvSpPr>
          <p:spPr bwMode="auto">
            <a:xfrm flipV="1">
              <a:off x="1959992" y="1351781"/>
              <a:ext cx="2679700" cy="6350"/>
            </a:xfrm>
            <a:prstGeom prst="line">
              <a:avLst/>
            </a:prstGeom>
            <a:noFill/>
            <a:ln w="1270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07" name="Text Box 203"/>
            <p:cNvSpPr txBox="1">
              <a:spLocks noChangeArrowheads="1"/>
            </p:cNvSpPr>
            <p:nvPr/>
          </p:nvSpPr>
          <p:spPr bwMode="auto">
            <a:xfrm>
              <a:off x="7761175" y="1935494"/>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sz="1200" b="1" kern="0" dirty="0">
                  <a:solidFill>
                    <a:srgbClr val="0000FF"/>
                  </a:solidFill>
                  <a:latin typeface="微软雅黑" panose="020B0503020204020204" pitchFamily="34" charset="-122"/>
                  <a:ea typeface="微软雅黑" panose="020B0503020204020204" pitchFamily="34" charset="-122"/>
                </a:rPr>
                <a:t>TCP Reno </a:t>
              </a:r>
              <a:endParaRPr lang="en-US" altLang="zh-CN" sz="1200" b="1" kern="0" dirty="0">
                <a:solidFill>
                  <a:srgbClr val="0000FF"/>
                </a:solidFill>
                <a:latin typeface="微软雅黑" panose="020B0503020204020204" pitchFamily="34" charset="-122"/>
                <a:ea typeface="微软雅黑" panose="020B0503020204020204" pitchFamily="34" charset="-122"/>
              </a:endParaRPr>
            </a:p>
            <a:p>
              <a:pPr algn="ctr" eaLnBrk="1" hangingPunct="1">
                <a:defRPr/>
              </a:pPr>
              <a:r>
                <a:rPr lang="zh-CN" altLang="en-US" sz="1200" b="1" kern="0" dirty="0">
                  <a:solidFill>
                    <a:srgbClr val="0000FF"/>
                  </a:solidFill>
                  <a:latin typeface="微软雅黑" panose="020B0503020204020204" pitchFamily="34" charset="-122"/>
                  <a:ea typeface="微软雅黑" panose="020B0503020204020204" pitchFamily="34" charset="-122"/>
                </a:rPr>
                <a:t>版本</a:t>
              </a:r>
              <a:endParaRPr lang="zh-CN" altLang="en-US" sz="1200" b="1" kern="0" dirty="0">
                <a:solidFill>
                  <a:srgbClr val="0000FF"/>
                </a:solidFill>
                <a:latin typeface="微软雅黑" panose="020B0503020204020204" pitchFamily="34" charset="-122"/>
                <a:ea typeface="微软雅黑" panose="020B0503020204020204" pitchFamily="34" charset="-122"/>
              </a:endParaRPr>
            </a:p>
          </p:txBody>
        </p:sp>
        <p:sp>
          <p:nvSpPr>
            <p:cNvPr id="108" name="Text Box 205"/>
            <p:cNvSpPr txBox="1">
              <a:spLocks noChangeArrowheads="1"/>
            </p:cNvSpPr>
            <p:nvPr/>
          </p:nvSpPr>
          <p:spPr bwMode="auto">
            <a:xfrm>
              <a:off x="300644" y="1861370"/>
              <a:ext cx="1198547" cy="631241"/>
            </a:xfrm>
            <a:prstGeom prst="rect">
              <a:avLst/>
            </a:prstGeom>
            <a:noFill/>
            <a:ln w="9525">
              <a:noFill/>
              <a:miter lim="800000"/>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sz="1200" b="1" kern="0" dirty="0" err="1">
                  <a:solidFill>
                    <a:srgbClr val="CC00CC"/>
                  </a:solidFill>
                  <a:latin typeface="微软雅黑" panose="020B0503020204020204" pitchFamily="34" charset="-122"/>
                  <a:ea typeface="微软雅黑" panose="020B0503020204020204" pitchFamily="34" charset="-122"/>
                </a:rPr>
                <a:t>ssthresh</a:t>
              </a:r>
              <a:endParaRPr lang="en-US" altLang="zh-CN" sz="1200" b="1" kern="0" dirty="0">
                <a:solidFill>
                  <a:srgbClr val="CC00CC"/>
                </a:solidFill>
                <a:latin typeface="微软雅黑" panose="020B0503020204020204" pitchFamily="34" charset="-122"/>
                <a:ea typeface="微软雅黑" panose="020B0503020204020204" pitchFamily="34" charset="-122"/>
              </a:endParaRPr>
            </a:p>
            <a:p>
              <a:pPr algn="ctr" eaLnBrk="1" hangingPunct="1">
                <a:defRPr/>
              </a:pPr>
              <a:r>
                <a:rPr lang="zh-CN" altLang="en-US" sz="1200" b="1" kern="0" dirty="0">
                  <a:solidFill>
                    <a:srgbClr val="CC00CC"/>
                  </a:solidFill>
                  <a:latin typeface="微软雅黑" panose="020B0503020204020204" pitchFamily="34" charset="-122"/>
                  <a:ea typeface="微软雅黑" panose="020B0503020204020204" pitchFamily="34" charset="-122"/>
                </a:rPr>
                <a:t> 的初始值</a:t>
              </a:r>
              <a:endParaRPr lang="zh-CN" altLang="en-US" sz="1200" b="1" kern="0" dirty="0">
                <a:solidFill>
                  <a:srgbClr val="CC00CC"/>
                </a:solidFill>
                <a:latin typeface="微软雅黑" panose="020B0503020204020204" pitchFamily="34" charset="-122"/>
                <a:ea typeface="微软雅黑" panose="020B0503020204020204" pitchFamily="34" charset="-122"/>
              </a:endParaRPr>
            </a:p>
          </p:txBody>
        </p:sp>
        <p:sp>
          <p:nvSpPr>
            <p:cNvPr id="109" name="Line 215"/>
            <p:cNvSpPr>
              <a:spLocks noChangeShapeType="1"/>
            </p:cNvSpPr>
            <p:nvPr/>
          </p:nvSpPr>
          <p:spPr bwMode="auto">
            <a:xfrm flipV="1">
              <a:off x="1388492" y="2148706"/>
              <a:ext cx="214312" cy="0"/>
            </a:xfrm>
            <a:prstGeom prst="line">
              <a:avLst/>
            </a:prstGeom>
            <a:noFill/>
            <a:ln w="19050">
              <a:solidFill>
                <a:srgbClr val="CC00CC"/>
              </a:solidFill>
              <a:round/>
              <a:tailEnd type="triangle" w="sm" len="med"/>
            </a:ln>
            <a:extLst>
              <a:ext uri="{909E8E84-426E-40DD-AFC4-6F175D3DCCD1}">
                <a14:hiddenFill xmlns:a14="http://schemas.microsoft.com/office/drawing/2010/main">
                  <a:noFill/>
                </a14:hiddenFill>
              </a:ext>
            </a:extLst>
          </p:spPr>
          <p:txBody>
            <a:bodyP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0" name="Text Box 206"/>
            <p:cNvSpPr txBox="1">
              <a:spLocks noChangeArrowheads="1"/>
            </p:cNvSpPr>
            <p:nvPr/>
          </p:nvSpPr>
          <p:spPr bwMode="auto">
            <a:xfrm rot="20245475">
              <a:off x="6824458" y="2308582"/>
              <a:ext cx="113274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200" b="1" kern="0">
                  <a:solidFill>
                    <a:srgbClr val="000000"/>
                  </a:solidFill>
                  <a:latin typeface="微软雅黑" panose="020B0503020204020204" pitchFamily="34" charset="-122"/>
                  <a:ea typeface="微软雅黑" panose="020B0503020204020204" pitchFamily="34" charset="-122"/>
                </a:rPr>
                <a:t>拥塞避免</a:t>
              </a:r>
              <a:endParaRPr lang="zh-CN" altLang="en-US" sz="1200" b="1" kern="0">
                <a:solidFill>
                  <a:srgbClr val="000000"/>
                </a:solidFill>
                <a:latin typeface="微软雅黑" panose="020B0503020204020204" pitchFamily="34" charset="-122"/>
                <a:ea typeface="微软雅黑" panose="020B0503020204020204" pitchFamily="34" charset="-122"/>
              </a:endParaRPr>
            </a:p>
          </p:txBody>
        </p:sp>
        <p:sp>
          <p:nvSpPr>
            <p:cNvPr id="111"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2"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3"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4"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5"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6"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7"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8"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9" name="Line 147"/>
            <p:cNvSpPr>
              <a:spLocks noChangeShapeType="1"/>
            </p:cNvSpPr>
            <p:nvPr/>
          </p:nvSpPr>
          <p:spPr bwMode="auto">
            <a:xfrm rot="10800000">
              <a:off x="1977454" y="2499544"/>
              <a:ext cx="4038600" cy="0"/>
            </a:xfrm>
            <a:prstGeom prst="line">
              <a:avLst/>
            </a:prstGeom>
            <a:noFill/>
            <a:ln w="1270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cxnSp>
          <p:nvCxnSpPr>
            <p:cNvPr id="120"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ln>
            <a:extLst>
              <a:ext uri="{909E8E84-426E-40DD-AFC4-6F175D3DCCD1}">
                <a14:hiddenFill xmlns:a14="http://schemas.microsoft.com/office/drawing/2010/main">
                  <a:noFill/>
                </a14:hiddenFill>
              </a:ext>
            </a:extLst>
          </p:spPr>
        </p:cxnSp>
        <p:sp>
          <p:nvSpPr>
            <p:cNvPr id="121"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r>
                <a:rPr lang="en-US" altLang="zh-CN" kern="0" dirty="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dirty="0">
                <a:solidFill>
                  <a:srgbClr val="CC00CC"/>
                </a:solidFill>
                <a:latin typeface="微软雅黑" panose="020B0503020204020204" pitchFamily="34" charset="-122"/>
                <a:ea typeface="微软雅黑" panose="020B0503020204020204" pitchFamily="34" charset="-122"/>
              </a:endParaRPr>
            </a:p>
          </p:txBody>
        </p:sp>
        <p:sp>
          <p:nvSpPr>
            <p:cNvPr id="122"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23" name="任意多边形 134"/>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24"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defRPr/>
              </a:pPr>
              <a:r>
                <a:rPr lang="en-US" altLang="zh-CN" kern="0" dirty="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dirty="0">
                <a:solidFill>
                  <a:srgbClr val="CC00CC"/>
                </a:solidFill>
                <a:latin typeface="微软雅黑" panose="020B0503020204020204" pitchFamily="34" charset="-122"/>
                <a:ea typeface="微软雅黑" panose="020B0503020204020204" pitchFamily="34" charset="-122"/>
              </a:endParaRPr>
            </a:p>
          </p:txBody>
        </p:sp>
        <p:cxnSp>
          <p:nvCxnSpPr>
            <p:cNvPr id="125"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ln>
          </p:spPr>
        </p:cxnSp>
        <p:cxnSp>
          <p:nvCxnSpPr>
            <p:cNvPr id="126"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ln>
          </p:spPr>
        </p:cxnSp>
        <p:sp>
          <p:nvSpPr>
            <p:cNvPr id="127"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28" name="Line 24"/>
            <p:cNvSpPr>
              <a:spLocks noChangeShapeType="1"/>
            </p:cNvSpPr>
            <p:nvPr/>
          </p:nvSpPr>
          <p:spPr bwMode="auto">
            <a:xfrm>
              <a:off x="7367017" y="348538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29" name="Line 22"/>
            <p:cNvSpPr>
              <a:spLocks noChangeShapeType="1"/>
            </p:cNvSpPr>
            <p:nvPr/>
          </p:nvSpPr>
          <p:spPr bwMode="auto">
            <a:xfrm>
              <a:off x="7135242" y="3490144"/>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30" name="Text Box 87"/>
            <p:cNvSpPr txBox="1">
              <a:spLocks noChangeArrowheads="1"/>
            </p:cNvSpPr>
            <p:nvPr/>
          </p:nvSpPr>
          <p:spPr bwMode="auto">
            <a:xfrm>
              <a:off x="7112479" y="3593331"/>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24</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131" name="Line 22"/>
            <p:cNvSpPr>
              <a:spLocks noChangeShapeType="1"/>
            </p:cNvSpPr>
            <p:nvPr/>
          </p:nvSpPr>
          <p:spPr bwMode="auto">
            <a:xfrm>
              <a:off x="7605142" y="349808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cxnSp>
          <p:nvCxnSpPr>
            <p:cNvPr id="132" name="直接连接符 134"/>
            <p:cNvCxnSpPr>
              <a:cxnSpLocks noChangeShapeType="1"/>
              <a:stCxn id="123" idx="4"/>
              <a:endCxn id="127" idx="3"/>
            </p:cNvCxnSpPr>
            <p:nvPr/>
          </p:nvCxnSpPr>
          <p:spPr bwMode="auto">
            <a:xfrm>
              <a:off x="6706617" y="2109019"/>
              <a:ext cx="200025" cy="785812"/>
            </a:xfrm>
            <a:prstGeom prst="line">
              <a:avLst/>
            </a:prstGeom>
            <a:noFill/>
            <a:ln w="19050" algn="ctr">
              <a:solidFill>
                <a:srgbClr val="0000FF"/>
              </a:solidFill>
              <a:round/>
            </a:ln>
          </p:spPr>
        </p:cxnSp>
        <p:sp>
          <p:nvSpPr>
            <p:cNvPr id="133" name="Text Box 206"/>
            <p:cNvSpPr txBox="1">
              <a:spLocks noChangeArrowheads="1"/>
            </p:cNvSpPr>
            <p:nvPr/>
          </p:nvSpPr>
          <p:spPr bwMode="auto">
            <a:xfrm rot="20070649">
              <a:off x="5690388" y="1904915"/>
              <a:ext cx="113274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200" b="1" kern="0" dirty="0">
                  <a:solidFill>
                    <a:srgbClr val="000000"/>
                  </a:solidFill>
                  <a:latin typeface="微软雅黑" panose="020B0503020204020204" pitchFamily="34" charset="-122"/>
                  <a:ea typeface="微软雅黑" panose="020B0503020204020204" pitchFamily="34" charset="-122"/>
                </a:rPr>
                <a:t>拥塞避免</a:t>
              </a:r>
              <a:endParaRPr lang="zh-CN" altLang="en-US" sz="1200" b="1" kern="0" dirty="0">
                <a:solidFill>
                  <a:srgbClr val="000000"/>
                </a:solidFill>
                <a:latin typeface="微软雅黑" panose="020B0503020204020204" pitchFamily="34" charset="-122"/>
                <a:ea typeface="微软雅黑" panose="020B0503020204020204" pitchFamily="34" charset="-122"/>
              </a:endParaRPr>
            </a:p>
          </p:txBody>
        </p:sp>
        <p:sp>
          <p:nvSpPr>
            <p:cNvPr id="134" name="Text Box 206"/>
            <p:cNvSpPr txBox="1">
              <a:spLocks noChangeArrowheads="1"/>
            </p:cNvSpPr>
            <p:nvPr/>
          </p:nvSpPr>
          <p:spPr bwMode="auto">
            <a:xfrm rot="20205303">
              <a:off x="2783437" y="1466625"/>
              <a:ext cx="113274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200" b="1" kern="0" dirty="0">
                  <a:solidFill>
                    <a:srgbClr val="000000"/>
                  </a:solidFill>
                  <a:latin typeface="微软雅黑" panose="020B0503020204020204" pitchFamily="34" charset="-122"/>
                  <a:ea typeface="微软雅黑" panose="020B0503020204020204" pitchFamily="34" charset="-122"/>
                </a:rPr>
                <a:t>拥塞避免</a:t>
              </a:r>
              <a:endParaRPr lang="zh-CN" altLang="en-US" sz="1200" b="1" kern="0" dirty="0">
                <a:solidFill>
                  <a:srgbClr val="000000"/>
                </a:solidFill>
                <a:latin typeface="微软雅黑" panose="020B0503020204020204" pitchFamily="34" charset="-122"/>
                <a:ea typeface="微软雅黑" panose="020B0503020204020204" pitchFamily="34" charset="-122"/>
              </a:endParaRPr>
            </a:p>
          </p:txBody>
        </p:sp>
        <p:sp>
          <p:nvSpPr>
            <p:cNvPr id="135" name="TextBox 147"/>
            <p:cNvSpPr txBox="1">
              <a:spLocks noChangeArrowheads="1"/>
            </p:cNvSpPr>
            <p:nvPr/>
          </p:nvSpPr>
          <p:spPr bwMode="auto">
            <a:xfrm>
              <a:off x="5403007" y="2081221"/>
              <a:ext cx="649421"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kern="0" dirty="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dirty="0">
                <a:solidFill>
                  <a:srgbClr val="CC00CC"/>
                </a:solidFill>
                <a:latin typeface="微软雅黑" panose="020B0503020204020204" pitchFamily="34" charset="-122"/>
                <a:ea typeface="微软雅黑" panose="020B0503020204020204" pitchFamily="34" charset="-122"/>
              </a:endParaRPr>
            </a:p>
          </p:txBody>
        </p:sp>
        <p:sp>
          <p:nvSpPr>
            <p:cNvPr id="136" name="TextBox 148"/>
            <p:cNvSpPr txBox="1">
              <a:spLocks noChangeArrowheads="1"/>
            </p:cNvSpPr>
            <p:nvPr/>
          </p:nvSpPr>
          <p:spPr bwMode="auto">
            <a:xfrm>
              <a:off x="6553947" y="1679583"/>
              <a:ext cx="649421"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kern="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a:solidFill>
                  <a:srgbClr val="CC00CC"/>
                </a:solidFill>
                <a:latin typeface="微软雅黑" panose="020B0503020204020204" pitchFamily="34" charset="-122"/>
                <a:ea typeface="微软雅黑" panose="020B0503020204020204" pitchFamily="34" charset="-122"/>
              </a:endParaRPr>
            </a:p>
          </p:txBody>
        </p:sp>
        <p:cxnSp>
          <p:nvCxnSpPr>
            <p:cNvPr id="137"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ln>
          </p:spPr>
        </p:cxnSp>
        <p:cxnSp>
          <p:nvCxnSpPr>
            <p:cNvPr id="138" name="直接连接符 137"/>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ln>
          </p:spPr>
        </p:cxnSp>
        <p:cxnSp>
          <p:nvCxnSpPr>
            <p:cNvPr id="139"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ln>
          </p:spPr>
        </p:cxnSp>
        <p:sp>
          <p:nvSpPr>
            <p:cNvPr id="140"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41"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42"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43" name="TextBox 149"/>
            <p:cNvSpPr txBox="1">
              <a:spLocks noChangeArrowheads="1"/>
            </p:cNvSpPr>
            <p:nvPr/>
          </p:nvSpPr>
          <p:spPr bwMode="auto">
            <a:xfrm>
              <a:off x="6626975" y="2832108"/>
              <a:ext cx="649421"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kern="0" dirty="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dirty="0">
                <a:solidFill>
                  <a:srgbClr val="CC00CC"/>
                </a:solidFill>
                <a:latin typeface="微软雅黑" panose="020B0503020204020204" pitchFamily="34" charset="-122"/>
                <a:ea typeface="微软雅黑" panose="020B0503020204020204" pitchFamily="34" charset="-122"/>
              </a:endParaRPr>
            </a:p>
          </p:txBody>
        </p:sp>
        <p:sp>
          <p:nvSpPr>
            <p:cNvPr id="144"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cxnSp>
          <p:nvCxnSpPr>
            <p:cNvPr id="145" name="直接连接符 144"/>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ln>
            <a:extLst>
              <a:ext uri="{909E8E84-426E-40DD-AFC4-6F175D3DCCD1}">
                <a14:hiddenFill xmlns:a14="http://schemas.microsoft.com/office/drawing/2010/main">
                  <a:noFill/>
                </a14:hiddenFill>
              </a:ext>
            </a:extLst>
          </p:spPr>
        </p:cxnSp>
        <p:cxnSp>
          <p:nvCxnSpPr>
            <p:cNvPr id="146"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ln>
            <a:extLst>
              <a:ext uri="{909E8E84-426E-40DD-AFC4-6F175D3DCCD1}">
                <a14:hiddenFill xmlns:a14="http://schemas.microsoft.com/office/drawing/2010/main">
                  <a:noFill/>
                </a14:hiddenFill>
              </a:ext>
            </a:extLst>
          </p:spPr>
        </p:cxnSp>
      </p:grpSp>
      <p:sp>
        <p:nvSpPr>
          <p:cNvPr id="147" name="Text Box 155"/>
          <p:cNvSpPr txBox="1">
            <a:spLocks noChangeArrowheads="1"/>
          </p:cNvSpPr>
          <p:nvPr/>
        </p:nvSpPr>
        <p:spPr bwMode="auto">
          <a:xfrm>
            <a:off x="1655268" y="3420248"/>
            <a:ext cx="5797092" cy="904863"/>
          </a:xfrm>
          <a:prstGeom prst="rect">
            <a:avLst/>
          </a:prstGeom>
          <a:noFill/>
          <a:ln w="9525">
            <a:noFill/>
            <a:miter lim="800000"/>
          </a:ln>
          <a:effectLst/>
        </p:spPr>
        <p:txBody>
          <a:bodyPr wrap="square" lIns="91436" tIns="45718" rIns="91436" bIns="45718">
            <a:spAutoFit/>
          </a:bodyPr>
          <a:lstStyle/>
          <a:p>
            <a:pPr>
              <a:lnSpc>
                <a:spcPct val="110000"/>
              </a:lnSpc>
            </a:pPr>
            <a:r>
              <a:rPr lang="zh-CN" altLang="en-US" sz="1600" b="1" dirty="0">
                <a:solidFill>
                  <a:srgbClr val="0000FF"/>
                </a:solidFill>
                <a:latin typeface="微软雅黑" panose="020B0503020204020204" pitchFamily="34" charset="-122"/>
                <a:ea typeface="微软雅黑" panose="020B0503020204020204" pitchFamily="34" charset="-122"/>
              </a:rPr>
              <a:t>当拥塞窗口 </a:t>
            </a:r>
            <a:r>
              <a:rPr lang="en-US" altLang="zh-CN" sz="1600" b="1" dirty="0" err="1">
                <a:solidFill>
                  <a:srgbClr val="0000FF"/>
                </a:solidFill>
                <a:latin typeface="微软雅黑" panose="020B0503020204020204" pitchFamily="34" charset="-122"/>
                <a:ea typeface="微软雅黑" panose="020B0503020204020204" pitchFamily="34" charset="-122"/>
              </a:rPr>
              <a:t>cwnd</a:t>
            </a:r>
            <a:r>
              <a:rPr lang="en-US" altLang="zh-CN" sz="1600" b="1" dirty="0">
                <a:solidFill>
                  <a:srgbClr val="0000FF"/>
                </a:solidFill>
                <a:latin typeface="微软雅黑" panose="020B0503020204020204" pitchFamily="34" charset="-122"/>
                <a:ea typeface="微软雅黑" panose="020B0503020204020204" pitchFamily="34" charset="-122"/>
              </a:rPr>
              <a:t> </a:t>
            </a:r>
            <a:r>
              <a:rPr lang="zh-CN" altLang="en-US" sz="1600" b="1" dirty="0">
                <a:solidFill>
                  <a:srgbClr val="0000FF"/>
                </a:solidFill>
                <a:latin typeface="微软雅黑" panose="020B0503020204020204" pitchFamily="34" charset="-122"/>
                <a:ea typeface="微软雅黑" panose="020B0503020204020204" pitchFamily="34" charset="-122"/>
              </a:rPr>
              <a:t>增长到慢开始门限值 </a:t>
            </a:r>
            <a:r>
              <a:rPr lang="en-US" altLang="zh-CN" sz="1600" b="1" dirty="0" err="1">
                <a:solidFill>
                  <a:srgbClr val="0000FF"/>
                </a:solidFill>
                <a:latin typeface="微软雅黑" panose="020B0503020204020204" pitchFamily="34" charset="-122"/>
                <a:ea typeface="微软雅黑" panose="020B0503020204020204" pitchFamily="34" charset="-122"/>
              </a:rPr>
              <a:t>ssthresh</a:t>
            </a:r>
            <a:r>
              <a:rPr lang="en-US" altLang="zh-CN" sz="1600" b="1" dirty="0">
                <a:solidFill>
                  <a:srgbClr val="0000FF"/>
                </a:solidFill>
                <a:latin typeface="微软雅黑" panose="020B0503020204020204" pitchFamily="34" charset="-122"/>
                <a:ea typeface="微软雅黑" panose="020B0503020204020204" pitchFamily="34" charset="-122"/>
              </a:rPr>
              <a:t> </a:t>
            </a:r>
            <a:r>
              <a:rPr lang="zh-CN" altLang="en-US" sz="1600" b="1" dirty="0">
                <a:solidFill>
                  <a:srgbClr val="0000FF"/>
                </a:solidFill>
                <a:latin typeface="微软雅黑" panose="020B0503020204020204" pitchFamily="34" charset="-122"/>
                <a:ea typeface="微软雅黑" panose="020B0503020204020204" pitchFamily="34" charset="-122"/>
              </a:rPr>
              <a:t>时（图中的点</a:t>
            </a:r>
            <a:r>
              <a:rPr lang="en-US" altLang="zh-CN" sz="1600" dirty="0">
                <a:solidFill>
                  <a:srgbClr val="0000FF"/>
                </a:solidFill>
                <a:latin typeface="微软雅黑" panose="020B0503020204020204" pitchFamily="34" charset="-122"/>
                <a:ea typeface="微软雅黑" panose="020B0503020204020204" pitchFamily="34" charset="-122"/>
                <a:sym typeface="Wingdings" panose="05000000000000000000"/>
              </a:rPr>
              <a:t> </a:t>
            </a:r>
            <a:r>
              <a:rPr lang="zh-CN" altLang="en-US" sz="1600" b="1" dirty="0">
                <a:solidFill>
                  <a:srgbClr val="0000FF"/>
                </a:solidFill>
                <a:latin typeface="微软雅黑" panose="020B0503020204020204" pitchFamily="34" charset="-122"/>
                <a:ea typeface="微软雅黑" panose="020B0503020204020204" pitchFamily="34" charset="-122"/>
              </a:rPr>
              <a:t>，此时拥塞窗口 </a:t>
            </a:r>
            <a:r>
              <a:rPr lang="en-US" altLang="zh-CN" sz="1600" b="1" dirty="0" err="1">
                <a:solidFill>
                  <a:srgbClr val="0000FF"/>
                </a:solidFill>
                <a:latin typeface="微软雅黑" panose="020B0503020204020204" pitchFamily="34" charset="-122"/>
                <a:ea typeface="微软雅黑" panose="020B0503020204020204" pitchFamily="34" charset="-122"/>
              </a:rPr>
              <a:t>cwnd</a:t>
            </a:r>
            <a:r>
              <a:rPr lang="en-US" altLang="zh-CN" sz="1600" b="1" dirty="0">
                <a:solidFill>
                  <a:srgbClr val="0000FF"/>
                </a:solidFill>
                <a:latin typeface="微软雅黑" panose="020B0503020204020204" pitchFamily="34" charset="-122"/>
                <a:ea typeface="微软雅黑" panose="020B0503020204020204" pitchFamily="34" charset="-122"/>
              </a:rPr>
              <a:t> = 16</a:t>
            </a:r>
            <a:r>
              <a:rPr lang="zh-CN" altLang="en-US" sz="1600" b="1" dirty="0">
                <a:solidFill>
                  <a:srgbClr val="0000FF"/>
                </a:solidFill>
                <a:latin typeface="微软雅黑" panose="020B0503020204020204" pitchFamily="34" charset="-122"/>
                <a:ea typeface="微软雅黑" panose="020B0503020204020204" pitchFamily="34" charset="-122"/>
              </a:rPr>
              <a:t>），就改为执行拥塞避免算法，拥塞窗口按线性规律增长。</a:t>
            </a:r>
            <a:endParaRPr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148" name="Line 167"/>
          <p:cNvSpPr>
            <a:spLocks noChangeShapeType="1"/>
          </p:cNvSpPr>
          <p:nvPr/>
        </p:nvSpPr>
        <p:spPr bwMode="auto">
          <a:xfrm>
            <a:off x="2606496" y="1691517"/>
            <a:ext cx="440153" cy="326776"/>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lIns="91436" tIns="45718" rIns="91436" bIns="45718" anchor="ctr"/>
          <a:lstStyle/>
          <a:p>
            <a:pPr>
              <a:defRPr/>
            </a:pPr>
            <a:endParaRPr lang="zh-CN" altLang="en-US" sz="2400" b="1" kern="0">
              <a:solidFill>
                <a:sysClr val="windowText" lastClr="000000"/>
              </a:solidFill>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AutoShape 5"/>
          <p:cNvSpPr>
            <a:spLocks noChangeArrowheads="1"/>
          </p:cNvSpPr>
          <p:nvPr/>
        </p:nvSpPr>
        <p:spPr bwMode="auto">
          <a:xfrm>
            <a:off x="545146" y="659014"/>
            <a:ext cx="8053711"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a:p>
        </p:txBody>
      </p:sp>
      <p:sp>
        <p:nvSpPr>
          <p:cNvPr id="150" name="矩形 149"/>
          <p:cNvSpPr/>
          <p:nvPr/>
        </p:nvSpPr>
        <p:spPr>
          <a:xfrm>
            <a:off x="616087" y="616773"/>
            <a:ext cx="4079959" cy="403954"/>
          </a:xfrm>
          <a:prstGeom prst="rect">
            <a:avLst/>
          </a:prstGeom>
        </p:spPr>
        <p:txBody>
          <a:bodyPr wrap="none" lIns="91436" tIns="45718" rIns="91436" bIns="45718">
            <a:spAutoFit/>
          </a:bodyPr>
          <a:lstStyle/>
          <a:p>
            <a:r>
              <a:rPr lang="zh-CN" altLang="en-US" sz="2000" b="1" dirty="0">
                <a:latin typeface="微软雅黑" panose="020B0503020204020204" pitchFamily="34" charset="-122"/>
                <a:ea typeface="微软雅黑" panose="020B0503020204020204" pitchFamily="34" charset="-122"/>
              </a:rPr>
              <a:t>慢开始和拥塞避免算法的实现举例</a:t>
            </a:r>
            <a:endParaRPr lang="zh-CN" altLang="en-US" sz="2000" b="1" dirty="0">
              <a:latin typeface="微软雅黑" panose="020B0503020204020204" pitchFamily="34" charset="-122"/>
              <a:ea typeface="微软雅黑" panose="020B0503020204020204" pitchFamily="34" charset="-122"/>
            </a:endParaRPr>
          </a:p>
        </p:txBody>
      </p:sp>
      <p:sp>
        <p:nvSpPr>
          <p:cNvPr id="151" name="圆角矩形 150"/>
          <p:cNvSpPr/>
          <p:nvPr/>
        </p:nvSpPr>
        <p:spPr>
          <a:xfrm>
            <a:off x="545146" y="1069850"/>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37" name="组合 36"/>
          <p:cNvGrpSpPr/>
          <p:nvPr/>
        </p:nvGrpSpPr>
        <p:grpSpPr>
          <a:xfrm>
            <a:off x="1317045" y="1115751"/>
            <a:ext cx="6308098" cy="2262109"/>
            <a:chOff x="300644" y="840152"/>
            <a:chExt cx="8929364" cy="3093012"/>
          </a:xfrm>
        </p:grpSpPr>
        <p:sp>
          <p:nvSpPr>
            <p:cNvPr id="38" name="Text Box 140"/>
            <p:cNvSpPr txBox="1">
              <a:spLocks noChangeArrowheads="1"/>
            </p:cNvSpPr>
            <p:nvPr/>
          </p:nvSpPr>
          <p:spPr bwMode="auto">
            <a:xfrm>
              <a:off x="4758804" y="980728"/>
              <a:ext cx="1130300"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1200" b="1" kern="0" dirty="0">
                  <a:solidFill>
                    <a:srgbClr val="CC00CC"/>
                  </a:solidFill>
                  <a:latin typeface="微软雅黑" panose="020B0503020204020204" pitchFamily="34" charset="-122"/>
                  <a:ea typeface="微软雅黑" panose="020B0503020204020204" pitchFamily="34" charset="-122"/>
                </a:rPr>
                <a:t>超时</a:t>
              </a:r>
              <a:endParaRPr lang="zh-CN" altLang="en-US" sz="1200" b="1" kern="0" dirty="0">
                <a:solidFill>
                  <a:srgbClr val="CC00CC"/>
                </a:solidFill>
                <a:latin typeface="微软雅黑" panose="020B0503020204020204" pitchFamily="34" charset="-122"/>
                <a:ea typeface="微软雅黑" panose="020B0503020204020204" pitchFamily="34" charset="-122"/>
              </a:endParaRPr>
            </a:p>
          </p:txBody>
        </p:sp>
        <p:sp>
          <p:nvSpPr>
            <p:cNvPr id="39" name="Line 2"/>
            <p:cNvSpPr>
              <a:spLocks noChangeShapeType="1"/>
            </p:cNvSpPr>
            <p:nvPr/>
          </p:nvSpPr>
          <p:spPr bwMode="auto">
            <a:xfrm flipV="1">
              <a:off x="1883792" y="3639369"/>
              <a:ext cx="6211887" cy="4762"/>
            </a:xfrm>
            <a:prstGeom prst="line">
              <a:avLst/>
            </a:prstGeom>
            <a:noFill/>
            <a:ln w="1270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40"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41" name="Line 4"/>
            <p:cNvSpPr>
              <a:spLocks noChangeShapeType="1"/>
            </p:cNvSpPr>
            <p:nvPr/>
          </p:nvSpPr>
          <p:spPr bwMode="auto">
            <a:xfrm>
              <a:off x="2112392" y="3567931"/>
              <a:ext cx="0" cy="762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42" name="Line 5"/>
            <p:cNvSpPr>
              <a:spLocks noChangeShapeType="1"/>
            </p:cNvSpPr>
            <p:nvPr/>
          </p:nvSpPr>
          <p:spPr bwMode="auto">
            <a:xfrm>
              <a:off x="2340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43" name="Line 6"/>
            <p:cNvSpPr>
              <a:spLocks noChangeShapeType="1"/>
            </p:cNvSpPr>
            <p:nvPr/>
          </p:nvSpPr>
          <p:spPr bwMode="auto">
            <a:xfrm>
              <a:off x="2569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44" name="Line 7"/>
            <p:cNvSpPr>
              <a:spLocks noChangeShapeType="1"/>
            </p:cNvSpPr>
            <p:nvPr/>
          </p:nvSpPr>
          <p:spPr bwMode="auto">
            <a:xfrm>
              <a:off x="2798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45" name="Line 8"/>
            <p:cNvSpPr>
              <a:spLocks noChangeShapeType="1"/>
            </p:cNvSpPr>
            <p:nvPr/>
          </p:nvSpPr>
          <p:spPr bwMode="auto">
            <a:xfrm>
              <a:off x="3026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46" name="Line 9"/>
            <p:cNvSpPr>
              <a:spLocks noChangeShapeType="1"/>
            </p:cNvSpPr>
            <p:nvPr/>
          </p:nvSpPr>
          <p:spPr bwMode="auto">
            <a:xfrm>
              <a:off x="3255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47" name="Line 10"/>
            <p:cNvSpPr>
              <a:spLocks noChangeShapeType="1"/>
            </p:cNvSpPr>
            <p:nvPr/>
          </p:nvSpPr>
          <p:spPr bwMode="auto">
            <a:xfrm>
              <a:off x="3483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48" name="Line 11"/>
            <p:cNvSpPr>
              <a:spLocks noChangeShapeType="1"/>
            </p:cNvSpPr>
            <p:nvPr/>
          </p:nvSpPr>
          <p:spPr bwMode="auto">
            <a:xfrm>
              <a:off x="3712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49" name="Line 12"/>
            <p:cNvSpPr>
              <a:spLocks noChangeShapeType="1"/>
            </p:cNvSpPr>
            <p:nvPr/>
          </p:nvSpPr>
          <p:spPr bwMode="auto">
            <a:xfrm>
              <a:off x="3941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50" name="Line 13"/>
            <p:cNvSpPr>
              <a:spLocks noChangeShapeType="1"/>
            </p:cNvSpPr>
            <p:nvPr/>
          </p:nvSpPr>
          <p:spPr bwMode="auto">
            <a:xfrm>
              <a:off x="4169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51" name="Line 14"/>
            <p:cNvSpPr>
              <a:spLocks noChangeShapeType="1"/>
            </p:cNvSpPr>
            <p:nvPr/>
          </p:nvSpPr>
          <p:spPr bwMode="auto">
            <a:xfrm>
              <a:off x="4398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52" name="Line 15"/>
            <p:cNvSpPr>
              <a:spLocks noChangeShapeType="1"/>
            </p:cNvSpPr>
            <p:nvPr/>
          </p:nvSpPr>
          <p:spPr bwMode="auto">
            <a:xfrm>
              <a:off x="4626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53" name="Line 16"/>
            <p:cNvSpPr>
              <a:spLocks noChangeShapeType="1"/>
            </p:cNvSpPr>
            <p:nvPr/>
          </p:nvSpPr>
          <p:spPr bwMode="auto">
            <a:xfrm>
              <a:off x="4855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54" name="Line 17"/>
            <p:cNvSpPr>
              <a:spLocks noChangeShapeType="1"/>
            </p:cNvSpPr>
            <p:nvPr/>
          </p:nvSpPr>
          <p:spPr bwMode="auto">
            <a:xfrm>
              <a:off x="5084192" y="3567931"/>
              <a:ext cx="0" cy="762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55" name="Line 18"/>
            <p:cNvSpPr>
              <a:spLocks noChangeShapeType="1"/>
            </p:cNvSpPr>
            <p:nvPr/>
          </p:nvSpPr>
          <p:spPr bwMode="auto">
            <a:xfrm>
              <a:off x="5312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56" name="Line 19"/>
            <p:cNvSpPr>
              <a:spLocks noChangeShapeType="1"/>
            </p:cNvSpPr>
            <p:nvPr/>
          </p:nvSpPr>
          <p:spPr bwMode="auto">
            <a:xfrm>
              <a:off x="5541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57" name="Line 20"/>
            <p:cNvSpPr>
              <a:spLocks noChangeShapeType="1"/>
            </p:cNvSpPr>
            <p:nvPr/>
          </p:nvSpPr>
          <p:spPr bwMode="auto">
            <a:xfrm>
              <a:off x="5769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58" name="Line 21"/>
            <p:cNvSpPr>
              <a:spLocks noChangeShapeType="1"/>
            </p:cNvSpPr>
            <p:nvPr/>
          </p:nvSpPr>
          <p:spPr bwMode="auto">
            <a:xfrm>
              <a:off x="5998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59" name="Line 22"/>
            <p:cNvSpPr>
              <a:spLocks noChangeShapeType="1"/>
            </p:cNvSpPr>
            <p:nvPr/>
          </p:nvSpPr>
          <p:spPr bwMode="auto">
            <a:xfrm>
              <a:off x="6227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0" name="Line 23"/>
            <p:cNvSpPr>
              <a:spLocks noChangeShapeType="1"/>
            </p:cNvSpPr>
            <p:nvPr/>
          </p:nvSpPr>
          <p:spPr bwMode="auto">
            <a:xfrm>
              <a:off x="6455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1" name="Line 24"/>
            <p:cNvSpPr>
              <a:spLocks noChangeShapeType="1"/>
            </p:cNvSpPr>
            <p:nvPr/>
          </p:nvSpPr>
          <p:spPr bwMode="auto">
            <a:xfrm>
              <a:off x="6684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2" name="Line 25"/>
            <p:cNvSpPr>
              <a:spLocks noChangeShapeType="1"/>
            </p:cNvSpPr>
            <p:nvPr/>
          </p:nvSpPr>
          <p:spPr bwMode="auto">
            <a:xfrm>
              <a:off x="6912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3" name="Line 40"/>
            <p:cNvSpPr>
              <a:spLocks noChangeShapeType="1"/>
            </p:cNvSpPr>
            <p:nvPr/>
          </p:nvSpPr>
          <p:spPr bwMode="auto">
            <a:xfrm>
              <a:off x="1883792" y="3263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4" name="Line 41"/>
            <p:cNvSpPr>
              <a:spLocks noChangeShapeType="1"/>
            </p:cNvSpPr>
            <p:nvPr/>
          </p:nvSpPr>
          <p:spPr bwMode="auto">
            <a:xfrm>
              <a:off x="1883792" y="2882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5" name="Line 42"/>
            <p:cNvSpPr>
              <a:spLocks noChangeShapeType="1"/>
            </p:cNvSpPr>
            <p:nvPr/>
          </p:nvSpPr>
          <p:spPr bwMode="auto">
            <a:xfrm>
              <a:off x="1883792" y="2501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6" name="Line 43"/>
            <p:cNvSpPr>
              <a:spLocks noChangeShapeType="1"/>
            </p:cNvSpPr>
            <p:nvPr/>
          </p:nvSpPr>
          <p:spPr bwMode="auto">
            <a:xfrm>
              <a:off x="1883792" y="2120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7" name="Line 44"/>
            <p:cNvSpPr>
              <a:spLocks noChangeShapeType="1"/>
            </p:cNvSpPr>
            <p:nvPr/>
          </p:nvSpPr>
          <p:spPr bwMode="auto">
            <a:xfrm>
              <a:off x="1883792" y="1739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8" name="Line 45"/>
            <p:cNvSpPr>
              <a:spLocks noChangeShapeType="1"/>
            </p:cNvSpPr>
            <p:nvPr/>
          </p:nvSpPr>
          <p:spPr bwMode="auto">
            <a:xfrm>
              <a:off x="1883792" y="1358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9" name="Text Box 77"/>
            <p:cNvSpPr txBox="1">
              <a:spLocks noChangeArrowheads="1"/>
            </p:cNvSpPr>
            <p:nvPr/>
          </p:nvSpPr>
          <p:spPr bwMode="auto">
            <a:xfrm>
              <a:off x="2159478" y="3588569"/>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70" name="Text Box 78"/>
            <p:cNvSpPr txBox="1">
              <a:spLocks noChangeArrowheads="1"/>
            </p:cNvSpPr>
            <p:nvPr/>
          </p:nvSpPr>
          <p:spPr bwMode="auto">
            <a:xfrm>
              <a:off x="2616678" y="3588570"/>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4</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71" name="Text Box 79"/>
            <p:cNvSpPr txBox="1">
              <a:spLocks noChangeArrowheads="1"/>
            </p:cNvSpPr>
            <p:nvPr/>
          </p:nvSpPr>
          <p:spPr bwMode="auto">
            <a:xfrm>
              <a:off x="3073878" y="3588570"/>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6</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72" name="Text Box 80"/>
            <p:cNvSpPr txBox="1">
              <a:spLocks noChangeArrowheads="1"/>
            </p:cNvSpPr>
            <p:nvPr/>
          </p:nvSpPr>
          <p:spPr bwMode="auto">
            <a:xfrm>
              <a:off x="3543778" y="3588570"/>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8</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73" name="Text Box 81"/>
            <p:cNvSpPr txBox="1">
              <a:spLocks noChangeArrowheads="1"/>
            </p:cNvSpPr>
            <p:nvPr/>
          </p:nvSpPr>
          <p:spPr bwMode="auto">
            <a:xfrm>
              <a:off x="3924779"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10</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74" name="Text Box 82"/>
            <p:cNvSpPr txBox="1">
              <a:spLocks noChangeArrowheads="1"/>
            </p:cNvSpPr>
            <p:nvPr/>
          </p:nvSpPr>
          <p:spPr bwMode="auto">
            <a:xfrm>
              <a:off x="4420078"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12</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75" name="Text Box 83"/>
            <p:cNvSpPr txBox="1">
              <a:spLocks noChangeArrowheads="1"/>
            </p:cNvSpPr>
            <p:nvPr/>
          </p:nvSpPr>
          <p:spPr bwMode="auto">
            <a:xfrm>
              <a:off x="4851878"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14</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76" name="Text Box 84"/>
            <p:cNvSpPr txBox="1">
              <a:spLocks noChangeArrowheads="1"/>
            </p:cNvSpPr>
            <p:nvPr/>
          </p:nvSpPr>
          <p:spPr bwMode="auto">
            <a:xfrm>
              <a:off x="5309079"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16</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77" name="Text Box 85"/>
            <p:cNvSpPr txBox="1">
              <a:spLocks noChangeArrowheads="1"/>
            </p:cNvSpPr>
            <p:nvPr/>
          </p:nvSpPr>
          <p:spPr bwMode="auto">
            <a:xfrm>
              <a:off x="5782154"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18</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78" name="Text Box 86"/>
            <p:cNvSpPr txBox="1">
              <a:spLocks noChangeArrowheads="1"/>
            </p:cNvSpPr>
            <p:nvPr/>
          </p:nvSpPr>
          <p:spPr bwMode="auto">
            <a:xfrm>
              <a:off x="6239353"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20</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79" name="Text Box 87"/>
            <p:cNvSpPr txBox="1">
              <a:spLocks noChangeArrowheads="1"/>
            </p:cNvSpPr>
            <p:nvPr/>
          </p:nvSpPr>
          <p:spPr bwMode="auto">
            <a:xfrm>
              <a:off x="6683854" y="3596503"/>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22</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80" name="Text Box 89"/>
            <p:cNvSpPr txBox="1">
              <a:spLocks noChangeArrowheads="1"/>
            </p:cNvSpPr>
            <p:nvPr/>
          </p:nvSpPr>
          <p:spPr bwMode="auto">
            <a:xfrm>
              <a:off x="1740377" y="3588570"/>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dirty="0">
                  <a:solidFill>
                    <a:srgbClr val="000000"/>
                  </a:solidFill>
                  <a:latin typeface="微软雅黑" panose="020B0503020204020204" pitchFamily="34" charset="-122"/>
                  <a:ea typeface="微软雅黑" panose="020B0503020204020204" pitchFamily="34" charset="-122"/>
                </a:rPr>
                <a:t>0</a:t>
              </a:r>
              <a:endParaRPr lang="en-US" altLang="zh-CN" sz="1000" b="1" kern="0" dirty="0">
                <a:solidFill>
                  <a:srgbClr val="000000"/>
                </a:solidFill>
                <a:latin typeface="微软雅黑" panose="020B0503020204020204" pitchFamily="34" charset="-122"/>
                <a:ea typeface="微软雅黑" panose="020B0503020204020204" pitchFamily="34" charset="-122"/>
              </a:endParaRPr>
            </a:p>
          </p:txBody>
        </p:sp>
        <p:sp>
          <p:nvSpPr>
            <p:cNvPr id="81" name="Text Box 90"/>
            <p:cNvSpPr txBox="1">
              <a:spLocks noChangeArrowheads="1"/>
            </p:cNvSpPr>
            <p:nvPr/>
          </p:nvSpPr>
          <p:spPr bwMode="auto">
            <a:xfrm>
              <a:off x="1617091" y="3439342"/>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dirty="0">
                  <a:solidFill>
                    <a:srgbClr val="000000"/>
                  </a:solidFill>
                  <a:latin typeface="微软雅黑" panose="020B0503020204020204" pitchFamily="34" charset="-122"/>
                  <a:ea typeface="微软雅黑" panose="020B0503020204020204" pitchFamily="34" charset="-122"/>
                </a:rPr>
                <a:t>0</a:t>
              </a:r>
              <a:endParaRPr lang="en-US" altLang="zh-CN" sz="1000" b="1" kern="0" dirty="0">
                <a:solidFill>
                  <a:srgbClr val="000000"/>
                </a:solidFill>
                <a:latin typeface="微软雅黑" panose="020B0503020204020204" pitchFamily="34" charset="-122"/>
                <a:ea typeface="微软雅黑" panose="020B0503020204020204" pitchFamily="34" charset="-122"/>
              </a:endParaRPr>
            </a:p>
          </p:txBody>
        </p:sp>
        <p:sp>
          <p:nvSpPr>
            <p:cNvPr id="82" name="Text Box 91"/>
            <p:cNvSpPr txBox="1">
              <a:spLocks noChangeArrowheads="1"/>
            </p:cNvSpPr>
            <p:nvPr/>
          </p:nvSpPr>
          <p:spPr bwMode="auto">
            <a:xfrm>
              <a:off x="1597772" y="3058346"/>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4</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83" name="Text Box 92"/>
            <p:cNvSpPr txBox="1">
              <a:spLocks noChangeArrowheads="1"/>
            </p:cNvSpPr>
            <p:nvPr/>
          </p:nvSpPr>
          <p:spPr bwMode="auto">
            <a:xfrm>
              <a:off x="1597772" y="26900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dirty="0">
                  <a:solidFill>
                    <a:srgbClr val="000000"/>
                  </a:solidFill>
                  <a:latin typeface="微软雅黑" panose="020B0503020204020204" pitchFamily="34" charset="-122"/>
                  <a:ea typeface="微软雅黑" panose="020B0503020204020204" pitchFamily="34" charset="-122"/>
                </a:rPr>
                <a:t>8</a:t>
              </a:r>
              <a:endParaRPr lang="en-US" altLang="zh-CN" sz="1000" b="1" kern="0" dirty="0">
                <a:solidFill>
                  <a:srgbClr val="000000"/>
                </a:solidFill>
                <a:latin typeface="微软雅黑" panose="020B0503020204020204" pitchFamily="34" charset="-122"/>
                <a:ea typeface="微软雅黑" panose="020B0503020204020204" pitchFamily="34" charset="-122"/>
              </a:endParaRPr>
            </a:p>
          </p:txBody>
        </p:sp>
        <p:sp>
          <p:nvSpPr>
            <p:cNvPr id="84" name="Text Box 93"/>
            <p:cNvSpPr txBox="1">
              <a:spLocks noChangeArrowheads="1"/>
            </p:cNvSpPr>
            <p:nvPr/>
          </p:nvSpPr>
          <p:spPr bwMode="auto">
            <a:xfrm>
              <a:off x="1483472" y="2321743"/>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12</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85" name="Text Box 94"/>
            <p:cNvSpPr txBox="1">
              <a:spLocks noChangeArrowheads="1"/>
            </p:cNvSpPr>
            <p:nvPr/>
          </p:nvSpPr>
          <p:spPr bwMode="auto">
            <a:xfrm>
              <a:off x="1483472" y="1953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16</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86" name="Text Box 95"/>
            <p:cNvSpPr txBox="1">
              <a:spLocks noChangeArrowheads="1"/>
            </p:cNvSpPr>
            <p:nvPr/>
          </p:nvSpPr>
          <p:spPr bwMode="auto">
            <a:xfrm>
              <a:off x="1483472" y="1572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20</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87" name="Text Box 96"/>
            <p:cNvSpPr txBox="1">
              <a:spLocks noChangeArrowheads="1"/>
            </p:cNvSpPr>
            <p:nvPr/>
          </p:nvSpPr>
          <p:spPr bwMode="auto">
            <a:xfrm>
              <a:off x="1483472"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dirty="0">
                  <a:solidFill>
                    <a:srgbClr val="000000"/>
                  </a:solidFill>
                  <a:latin typeface="微软雅黑" panose="020B0503020204020204" pitchFamily="34" charset="-122"/>
                  <a:ea typeface="微软雅黑" panose="020B0503020204020204" pitchFamily="34" charset="-122"/>
                </a:rPr>
                <a:t>24</a:t>
              </a:r>
              <a:endParaRPr lang="en-US" altLang="zh-CN" sz="1000" b="1" kern="0" dirty="0">
                <a:solidFill>
                  <a:srgbClr val="000000"/>
                </a:solidFill>
                <a:latin typeface="微软雅黑" panose="020B0503020204020204" pitchFamily="34" charset="-122"/>
                <a:ea typeface="微软雅黑" panose="020B0503020204020204" pitchFamily="34" charset="-122"/>
              </a:endParaRPr>
            </a:p>
          </p:txBody>
        </p:sp>
        <p:sp>
          <p:nvSpPr>
            <p:cNvPr id="88"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9"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0"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1"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2"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3"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4"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5"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6"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7"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8"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9"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00"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01" name="Freeform 118"/>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02" name="Text Box 134"/>
            <p:cNvSpPr txBox="1">
              <a:spLocks noChangeArrowheads="1"/>
            </p:cNvSpPr>
            <p:nvPr/>
          </p:nvSpPr>
          <p:spPr bwMode="auto">
            <a:xfrm>
              <a:off x="8097266" y="3444106"/>
              <a:ext cx="113274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1200" b="1" kern="0">
                  <a:solidFill>
                    <a:srgbClr val="000000"/>
                  </a:solidFill>
                  <a:latin typeface="微软雅黑" panose="020B0503020204020204" pitchFamily="34" charset="-122"/>
                  <a:ea typeface="微软雅黑" panose="020B0503020204020204" pitchFamily="34" charset="-122"/>
                </a:rPr>
                <a:t>传输轮次</a:t>
              </a:r>
              <a:endParaRPr lang="zh-CN" altLang="en-US" sz="1200" b="1" kern="0">
                <a:solidFill>
                  <a:srgbClr val="000000"/>
                </a:solidFill>
                <a:latin typeface="微软雅黑" panose="020B0503020204020204" pitchFamily="34" charset="-122"/>
                <a:ea typeface="微软雅黑" panose="020B0503020204020204" pitchFamily="34" charset="-122"/>
              </a:endParaRPr>
            </a:p>
          </p:txBody>
        </p:sp>
        <p:sp>
          <p:nvSpPr>
            <p:cNvPr id="103" name="Text Box 135"/>
            <p:cNvSpPr txBox="1">
              <a:spLocks noChangeArrowheads="1"/>
            </p:cNvSpPr>
            <p:nvPr/>
          </p:nvSpPr>
          <p:spPr bwMode="auto">
            <a:xfrm>
              <a:off x="951929" y="840152"/>
              <a:ext cx="184978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1200" b="1" kern="0" dirty="0">
                  <a:solidFill>
                    <a:srgbClr val="000000"/>
                  </a:solidFill>
                  <a:latin typeface="微软雅黑" panose="020B0503020204020204" pitchFamily="34" charset="-122"/>
                  <a:ea typeface="微软雅黑" panose="020B0503020204020204" pitchFamily="34" charset="-122"/>
                </a:rPr>
                <a:t>拥塞窗口  </a:t>
              </a:r>
              <a:r>
                <a:rPr lang="en-US" altLang="zh-CN" sz="1200" b="1" kern="0" dirty="0" err="1">
                  <a:solidFill>
                    <a:srgbClr val="000000"/>
                  </a:solidFill>
                  <a:latin typeface="微软雅黑" panose="020B0503020204020204" pitchFamily="34" charset="-122"/>
                  <a:ea typeface="微软雅黑" panose="020B0503020204020204" pitchFamily="34" charset="-122"/>
                </a:rPr>
                <a:t>cwnd</a:t>
              </a:r>
              <a:endParaRPr lang="en-US" altLang="zh-CN" sz="1200" b="1" kern="0" dirty="0">
                <a:solidFill>
                  <a:srgbClr val="000000"/>
                </a:solidFill>
                <a:latin typeface="微软雅黑" panose="020B0503020204020204" pitchFamily="34" charset="-122"/>
                <a:ea typeface="微软雅黑" panose="020B0503020204020204" pitchFamily="34" charset="-122"/>
              </a:endParaRPr>
            </a:p>
          </p:txBody>
        </p:sp>
        <p:sp>
          <p:nvSpPr>
            <p:cNvPr id="104" name="Text Box 140"/>
            <p:cNvSpPr txBox="1">
              <a:spLocks noChangeArrowheads="1"/>
            </p:cNvSpPr>
            <p:nvPr/>
          </p:nvSpPr>
          <p:spPr bwMode="auto">
            <a:xfrm>
              <a:off x="6895229" y="1763523"/>
              <a:ext cx="115411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200" b="1" kern="0" dirty="0">
                  <a:solidFill>
                    <a:srgbClr val="CC00CC"/>
                  </a:solidFill>
                  <a:latin typeface="微软雅黑" panose="020B0503020204020204" pitchFamily="34" charset="-122"/>
                  <a:ea typeface="微软雅黑" panose="020B0503020204020204" pitchFamily="34" charset="-122"/>
                </a:rPr>
                <a:t>3-ACK</a:t>
              </a:r>
              <a:endParaRPr lang="zh-CN" altLang="en-US" sz="1200" b="1" kern="0" dirty="0">
                <a:solidFill>
                  <a:srgbClr val="CC00CC"/>
                </a:solidFill>
                <a:latin typeface="微软雅黑" panose="020B0503020204020204" pitchFamily="34" charset="-122"/>
                <a:ea typeface="微软雅黑" panose="020B0503020204020204" pitchFamily="34" charset="-122"/>
              </a:endParaRPr>
            </a:p>
          </p:txBody>
        </p:sp>
        <p:sp>
          <p:nvSpPr>
            <p:cNvPr id="105" name="Line 156"/>
            <p:cNvSpPr>
              <a:spLocks noChangeShapeType="1"/>
            </p:cNvSpPr>
            <p:nvPr/>
          </p:nvSpPr>
          <p:spPr bwMode="auto">
            <a:xfrm>
              <a:off x="1959992" y="2120131"/>
              <a:ext cx="838200" cy="0"/>
            </a:xfrm>
            <a:prstGeom prst="line">
              <a:avLst/>
            </a:prstGeom>
            <a:noFill/>
            <a:ln w="1270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06" name="Line 146"/>
            <p:cNvSpPr>
              <a:spLocks noChangeShapeType="1"/>
            </p:cNvSpPr>
            <p:nvPr/>
          </p:nvSpPr>
          <p:spPr bwMode="auto">
            <a:xfrm flipV="1">
              <a:off x="1959992" y="1351781"/>
              <a:ext cx="2679700" cy="6350"/>
            </a:xfrm>
            <a:prstGeom prst="line">
              <a:avLst/>
            </a:prstGeom>
            <a:noFill/>
            <a:ln w="1270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07" name="Text Box 203"/>
            <p:cNvSpPr txBox="1">
              <a:spLocks noChangeArrowheads="1"/>
            </p:cNvSpPr>
            <p:nvPr/>
          </p:nvSpPr>
          <p:spPr bwMode="auto">
            <a:xfrm>
              <a:off x="7761175" y="1935494"/>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sz="1200" b="1" kern="0" dirty="0">
                  <a:solidFill>
                    <a:srgbClr val="0000FF"/>
                  </a:solidFill>
                  <a:latin typeface="微软雅黑" panose="020B0503020204020204" pitchFamily="34" charset="-122"/>
                  <a:ea typeface="微软雅黑" panose="020B0503020204020204" pitchFamily="34" charset="-122"/>
                </a:rPr>
                <a:t>TCP Reno </a:t>
              </a:r>
              <a:endParaRPr lang="en-US" altLang="zh-CN" sz="1200" b="1" kern="0" dirty="0">
                <a:solidFill>
                  <a:srgbClr val="0000FF"/>
                </a:solidFill>
                <a:latin typeface="微软雅黑" panose="020B0503020204020204" pitchFamily="34" charset="-122"/>
                <a:ea typeface="微软雅黑" panose="020B0503020204020204" pitchFamily="34" charset="-122"/>
              </a:endParaRPr>
            </a:p>
            <a:p>
              <a:pPr algn="ctr" eaLnBrk="1" hangingPunct="1">
                <a:defRPr/>
              </a:pPr>
              <a:r>
                <a:rPr lang="zh-CN" altLang="en-US" sz="1200" b="1" kern="0" dirty="0">
                  <a:solidFill>
                    <a:srgbClr val="0000FF"/>
                  </a:solidFill>
                  <a:latin typeface="微软雅黑" panose="020B0503020204020204" pitchFamily="34" charset="-122"/>
                  <a:ea typeface="微软雅黑" panose="020B0503020204020204" pitchFamily="34" charset="-122"/>
                </a:rPr>
                <a:t>版本</a:t>
              </a:r>
              <a:endParaRPr lang="zh-CN" altLang="en-US" sz="1200" b="1" kern="0" dirty="0">
                <a:solidFill>
                  <a:srgbClr val="0000FF"/>
                </a:solidFill>
                <a:latin typeface="微软雅黑" panose="020B0503020204020204" pitchFamily="34" charset="-122"/>
                <a:ea typeface="微软雅黑" panose="020B0503020204020204" pitchFamily="34" charset="-122"/>
              </a:endParaRPr>
            </a:p>
          </p:txBody>
        </p:sp>
        <p:sp>
          <p:nvSpPr>
            <p:cNvPr id="108" name="Text Box 205"/>
            <p:cNvSpPr txBox="1">
              <a:spLocks noChangeArrowheads="1"/>
            </p:cNvSpPr>
            <p:nvPr/>
          </p:nvSpPr>
          <p:spPr bwMode="auto">
            <a:xfrm>
              <a:off x="300644" y="1861370"/>
              <a:ext cx="1198547" cy="631241"/>
            </a:xfrm>
            <a:prstGeom prst="rect">
              <a:avLst/>
            </a:prstGeom>
            <a:noFill/>
            <a:ln w="9525">
              <a:noFill/>
              <a:miter lim="800000"/>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sz="1200" b="1" kern="0" dirty="0" err="1">
                  <a:solidFill>
                    <a:srgbClr val="CC00CC"/>
                  </a:solidFill>
                  <a:latin typeface="微软雅黑" panose="020B0503020204020204" pitchFamily="34" charset="-122"/>
                  <a:ea typeface="微软雅黑" panose="020B0503020204020204" pitchFamily="34" charset="-122"/>
                </a:rPr>
                <a:t>ssthresh</a:t>
              </a:r>
              <a:endParaRPr lang="en-US" altLang="zh-CN" sz="1200" b="1" kern="0" dirty="0">
                <a:solidFill>
                  <a:srgbClr val="CC00CC"/>
                </a:solidFill>
                <a:latin typeface="微软雅黑" panose="020B0503020204020204" pitchFamily="34" charset="-122"/>
                <a:ea typeface="微软雅黑" panose="020B0503020204020204" pitchFamily="34" charset="-122"/>
              </a:endParaRPr>
            </a:p>
            <a:p>
              <a:pPr algn="ctr" eaLnBrk="1" hangingPunct="1">
                <a:defRPr/>
              </a:pPr>
              <a:r>
                <a:rPr lang="zh-CN" altLang="en-US" sz="1200" b="1" kern="0" dirty="0">
                  <a:solidFill>
                    <a:srgbClr val="CC00CC"/>
                  </a:solidFill>
                  <a:latin typeface="微软雅黑" panose="020B0503020204020204" pitchFamily="34" charset="-122"/>
                  <a:ea typeface="微软雅黑" panose="020B0503020204020204" pitchFamily="34" charset="-122"/>
                </a:rPr>
                <a:t> 的初始值</a:t>
              </a:r>
              <a:endParaRPr lang="zh-CN" altLang="en-US" sz="1200" b="1" kern="0" dirty="0">
                <a:solidFill>
                  <a:srgbClr val="CC00CC"/>
                </a:solidFill>
                <a:latin typeface="微软雅黑" panose="020B0503020204020204" pitchFamily="34" charset="-122"/>
                <a:ea typeface="微软雅黑" panose="020B0503020204020204" pitchFamily="34" charset="-122"/>
              </a:endParaRPr>
            </a:p>
          </p:txBody>
        </p:sp>
        <p:sp>
          <p:nvSpPr>
            <p:cNvPr id="109" name="Line 215"/>
            <p:cNvSpPr>
              <a:spLocks noChangeShapeType="1"/>
            </p:cNvSpPr>
            <p:nvPr/>
          </p:nvSpPr>
          <p:spPr bwMode="auto">
            <a:xfrm flipV="1">
              <a:off x="1388492" y="2148706"/>
              <a:ext cx="214312" cy="0"/>
            </a:xfrm>
            <a:prstGeom prst="line">
              <a:avLst/>
            </a:prstGeom>
            <a:noFill/>
            <a:ln w="19050">
              <a:solidFill>
                <a:srgbClr val="CC00CC"/>
              </a:solidFill>
              <a:round/>
              <a:tailEnd type="triangle" w="sm" len="med"/>
            </a:ln>
            <a:extLst>
              <a:ext uri="{909E8E84-426E-40DD-AFC4-6F175D3DCCD1}">
                <a14:hiddenFill xmlns:a14="http://schemas.microsoft.com/office/drawing/2010/main">
                  <a:noFill/>
                </a14:hiddenFill>
              </a:ext>
            </a:extLst>
          </p:spPr>
          <p:txBody>
            <a:bodyP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0" name="Text Box 206"/>
            <p:cNvSpPr txBox="1">
              <a:spLocks noChangeArrowheads="1"/>
            </p:cNvSpPr>
            <p:nvPr/>
          </p:nvSpPr>
          <p:spPr bwMode="auto">
            <a:xfrm rot="20245475">
              <a:off x="6824458" y="2308582"/>
              <a:ext cx="113274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200" b="1" kern="0">
                  <a:solidFill>
                    <a:srgbClr val="000000"/>
                  </a:solidFill>
                  <a:latin typeface="微软雅黑" panose="020B0503020204020204" pitchFamily="34" charset="-122"/>
                  <a:ea typeface="微软雅黑" panose="020B0503020204020204" pitchFamily="34" charset="-122"/>
                </a:rPr>
                <a:t>拥塞避免</a:t>
              </a:r>
              <a:endParaRPr lang="zh-CN" altLang="en-US" sz="1200" b="1" kern="0">
                <a:solidFill>
                  <a:srgbClr val="000000"/>
                </a:solidFill>
                <a:latin typeface="微软雅黑" panose="020B0503020204020204" pitchFamily="34" charset="-122"/>
                <a:ea typeface="微软雅黑" panose="020B0503020204020204" pitchFamily="34" charset="-122"/>
              </a:endParaRPr>
            </a:p>
          </p:txBody>
        </p:sp>
        <p:sp>
          <p:nvSpPr>
            <p:cNvPr id="111"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2"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3"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4"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5"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6"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7"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8"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9" name="Line 147"/>
            <p:cNvSpPr>
              <a:spLocks noChangeShapeType="1"/>
            </p:cNvSpPr>
            <p:nvPr/>
          </p:nvSpPr>
          <p:spPr bwMode="auto">
            <a:xfrm rot="10800000">
              <a:off x="1977454" y="2499544"/>
              <a:ext cx="4038600" cy="0"/>
            </a:xfrm>
            <a:prstGeom prst="line">
              <a:avLst/>
            </a:prstGeom>
            <a:noFill/>
            <a:ln w="1270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cxnSp>
          <p:nvCxnSpPr>
            <p:cNvPr id="120"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ln>
            <a:extLst>
              <a:ext uri="{909E8E84-426E-40DD-AFC4-6F175D3DCCD1}">
                <a14:hiddenFill xmlns:a14="http://schemas.microsoft.com/office/drawing/2010/main">
                  <a:noFill/>
                </a14:hiddenFill>
              </a:ext>
            </a:extLst>
          </p:spPr>
        </p:cxnSp>
        <p:sp>
          <p:nvSpPr>
            <p:cNvPr id="121"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r>
                <a:rPr lang="en-US" altLang="zh-CN" kern="0" dirty="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dirty="0">
                <a:solidFill>
                  <a:srgbClr val="CC00CC"/>
                </a:solidFill>
                <a:latin typeface="微软雅黑" panose="020B0503020204020204" pitchFamily="34" charset="-122"/>
                <a:ea typeface="微软雅黑" panose="020B0503020204020204" pitchFamily="34" charset="-122"/>
              </a:endParaRPr>
            </a:p>
          </p:txBody>
        </p:sp>
        <p:sp>
          <p:nvSpPr>
            <p:cNvPr id="122"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23" name="任意多边形 134"/>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24"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defRPr/>
              </a:pPr>
              <a:r>
                <a:rPr lang="en-US" altLang="zh-CN" kern="0" dirty="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dirty="0">
                <a:solidFill>
                  <a:srgbClr val="CC00CC"/>
                </a:solidFill>
                <a:latin typeface="微软雅黑" panose="020B0503020204020204" pitchFamily="34" charset="-122"/>
                <a:ea typeface="微软雅黑" panose="020B0503020204020204" pitchFamily="34" charset="-122"/>
              </a:endParaRPr>
            </a:p>
          </p:txBody>
        </p:sp>
        <p:cxnSp>
          <p:nvCxnSpPr>
            <p:cNvPr id="125"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ln>
          </p:spPr>
        </p:cxnSp>
        <p:cxnSp>
          <p:nvCxnSpPr>
            <p:cNvPr id="126"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ln>
          </p:spPr>
        </p:cxnSp>
        <p:sp>
          <p:nvSpPr>
            <p:cNvPr id="127"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28" name="Line 24"/>
            <p:cNvSpPr>
              <a:spLocks noChangeShapeType="1"/>
            </p:cNvSpPr>
            <p:nvPr/>
          </p:nvSpPr>
          <p:spPr bwMode="auto">
            <a:xfrm>
              <a:off x="7367017" y="348538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29" name="Line 22"/>
            <p:cNvSpPr>
              <a:spLocks noChangeShapeType="1"/>
            </p:cNvSpPr>
            <p:nvPr/>
          </p:nvSpPr>
          <p:spPr bwMode="auto">
            <a:xfrm>
              <a:off x="7135242" y="3490144"/>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30" name="Text Box 87"/>
            <p:cNvSpPr txBox="1">
              <a:spLocks noChangeArrowheads="1"/>
            </p:cNvSpPr>
            <p:nvPr/>
          </p:nvSpPr>
          <p:spPr bwMode="auto">
            <a:xfrm>
              <a:off x="7112479" y="3593331"/>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24</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131" name="Line 22"/>
            <p:cNvSpPr>
              <a:spLocks noChangeShapeType="1"/>
            </p:cNvSpPr>
            <p:nvPr/>
          </p:nvSpPr>
          <p:spPr bwMode="auto">
            <a:xfrm>
              <a:off x="7605142" y="349808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cxnSp>
          <p:nvCxnSpPr>
            <p:cNvPr id="132" name="直接连接符 134"/>
            <p:cNvCxnSpPr>
              <a:cxnSpLocks noChangeShapeType="1"/>
              <a:stCxn id="123" idx="4"/>
              <a:endCxn id="127" idx="3"/>
            </p:cNvCxnSpPr>
            <p:nvPr/>
          </p:nvCxnSpPr>
          <p:spPr bwMode="auto">
            <a:xfrm>
              <a:off x="6706617" y="2109019"/>
              <a:ext cx="200025" cy="785812"/>
            </a:xfrm>
            <a:prstGeom prst="line">
              <a:avLst/>
            </a:prstGeom>
            <a:noFill/>
            <a:ln w="19050" algn="ctr">
              <a:solidFill>
                <a:srgbClr val="0000FF"/>
              </a:solidFill>
              <a:round/>
            </a:ln>
          </p:spPr>
        </p:cxnSp>
        <p:sp>
          <p:nvSpPr>
            <p:cNvPr id="133" name="Text Box 206"/>
            <p:cNvSpPr txBox="1">
              <a:spLocks noChangeArrowheads="1"/>
            </p:cNvSpPr>
            <p:nvPr/>
          </p:nvSpPr>
          <p:spPr bwMode="auto">
            <a:xfrm rot="20070649">
              <a:off x="5690388" y="1904915"/>
              <a:ext cx="113274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200" b="1" kern="0" dirty="0">
                  <a:solidFill>
                    <a:srgbClr val="000000"/>
                  </a:solidFill>
                  <a:latin typeface="微软雅黑" panose="020B0503020204020204" pitchFamily="34" charset="-122"/>
                  <a:ea typeface="微软雅黑" panose="020B0503020204020204" pitchFamily="34" charset="-122"/>
                </a:rPr>
                <a:t>拥塞避免</a:t>
              </a:r>
              <a:endParaRPr lang="zh-CN" altLang="en-US" sz="1200" b="1" kern="0" dirty="0">
                <a:solidFill>
                  <a:srgbClr val="000000"/>
                </a:solidFill>
                <a:latin typeface="微软雅黑" panose="020B0503020204020204" pitchFamily="34" charset="-122"/>
                <a:ea typeface="微软雅黑" panose="020B0503020204020204" pitchFamily="34" charset="-122"/>
              </a:endParaRPr>
            </a:p>
          </p:txBody>
        </p:sp>
        <p:sp>
          <p:nvSpPr>
            <p:cNvPr id="134" name="Text Box 206"/>
            <p:cNvSpPr txBox="1">
              <a:spLocks noChangeArrowheads="1"/>
            </p:cNvSpPr>
            <p:nvPr/>
          </p:nvSpPr>
          <p:spPr bwMode="auto">
            <a:xfrm rot="20205303">
              <a:off x="2783437" y="1466625"/>
              <a:ext cx="113274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200" b="1" kern="0" dirty="0">
                  <a:solidFill>
                    <a:srgbClr val="000000"/>
                  </a:solidFill>
                  <a:latin typeface="微软雅黑" panose="020B0503020204020204" pitchFamily="34" charset="-122"/>
                  <a:ea typeface="微软雅黑" panose="020B0503020204020204" pitchFamily="34" charset="-122"/>
                </a:rPr>
                <a:t>拥塞避免</a:t>
              </a:r>
              <a:endParaRPr lang="zh-CN" altLang="en-US" sz="1200" b="1" kern="0" dirty="0">
                <a:solidFill>
                  <a:srgbClr val="000000"/>
                </a:solidFill>
                <a:latin typeface="微软雅黑" panose="020B0503020204020204" pitchFamily="34" charset="-122"/>
                <a:ea typeface="微软雅黑" panose="020B0503020204020204" pitchFamily="34" charset="-122"/>
              </a:endParaRPr>
            </a:p>
          </p:txBody>
        </p:sp>
        <p:sp>
          <p:nvSpPr>
            <p:cNvPr id="135" name="TextBox 147"/>
            <p:cNvSpPr txBox="1">
              <a:spLocks noChangeArrowheads="1"/>
            </p:cNvSpPr>
            <p:nvPr/>
          </p:nvSpPr>
          <p:spPr bwMode="auto">
            <a:xfrm>
              <a:off x="5403007" y="2081221"/>
              <a:ext cx="649421"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kern="0" dirty="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dirty="0">
                <a:solidFill>
                  <a:srgbClr val="CC00CC"/>
                </a:solidFill>
                <a:latin typeface="微软雅黑" panose="020B0503020204020204" pitchFamily="34" charset="-122"/>
                <a:ea typeface="微软雅黑" panose="020B0503020204020204" pitchFamily="34" charset="-122"/>
              </a:endParaRPr>
            </a:p>
          </p:txBody>
        </p:sp>
        <p:sp>
          <p:nvSpPr>
            <p:cNvPr id="136" name="TextBox 148"/>
            <p:cNvSpPr txBox="1">
              <a:spLocks noChangeArrowheads="1"/>
            </p:cNvSpPr>
            <p:nvPr/>
          </p:nvSpPr>
          <p:spPr bwMode="auto">
            <a:xfrm>
              <a:off x="6553947" y="1679583"/>
              <a:ext cx="649421"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kern="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a:solidFill>
                  <a:srgbClr val="CC00CC"/>
                </a:solidFill>
                <a:latin typeface="微软雅黑" panose="020B0503020204020204" pitchFamily="34" charset="-122"/>
                <a:ea typeface="微软雅黑" panose="020B0503020204020204" pitchFamily="34" charset="-122"/>
              </a:endParaRPr>
            </a:p>
          </p:txBody>
        </p:sp>
        <p:cxnSp>
          <p:nvCxnSpPr>
            <p:cNvPr id="137"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ln>
          </p:spPr>
        </p:cxnSp>
        <p:cxnSp>
          <p:nvCxnSpPr>
            <p:cNvPr id="138" name="直接连接符 137"/>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ln>
          </p:spPr>
        </p:cxnSp>
        <p:cxnSp>
          <p:nvCxnSpPr>
            <p:cNvPr id="139"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ln>
          </p:spPr>
        </p:cxnSp>
        <p:sp>
          <p:nvSpPr>
            <p:cNvPr id="140"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41"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42"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43" name="TextBox 149"/>
            <p:cNvSpPr txBox="1">
              <a:spLocks noChangeArrowheads="1"/>
            </p:cNvSpPr>
            <p:nvPr/>
          </p:nvSpPr>
          <p:spPr bwMode="auto">
            <a:xfrm>
              <a:off x="6626975" y="2832108"/>
              <a:ext cx="649421"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kern="0" dirty="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dirty="0">
                <a:solidFill>
                  <a:srgbClr val="CC00CC"/>
                </a:solidFill>
                <a:latin typeface="微软雅黑" panose="020B0503020204020204" pitchFamily="34" charset="-122"/>
                <a:ea typeface="微软雅黑" panose="020B0503020204020204" pitchFamily="34" charset="-122"/>
              </a:endParaRPr>
            </a:p>
          </p:txBody>
        </p:sp>
        <p:sp>
          <p:nvSpPr>
            <p:cNvPr id="144"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cxnSp>
          <p:nvCxnSpPr>
            <p:cNvPr id="145" name="直接连接符 144"/>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ln>
            <a:extLst>
              <a:ext uri="{909E8E84-426E-40DD-AFC4-6F175D3DCCD1}">
                <a14:hiddenFill xmlns:a14="http://schemas.microsoft.com/office/drawing/2010/main">
                  <a:noFill/>
                </a14:hiddenFill>
              </a:ext>
            </a:extLst>
          </p:spPr>
        </p:cxnSp>
        <p:cxnSp>
          <p:nvCxnSpPr>
            <p:cNvPr id="146"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ln>
            <a:extLst>
              <a:ext uri="{909E8E84-426E-40DD-AFC4-6F175D3DCCD1}">
                <a14:hiddenFill xmlns:a14="http://schemas.microsoft.com/office/drawing/2010/main">
                  <a:noFill/>
                </a14:hiddenFill>
              </a:ext>
            </a:extLst>
          </p:spPr>
        </p:cxnSp>
      </p:grpSp>
      <p:sp>
        <p:nvSpPr>
          <p:cNvPr id="147" name="Text Box 155"/>
          <p:cNvSpPr txBox="1">
            <a:spLocks noChangeArrowheads="1"/>
          </p:cNvSpPr>
          <p:nvPr/>
        </p:nvSpPr>
        <p:spPr bwMode="auto">
          <a:xfrm>
            <a:off x="1655268" y="3420248"/>
            <a:ext cx="5797092" cy="904863"/>
          </a:xfrm>
          <a:prstGeom prst="rect">
            <a:avLst/>
          </a:prstGeom>
          <a:noFill/>
          <a:ln w="9525">
            <a:noFill/>
            <a:miter lim="800000"/>
          </a:ln>
          <a:effectLst/>
        </p:spPr>
        <p:txBody>
          <a:bodyPr wrap="square" lIns="91436" tIns="45718" rIns="91436" bIns="45718">
            <a:spAutoFit/>
          </a:bodyPr>
          <a:lstStyle/>
          <a:p>
            <a:pPr>
              <a:lnSpc>
                <a:spcPct val="110000"/>
              </a:lnSpc>
            </a:pPr>
            <a:r>
              <a:rPr lang="zh-CN" altLang="en-US" sz="1600" b="1" dirty="0">
                <a:solidFill>
                  <a:srgbClr val="0000FF"/>
                </a:solidFill>
                <a:latin typeface="微软雅黑" panose="020B0503020204020204" pitchFamily="34" charset="-122"/>
                <a:ea typeface="微软雅黑" panose="020B0503020204020204" pitchFamily="34" charset="-122"/>
              </a:rPr>
              <a:t>当拥塞窗口 </a:t>
            </a:r>
            <a:r>
              <a:rPr lang="en-US" altLang="zh-CN" sz="1600" b="1" dirty="0" err="1">
                <a:solidFill>
                  <a:srgbClr val="0000FF"/>
                </a:solidFill>
                <a:latin typeface="微软雅黑" panose="020B0503020204020204" pitchFamily="34" charset="-122"/>
                <a:ea typeface="微软雅黑" panose="020B0503020204020204" pitchFamily="34" charset="-122"/>
              </a:rPr>
              <a:t>cwnd</a:t>
            </a:r>
            <a:r>
              <a:rPr lang="en-US" altLang="zh-CN" sz="1600" b="1" dirty="0">
                <a:solidFill>
                  <a:srgbClr val="0000FF"/>
                </a:solidFill>
                <a:latin typeface="微软雅黑" panose="020B0503020204020204" pitchFamily="34" charset="-122"/>
                <a:ea typeface="微软雅黑" panose="020B0503020204020204" pitchFamily="34" charset="-122"/>
              </a:rPr>
              <a:t> </a:t>
            </a:r>
            <a:r>
              <a:rPr lang="zh-CN" altLang="en-US" sz="1600" b="1" dirty="0">
                <a:solidFill>
                  <a:srgbClr val="0000FF"/>
                </a:solidFill>
                <a:latin typeface="微软雅黑" panose="020B0503020204020204" pitchFamily="34" charset="-122"/>
                <a:ea typeface="微软雅黑" panose="020B0503020204020204" pitchFamily="34" charset="-122"/>
              </a:rPr>
              <a:t>增长到慢开始门限值 </a:t>
            </a:r>
            <a:r>
              <a:rPr lang="en-US" altLang="zh-CN" sz="1600" b="1" dirty="0" err="1">
                <a:solidFill>
                  <a:srgbClr val="0000FF"/>
                </a:solidFill>
                <a:latin typeface="微软雅黑" panose="020B0503020204020204" pitchFamily="34" charset="-122"/>
                <a:ea typeface="微软雅黑" panose="020B0503020204020204" pitchFamily="34" charset="-122"/>
              </a:rPr>
              <a:t>ssthresh</a:t>
            </a:r>
            <a:r>
              <a:rPr lang="en-US" altLang="zh-CN" sz="1600" b="1" dirty="0">
                <a:solidFill>
                  <a:srgbClr val="0000FF"/>
                </a:solidFill>
                <a:latin typeface="微软雅黑" panose="020B0503020204020204" pitchFamily="34" charset="-122"/>
                <a:ea typeface="微软雅黑" panose="020B0503020204020204" pitchFamily="34" charset="-122"/>
              </a:rPr>
              <a:t> </a:t>
            </a:r>
            <a:r>
              <a:rPr lang="zh-CN" altLang="en-US" sz="1600" b="1" dirty="0">
                <a:solidFill>
                  <a:srgbClr val="0000FF"/>
                </a:solidFill>
                <a:latin typeface="微软雅黑" panose="020B0503020204020204" pitchFamily="34" charset="-122"/>
                <a:ea typeface="微软雅黑" panose="020B0503020204020204" pitchFamily="34" charset="-122"/>
              </a:rPr>
              <a:t>时（图中的点</a:t>
            </a:r>
            <a:r>
              <a:rPr lang="en-US" altLang="zh-CN" sz="1600" dirty="0">
                <a:solidFill>
                  <a:srgbClr val="0000FF"/>
                </a:solidFill>
                <a:latin typeface="微软雅黑" panose="020B0503020204020204" pitchFamily="34" charset="-122"/>
                <a:ea typeface="微软雅黑" panose="020B0503020204020204" pitchFamily="34" charset="-122"/>
                <a:sym typeface="Wingdings" panose="05000000000000000000"/>
              </a:rPr>
              <a:t> </a:t>
            </a:r>
            <a:r>
              <a:rPr lang="zh-CN" altLang="en-US" sz="1600" b="1" dirty="0">
                <a:solidFill>
                  <a:srgbClr val="0000FF"/>
                </a:solidFill>
                <a:latin typeface="微软雅黑" panose="020B0503020204020204" pitchFamily="34" charset="-122"/>
                <a:ea typeface="微软雅黑" panose="020B0503020204020204" pitchFamily="34" charset="-122"/>
              </a:rPr>
              <a:t>，此时拥塞窗口 </a:t>
            </a:r>
            <a:r>
              <a:rPr lang="en-US" altLang="zh-CN" sz="1600" b="1" dirty="0" err="1">
                <a:solidFill>
                  <a:srgbClr val="0000FF"/>
                </a:solidFill>
                <a:latin typeface="微软雅黑" panose="020B0503020204020204" pitchFamily="34" charset="-122"/>
                <a:ea typeface="微软雅黑" panose="020B0503020204020204" pitchFamily="34" charset="-122"/>
              </a:rPr>
              <a:t>cwnd</a:t>
            </a:r>
            <a:r>
              <a:rPr lang="en-US" altLang="zh-CN" sz="1600" b="1" dirty="0">
                <a:solidFill>
                  <a:srgbClr val="0000FF"/>
                </a:solidFill>
                <a:latin typeface="微软雅黑" panose="020B0503020204020204" pitchFamily="34" charset="-122"/>
                <a:ea typeface="微软雅黑" panose="020B0503020204020204" pitchFamily="34" charset="-122"/>
              </a:rPr>
              <a:t> = 16</a:t>
            </a:r>
            <a:r>
              <a:rPr lang="zh-CN" altLang="en-US" sz="1600" b="1" dirty="0">
                <a:solidFill>
                  <a:srgbClr val="0000FF"/>
                </a:solidFill>
                <a:latin typeface="微软雅黑" panose="020B0503020204020204" pitchFamily="34" charset="-122"/>
                <a:ea typeface="微软雅黑" panose="020B0503020204020204" pitchFamily="34" charset="-122"/>
              </a:rPr>
              <a:t>），就改为执行拥塞避免算法，拥塞窗口按线性规律增长。</a:t>
            </a:r>
            <a:endParaRPr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148" name="Line 167"/>
          <p:cNvSpPr>
            <a:spLocks noChangeShapeType="1"/>
          </p:cNvSpPr>
          <p:nvPr/>
        </p:nvSpPr>
        <p:spPr bwMode="auto">
          <a:xfrm>
            <a:off x="3288365" y="2032977"/>
            <a:ext cx="440153" cy="326776"/>
          </a:xfrm>
          <a:prstGeom prst="line">
            <a:avLst/>
          </a:prstGeom>
          <a:noFill/>
          <a:ln w="57150">
            <a:solidFill>
              <a:srgbClr val="FF00FF">
                <a:alpha val="80000"/>
              </a:srgbClr>
            </a:solidFill>
            <a:round/>
            <a:headEnd type="triangle" w="med" len="med"/>
            <a:tailEnd type="none" w="med" len="med"/>
          </a:ln>
          <a:extLst>
            <a:ext uri="{909E8E84-426E-40DD-AFC4-6F175D3DCCD1}">
              <a14:hiddenFill xmlns:a14="http://schemas.microsoft.com/office/drawing/2010/main">
                <a:noFill/>
              </a14:hiddenFill>
            </a:ext>
          </a:extLst>
        </p:spPr>
        <p:txBody>
          <a:bodyPr wrap="none" lIns="91436" tIns="45718" rIns="91436" bIns="45718" anchor="ctr"/>
          <a:lstStyle/>
          <a:p>
            <a:pPr>
              <a:defRPr/>
            </a:pPr>
            <a:endParaRPr lang="zh-CN" altLang="en-US" sz="2400" b="1" kern="0">
              <a:solidFill>
                <a:sysClr val="windowText" lastClr="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56965" y="887449"/>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10" name="Rectangle 6"/>
          <p:cNvSpPr>
            <a:spLocks noChangeArrowheads="1"/>
          </p:cNvSpPr>
          <p:nvPr/>
        </p:nvSpPr>
        <p:spPr bwMode="auto">
          <a:xfrm>
            <a:off x="1979588" y="854237"/>
            <a:ext cx="5203535"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使用 </a:t>
            </a:r>
            <a:r>
              <a:rPr lang="en-US" altLang="zh-CN" sz="2000" b="1" dirty="0">
                <a:solidFill>
                  <a:schemeClr val="bg1"/>
                </a:solidFill>
                <a:latin typeface="微软雅黑" panose="020B0503020204020204" pitchFamily="34" charset="-122"/>
                <a:ea typeface="微软雅黑" panose="020B0503020204020204" pitchFamily="34" charset="-122"/>
              </a:rPr>
              <a:t>UDP </a:t>
            </a:r>
            <a:r>
              <a:rPr lang="zh-CN" altLang="en-US" sz="2000" b="1" dirty="0">
                <a:solidFill>
                  <a:schemeClr val="bg1"/>
                </a:solidFill>
                <a:latin typeface="微软雅黑" panose="020B0503020204020204" pitchFamily="34" charset="-122"/>
                <a:ea typeface="微软雅黑" panose="020B0503020204020204" pitchFamily="34" charset="-122"/>
              </a:rPr>
              <a:t>和 </a:t>
            </a:r>
            <a:r>
              <a:rPr lang="en-US" altLang="zh-CN" sz="2000" b="1" dirty="0">
                <a:solidFill>
                  <a:schemeClr val="bg1"/>
                </a:solidFill>
                <a:latin typeface="微软雅黑" panose="020B0503020204020204" pitchFamily="34" charset="-122"/>
                <a:ea typeface="微软雅黑" panose="020B0503020204020204" pitchFamily="34" charset="-122"/>
              </a:rPr>
              <a:t>TCP </a:t>
            </a:r>
            <a:r>
              <a:rPr lang="zh-CN" altLang="en-US" sz="2000" b="1" dirty="0">
                <a:solidFill>
                  <a:schemeClr val="bg1"/>
                </a:solidFill>
                <a:latin typeface="微软雅黑" panose="020B0503020204020204" pitchFamily="34" charset="-122"/>
                <a:ea typeface="微软雅黑" panose="020B0503020204020204" pitchFamily="34" charset="-122"/>
              </a:rPr>
              <a:t>的典型应用和应用层协议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5" name="圆角矩形 44"/>
          <p:cNvSpPr/>
          <p:nvPr/>
        </p:nvSpPr>
        <p:spPr>
          <a:xfrm>
            <a:off x="556963" y="1362748"/>
            <a:ext cx="7978112" cy="26636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 name="矩形 3"/>
          <p:cNvSpPr/>
          <p:nvPr/>
        </p:nvSpPr>
        <p:spPr>
          <a:xfrm>
            <a:off x="1441897" y="3234563"/>
            <a:ext cx="6723530" cy="376517"/>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b="1" dirty="0">
                <a:solidFill>
                  <a:schemeClr val="bg1"/>
                </a:solidFill>
                <a:latin typeface="微软雅黑" panose="020B0503020204020204" pitchFamily="34" charset="-122"/>
                <a:ea typeface="微软雅黑" panose="020B0503020204020204" pitchFamily="34" charset="-122"/>
              </a:rPr>
              <a:t>IP</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4843856" y="1760765"/>
            <a:ext cx="3324113" cy="1473799"/>
            <a:chOff x="1161827" y="1742725"/>
            <a:chExt cx="3324113" cy="1473799"/>
          </a:xfrm>
        </p:grpSpPr>
        <p:sp>
          <p:nvSpPr>
            <p:cNvPr id="22" name="矩形 21"/>
            <p:cNvSpPr/>
            <p:nvPr/>
          </p:nvSpPr>
          <p:spPr>
            <a:xfrm>
              <a:off x="1161827" y="2657126"/>
              <a:ext cx="3324113" cy="559398"/>
            </a:xfrm>
            <a:prstGeom prst="rect">
              <a:avLst/>
            </a:prstGeom>
            <a:solidFill>
              <a:srgbClr val="99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TCP</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24" name="矩形 23"/>
            <p:cNvSpPr/>
            <p:nvPr/>
          </p:nvSpPr>
          <p:spPr>
            <a:xfrm>
              <a:off x="1161827" y="2280606"/>
              <a:ext cx="867045" cy="376519"/>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HTTP</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30" name="矩形 29"/>
            <p:cNvSpPr/>
            <p:nvPr/>
          </p:nvSpPr>
          <p:spPr>
            <a:xfrm>
              <a:off x="2052914" y="2280606"/>
              <a:ext cx="867045" cy="376519"/>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SMTP</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31" name="矩形 30"/>
            <p:cNvSpPr/>
            <p:nvPr/>
          </p:nvSpPr>
          <p:spPr>
            <a:xfrm>
              <a:off x="2944000" y="2280606"/>
              <a:ext cx="867045" cy="376519"/>
            </a:xfrm>
            <a:prstGeom prst="rect">
              <a:avLst/>
            </a:pr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FTP</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32" name="矩形 31"/>
            <p:cNvSpPr/>
            <p:nvPr/>
          </p:nvSpPr>
          <p:spPr>
            <a:xfrm>
              <a:off x="3835088" y="2280606"/>
              <a:ext cx="650852" cy="376519"/>
            </a:xfrm>
            <a:prstGeom prst="rect">
              <a:avLst/>
            </a:prstGeom>
            <a:solidFill>
              <a:srgbClr val="FFCC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33" name="矩形 32"/>
            <p:cNvSpPr/>
            <p:nvPr/>
          </p:nvSpPr>
          <p:spPr>
            <a:xfrm>
              <a:off x="1161827" y="1742725"/>
              <a:ext cx="867045" cy="537881"/>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000"/>
                </a:lnSpc>
              </a:pPr>
              <a:r>
                <a:rPr lang="zh-CN" altLang="en-US" sz="1400" b="1" dirty="0">
                  <a:solidFill>
                    <a:schemeClr val="tx1"/>
                  </a:solidFill>
                  <a:latin typeface="微软雅黑" panose="020B0503020204020204" pitchFamily="34" charset="-122"/>
                  <a:ea typeface="微软雅黑" panose="020B0503020204020204" pitchFamily="34" charset="-122"/>
                </a:rPr>
                <a:t>万维网</a:t>
              </a: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lnSpc>
                  <a:spcPts val="2000"/>
                </a:lnSpc>
              </a:pPr>
              <a:r>
                <a:rPr lang="en-US" altLang="zh-CN" sz="1400" b="1" dirty="0">
                  <a:solidFill>
                    <a:schemeClr val="tx1"/>
                  </a:solidFill>
                  <a:latin typeface="微软雅黑" panose="020B0503020204020204" pitchFamily="34" charset="-122"/>
                  <a:ea typeface="微软雅黑" panose="020B0503020204020204" pitchFamily="34" charset="-122"/>
                </a:rPr>
                <a:t>WWW</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34" name="矩形 33"/>
            <p:cNvSpPr/>
            <p:nvPr/>
          </p:nvSpPr>
          <p:spPr>
            <a:xfrm>
              <a:off x="2052914" y="1742725"/>
              <a:ext cx="867045" cy="537881"/>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000"/>
                </a:lnSpc>
              </a:pPr>
              <a:r>
                <a:rPr lang="zh-CN" altLang="en-US" sz="1400" b="1" dirty="0">
                  <a:solidFill>
                    <a:schemeClr val="tx1"/>
                  </a:solidFill>
                  <a:latin typeface="微软雅黑" panose="020B0503020204020204" pitchFamily="34" charset="-122"/>
                  <a:ea typeface="微软雅黑" panose="020B0503020204020204" pitchFamily="34" charset="-122"/>
                </a:rPr>
                <a:t>电子</a:t>
              </a: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lnSpc>
                  <a:spcPts val="2000"/>
                </a:lnSpc>
              </a:pPr>
              <a:r>
                <a:rPr lang="zh-CN" altLang="en-US" sz="1400" b="1" dirty="0">
                  <a:solidFill>
                    <a:schemeClr val="tx1"/>
                  </a:solidFill>
                  <a:latin typeface="微软雅黑" panose="020B0503020204020204" pitchFamily="34" charset="-122"/>
                  <a:ea typeface="微软雅黑" panose="020B0503020204020204" pitchFamily="34" charset="-122"/>
                </a:rPr>
                <a:t>邮件</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35" name="矩形 34"/>
            <p:cNvSpPr/>
            <p:nvPr/>
          </p:nvSpPr>
          <p:spPr>
            <a:xfrm>
              <a:off x="2944000" y="1742725"/>
              <a:ext cx="867045" cy="537881"/>
            </a:xfrm>
            <a:prstGeom prst="rect">
              <a:avLst/>
            </a:pr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000"/>
                </a:lnSpc>
              </a:pPr>
              <a:r>
                <a:rPr lang="zh-CN" altLang="en-US" sz="1400" b="1" dirty="0">
                  <a:solidFill>
                    <a:schemeClr val="tx1"/>
                  </a:solidFill>
                  <a:latin typeface="微软雅黑" panose="020B0503020204020204" pitchFamily="34" charset="-122"/>
                  <a:ea typeface="微软雅黑" panose="020B0503020204020204" pitchFamily="34" charset="-122"/>
                </a:rPr>
                <a:t>文件</a:t>
              </a: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lnSpc>
                  <a:spcPts val="2000"/>
                </a:lnSpc>
              </a:pPr>
              <a:r>
                <a:rPr lang="zh-CN" altLang="en-US" sz="1400" b="1" dirty="0">
                  <a:solidFill>
                    <a:schemeClr val="tx1"/>
                  </a:solidFill>
                  <a:latin typeface="微软雅黑" panose="020B0503020204020204" pitchFamily="34" charset="-122"/>
                  <a:ea typeface="微软雅黑" panose="020B0503020204020204" pitchFamily="34" charset="-122"/>
                </a:rPr>
                <a:t>传送</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36" name="矩形 35"/>
            <p:cNvSpPr/>
            <p:nvPr/>
          </p:nvSpPr>
          <p:spPr>
            <a:xfrm>
              <a:off x="3835088" y="1742725"/>
              <a:ext cx="650852" cy="537881"/>
            </a:xfrm>
            <a:prstGeom prst="rect">
              <a:avLst/>
            </a:prstGeom>
            <a:solidFill>
              <a:srgbClr val="FFCC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000"/>
                </a:lnSpc>
              </a:pPr>
              <a:r>
                <a:rPr lang="en-US" altLang="zh-CN" sz="1400" b="1" dirty="0">
                  <a:solidFill>
                    <a:schemeClr val="tx1"/>
                  </a:solidFill>
                  <a:latin typeface="微软雅黑" panose="020B0503020204020204" pitchFamily="34" charset="-122"/>
                  <a:ea typeface="微软雅黑" panose="020B0503020204020204" pitchFamily="34" charset="-122"/>
                </a:rPr>
                <a:t>……</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1441741" y="1760765"/>
            <a:ext cx="3386120" cy="1473799"/>
            <a:chOff x="4499236" y="1742725"/>
            <a:chExt cx="3386120" cy="1473799"/>
          </a:xfrm>
        </p:grpSpPr>
        <p:sp>
          <p:nvSpPr>
            <p:cNvPr id="23" name="矩形 22"/>
            <p:cNvSpPr/>
            <p:nvPr/>
          </p:nvSpPr>
          <p:spPr>
            <a:xfrm>
              <a:off x="4499236" y="2657126"/>
              <a:ext cx="3386120" cy="559398"/>
            </a:xfrm>
            <a:prstGeom prst="rect">
              <a:avLst/>
            </a:prstGeom>
            <a:solidFill>
              <a:srgbClr val="66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UDP</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37" name="矩形 36"/>
            <p:cNvSpPr/>
            <p:nvPr/>
          </p:nvSpPr>
          <p:spPr>
            <a:xfrm>
              <a:off x="4499745" y="2280606"/>
              <a:ext cx="866829" cy="376519"/>
            </a:xfrm>
            <a:prstGeom prst="rect">
              <a:avLst/>
            </a:pr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DNS</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38" name="矩形 37"/>
            <p:cNvSpPr/>
            <p:nvPr/>
          </p:nvSpPr>
          <p:spPr>
            <a:xfrm>
              <a:off x="5403382" y="2280606"/>
              <a:ext cx="866829" cy="376519"/>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DHCP</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39" name="矩形 38"/>
            <p:cNvSpPr/>
            <p:nvPr/>
          </p:nvSpPr>
          <p:spPr>
            <a:xfrm>
              <a:off x="6307018" y="2280606"/>
              <a:ext cx="866829" cy="376519"/>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FF0000"/>
                  </a:solidFill>
                  <a:latin typeface="微软雅黑" panose="020B0503020204020204" pitchFamily="34" charset="-122"/>
                  <a:ea typeface="微软雅黑" panose="020B0503020204020204" pitchFamily="34" charset="-122"/>
                </a:rPr>
                <a:t>RIP</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40" name="矩形 39"/>
            <p:cNvSpPr/>
            <p:nvPr/>
          </p:nvSpPr>
          <p:spPr>
            <a:xfrm>
              <a:off x="7210656" y="2280606"/>
              <a:ext cx="674700" cy="376519"/>
            </a:xfrm>
            <a:prstGeom prst="rect">
              <a:avLst/>
            </a:prstGeom>
            <a:solidFill>
              <a:srgbClr val="FFCC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41" name="矩形 40"/>
            <p:cNvSpPr/>
            <p:nvPr/>
          </p:nvSpPr>
          <p:spPr>
            <a:xfrm>
              <a:off x="4499745" y="1742725"/>
              <a:ext cx="866829" cy="537881"/>
            </a:xfrm>
            <a:prstGeom prst="rect">
              <a:avLst/>
            </a:pr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000"/>
                </a:lnSpc>
              </a:pPr>
              <a:r>
                <a:rPr lang="zh-CN" altLang="en-US" sz="1400" b="1" dirty="0">
                  <a:solidFill>
                    <a:schemeClr val="tx1"/>
                  </a:solidFill>
                  <a:latin typeface="微软雅黑" panose="020B0503020204020204" pitchFamily="34" charset="-122"/>
                  <a:ea typeface="微软雅黑" panose="020B0503020204020204" pitchFamily="34" charset="-122"/>
                </a:rPr>
                <a:t>域名解析服务</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42" name="矩形 41"/>
            <p:cNvSpPr/>
            <p:nvPr/>
          </p:nvSpPr>
          <p:spPr>
            <a:xfrm>
              <a:off x="5403382" y="1742725"/>
              <a:ext cx="866829" cy="537881"/>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000"/>
                </a:lnSpc>
              </a:pPr>
              <a:r>
                <a:rPr lang="zh-CN" altLang="en-US" sz="1400" b="1" dirty="0">
                  <a:solidFill>
                    <a:schemeClr val="tx1"/>
                  </a:solidFill>
                  <a:latin typeface="微软雅黑" panose="020B0503020204020204" pitchFamily="34" charset="-122"/>
                  <a:ea typeface="微软雅黑" panose="020B0503020204020204" pitchFamily="34" charset="-122"/>
                </a:rPr>
                <a:t>动态主机配置</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43" name="矩形 42"/>
            <p:cNvSpPr/>
            <p:nvPr/>
          </p:nvSpPr>
          <p:spPr>
            <a:xfrm>
              <a:off x="6307018" y="1742725"/>
              <a:ext cx="866829" cy="537881"/>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000"/>
                </a:lnSpc>
              </a:pPr>
              <a:r>
                <a:rPr lang="zh-CN" altLang="en-US" sz="1400" b="1" dirty="0">
                  <a:solidFill>
                    <a:schemeClr val="tx1"/>
                  </a:solidFill>
                  <a:latin typeface="微软雅黑" panose="020B0503020204020204" pitchFamily="34" charset="-122"/>
                  <a:ea typeface="微软雅黑" panose="020B0503020204020204" pitchFamily="34" charset="-122"/>
                </a:rPr>
                <a:t>路由</a:t>
              </a: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lnSpc>
                  <a:spcPts val="2000"/>
                </a:lnSpc>
              </a:pPr>
              <a:r>
                <a:rPr lang="zh-CN" altLang="en-US" sz="1400" b="1" dirty="0">
                  <a:solidFill>
                    <a:schemeClr val="tx1"/>
                  </a:solidFill>
                  <a:latin typeface="微软雅黑" panose="020B0503020204020204" pitchFamily="34" charset="-122"/>
                  <a:ea typeface="微软雅黑" panose="020B0503020204020204" pitchFamily="34" charset="-122"/>
                </a:rPr>
                <a:t>选择</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44" name="矩形 43"/>
            <p:cNvSpPr/>
            <p:nvPr/>
          </p:nvSpPr>
          <p:spPr>
            <a:xfrm>
              <a:off x="7210656" y="1742725"/>
              <a:ext cx="674700" cy="537881"/>
            </a:xfrm>
            <a:prstGeom prst="rect">
              <a:avLst/>
            </a:prstGeom>
            <a:solidFill>
              <a:srgbClr val="FFCC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000"/>
                </a:lnSpc>
              </a:pPr>
              <a:r>
                <a:rPr lang="en-US" altLang="zh-CN" sz="1400" b="1" dirty="0">
                  <a:solidFill>
                    <a:schemeClr val="tx1"/>
                  </a:solidFill>
                  <a:latin typeface="微软雅黑" panose="020B0503020204020204" pitchFamily="34" charset="-122"/>
                  <a:ea typeface="微软雅黑" panose="020B0503020204020204" pitchFamily="34" charset="-122"/>
                </a:rPr>
                <a:t>……</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grpSp>
      <p:sp>
        <p:nvSpPr>
          <p:cNvPr id="47" name="Text Box 14"/>
          <p:cNvSpPr txBox="1">
            <a:spLocks noChangeArrowheads="1"/>
          </p:cNvSpPr>
          <p:nvPr/>
        </p:nvSpPr>
        <p:spPr bwMode="auto">
          <a:xfrm>
            <a:off x="627627" y="2816363"/>
            <a:ext cx="80605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r" eaLnBrk="1" hangingPunct="1"/>
            <a:r>
              <a:rPr lang="zh-CN" altLang="en-US" sz="1200" dirty="0">
                <a:latin typeface="微软雅黑" panose="020B0503020204020204" pitchFamily="34" charset="-122"/>
                <a:ea typeface="微软雅黑" panose="020B0503020204020204" pitchFamily="34" charset="-122"/>
              </a:rPr>
              <a:t>运输层</a:t>
            </a:r>
            <a:endParaRPr lang="zh-CN" altLang="en-US" sz="1200" dirty="0">
              <a:latin typeface="微软雅黑" panose="020B0503020204020204" pitchFamily="34" charset="-122"/>
              <a:ea typeface="微软雅黑" panose="020B0503020204020204" pitchFamily="34" charset="-122"/>
            </a:endParaRPr>
          </a:p>
        </p:txBody>
      </p:sp>
      <p:sp>
        <p:nvSpPr>
          <p:cNvPr id="48" name="Text Box 15"/>
          <p:cNvSpPr txBox="1">
            <a:spLocks noChangeArrowheads="1"/>
          </p:cNvSpPr>
          <p:nvPr/>
        </p:nvSpPr>
        <p:spPr bwMode="auto">
          <a:xfrm>
            <a:off x="724446" y="3280130"/>
            <a:ext cx="70923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r" eaLnBrk="1" hangingPunct="1"/>
            <a:r>
              <a:rPr lang="zh-CN" altLang="en-US" sz="1200" dirty="0">
                <a:latin typeface="微软雅黑" panose="020B0503020204020204" pitchFamily="34" charset="-122"/>
                <a:ea typeface="微软雅黑" panose="020B0503020204020204" pitchFamily="34" charset="-122"/>
              </a:rPr>
              <a:t>网络层</a:t>
            </a:r>
            <a:endParaRPr lang="zh-CN" altLang="en-US" sz="1200" dirty="0">
              <a:latin typeface="微软雅黑" panose="020B0503020204020204" pitchFamily="34" charset="-122"/>
              <a:ea typeface="微软雅黑" panose="020B0503020204020204" pitchFamily="34" charset="-122"/>
            </a:endParaRPr>
          </a:p>
        </p:txBody>
      </p:sp>
      <p:sp>
        <p:nvSpPr>
          <p:cNvPr id="49" name="Text Box 14"/>
          <p:cNvSpPr txBox="1">
            <a:spLocks noChangeArrowheads="1"/>
          </p:cNvSpPr>
          <p:nvPr/>
        </p:nvSpPr>
        <p:spPr bwMode="auto">
          <a:xfrm>
            <a:off x="627627" y="2348405"/>
            <a:ext cx="80605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r" eaLnBrk="1" hangingPunct="1"/>
            <a:r>
              <a:rPr lang="zh-CN" altLang="en-US" sz="1200" dirty="0">
                <a:latin typeface="微软雅黑" panose="020B0503020204020204" pitchFamily="34" charset="-122"/>
                <a:ea typeface="微软雅黑" panose="020B0503020204020204" pitchFamily="34" charset="-122"/>
              </a:rPr>
              <a:t>应用层</a:t>
            </a:r>
            <a:endParaRPr lang="zh-CN" altLang="en-US" sz="1200" dirty="0">
              <a:latin typeface="微软雅黑" panose="020B0503020204020204" pitchFamily="34" charset="-122"/>
              <a:ea typeface="微软雅黑" panose="020B0503020204020204" pitchFamily="34" charset="-122"/>
            </a:endParaRPr>
          </a:p>
        </p:txBody>
      </p:sp>
      <p:sp>
        <p:nvSpPr>
          <p:cNvPr id="50" name="Text Box 14"/>
          <p:cNvSpPr txBox="1">
            <a:spLocks noChangeArrowheads="1"/>
          </p:cNvSpPr>
          <p:nvPr/>
        </p:nvSpPr>
        <p:spPr bwMode="auto">
          <a:xfrm>
            <a:off x="627627" y="1891204"/>
            <a:ext cx="80605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r" eaLnBrk="1" hangingPunct="1"/>
            <a:r>
              <a:rPr lang="zh-CN" altLang="en-US" sz="1200" dirty="0">
                <a:latin typeface="微软雅黑" panose="020B0503020204020204" pitchFamily="34" charset="-122"/>
                <a:ea typeface="微软雅黑" panose="020B0503020204020204" pitchFamily="34" charset="-122"/>
              </a:rPr>
              <a:t>应用</a:t>
            </a: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5" y="1335928"/>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3" name="Rectangle 6"/>
          <p:cNvSpPr>
            <a:spLocks noChangeArrowheads="1"/>
          </p:cNvSpPr>
          <p:nvPr/>
        </p:nvSpPr>
        <p:spPr bwMode="auto">
          <a:xfrm>
            <a:off x="3709963" y="1302717"/>
            <a:ext cx="1742781"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必须强调指出</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Rectangle 68"/>
          <p:cNvSpPr>
            <a:spLocks noChangeArrowheads="1"/>
          </p:cNvSpPr>
          <p:nvPr/>
        </p:nvSpPr>
        <p:spPr bwMode="auto">
          <a:xfrm>
            <a:off x="556965" y="1699027"/>
            <a:ext cx="8048776"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“拥塞避免”并非指完全能够避免了拥塞。利用以上的措施要完全避免网络拥塞还是不可能的。</a:t>
            </a:r>
            <a:endParaRPr lang="zh-CN" altLang="en-US" sz="2000"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“拥塞避免”是说在拥塞避免阶段把拥塞窗口控制为按线性规律增长，</a:t>
            </a:r>
            <a:r>
              <a:rPr lang="zh-CN" altLang="en-US" sz="2000" b="1" dirty="0">
                <a:solidFill>
                  <a:srgbClr val="0000FF"/>
                </a:solidFill>
                <a:latin typeface="微软雅黑" panose="020B0503020204020204" pitchFamily="34" charset="-122"/>
                <a:ea typeface="微软雅黑" panose="020B0503020204020204" pitchFamily="34" charset="-122"/>
              </a:rPr>
              <a:t>使网络比较不容易出现拥塞</a:t>
            </a:r>
            <a:r>
              <a:rPr lang="zh-CN" altLang="en-US" sz="2000" b="1" dirty="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AutoShape 5"/>
          <p:cNvSpPr>
            <a:spLocks noChangeArrowheads="1"/>
          </p:cNvSpPr>
          <p:nvPr/>
        </p:nvSpPr>
        <p:spPr bwMode="auto">
          <a:xfrm>
            <a:off x="545146" y="659014"/>
            <a:ext cx="8053711"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a:p>
        </p:txBody>
      </p:sp>
      <p:sp>
        <p:nvSpPr>
          <p:cNvPr id="121" name="矩形 120"/>
          <p:cNvSpPr/>
          <p:nvPr/>
        </p:nvSpPr>
        <p:spPr>
          <a:xfrm>
            <a:off x="616087" y="616773"/>
            <a:ext cx="4079959" cy="403954"/>
          </a:xfrm>
          <a:prstGeom prst="rect">
            <a:avLst/>
          </a:prstGeom>
        </p:spPr>
        <p:txBody>
          <a:bodyPr wrap="none" lIns="91436" tIns="45718" rIns="91436" bIns="45718">
            <a:spAutoFit/>
          </a:bodyPr>
          <a:lstStyle/>
          <a:p>
            <a:r>
              <a:rPr lang="zh-CN" altLang="en-US" sz="2000" b="1" dirty="0">
                <a:latin typeface="微软雅黑" panose="020B0503020204020204" pitchFamily="34" charset="-122"/>
                <a:ea typeface="微软雅黑" panose="020B0503020204020204" pitchFamily="34" charset="-122"/>
              </a:rPr>
              <a:t>慢开始和拥塞避免算法的实现举例</a:t>
            </a:r>
            <a:endParaRPr lang="zh-CN" altLang="en-US" sz="2000" b="1" dirty="0">
              <a:latin typeface="微软雅黑" panose="020B0503020204020204" pitchFamily="34" charset="-122"/>
              <a:ea typeface="微软雅黑" panose="020B0503020204020204" pitchFamily="34" charset="-122"/>
            </a:endParaRPr>
          </a:p>
        </p:txBody>
      </p:sp>
      <p:sp>
        <p:nvSpPr>
          <p:cNvPr id="122" name="圆角矩形 121"/>
          <p:cNvSpPr/>
          <p:nvPr/>
        </p:nvSpPr>
        <p:spPr>
          <a:xfrm>
            <a:off x="545146" y="1069850"/>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8" name="组合 7"/>
          <p:cNvGrpSpPr/>
          <p:nvPr/>
        </p:nvGrpSpPr>
        <p:grpSpPr>
          <a:xfrm>
            <a:off x="1317045" y="1115751"/>
            <a:ext cx="6308098" cy="2262109"/>
            <a:chOff x="300644" y="840152"/>
            <a:chExt cx="8929364" cy="3093012"/>
          </a:xfrm>
        </p:grpSpPr>
        <p:sp>
          <p:nvSpPr>
            <p:cNvPr id="9" name="Text Box 140"/>
            <p:cNvSpPr txBox="1">
              <a:spLocks noChangeArrowheads="1"/>
            </p:cNvSpPr>
            <p:nvPr/>
          </p:nvSpPr>
          <p:spPr bwMode="auto">
            <a:xfrm>
              <a:off x="4758804" y="980728"/>
              <a:ext cx="1130300"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1200" b="1" kern="0" dirty="0">
                  <a:solidFill>
                    <a:srgbClr val="CC00CC"/>
                  </a:solidFill>
                  <a:latin typeface="微软雅黑" panose="020B0503020204020204" pitchFamily="34" charset="-122"/>
                  <a:ea typeface="微软雅黑" panose="020B0503020204020204" pitchFamily="34" charset="-122"/>
                </a:rPr>
                <a:t>超时</a:t>
              </a:r>
              <a:endParaRPr lang="zh-CN" altLang="en-US" sz="1200" b="1" kern="0" dirty="0">
                <a:solidFill>
                  <a:srgbClr val="CC00CC"/>
                </a:solidFill>
                <a:latin typeface="微软雅黑" panose="020B0503020204020204" pitchFamily="34" charset="-122"/>
                <a:ea typeface="微软雅黑" panose="020B0503020204020204" pitchFamily="34" charset="-122"/>
              </a:endParaRPr>
            </a:p>
          </p:txBody>
        </p:sp>
        <p:sp>
          <p:nvSpPr>
            <p:cNvPr id="10" name="Line 2"/>
            <p:cNvSpPr>
              <a:spLocks noChangeShapeType="1"/>
            </p:cNvSpPr>
            <p:nvPr/>
          </p:nvSpPr>
          <p:spPr bwMode="auto">
            <a:xfrm flipV="1">
              <a:off x="1883792" y="3639369"/>
              <a:ext cx="6211887" cy="4762"/>
            </a:xfrm>
            <a:prstGeom prst="line">
              <a:avLst/>
            </a:prstGeom>
            <a:noFill/>
            <a:ln w="1270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2" name="Line 4"/>
            <p:cNvSpPr>
              <a:spLocks noChangeShapeType="1"/>
            </p:cNvSpPr>
            <p:nvPr/>
          </p:nvSpPr>
          <p:spPr bwMode="auto">
            <a:xfrm>
              <a:off x="2112392" y="3567931"/>
              <a:ext cx="0" cy="762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3" name="Line 5"/>
            <p:cNvSpPr>
              <a:spLocks noChangeShapeType="1"/>
            </p:cNvSpPr>
            <p:nvPr/>
          </p:nvSpPr>
          <p:spPr bwMode="auto">
            <a:xfrm>
              <a:off x="2340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4" name="Line 6"/>
            <p:cNvSpPr>
              <a:spLocks noChangeShapeType="1"/>
            </p:cNvSpPr>
            <p:nvPr/>
          </p:nvSpPr>
          <p:spPr bwMode="auto">
            <a:xfrm>
              <a:off x="2569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5" name="Line 7"/>
            <p:cNvSpPr>
              <a:spLocks noChangeShapeType="1"/>
            </p:cNvSpPr>
            <p:nvPr/>
          </p:nvSpPr>
          <p:spPr bwMode="auto">
            <a:xfrm>
              <a:off x="2798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6" name="Line 8"/>
            <p:cNvSpPr>
              <a:spLocks noChangeShapeType="1"/>
            </p:cNvSpPr>
            <p:nvPr/>
          </p:nvSpPr>
          <p:spPr bwMode="auto">
            <a:xfrm>
              <a:off x="3026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7" name="Line 9"/>
            <p:cNvSpPr>
              <a:spLocks noChangeShapeType="1"/>
            </p:cNvSpPr>
            <p:nvPr/>
          </p:nvSpPr>
          <p:spPr bwMode="auto">
            <a:xfrm>
              <a:off x="3255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8" name="Line 10"/>
            <p:cNvSpPr>
              <a:spLocks noChangeShapeType="1"/>
            </p:cNvSpPr>
            <p:nvPr/>
          </p:nvSpPr>
          <p:spPr bwMode="auto">
            <a:xfrm>
              <a:off x="3483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9" name="Line 11"/>
            <p:cNvSpPr>
              <a:spLocks noChangeShapeType="1"/>
            </p:cNvSpPr>
            <p:nvPr/>
          </p:nvSpPr>
          <p:spPr bwMode="auto">
            <a:xfrm>
              <a:off x="3712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0" name="Line 12"/>
            <p:cNvSpPr>
              <a:spLocks noChangeShapeType="1"/>
            </p:cNvSpPr>
            <p:nvPr/>
          </p:nvSpPr>
          <p:spPr bwMode="auto">
            <a:xfrm>
              <a:off x="3941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1" name="Line 13"/>
            <p:cNvSpPr>
              <a:spLocks noChangeShapeType="1"/>
            </p:cNvSpPr>
            <p:nvPr/>
          </p:nvSpPr>
          <p:spPr bwMode="auto">
            <a:xfrm>
              <a:off x="4169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2" name="Line 14"/>
            <p:cNvSpPr>
              <a:spLocks noChangeShapeType="1"/>
            </p:cNvSpPr>
            <p:nvPr/>
          </p:nvSpPr>
          <p:spPr bwMode="auto">
            <a:xfrm>
              <a:off x="4398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3" name="Line 15"/>
            <p:cNvSpPr>
              <a:spLocks noChangeShapeType="1"/>
            </p:cNvSpPr>
            <p:nvPr/>
          </p:nvSpPr>
          <p:spPr bwMode="auto">
            <a:xfrm>
              <a:off x="4626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4" name="Line 16"/>
            <p:cNvSpPr>
              <a:spLocks noChangeShapeType="1"/>
            </p:cNvSpPr>
            <p:nvPr/>
          </p:nvSpPr>
          <p:spPr bwMode="auto">
            <a:xfrm>
              <a:off x="4855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5" name="Line 17"/>
            <p:cNvSpPr>
              <a:spLocks noChangeShapeType="1"/>
            </p:cNvSpPr>
            <p:nvPr/>
          </p:nvSpPr>
          <p:spPr bwMode="auto">
            <a:xfrm>
              <a:off x="5084192" y="3567931"/>
              <a:ext cx="0" cy="762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6" name="Line 18"/>
            <p:cNvSpPr>
              <a:spLocks noChangeShapeType="1"/>
            </p:cNvSpPr>
            <p:nvPr/>
          </p:nvSpPr>
          <p:spPr bwMode="auto">
            <a:xfrm>
              <a:off x="5312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7" name="Line 19"/>
            <p:cNvSpPr>
              <a:spLocks noChangeShapeType="1"/>
            </p:cNvSpPr>
            <p:nvPr/>
          </p:nvSpPr>
          <p:spPr bwMode="auto">
            <a:xfrm>
              <a:off x="5541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8" name="Line 20"/>
            <p:cNvSpPr>
              <a:spLocks noChangeShapeType="1"/>
            </p:cNvSpPr>
            <p:nvPr/>
          </p:nvSpPr>
          <p:spPr bwMode="auto">
            <a:xfrm>
              <a:off x="5769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9" name="Line 21"/>
            <p:cNvSpPr>
              <a:spLocks noChangeShapeType="1"/>
            </p:cNvSpPr>
            <p:nvPr/>
          </p:nvSpPr>
          <p:spPr bwMode="auto">
            <a:xfrm>
              <a:off x="5998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0" name="Line 22"/>
            <p:cNvSpPr>
              <a:spLocks noChangeShapeType="1"/>
            </p:cNvSpPr>
            <p:nvPr/>
          </p:nvSpPr>
          <p:spPr bwMode="auto">
            <a:xfrm>
              <a:off x="6227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1" name="Line 23"/>
            <p:cNvSpPr>
              <a:spLocks noChangeShapeType="1"/>
            </p:cNvSpPr>
            <p:nvPr/>
          </p:nvSpPr>
          <p:spPr bwMode="auto">
            <a:xfrm>
              <a:off x="6455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2" name="Line 24"/>
            <p:cNvSpPr>
              <a:spLocks noChangeShapeType="1"/>
            </p:cNvSpPr>
            <p:nvPr/>
          </p:nvSpPr>
          <p:spPr bwMode="auto">
            <a:xfrm>
              <a:off x="6684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3" name="Line 25"/>
            <p:cNvSpPr>
              <a:spLocks noChangeShapeType="1"/>
            </p:cNvSpPr>
            <p:nvPr/>
          </p:nvSpPr>
          <p:spPr bwMode="auto">
            <a:xfrm>
              <a:off x="6912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4" name="Line 40"/>
            <p:cNvSpPr>
              <a:spLocks noChangeShapeType="1"/>
            </p:cNvSpPr>
            <p:nvPr/>
          </p:nvSpPr>
          <p:spPr bwMode="auto">
            <a:xfrm>
              <a:off x="1883792" y="3263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5" name="Line 41"/>
            <p:cNvSpPr>
              <a:spLocks noChangeShapeType="1"/>
            </p:cNvSpPr>
            <p:nvPr/>
          </p:nvSpPr>
          <p:spPr bwMode="auto">
            <a:xfrm>
              <a:off x="1883792" y="2882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6" name="Line 42"/>
            <p:cNvSpPr>
              <a:spLocks noChangeShapeType="1"/>
            </p:cNvSpPr>
            <p:nvPr/>
          </p:nvSpPr>
          <p:spPr bwMode="auto">
            <a:xfrm>
              <a:off x="1883792" y="2501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7" name="Line 43"/>
            <p:cNvSpPr>
              <a:spLocks noChangeShapeType="1"/>
            </p:cNvSpPr>
            <p:nvPr/>
          </p:nvSpPr>
          <p:spPr bwMode="auto">
            <a:xfrm>
              <a:off x="1883792" y="2120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8" name="Line 44"/>
            <p:cNvSpPr>
              <a:spLocks noChangeShapeType="1"/>
            </p:cNvSpPr>
            <p:nvPr/>
          </p:nvSpPr>
          <p:spPr bwMode="auto">
            <a:xfrm>
              <a:off x="1883792" y="1739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9" name="Line 45"/>
            <p:cNvSpPr>
              <a:spLocks noChangeShapeType="1"/>
            </p:cNvSpPr>
            <p:nvPr/>
          </p:nvSpPr>
          <p:spPr bwMode="auto">
            <a:xfrm>
              <a:off x="1883792" y="1358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40" name="Text Box 77"/>
            <p:cNvSpPr txBox="1">
              <a:spLocks noChangeArrowheads="1"/>
            </p:cNvSpPr>
            <p:nvPr/>
          </p:nvSpPr>
          <p:spPr bwMode="auto">
            <a:xfrm>
              <a:off x="2159478" y="3588569"/>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1" name="Text Box 78"/>
            <p:cNvSpPr txBox="1">
              <a:spLocks noChangeArrowheads="1"/>
            </p:cNvSpPr>
            <p:nvPr/>
          </p:nvSpPr>
          <p:spPr bwMode="auto">
            <a:xfrm>
              <a:off x="2616678" y="3588570"/>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4</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2" name="Text Box 79"/>
            <p:cNvSpPr txBox="1">
              <a:spLocks noChangeArrowheads="1"/>
            </p:cNvSpPr>
            <p:nvPr/>
          </p:nvSpPr>
          <p:spPr bwMode="auto">
            <a:xfrm>
              <a:off x="3073878" y="3588570"/>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6</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3" name="Text Box 80"/>
            <p:cNvSpPr txBox="1">
              <a:spLocks noChangeArrowheads="1"/>
            </p:cNvSpPr>
            <p:nvPr/>
          </p:nvSpPr>
          <p:spPr bwMode="auto">
            <a:xfrm>
              <a:off x="3543778" y="3588570"/>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8</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4" name="Text Box 81"/>
            <p:cNvSpPr txBox="1">
              <a:spLocks noChangeArrowheads="1"/>
            </p:cNvSpPr>
            <p:nvPr/>
          </p:nvSpPr>
          <p:spPr bwMode="auto">
            <a:xfrm>
              <a:off x="3924779"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10</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5" name="Text Box 82"/>
            <p:cNvSpPr txBox="1">
              <a:spLocks noChangeArrowheads="1"/>
            </p:cNvSpPr>
            <p:nvPr/>
          </p:nvSpPr>
          <p:spPr bwMode="auto">
            <a:xfrm>
              <a:off x="4420078"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12</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6" name="Text Box 83"/>
            <p:cNvSpPr txBox="1">
              <a:spLocks noChangeArrowheads="1"/>
            </p:cNvSpPr>
            <p:nvPr/>
          </p:nvSpPr>
          <p:spPr bwMode="auto">
            <a:xfrm>
              <a:off x="4851878"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14</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7" name="Text Box 84"/>
            <p:cNvSpPr txBox="1">
              <a:spLocks noChangeArrowheads="1"/>
            </p:cNvSpPr>
            <p:nvPr/>
          </p:nvSpPr>
          <p:spPr bwMode="auto">
            <a:xfrm>
              <a:off x="5309079"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16</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8" name="Text Box 85"/>
            <p:cNvSpPr txBox="1">
              <a:spLocks noChangeArrowheads="1"/>
            </p:cNvSpPr>
            <p:nvPr/>
          </p:nvSpPr>
          <p:spPr bwMode="auto">
            <a:xfrm>
              <a:off x="5782154"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18</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9" name="Text Box 86"/>
            <p:cNvSpPr txBox="1">
              <a:spLocks noChangeArrowheads="1"/>
            </p:cNvSpPr>
            <p:nvPr/>
          </p:nvSpPr>
          <p:spPr bwMode="auto">
            <a:xfrm>
              <a:off x="6239353"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20</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50" name="Text Box 87"/>
            <p:cNvSpPr txBox="1">
              <a:spLocks noChangeArrowheads="1"/>
            </p:cNvSpPr>
            <p:nvPr/>
          </p:nvSpPr>
          <p:spPr bwMode="auto">
            <a:xfrm>
              <a:off x="6683854" y="3596503"/>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22</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51" name="Text Box 89"/>
            <p:cNvSpPr txBox="1">
              <a:spLocks noChangeArrowheads="1"/>
            </p:cNvSpPr>
            <p:nvPr/>
          </p:nvSpPr>
          <p:spPr bwMode="auto">
            <a:xfrm>
              <a:off x="1740377" y="3588570"/>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dirty="0">
                  <a:solidFill>
                    <a:srgbClr val="000000"/>
                  </a:solidFill>
                  <a:latin typeface="微软雅黑" panose="020B0503020204020204" pitchFamily="34" charset="-122"/>
                  <a:ea typeface="微软雅黑" panose="020B0503020204020204" pitchFamily="34" charset="-122"/>
                </a:rPr>
                <a:t>0</a:t>
              </a:r>
              <a:endParaRPr lang="en-US" altLang="zh-CN" sz="1000" b="1" kern="0" dirty="0">
                <a:solidFill>
                  <a:srgbClr val="000000"/>
                </a:solidFill>
                <a:latin typeface="微软雅黑" panose="020B0503020204020204" pitchFamily="34" charset="-122"/>
                <a:ea typeface="微软雅黑" panose="020B0503020204020204" pitchFamily="34" charset="-122"/>
              </a:endParaRPr>
            </a:p>
          </p:txBody>
        </p:sp>
        <p:sp>
          <p:nvSpPr>
            <p:cNvPr id="52" name="Text Box 90"/>
            <p:cNvSpPr txBox="1">
              <a:spLocks noChangeArrowheads="1"/>
            </p:cNvSpPr>
            <p:nvPr/>
          </p:nvSpPr>
          <p:spPr bwMode="auto">
            <a:xfrm>
              <a:off x="1617091" y="3439342"/>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dirty="0">
                  <a:solidFill>
                    <a:srgbClr val="000000"/>
                  </a:solidFill>
                  <a:latin typeface="微软雅黑" panose="020B0503020204020204" pitchFamily="34" charset="-122"/>
                  <a:ea typeface="微软雅黑" panose="020B0503020204020204" pitchFamily="34" charset="-122"/>
                </a:rPr>
                <a:t>0</a:t>
              </a:r>
              <a:endParaRPr lang="en-US" altLang="zh-CN" sz="1000" b="1" kern="0" dirty="0">
                <a:solidFill>
                  <a:srgbClr val="000000"/>
                </a:solidFill>
                <a:latin typeface="微软雅黑" panose="020B0503020204020204" pitchFamily="34" charset="-122"/>
                <a:ea typeface="微软雅黑" panose="020B0503020204020204" pitchFamily="34" charset="-122"/>
              </a:endParaRPr>
            </a:p>
          </p:txBody>
        </p:sp>
        <p:sp>
          <p:nvSpPr>
            <p:cNvPr id="53" name="Text Box 91"/>
            <p:cNvSpPr txBox="1">
              <a:spLocks noChangeArrowheads="1"/>
            </p:cNvSpPr>
            <p:nvPr/>
          </p:nvSpPr>
          <p:spPr bwMode="auto">
            <a:xfrm>
              <a:off x="1597772" y="3058346"/>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4</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54" name="Text Box 92"/>
            <p:cNvSpPr txBox="1">
              <a:spLocks noChangeArrowheads="1"/>
            </p:cNvSpPr>
            <p:nvPr/>
          </p:nvSpPr>
          <p:spPr bwMode="auto">
            <a:xfrm>
              <a:off x="1597772" y="26900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dirty="0">
                  <a:solidFill>
                    <a:srgbClr val="000000"/>
                  </a:solidFill>
                  <a:latin typeface="微软雅黑" panose="020B0503020204020204" pitchFamily="34" charset="-122"/>
                  <a:ea typeface="微软雅黑" panose="020B0503020204020204" pitchFamily="34" charset="-122"/>
                </a:rPr>
                <a:t>8</a:t>
              </a:r>
              <a:endParaRPr lang="en-US" altLang="zh-CN" sz="1000" b="1" kern="0" dirty="0">
                <a:solidFill>
                  <a:srgbClr val="000000"/>
                </a:solidFill>
                <a:latin typeface="微软雅黑" panose="020B0503020204020204" pitchFamily="34" charset="-122"/>
                <a:ea typeface="微软雅黑" panose="020B0503020204020204" pitchFamily="34" charset="-122"/>
              </a:endParaRPr>
            </a:p>
          </p:txBody>
        </p:sp>
        <p:sp>
          <p:nvSpPr>
            <p:cNvPr id="55" name="Text Box 93"/>
            <p:cNvSpPr txBox="1">
              <a:spLocks noChangeArrowheads="1"/>
            </p:cNvSpPr>
            <p:nvPr/>
          </p:nvSpPr>
          <p:spPr bwMode="auto">
            <a:xfrm>
              <a:off x="1483472" y="2321743"/>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12</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56" name="Text Box 94"/>
            <p:cNvSpPr txBox="1">
              <a:spLocks noChangeArrowheads="1"/>
            </p:cNvSpPr>
            <p:nvPr/>
          </p:nvSpPr>
          <p:spPr bwMode="auto">
            <a:xfrm>
              <a:off x="1483472" y="1953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16</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57" name="Text Box 95"/>
            <p:cNvSpPr txBox="1">
              <a:spLocks noChangeArrowheads="1"/>
            </p:cNvSpPr>
            <p:nvPr/>
          </p:nvSpPr>
          <p:spPr bwMode="auto">
            <a:xfrm>
              <a:off x="1483472" y="1572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20</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58" name="Text Box 96"/>
            <p:cNvSpPr txBox="1">
              <a:spLocks noChangeArrowheads="1"/>
            </p:cNvSpPr>
            <p:nvPr/>
          </p:nvSpPr>
          <p:spPr bwMode="auto">
            <a:xfrm>
              <a:off x="1483472"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dirty="0">
                  <a:solidFill>
                    <a:srgbClr val="000000"/>
                  </a:solidFill>
                  <a:latin typeface="微软雅黑" panose="020B0503020204020204" pitchFamily="34" charset="-122"/>
                  <a:ea typeface="微软雅黑" panose="020B0503020204020204" pitchFamily="34" charset="-122"/>
                </a:rPr>
                <a:t>24</a:t>
              </a:r>
              <a:endParaRPr lang="en-US" altLang="zh-CN" sz="1000" b="1" kern="0" dirty="0">
                <a:solidFill>
                  <a:srgbClr val="000000"/>
                </a:solidFill>
                <a:latin typeface="微软雅黑" panose="020B0503020204020204" pitchFamily="34" charset="-122"/>
                <a:ea typeface="微软雅黑" panose="020B0503020204020204" pitchFamily="34" charset="-122"/>
              </a:endParaRPr>
            </a:p>
          </p:txBody>
        </p:sp>
        <p:sp>
          <p:nvSpPr>
            <p:cNvPr id="59"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0"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1"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2"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3"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4"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5"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6"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7"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8"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9"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70"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71"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72" name="Freeform 118"/>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73" name="Text Box 134"/>
            <p:cNvSpPr txBox="1">
              <a:spLocks noChangeArrowheads="1"/>
            </p:cNvSpPr>
            <p:nvPr/>
          </p:nvSpPr>
          <p:spPr bwMode="auto">
            <a:xfrm>
              <a:off x="8097266" y="3444106"/>
              <a:ext cx="113274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1200" b="1" kern="0">
                  <a:solidFill>
                    <a:srgbClr val="000000"/>
                  </a:solidFill>
                  <a:latin typeface="微软雅黑" panose="020B0503020204020204" pitchFamily="34" charset="-122"/>
                  <a:ea typeface="微软雅黑" panose="020B0503020204020204" pitchFamily="34" charset="-122"/>
                </a:rPr>
                <a:t>传输轮次</a:t>
              </a:r>
              <a:endParaRPr lang="zh-CN" altLang="en-US" sz="1200" b="1" kern="0">
                <a:solidFill>
                  <a:srgbClr val="000000"/>
                </a:solidFill>
                <a:latin typeface="微软雅黑" panose="020B0503020204020204" pitchFamily="34" charset="-122"/>
                <a:ea typeface="微软雅黑" panose="020B0503020204020204" pitchFamily="34" charset="-122"/>
              </a:endParaRPr>
            </a:p>
          </p:txBody>
        </p:sp>
        <p:sp>
          <p:nvSpPr>
            <p:cNvPr id="74" name="Text Box 135"/>
            <p:cNvSpPr txBox="1">
              <a:spLocks noChangeArrowheads="1"/>
            </p:cNvSpPr>
            <p:nvPr/>
          </p:nvSpPr>
          <p:spPr bwMode="auto">
            <a:xfrm>
              <a:off x="951929" y="840152"/>
              <a:ext cx="184978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1200" b="1" kern="0" dirty="0">
                  <a:solidFill>
                    <a:srgbClr val="000000"/>
                  </a:solidFill>
                  <a:latin typeface="微软雅黑" panose="020B0503020204020204" pitchFamily="34" charset="-122"/>
                  <a:ea typeface="微软雅黑" panose="020B0503020204020204" pitchFamily="34" charset="-122"/>
                </a:rPr>
                <a:t>拥塞窗口  </a:t>
              </a:r>
              <a:r>
                <a:rPr lang="en-US" altLang="zh-CN" sz="1200" b="1" kern="0" dirty="0" err="1">
                  <a:solidFill>
                    <a:srgbClr val="000000"/>
                  </a:solidFill>
                  <a:latin typeface="微软雅黑" panose="020B0503020204020204" pitchFamily="34" charset="-122"/>
                  <a:ea typeface="微软雅黑" panose="020B0503020204020204" pitchFamily="34" charset="-122"/>
                </a:rPr>
                <a:t>cwnd</a:t>
              </a:r>
              <a:endParaRPr lang="en-US" altLang="zh-CN" sz="1200" b="1" kern="0" dirty="0">
                <a:solidFill>
                  <a:srgbClr val="000000"/>
                </a:solidFill>
                <a:latin typeface="微软雅黑" panose="020B0503020204020204" pitchFamily="34" charset="-122"/>
                <a:ea typeface="微软雅黑" panose="020B0503020204020204" pitchFamily="34" charset="-122"/>
              </a:endParaRPr>
            </a:p>
          </p:txBody>
        </p:sp>
        <p:sp>
          <p:nvSpPr>
            <p:cNvPr id="75" name="Text Box 140"/>
            <p:cNvSpPr txBox="1">
              <a:spLocks noChangeArrowheads="1"/>
            </p:cNvSpPr>
            <p:nvPr/>
          </p:nvSpPr>
          <p:spPr bwMode="auto">
            <a:xfrm>
              <a:off x="6895229" y="1763523"/>
              <a:ext cx="115411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200" b="1" kern="0" dirty="0">
                  <a:solidFill>
                    <a:srgbClr val="CC00CC"/>
                  </a:solidFill>
                  <a:latin typeface="微软雅黑" panose="020B0503020204020204" pitchFamily="34" charset="-122"/>
                  <a:ea typeface="微软雅黑" panose="020B0503020204020204" pitchFamily="34" charset="-122"/>
                </a:rPr>
                <a:t>3-ACK</a:t>
              </a:r>
              <a:endParaRPr lang="zh-CN" altLang="en-US" sz="1200" b="1" kern="0" dirty="0">
                <a:solidFill>
                  <a:srgbClr val="CC00CC"/>
                </a:solidFill>
                <a:latin typeface="微软雅黑" panose="020B0503020204020204" pitchFamily="34" charset="-122"/>
                <a:ea typeface="微软雅黑" panose="020B0503020204020204" pitchFamily="34" charset="-122"/>
              </a:endParaRPr>
            </a:p>
          </p:txBody>
        </p:sp>
        <p:sp>
          <p:nvSpPr>
            <p:cNvPr id="76" name="Line 156"/>
            <p:cNvSpPr>
              <a:spLocks noChangeShapeType="1"/>
            </p:cNvSpPr>
            <p:nvPr/>
          </p:nvSpPr>
          <p:spPr bwMode="auto">
            <a:xfrm>
              <a:off x="1959992" y="2120131"/>
              <a:ext cx="838200" cy="0"/>
            </a:xfrm>
            <a:prstGeom prst="line">
              <a:avLst/>
            </a:prstGeom>
            <a:noFill/>
            <a:ln w="1270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77" name="Line 146"/>
            <p:cNvSpPr>
              <a:spLocks noChangeShapeType="1"/>
            </p:cNvSpPr>
            <p:nvPr/>
          </p:nvSpPr>
          <p:spPr bwMode="auto">
            <a:xfrm flipV="1">
              <a:off x="1959992" y="1351781"/>
              <a:ext cx="2679700" cy="6350"/>
            </a:xfrm>
            <a:prstGeom prst="line">
              <a:avLst/>
            </a:prstGeom>
            <a:noFill/>
            <a:ln w="1270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78" name="Text Box 203"/>
            <p:cNvSpPr txBox="1">
              <a:spLocks noChangeArrowheads="1"/>
            </p:cNvSpPr>
            <p:nvPr/>
          </p:nvSpPr>
          <p:spPr bwMode="auto">
            <a:xfrm>
              <a:off x="7761175" y="1935494"/>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sz="1200" b="1" kern="0" dirty="0">
                  <a:solidFill>
                    <a:srgbClr val="0000FF"/>
                  </a:solidFill>
                  <a:latin typeface="微软雅黑" panose="020B0503020204020204" pitchFamily="34" charset="-122"/>
                  <a:ea typeface="微软雅黑" panose="020B0503020204020204" pitchFamily="34" charset="-122"/>
                </a:rPr>
                <a:t>TCP Reno </a:t>
              </a:r>
              <a:endParaRPr lang="en-US" altLang="zh-CN" sz="1200" b="1" kern="0" dirty="0">
                <a:solidFill>
                  <a:srgbClr val="0000FF"/>
                </a:solidFill>
                <a:latin typeface="微软雅黑" panose="020B0503020204020204" pitchFamily="34" charset="-122"/>
                <a:ea typeface="微软雅黑" panose="020B0503020204020204" pitchFamily="34" charset="-122"/>
              </a:endParaRPr>
            </a:p>
            <a:p>
              <a:pPr algn="ctr" eaLnBrk="1" hangingPunct="1">
                <a:defRPr/>
              </a:pPr>
              <a:r>
                <a:rPr lang="zh-CN" altLang="en-US" sz="1200" b="1" kern="0" dirty="0">
                  <a:solidFill>
                    <a:srgbClr val="0000FF"/>
                  </a:solidFill>
                  <a:latin typeface="微软雅黑" panose="020B0503020204020204" pitchFamily="34" charset="-122"/>
                  <a:ea typeface="微软雅黑" panose="020B0503020204020204" pitchFamily="34" charset="-122"/>
                </a:rPr>
                <a:t>版本</a:t>
              </a:r>
              <a:endParaRPr lang="zh-CN" altLang="en-US" sz="1200" b="1" kern="0" dirty="0">
                <a:solidFill>
                  <a:srgbClr val="0000FF"/>
                </a:solidFill>
                <a:latin typeface="微软雅黑" panose="020B0503020204020204" pitchFamily="34" charset="-122"/>
                <a:ea typeface="微软雅黑" panose="020B0503020204020204" pitchFamily="34" charset="-122"/>
              </a:endParaRPr>
            </a:p>
          </p:txBody>
        </p:sp>
        <p:sp>
          <p:nvSpPr>
            <p:cNvPr id="79" name="Text Box 205"/>
            <p:cNvSpPr txBox="1">
              <a:spLocks noChangeArrowheads="1"/>
            </p:cNvSpPr>
            <p:nvPr/>
          </p:nvSpPr>
          <p:spPr bwMode="auto">
            <a:xfrm>
              <a:off x="300644" y="1861370"/>
              <a:ext cx="1198547" cy="631241"/>
            </a:xfrm>
            <a:prstGeom prst="rect">
              <a:avLst/>
            </a:prstGeom>
            <a:noFill/>
            <a:ln w="9525">
              <a:noFill/>
              <a:miter lim="800000"/>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sz="1200" b="1" kern="0" dirty="0" err="1">
                  <a:solidFill>
                    <a:srgbClr val="CC00CC"/>
                  </a:solidFill>
                  <a:latin typeface="微软雅黑" panose="020B0503020204020204" pitchFamily="34" charset="-122"/>
                  <a:ea typeface="微软雅黑" panose="020B0503020204020204" pitchFamily="34" charset="-122"/>
                </a:rPr>
                <a:t>ssthresh</a:t>
              </a:r>
              <a:endParaRPr lang="en-US" altLang="zh-CN" sz="1200" b="1" kern="0" dirty="0">
                <a:solidFill>
                  <a:srgbClr val="CC00CC"/>
                </a:solidFill>
                <a:latin typeface="微软雅黑" panose="020B0503020204020204" pitchFamily="34" charset="-122"/>
                <a:ea typeface="微软雅黑" panose="020B0503020204020204" pitchFamily="34" charset="-122"/>
              </a:endParaRPr>
            </a:p>
            <a:p>
              <a:pPr algn="ctr" eaLnBrk="1" hangingPunct="1">
                <a:defRPr/>
              </a:pPr>
              <a:r>
                <a:rPr lang="zh-CN" altLang="en-US" sz="1200" b="1" kern="0" dirty="0">
                  <a:solidFill>
                    <a:srgbClr val="CC00CC"/>
                  </a:solidFill>
                  <a:latin typeface="微软雅黑" panose="020B0503020204020204" pitchFamily="34" charset="-122"/>
                  <a:ea typeface="微软雅黑" panose="020B0503020204020204" pitchFamily="34" charset="-122"/>
                </a:rPr>
                <a:t> 的初始值</a:t>
              </a:r>
              <a:endParaRPr lang="zh-CN" altLang="en-US" sz="1200" b="1" kern="0" dirty="0">
                <a:solidFill>
                  <a:srgbClr val="CC00CC"/>
                </a:solidFill>
                <a:latin typeface="微软雅黑" panose="020B0503020204020204" pitchFamily="34" charset="-122"/>
                <a:ea typeface="微软雅黑" panose="020B0503020204020204" pitchFamily="34" charset="-122"/>
              </a:endParaRPr>
            </a:p>
          </p:txBody>
        </p:sp>
        <p:sp>
          <p:nvSpPr>
            <p:cNvPr id="80" name="Line 215"/>
            <p:cNvSpPr>
              <a:spLocks noChangeShapeType="1"/>
            </p:cNvSpPr>
            <p:nvPr/>
          </p:nvSpPr>
          <p:spPr bwMode="auto">
            <a:xfrm flipV="1">
              <a:off x="1388492" y="2148706"/>
              <a:ext cx="214312" cy="0"/>
            </a:xfrm>
            <a:prstGeom prst="line">
              <a:avLst/>
            </a:prstGeom>
            <a:noFill/>
            <a:ln w="19050">
              <a:solidFill>
                <a:srgbClr val="CC00CC"/>
              </a:solidFill>
              <a:round/>
              <a:tailEnd type="triangle" w="sm" len="med"/>
            </a:ln>
            <a:extLst>
              <a:ext uri="{909E8E84-426E-40DD-AFC4-6F175D3DCCD1}">
                <a14:hiddenFill xmlns:a14="http://schemas.microsoft.com/office/drawing/2010/main">
                  <a:noFill/>
                </a14:hiddenFill>
              </a:ext>
            </a:extLst>
          </p:spPr>
          <p:txBody>
            <a:bodyP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1" name="Text Box 206"/>
            <p:cNvSpPr txBox="1">
              <a:spLocks noChangeArrowheads="1"/>
            </p:cNvSpPr>
            <p:nvPr/>
          </p:nvSpPr>
          <p:spPr bwMode="auto">
            <a:xfrm rot="20245475">
              <a:off x="6824458" y="2308582"/>
              <a:ext cx="113274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200" b="1" kern="0">
                  <a:solidFill>
                    <a:srgbClr val="000000"/>
                  </a:solidFill>
                  <a:latin typeface="微软雅黑" panose="020B0503020204020204" pitchFamily="34" charset="-122"/>
                  <a:ea typeface="微软雅黑" panose="020B0503020204020204" pitchFamily="34" charset="-122"/>
                </a:rPr>
                <a:t>拥塞避免</a:t>
              </a:r>
              <a:endParaRPr lang="zh-CN" altLang="en-US" sz="1200" b="1" kern="0">
                <a:solidFill>
                  <a:srgbClr val="000000"/>
                </a:solidFill>
                <a:latin typeface="微软雅黑" panose="020B0503020204020204" pitchFamily="34" charset="-122"/>
                <a:ea typeface="微软雅黑" panose="020B0503020204020204" pitchFamily="34" charset="-122"/>
              </a:endParaRPr>
            </a:p>
          </p:txBody>
        </p:sp>
        <p:sp>
          <p:nvSpPr>
            <p:cNvPr id="82"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3"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4"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5"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6"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7"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8"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9"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0" name="Line 147"/>
            <p:cNvSpPr>
              <a:spLocks noChangeShapeType="1"/>
            </p:cNvSpPr>
            <p:nvPr/>
          </p:nvSpPr>
          <p:spPr bwMode="auto">
            <a:xfrm rot="10800000">
              <a:off x="1977454" y="2499544"/>
              <a:ext cx="4038600" cy="0"/>
            </a:xfrm>
            <a:prstGeom prst="line">
              <a:avLst/>
            </a:prstGeom>
            <a:noFill/>
            <a:ln w="1270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cxnSp>
          <p:nvCxnSpPr>
            <p:cNvPr id="91"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ln>
            <a:extLst>
              <a:ext uri="{909E8E84-426E-40DD-AFC4-6F175D3DCCD1}">
                <a14:hiddenFill xmlns:a14="http://schemas.microsoft.com/office/drawing/2010/main">
                  <a:noFill/>
                </a14:hiddenFill>
              </a:ext>
            </a:extLst>
          </p:spPr>
        </p:cxnSp>
        <p:sp>
          <p:nvSpPr>
            <p:cNvPr id="92"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r>
                <a:rPr lang="en-US" altLang="zh-CN" kern="0" dirty="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dirty="0">
                <a:solidFill>
                  <a:srgbClr val="CC00CC"/>
                </a:solidFill>
                <a:latin typeface="微软雅黑" panose="020B0503020204020204" pitchFamily="34" charset="-122"/>
                <a:ea typeface="微软雅黑" panose="020B0503020204020204" pitchFamily="34" charset="-122"/>
              </a:endParaRPr>
            </a:p>
          </p:txBody>
        </p:sp>
        <p:sp>
          <p:nvSpPr>
            <p:cNvPr id="93"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4" name="任意多边形 134"/>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5"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defRPr/>
              </a:pPr>
              <a:r>
                <a:rPr lang="en-US" altLang="zh-CN" kern="0" dirty="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dirty="0">
                <a:solidFill>
                  <a:srgbClr val="CC00CC"/>
                </a:solidFill>
                <a:latin typeface="微软雅黑" panose="020B0503020204020204" pitchFamily="34" charset="-122"/>
                <a:ea typeface="微软雅黑" panose="020B0503020204020204" pitchFamily="34" charset="-122"/>
              </a:endParaRPr>
            </a:p>
          </p:txBody>
        </p:sp>
        <p:cxnSp>
          <p:nvCxnSpPr>
            <p:cNvPr id="96"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ln>
          </p:spPr>
        </p:cxnSp>
        <p:cxnSp>
          <p:nvCxnSpPr>
            <p:cNvPr id="97"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ln>
          </p:spPr>
        </p:cxnSp>
        <p:sp>
          <p:nvSpPr>
            <p:cNvPr id="98"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9" name="Line 24"/>
            <p:cNvSpPr>
              <a:spLocks noChangeShapeType="1"/>
            </p:cNvSpPr>
            <p:nvPr/>
          </p:nvSpPr>
          <p:spPr bwMode="auto">
            <a:xfrm>
              <a:off x="7367017" y="348538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00" name="Line 22"/>
            <p:cNvSpPr>
              <a:spLocks noChangeShapeType="1"/>
            </p:cNvSpPr>
            <p:nvPr/>
          </p:nvSpPr>
          <p:spPr bwMode="auto">
            <a:xfrm>
              <a:off x="7135242" y="3490144"/>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01" name="Text Box 87"/>
            <p:cNvSpPr txBox="1">
              <a:spLocks noChangeArrowheads="1"/>
            </p:cNvSpPr>
            <p:nvPr/>
          </p:nvSpPr>
          <p:spPr bwMode="auto">
            <a:xfrm>
              <a:off x="7112479" y="3593331"/>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24</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102" name="Line 22"/>
            <p:cNvSpPr>
              <a:spLocks noChangeShapeType="1"/>
            </p:cNvSpPr>
            <p:nvPr/>
          </p:nvSpPr>
          <p:spPr bwMode="auto">
            <a:xfrm>
              <a:off x="7605142" y="349808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cxnSp>
          <p:nvCxnSpPr>
            <p:cNvPr id="103" name="直接连接符 134"/>
            <p:cNvCxnSpPr>
              <a:cxnSpLocks noChangeShapeType="1"/>
              <a:stCxn id="94" idx="4"/>
              <a:endCxn id="98" idx="3"/>
            </p:cNvCxnSpPr>
            <p:nvPr/>
          </p:nvCxnSpPr>
          <p:spPr bwMode="auto">
            <a:xfrm>
              <a:off x="6706617" y="2109019"/>
              <a:ext cx="200025" cy="785812"/>
            </a:xfrm>
            <a:prstGeom prst="line">
              <a:avLst/>
            </a:prstGeom>
            <a:noFill/>
            <a:ln w="19050" algn="ctr">
              <a:solidFill>
                <a:srgbClr val="0000FF"/>
              </a:solidFill>
              <a:round/>
            </a:ln>
          </p:spPr>
        </p:cxnSp>
        <p:sp>
          <p:nvSpPr>
            <p:cNvPr id="104" name="Text Box 206"/>
            <p:cNvSpPr txBox="1">
              <a:spLocks noChangeArrowheads="1"/>
            </p:cNvSpPr>
            <p:nvPr/>
          </p:nvSpPr>
          <p:spPr bwMode="auto">
            <a:xfrm rot="20070649">
              <a:off x="5690388" y="1904915"/>
              <a:ext cx="113274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200" b="1" kern="0" dirty="0">
                  <a:solidFill>
                    <a:srgbClr val="000000"/>
                  </a:solidFill>
                  <a:latin typeface="微软雅黑" panose="020B0503020204020204" pitchFamily="34" charset="-122"/>
                  <a:ea typeface="微软雅黑" panose="020B0503020204020204" pitchFamily="34" charset="-122"/>
                </a:rPr>
                <a:t>拥塞避免</a:t>
              </a:r>
              <a:endParaRPr lang="zh-CN" altLang="en-US" sz="1200" b="1" kern="0" dirty="0">
                <a:solidFill>
                  <a:srgbClr val="000000"/>
                </a:solidFill>
                <a:latin typeface="微软雅黑" panose="020B0503020204020204" pitchFamily="34" charset="-122"/>
                <a:ea typeface="微软雅黑" panose="020B0503020204020204" pitchFamily="34" charset="-122"/>
              </a:endParaRPr>
            </a:p>
          </p:txBody>
        </p:sp>
        <p:sp>
          <p:nvSpPr>
            <p:cNvPr id="105" name="Text Box 206"/>
            <p:cNvSpPr txBox="1">
              <a:spLocks noChangeArrowheads="1"/>
            </p:cNvSpPr>
            <p:nvPr/>
          </p:nvSpPr>
          <p:spPr bwMode="auto">
            <a:xfrm rot="20205303">
              <a:off x="2783437" y="1466625"/>
              <a:ext cx="113274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200" b="1" kern="0" dirty="0">
                  <a:solidFill>
                    <a:srgbClr val="000000"/>
                  </a:solidFill>
                  <a:latin typeface="微软雅黑" panose="020B0503020204020204" pitchFamily="34" charset="-122"/>
                  <a:ea typeface="微软雅黑" panose="020B0503020204020204" pitchFamily="34" charset="-122"/>
                </a:rPr>
                <a:t>拥塞避免</a:t>
              </a:r>
              <a:endParaRPr lang="zh-CN" altLang="en-US" sz="1200" b="1" kern="0" dirty="0">
                <a:solidFill>
                  <a:srgbClr val="000000"/>
                </a:solidFill>
                <a:latin typeface="微软雅黑" panose="020B0503020204020204" pitchFamily="34" charset="-122"/>
                <a:ea typeface="微软雅黑" panose="020B0503020204020204" pitchFamily="34" charset="-122"/>
              </a:endParaRPr>
            </a:p>
          </p:txBody>
        </p:sp>
        <p:sp>
          <p:nvSpPr>
            <p:cNvPr id="106" name="TextBox 147"/>
            <p:cNvSpPr txBox="1">
              <a:spLocks noChangeArrowheads="1"/>
            </p:cNvSpPr>
            <p:nvPr/>
          </p:nvSpPr>
          <p:spPr bwMode="auto">
            <a:xfrm>
              <a:off x="5403007" y="2081221"/>
              <a:ext cx="649421"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kern="0" dirty="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dirty="0">
                <a:solidFill>
                  <a:srgbClr val="CC00CC"/>
                </a:solidFill>
                <a:latin typeface="微软雅黑" panose="020B0503020204020204" pitchFamily="34" charset="-122"/>
                <a:ea typeface="微软雅黑" panose="020B0503020204020204" pitchFamily="34" charset="-122"/>
              </a:endParaRPr>
            </a:p>
          </p:txBody>
        </p:sp>
        <p:sp>
          <p:nvSpPr>
            <p:cNvPr id="107" name="TextBox 148"/>
            <p:cNvSpPr txBox="1">
              <a:spLocks noChangeArrowheads="1"/>
            </p:cNvSpPr>
            <p:nvPr/>
          </p:nvSpPr>
          <p:spPr bwMode="auto">
            <a:xfrm>
              <a:off x="6553947" y="1679583"/>
              <a:ext cx="649421"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kern="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a:solidFill>
                  <a:srgbClr val="CC00CC"/>
                </a:solidFill>
                <a:latin typeface="微软雅黑" panose="020B0503020204020204" pitchFamily="34" charset="-122"/>
                <a:ea typeface="微软雅黑" panose="020B0503020204020204" pitchFamily="34" charset="-122"/>
              </a:endParaRPr>
            </a:p>
          </p:txBody>
        </p:sp>
        <p:cxnSp>
          <p:nvCxnSpPr>
            <p:cNvPr id="108"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ln>
          </p:spPr>
        </p:cxnSp>
        <p:cxnSp>
          <p:nvCxnSpPr>
            <p:cNvPr id="109" name="直接连接符 108"/>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ln>
          </p:spPr>
        </p:cxnSp>
        <p:cxnSp>
          <p:nvCxnSpPr>
            <p:cNvPr id="110"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ln>
          </p:spPr>
        </p:cxnSp>
        <p:sp>
          <p:nvSpPr>
            <p:cNvPr id="111"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2"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3"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4" name="TextBox 149"/>
            <p:cNvSpPr txBox="1">
              <a:spLocks noChangeArrowheads="1"/>
            </p:cNvSpPr>
            <p:nvPr/>
          </p:nvSpPr>
          <p:spPr bwMode="auto">
            <a:xfrm>
              <a:off x="6626975" y="2832108"/>
              <a:ext cx="649421"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kern="0" dirty="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dirty="0">
                <a:solidFill>
                  <a:srgbClr val="CC00CC"/>
                </a:solidFill>
                <a:latin typeface="微软雅黑" panose="020B0503020204020204" pitchFamily="34" charset="-122"/>
                <a:ea typeface="微软雅黑" panose="020B0503020204020204" pitchFamily="34" charset="-122"/>
              </a:endParaRPr>
            </a:p>
          </p:txBody>
        </p:sp>
        <p:sp>
          <p:nvSpPr>
            <p:cNvPr id="115"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cxnSp>
          <p:nvCxnSpPr>
            <p:cNvPr id="116" name="直接连接符 115"/>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ln>
            <a:extLst>
              <a:ext uri="{909E8E84-426E-40DD-AFC4-6F175D3DCCD1}">
                <a14:hiddenFill xmlns:a14="http://schemas.microsoft.com/office/drawing/2010/main">
                  <a:noFill/>
                </a14:hiddenFill>
              </a:ext>
            </a:extLst>
          </p:spPr>
        </p:cxnSp>
        <p:cxnSp>
          <p:nvCxnSpPr>
            <p:cNvPr id="117"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ln>
            <a:extLst>
              <a:ext uri="{909E8E84-426E-40DD-AFC4-6F175D3DCCD1}">
                <a14:hiddenFill xmlns:a14="http://schemas.microsoft.com/office/drawing/2010/main">
                  <a:noFill/>
                </a14:hiddenFill>
              </a:ext>
            </a:extLst>
          </p:spPr>
        </p:cxnSp>
      </p:grpSp>
      <p:sp>
        <p:nvSpPr>
          <p:cNvPr id="118" name="Text Box 155"/>
          <p:cNvSpPr txBox="1">
            <a:spLocks noChangeArrowheads="1"/>
          </p:cNvSpPr>
          <p:nvPr/>
        </p:nvSpPr>
        <p:spPr bwMode="auto">
          <a:xfrm>
            <a:off x="1655269" y="3420248"/>
            <a:ext cx="6396911" cy="904863"/>
          </a:xfrm>
          <a:prstGeom prst="rect">
            <a:avLst/>
          </a:prstGeom>
          <a:noFill/>
          <a:ln w="9525">
            <a:noFill/>
            <a:miter lim="800000"/>
          </a:ln>
          <a:effectLst/>
        </p:spPr>
        <p:txBody>
          <a:bodyPr wrap="square" lIns="91436" tIns="45718" rIns="91436" bIns="45718">
            <a:spAutoFit/>
          </a:bodyPr>
          <a:lstStyle/>
          <a:p>
            <a:pPr>
              <a:lnSpc>
                <a:spcPct val="110000"/>
              </a:lnSpc>
            </a:pPr>
            <a:r>
              <a:rPr lang="zh-CN" altLang="en-US" sz="1600" b="1" dirty="0">
                <a:solidFill>
                  <a:srgbClr val="0000FF"/>
                </a:solidFill>
                <a:latin typeface="微软雅黑" panose="020B0503020204020204" pitchFamily="34" charset="-122"/>
                <a:ea typeface="微软雅黑" panose="020B0503020204020204" pitchFamily="34" charset="-122"/>
              </a:rPr>
              <a:t>当拥塞窗口 </a:t>
            </a:r>
            <a:r>
              <a:rPr lang="en-US" altLang="zh-CN" sz="1600" b="1" dirty="0" err="1">
                <a:solidFill>
                  <a:srgbClr val="0000FF"/>
                </a:solidFill>
                <a:latin typeface="微软雅黑" panose="020B0503020204020204" pitchFamily="34" charset="-122"/>
                <a:ea typeface="微软雅黑" panose="020B0503020204020204" pitchFamily="34" charset="-122"/>
              </a:rPr>
              <a:t>cwnd</a:t>
            </a:r>
            <a:r>
              <a:rPr lang="en-US" altLang="zh-CN" sz="1600" b="1" dirty="0">
                <a:solidFill>
                  <a:srgbClr val="0000FF"/>
                </a:solidFill>
                <a:latin typeface="微软雅黑" panose="020B0503020204020204" pitchFamily="34" charset="-122"/>
                <a:ea typeface="微软雅黑" panose="020B0503020204020204" pitchFamily="34" charset="-122"/>
              </a:rPr>
              <a:t> = 24 </a:t>
            </a:r>
            <a:r>
              <a:rPr lang="zh-CN" altLang="en-US" sz="1600" b="1" dirty="0">
                <a:solidFill>
                  <a:srgbClr val="0000FF"/>
                </a:solidFill>
                <a:latin typeface="微软雅黑" panose="020B0503020204020204" pitchFamily="34" charset="-122"/>
                <a:ea typeface="微软雅黑" panose="020B0503020204020204" pitchFamily="34" charset="-122"/>
              </a:rPr>
              <a:t>时，网络出现了超时（图中的点</a:t>
            </a:r>
            <a:r>
              <a:rPr lang="en-US" altLang="zh-CN" sz="1600" dirty="0">
                <a:solidFill>
                  <a:srgbClr val="0000FF"/>
                </a:solidFill>
                <a:latin typeface="微软雅黑" panose="020B0503020204020204" pitchFamily="34" charset="-122"/>
                <a:ea typeface="微软雅黑" panose="020B0503020204020204" pitchFamily="34" charset="-122"/>
                <a:sym typeface="Wingdings" panose="05000000000000000000"/>
              </a:rPr>
              <a:t> </a:t>
            </a:r>
            <a:r>
              <a:rPr lang="zh-CN" altLang="en-US" sz="1600" b="1" dirty="0">
                <a:solidFill>
                  <a:srgbClr val="0000FF"/>
                </a:solidFill>
                <a:latin typeface="微软雅黑" panose="020B0503020204020204" pitchFamily="34" charset="-122"/>
                <a:ea typeface="微软雅黑" panose="020B0503020204020204" pitchFamily="34" charset="-122"/>
              </a:rPr>
              <a:t>），发送方判断为网络拥塞。于是调整门限值 </a:t>
            </a:r>
            <a:r>
              <a:rPr lang="en-US" altLang="zh-CN" sz="1600" b="1" dirty="0" err="1">
                <a:solidFill>
                  <a:srgbClr val="0000FF"/>
                </a:solidFill>
                <a:latin typeface="微软雅黑" panose="020B0503020204020204" pitchFamily="34" charset="-122"/>
                <a:ea typeface="微软雅黑" panose="020B0503020204020204" pitchFamily="34" charset="-122"/>
              </a:rPr>
              <a:t>ssthresh</a:t>
            </a:r>
            <a:r>
              <a:rPr lang="en-US" altLang="zh-CN" sz="1600" b="1" dirty="0">
                <a:solidFill>
                  <a:srgbClr val="0000FF"/>
                </a:solidFill>
                <a:latin typeface="微软雅黑" panose="020B0503020204020204" pitchFamily="34" charset="-122"/>
                <a:ea typeface="微软雅黑" panose="020B0503020204020204" pitchFamily="34" charset="-122"/>
              </a:rPr>
              <a:t> = </a:t>
            </a:r>
            <a:r>
              <a:rPr lang="en-US" altLang="zh-CN" sz="1600" b="1" dirty="0" err="1">
                <a:solidFill>
                  <a:srgbClr val="0000FF"/>
                </a:solidFill>
                <a:latin typeface="微软雅黑" panose="020B0503020204020204" pitchFamily="34" charset="-122"/>
                <a:ea typeface="微软雅黑" panose="020B0503020204020204" pitchFamily="34" charset="-122"/>
              </a:rPr>
              <a:t>cwnd</a:t>
            </a:r>
            <a:r>
              <a:rPr lang="en-US" altLang="zh-CN" sz="1600" b="1" dirty="0">
                <a:solidFill>
                  <a:srgbClr val="0000FF"/>
                </a:solidFill>
                <a:latin typeface="微软雅黑" panose="020B0503020204020204" pitchFamily="34" charset="-122"/>
                <a:ea typeface="微软雅黑" panose="020B0503020204020204" pitchFamily="34" charset="-122"/>
              </a:rPr>
              <a:t> / 2 = 12</a:t>
            </a:r>
            <a:r>
              <a:rPr lang="zh-CN" altLang="en-US" sz="1600" b="1" dirty="0">
                <a:solidFill>
                  <a:srgbClr val="0000FF"/>
                </a:solidFill>
                <a:latin typeface="微软雅黑" panose="020B0503020204020204" pitchFamily="34" charset="-122"/>
                <a:ea typeface="微软雅黑" panose="020B0503020204020204" pitchFamily="34" charset="-122"/>
              </a:rPr>
              <a:t>，同时设置拥塞窗口 </a:t>
            </a:r>
            <a:r>
              <a:rPr lang="en-US" altLang="zh-CN" sz="1600" b="1" dirty="0" err="1">
                <a:solidFill>
                  <a:srgbClr val="0000FF"/>
                </a:solidFill>
                <a:latin typeface="微软雅黑" panose="020B0503020204020204" pitchFamily="34" charset="-122"/>
                <a:ea typeface="微软雅黑" panose="020B0503020204020204" pitchFamily="34" charset="-122"/>
              </a:rPr>
              <a:t>cwnd</a:t>
            </a:r>
            <a:r>
              <a:rPr lang="en-US" altLang="zh-CN" sz="1600" b="1" dirty="0">
                <a:solidFill>
                  <a:srgbClr val="0000FF"/>
                </a:solidFill>
                <a:latin typeface="微软雅黑" panose="020B0503020204020204" pitchFamily="34" charset="-122"/>
                <a:ea typeface="微软雅黑" panose="020B0503020204020204" pitchFamily="34" charset="-122"/>
              </a:rPr>
              <a:t> = 1</a:t>
            </a:r>
            <a:r>
              <a:rPr lang="zh-CN" altLang="en-US" sz="1600" b="1" dirty="0">
                <a:solidFill>
                  <a:srgbClr val="0000FF"/>
                </a:solidFill>
                <a:latin typeface="微软雅黑" panose="020B0503020204020204" pitchFamily="34" charset="-122"/>
                <a:ea typeface="微软雅黑" panose="020B0503020204020204" pitchFamily="34" charset="-122"/>
              </a:rPr>
              <a:t>，进入慢开始阶段。</a:t>
            </a:r>
            <a:endParaRPr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119" name="Line 167"/>
          <p:cNvSpPr>
            <a:spLocks noChangeShapeType="1"/>
          </p:cNvSpPr>
          <p:nvPr/>
        </p:nvSpPr>
        <p:spPr bwMode="auto">
          <a:xfrm>
            <a:off x="3886898" y="1128042"/>
            <a:ext cx="440153" cy="326776"/>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lIns="91436" tIns="45718" rIns="91436" bIns="45718" anchor="ctr"/>
          <a:lstStyle/>
          <a:p>
            <a:pPr>
              <a:defRPr/>
            </a:pPr>
            <a:endParaRPr lang="zh-CN" altLang="en-US" sz="2400" b="1" kern="0">
              <a:solidFill>
                <a:sysClr val="windowText" lastClr="000000"/>
              </a:solidFill>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AutoShape 5"/>
          <p:cNvSpPr>
            <a:spLocks noChangeArrowheads="1"/>
          </p:cNvSpPr>
          <p:nvPr/>
        </p:nvSpPr>
        <p:spPr bwMode="auto">
          <a:xfrm>
            <a:off x="545146" y="659014"/>
            <a:ext cx="8053711"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a:p>
        </p:txBody>
      </p:sp>
      <p:sp>
        <p:nvSpPr>
          <p:cNvPr id="145" name="矩形 144"/>
          <p:cNvSpPr/>
          <p:nvPr/>
        </p:nvSpPr>
        <p:spPr>
          <a:xfrm>
            <a:off x="616087" y="616773"/>
            <a:ext cx="4079959" cy="403954"/>
          </a:xfrm>
          <a:prstGeom prst="rect">
            <a:avLst/>
          </a:prstGeom>
        </p:spPr>
        <p:txBody>
          <a:bodyPr wrap="none" lIns="91436" tIns="45718" rIns="91436" bIns="45718">
            <a:spAutoFit/>
          </a:bodyPr>
          <a:lstStyle/>
          <a:p>
            <a:r>
              <a:rPr lang="zh-CN" altLang="en-US" sz="2000" b="1" dirty="0">
                <a:latin typeface="微软雅黑" panose="020B0503020204020204" pitchFamily="34" charset="-122"/>
                <a:ea typeface="微软雅黑" panose="020B0503020204020204" pitchFamily="34" charset="-122"/>
              </a:rPr>
              <a:t>慢开始和拥塞避免算法的实现举例</a:t>
            </a:r>
            <a:endParaRPr lang="zh-CN" altLang="en-US" sz="2000" b="1" dirty="0">
              <a:latin typeface="微软雅黑" panose="020B0503020204020204" pitchFamily="34" charset="-122"/>
              <a:ea typeface="微软雅黑" panose="020B0503020204020204" pitchFamily="34" charset="-122"/>
            </a:endParaRPr>
          </a:p>
        </p:txBody>
      </p:sp>
      <p:sp>
        <p:nvSpPr>
          <p:cNvPr id="146" name="圆角矩形 145"/>
          <p:cNvSpPr/>
          <p:nvPr/>
        </p:nvSpPr>
        <p:spPr>
          <a:xfrm>
            <a:off x="545146" y="1069850"/>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32" name="组合 31"/>
          <p:cNvGrpSpPr/>
          <p:nvPr/>
        </p:nvGrpSpPr>
        <p:grpSpPr>
          <a:xfrm>
            <a:off x="1317045" y="1115751"/>
            <a:ext cx="6308098" cy="2262109"/>
            <a:chOff x="300644" y="840152"/>
            <a:chExt cx="8929364" cy="3093012"/>
          </a:xfrm>
        </p:grpSpPr>
        <p:sp>
          <p:nvSpPr>
            <p:cNvPr id="33" name="Text Box 140"/>
            <p:cNvSpPr txBox="1">
              <a:spLocks noChangeArrowheads="1"/>
            </p:cNvSpPr>
            <p:nvPr/>
          </p:nvSpPr>
          <p:spPr bwMode="auto">
            <a:xfrm>
              <a:off x="4758804" y="980728"/>
              <a:ext cx="1130300"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1200" b="1" kern="0" dirty="0">
                  <a:solidFill>
                    <a:srgbClr val="CC00CC"/>
                  </a:solidFill>
                  <a:latin typeface="微软雅黑" panose="020B0503020204020204" pitchFamily="34" charset="-122"/>
                  <a:ea typeface="微软雅黑" panose="020B0503020204020204" pitchFamily="34" charset="-122"/>
                </a:rPr>
                <a:t>超时</a:t>
              </a:r>
              <a:endParaRPr lang="zh-CN" altLang="en-US" sz="1200" b="1" kern="0" dirty="0">
                <a:solidFill>
                  <a:srgbClr val="CC00CC"/>
                </a:solidFill>
                <a:latin typeface="微软雅黑" panose="020B0503020204020204" pitchFamily="34" charset="-122"/>
                <a:ea typeface="微软雅黑" panose="020B0503020204020204" pitchFamily="34" charset="-122"/>
              </a:endParaRPr>
            </a:p>
          </p:txBody>
        </p:sp>
        <p:sp>
          <p:nvSpPr>
            <p:cNvPr id="34" name="Line 2"/>
            <p:cNvSpPr>
              <a:spLocks noChangeShapeType="1"/>
            </p:cNvSpPr>
            <p:nvPr/>
          </p:nvSpPr>
          <p:spPr bwMode="auto">
            <a:xfrm flipV="1">
              <a:off x="1883792" y="3639369"/>
              <a:ext cx="6211887" cy="4762"/>
            </a:xfrm>
            <a:prstGeom prst="line">
              <a:avLst/>
            </a:prstGeom>
            <a:noFill/>
            <a:ln w="1270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5"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6" name="Line 4"/>
            <p:cNvSpPr>
              <a:spLocks noChangeShapeType="1"/>
            </p:cNvSpPr>
            <p:nvPr/>
          </p:nvSpPr>
          <p:spPr bwMode="auto">
            <a:xfrm>
              <a:off x="2112392" y="3567931"/>
              <a:ext cx="0" cy="762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7" name="Line 5"/>
            <p:cNvSpPr>
              <a:spLocks noChangeShapeType="1"/>
            </p:cNvSpPr>
            <p:nvPr/>
          </p:nvSpPr>
          <p:spPr bwMode="auto">
            <a:xfrm>
              <a:off x="2340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8" name="Line 6"/>
            <p:cNvSpPr>
              <a:spLocks noChangeShapeType="1"/>
            </p:cNvSpPr>
            <p:nvPr/>
          </p:nvSpPr>
          <p:spPr bwMode="auto">
            <a:xfrm>
              <a:off x="2569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9" name="Line 7"/>
            <p:cNvSpPr>
              <a:spLocks noChangeShapeType="1"/>
            </p:cNvSpPr>
            <p:nvPr/>
          </p:nvSpPr>
          <p:spPr bwMode="auto">
            <a:xfrm>
              <a:off x="2798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40" name="Line 8"/>
            <p:cNvSpPr>
              <a:spLocks noChangeShapeType="1"/>
            </p:cNvSpPr>
            <p:nvPr/>
          </p:nvSpPr>
          <p:spPr bwMode="auto">
            <a:xfrm>
              <a:off x="3026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41" name="Line 9"/>
            <p:cNvSpPr>
              <a:spLocks noChangeShapeType="1"/>
            </p:cNvSpPr>
            <p:nvPr/>
          </p:nvSpPr>
          <p:spPr bwMode="auto">
            <a:xfrm>
              <a:off x="3255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42" name="Line 10"/>
            <p:cNvSpPr>
              <a:spLocks noChangeShapeType="1"/>
            </p:cNvSpPr>
            <p:nvPr/>
          </p:nvSpPr>
          <p:spPr bwMode="auto">
            <a:xfrm>
              <a:off x="3483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43" name="Line 11"/>
            <p:cNvSpPr>
              <a:spLocks noChangeShapeType="1"/>
            </p:cNvSpPr>
            <p:nvPr/>
          </p:nvSpPr>
          <p:spPr bwMode="auto">
            <a:xfrm>
              <a:off x="3712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44" name="Line 12"/>
            <p:cNvSpPr>
              <a:spLocks noChangeShapeType="1"/>
            </p:cNvSpPr>
            <p:nvPr/>
          </p:nvSpPr>
          <p:spPr bwMode="auto">
            <a:xfrm>
              <a:off x="3941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45" name="Line 13"/>
            <p:cNvSpPr>
              <a:spLocks noChangeShapeType="1"/>
            </p:cNvSpPr>
            <p:nvPr/>
          </p:nvSpPr>
          <p:spPr bwMode="auto">
            <a:xfrm>
              <a:off x="4169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46" name="Line 14"/>
            <p:cNvSpPr>
              <a:spLocks noChangeShapeType="1"/>
            </p:cNvSpPr>
            <p:nvPr/>
          </p:nvSpPr>
          <p:spPr bwMode="auto">
            <a:xfrm>
              <a:off x="4398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47" name="Line 15"/>
            <p:cNvSpPr>
              <a:spLocks noChangeShapeType="1"/>
            </p:cNvSpPr>
            <p:nvPr/>
          </p:nvSpPr>
          <p:spPr bwMode="auto">
            <a:xfrm>
              <a:off x="4626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48" name="Line 16"/>
            <p:cNvSpPr>
              <a:spLocks noChangeShapeType="1"/>
            </p:cNvSpPr>
            <p:nvPr/>
          </p:nvSpPr>
          <p:spPr bwMode="auto">
            <a:xfrm>
              <a:off x="4855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49" name="Line 17"/>
            <p:cNvSpPr>
              <a:spLocks noChangeShapeType="1"/>
            </p:cNvSpPr>
            <p:nvPr/>
          </p:nvSpPr>
          <p:spPr bwMode="auto">
            <a:xfrm>
              <a:off x="5084192" y="3567931"/>
              <a:ext cx="0" cy="762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50" name="Line 18"/>
            <p:cNvSpPr>
              <a:spLocks noChangeShapeType="1"/>
            </p:cNvSpPr>
            <p:nvPr/>
          </p:nvSpPr>
          <p:spPr bwMode="auto">
            <a:xfrm>
              <a:off x="5312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51" name="Line 19"/>
            <p:cNvSpPr>
              <a:spLocks noChangeShapeType="1"/>
            </p:cNvSpPr>
            <p:nvPr/>
          </p:nvSpPr>
          <p:spPr bwMode="auto">
            <a:xfrm>
              <a:off x="5541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52" name="Line 20"/>
            <p:cNvSpPr>
              <a:spLocks noChangeShapeType="1"/>
            </p:cNvSpPr>
            <p:nvPr/>
          </p:nvSpPr>
          <p:spPr bwMode="auto">
            <a:xfrm>
              <a:off x="5769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53" name="Line 21"/>
            <p:cNvSpPr>
              <a:spLocks noChangeShapeType="1"/>
            </p:cNvSpPr>
            <p:nvPr/>
          </p:nvSpPr>
          <p:spPr bwMode="auto">
            <a:xfrm>
              <a:off x="5998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54" name="Line 22"/>
            <p:cNvSpPr>
              <a:spLocks noChangeShapeType="1"/>
            </p:cNvSpPr>
            <p:nvPr/>
          </p:nvSpPr>
          <p:spPr bwMode="auto">
            <a:xfrm>
              <a:off x="6227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55" name="Line 23"/>
            <p:cNvSpPr>
              <a:spLocks noChangeShapeType="1"/>
            </p:cNvSpPr>
            <p:nvPr/>
          </p:nvSpPr>
          <p:spPr bwMode="auto">
            <a:xfrm>
              <a:off x="6455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56" name="Line 24"/>
            <p:cNvSpPr>
              <a:spLocks noChangeShapeType="1"/>
            </p:cNvSpPr>
            <p:nvPr/>
          </p:nvSpPr>
          <p:spPr bwMode="auto">
            <a:xfrm>
              <a:off x="6684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57" name="Line 25"/>
            <p:cNvSpPr>
              <a:spLocks noChangeShapeType="1"/>
            </p:cNvSpPr>
            <p:nvPr/>
          </p:nvSpPr>
          <p:spPr bwMode="auto">
            <a:xfrm>
              <a:off x="6912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58" name="Line 40"/>
            <p:cNvSpPr>
              <a:spLocks noChangeShapeType="1"/>
            </p:cNvSpPr>
            <p:nvPr/>
          </p:nvSpPr>
          <p:spPr bwMode="auto">
            <a:xfrm>
              <a:off x="1883792" y="3263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59" name="Line 41"/>
            <p:cNvSpPr>
              <a:spLocks noChangeShapeType="1"/>
            </p:cNvSpPr>
            <p:nvPr/>
          </p:nvSpPr>
          <p:spPr bwMode="auto">
            <a:xfrm>
              <a:off x="1883792" y="2882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0" name="Line 42"/>
            <p:cNvSpPr>
              <a:spLocks noChangeShapeType="1"/>
            </p:cNvSpPr>
            <p:nvPr/>
          </p:nvSpPr>
          <p:spPr bwMode="auto">
            <a:xfrm>
              <a:off x="1883792" y="2501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1" name="Line 43"/>
            <p:cNvSpPr>
              <a:spLocks noChangeShapeType="1"/>
            </p:cNvSpPr>
            <p:nvPr/>
          </p:nvSpPr>
          <p:spPr bwMode="auto">
            <a:xfrm>
              <a:off x="1883792" y="2120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2" name="Line 44"/>
            <p:cNvSpPr>
              <a:spLocks noChangeShapeType="1"/>
            </p:cNvSpPr>
            <p:nvPr/>
          </p:nvSpPr>
          <p:spPr bwMode="auto">
            <a:xfrm>
              <a:off x="1883792" y="1739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3" name="Line 45"/>
            <p:cNvSpPr>
              <a:spLocks noChangeShapeType="1"/>
            </p:cNvSpPr>
            <p:nvPr/>
          </p:nvSpPr>
          <p:spPr bwMode="auto">
            <a:xfrm>
              <a:off x="1883792" y="1358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4" name="Text Box 77"/>
            <p:cNvSpPr txBox="1">
              <a:spLocks noChangeArrowheads="1"/>
            </p:cNvSpPr>
            <p:nvPr/>
          </p:nvSpPr>
          <p:spPr bwMode="auto">
            <a:xfrm>
              <a:off x="2159478" y="3588569"/>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65" name="Text Box 78"/>
            <p:cNvSpPr txBox="1">
              <a:spLocks noChangeArrowheads="1"/>
            </p:cNvSpPr>
            <p:nvPr/>
          </p:nvSpPr>
          <p:spPr bwMode="auto">
            <a:xfrm>
              <a:off x="2616678" y="3588570"/>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4</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66" name="Text Box 79"/>
            <p:cNvSpPr txBox="1">
              <a:spLocks noChangeArrowheads="1"/>
            </p:cNvSpPr>
            <p:nvPr/>
          </p:nvSpPr>
          <p:spPr bwMode="auto">
            <a:xfrm>
              <a:off x="3073878" y="3588570"/>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6</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67" name="Text Box 80"/>
            <p:cNvSpPr txBox="1">
              <a:spLocks noChangeArrowheads="1"/>
            </p:cNvSpPr>
            <p:nvPr/>
          </p:nvSpPr>
          <p:spPr bwMode="auto">
            <a:xfrm>
              <a:off x="3543778" y="3588570"/>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8</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68" name="Text Box 81"/>
            <p:cNvSpPr txBox="1">
              <a:spLocks noChangeArrowheads="1"/>
            </p:cNvSpPr>
            <p:nvPr/>
          </p:nvSpPr>
          <p:spPr bwMode="auto">
            <a:xfrm>
              <a:off x="3924779"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10</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69" name="Text Box 82"/>
            <p:cNvSpPr txBox="1">
              <a:spLocks noChangeArrowheads="1"/>
            </p:cNvSpPr>
            <p:nvPr/>
          </p:nvSpPr>
          <p:spPr bwMode="auto">
            <a:xfrm>
              <a:off x="4420078"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12</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70" name="Text Box 83"/>
            <p:cNvSpPr txBox="1">
              <a:spLocks noChangeArrowheads="1"/>
            </p:cNvSpPr>
            <p:nvPr/>
          </p:nvSpPr>
          <p:spPr bwMode="auto">
            <a:xfrm>
              <a:off x="4851878"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14</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71" name="Text Box 84"/>
            <p:cNvSpPr txBox="1">
              <a:spLocks noChangeArrowheads="1"/>
            </p:cNvSpPr>
            <p:nvPr/>
          </p:nvSpPr>
          <p:spPr bwMode="auto">
            <a:xfrm>
              <a:off x="5309079"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16</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72" name="Text Box 85"/>
            <p:cNvSpPr txBox="1">
              <a:spLocks noChangeArrowheads="1"/>
            </p:cNvSpPr>
            <p:nvPr/>
          </p:nvSpPr>
          <p:spPr bwMode="auto">
            <a:xfrm>
              <a:off x="5782154"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18</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73" name="Text Box 86"/>
            <p:cNvSpPr txBox="1">
              <a:spLocks noChangeArrowheads="1"/>
            </p:cNvSpPr>
            <p:nvPr/>
          </p:nvSpPr>
          <p:spPr bwMode="auto">
            <a:xfrm>
              <a:off x="6239353"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20</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74" name="Text Box 87"/>
            <p:cNvSpPr txBox="1">
              <a:spLocks noChangeArrowheads="1"/>
            </p:cNvSpPr>
            <p:nvPr/>
          </p:nvSpPr>
          <p:spPr bwMode="auto">
            <a:xfrm>
              <a:off x="6683854" y="3596503"/>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22</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75" name="Text Box 89"/>
            <p:cNvSpPr txBox="1">
              <a:spLocks noChangeArrowheads="1"/>
            </p:cNvSpPr>
            <p:nvPr/>
          </p:nvSpPr>
          <p:spPr bwMode="auto">
            <a:xfrm>
              <a:off x="1740377" y="3588570"/>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dirty="0">
                  <a:solidFill>
                    <a:srgbClr val="000000"/>
                  </a:solidFill>
                  <a:latin typeface="微软雅黑" panose="020B0503020204020204" pitchFamily="34" charset="-122"/>
                  <a:ea typeface="微软雅黑" panose="020B0503020204020204" pitchFamily="34" charset="-122"/>
                </a:rPr>
                <a:t>0</a:t>
              </a:r>
              <a:endParaRPr lang="en-US" altLang="zh-CN" sz="1000" b="1" kern="0" dirty="0">
                <a:solidFill>
                  <a:srgbClr val="000000"/>
                </a:solidFill>
                <a:latin typeface="微软雅黑" panose="020B0503020204020204" pitchFamily="34" charset="-122"/>
                <a:ea typeface="微软雅黑" panose="020B0503020204020204" pitchFamily="34" charset="-122"/>
              </a:endParaRPr>
            </a:p>
          </p:txBody>
        </p:sp>
        <p:sp>
          <p:nvSpPr>
            <p:cNvPr id="76" name="Text Box 90"/>
            <p:cNvSpPr txBox="1">
              <a:spLocks noChangeArrowheads="1"/>
            </p:cNvSpPr>
            <p:nvPr/>
          </p:nvSpPr>
          <p:spPr bwMode="auto">
            <a:xfrm>
              <a:off x="1617091" y="3439342"/>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dirty="0">
                  <a:solidFill>
                    <a:srgbClr val="000000"/>
                  </a:solidFill>
                  <a:latin typeface="微软雅黑" panose="020B0503020204020204" pitchFamily="34" charset="-122"/>
                  <a:ea typeface="微软雅黑" panose="020B0503020204020204" pitchFamily="34" charset="-122"/>
                </a:rPr>
                <a:t>0</a:t>
              </a:r>
              <a:endParaRPr lang="en-US" altLang="zh-CN" sz="1000" b="1" kern="0" dirty="0">
                <a:solidFill>
                  <a:srgbClr val="000000"/>
                </a:solidFill>
                <a:latin typeface="微软雅黑" panose="020B0503020204020204" pitchFamily="34" charset="-122"/>
                <a:ea typeface="微软雅黑" panose="020B0503020204020204" pitchFamily="34" charset="-122"/>
              </a:endParaRPr>
            </a:p>
          </p:txBody>
        </p:sp>
        <p:sp>
          <p:nvSpPr>
            <p:cNvPr id="77" name="Text Box 91"/>
            <p:cNvSpPr txBox="1">
              <a:spLocks noChangeArrowheads="1"/>
            </p:cNvSpPr>
            <p:nvPr/>
          </p:nvSpPr>
          <p:spPr bwMode="auto">
            <a:xfrm>
              <a:off x="1597772" y="3058346"/>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4</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78" name="Text Box 92"/>
            <p:cNvSpPr txBox="1">
              <a:spLocks noChangeArrowheads="1"/>
            </p:cNvSpPr>
            <p:nvPr/>
          </p:nvSpPr>
          <p:spPr bwMode="auto">
            <a:xfrm>
              <a:off x="1597772" y="26900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dirty="0">
                  <a:solidFill>
                    <a:srgbClr val="000000"/>
                  </a:solidFill>
                  <a:latin typeface="微软雅黑" panose="020B0503020204020204" pitchFamily="34" charset="-122"/>
                  <a:ea typeface="微软雅黑" panose="020B0503020204020204" pitchFamily="34" charset="-122"/>
                </a:rPr>
                <a:t>8</a:t>
              </a:r>
              <a:endParaRPr lang="en-US" altLang="zh-CN" sz="1000" b="1" kern="0" dirty="0">
                <a:solidFill>
                  <a:srgbClr val="000000"/>
                </a:solidFill>
                <a:latin typeface="微软雅黑" panose="020B0503020204020204" pitchFamily="34" charset="-122"/>
                <a:ea typeface="微软雅黑" panose="020B0503020204020204" pitchFamily="34" charset="-122"/>
              </a:endParaRPr>
            </a:p>
          </p:txBody>
        </p:sp>
        <p:sp>
          <p:nvSpPr>
            <p:cNvPr id="79" name="Text Box 93"/>
            <p:cNvSpPr txBox="1">
              <a:spLocks noChangeArrowheads="1"/>
            </p:cNvSpPr>
            <p:nvPr/>
          </p:nvSpPr>
          <p:spPr bwMode="auto">
            <a:xfrm>
              <a:off x="1483472" y="2321743"/>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12</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80" name="Text Box 94"/>
            <p:cNvSpPr txBox="1">
              <a:spLocks noChangeArrowheads="1"/>
            </p:cNvSpPr>
            <p:nvPr/>
          </p:nvSpPr>
          <p:spPr bwMode="auto">
            <a:xfrm>
              <a:off x="1483472" y="1953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16</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81" name="Text Box 95"/>
            <p:cNvSpPr txBox="1">
              <a:spLocks noChangeArrowheads="1"/>
            </p:cNvSpPr>
            <p:nvPr/>
          </p:nvSpPr>
          <p:spPr bwMode="auto">
            <a:xfrm>
              <a:off x="1483472" y="1572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20</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82" name="Text Box 96"/>
            <p:cNvSpPr txBox="1">
              <a:spLocks noChangeArrowheads="1"/>
            </p:cNvSpPr>
            <p:nvPr/>
          </p:nvSpPr>
          <p:spPr bwMode="auto">
            <a:xfrm>
              <a:off x="1483472"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dirty="0">
                  <a:solidFill>
                    <a:srgbClr val="000000"/>
                  </a:solidFill>
                  <a:latin typeface="微软雅黑" panose="020B0503020204020204" pitchFamily="34" charset="-122"/>
                  <a:ea typeface="微软雅黑" panose="020B0503020204020204" pitchFamily="34" charset="-122"/>
                </a:rPr>
                <a:t>24</a:t>
              </a:r>
              <a:endParaRPr lang="en-US" altLang="zh-CN" sz="1000" b="1" kern="0" dirty="0">
                <a:solidFill>
                  <a:srgbClr val="000000"/>
                </a:solidFill>
                <a:latin typeface="微软雅黑" panose="020B0503020204020204" pitchFamily="34" charset="-122"/>
                <a:ea typeface="微软雅黑" panose="020B0503020204020204" pitchFamily="34" charset="-122"/>
              </a:endParaRPr>
            </a:p>
          </p:txBody>
        </p:sp>
        <p:sp>
          <p:nvSpPr>
            <p:cNvPr id="83"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4"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5"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6"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7"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8"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9"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0"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1"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2"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3"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4"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5"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6" name="Freeform 118"/>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7" name="Text Box 134"/>
            <p:cNvSpPr txBox="1">
              <a:spLocks noChangeArrowheads="1"/>
            </p:cNvSpPr>
            <p:nvPr/>
          </p:nvSpPr>
          <p:spPr bwMode="auto">
            <a:xfrm>
              <a:off x="8097266" y="3444106"/>
              <a:ext cx="113274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1200" b="1" kern="0">
                  <a:solidFill>
                    <a:srgbClr val="000000"/>
                  </a:solidFill>
                  <a:latin typeface="微软雅黑" panose="020B0503020204020204" pitchFamily="34" charset="-122"/>
                  <a:ea typeface="微软雅黑" panose="020B0503020204020204" pitchFamily="34" charset="-122"/>
                </a:rPr>
                <a:t>传输轮次</a:t>
              </a:r>
              <a:endParaRPr lang="zh-CN" altLang="en-US" sz="1200" b="1" kern="0">
                <a:solidFill>
                  <a:srgbClr val="000000"/>
                </a:solidFill>
                <a:latin typeface="微软雅黑" panose="020B0503020204020204" pitchFamily="34" charset="-122"/>
                <a:ea typeface="微软雅黑" panose="020B0503020204020204" pitchFamily="34" charset="-122"/>
              </a:endParaRPr>
            </a:p>
          </p:txBody>
        </p:sp>
        <p:sp>
          <p:nvSpPr>
            <p:cNvPr id="98" name="Text Box 135"/>
            <p:cNvSpPr txBox="1">
              <a:spLocks noChangeArrowheads="1"/>
            </p:cNvSpPr>
            <p:nvPr/>
          </p:nvSpPr>
          <p:spPr bwMode="auto">
            <a:xfrm>
              <a:off x="951929" y="840152"/>
              <a:ext cx="184978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1200" b="1" kern="0" dirty="0">
                  <a:solidFill>
                    <a:srgbClr val="000000"/>
                  </a:solidFill>
                  <a:latin typeface="微软雅黑" panose="020B0503020204020204" pitchFamily="34" charset="-122"/>
                  <a:ea typeface="微软雅黑" panose="020B0503020204020204" pitchFamily="34" charset="-122"/>
                </a:rPr>
                <a:t>拥塞窗口  </a:t>
              </a:r>
              <a:r>
                <a:rPr lang="en-US" altLang="zh-CN" sz="1200" b="1" kern="0" dirty="0" err="1">
                  <a:solidFill>
                    <a:srgbClr val="000000"/>
                  </a:solidFill>
                  <a:latin typeface="微软雅黑" panose="020B0503020204020204" pitchFamily="34" charset="-122"/>
                  <a:ea typeface="微软雅黑" panose="020B0503020204020204" pitchFamily="34" charset="-122"/>
                </a:rPr>
                <a:t>cwnd</a:t>
              </a:r>
              <a:endParaRPr lang="en-US" altLang="zh-CN" sz="1200" b="1" kern="0" dirty="0">
                <a:solidFill>
                  <a:srgbClr val="000000"/>
                </a:solidFill>
                <a:latin typeface="微软雅黑" panose="020B0503020204020204" pitchFamily="34" charset="-122"/>
                <a:ea typeface="微软雅黑" panose="020B0503020204020204" pitchFamily="34" charset="-122"/>
              </a:endParaRPr>
            </a:p>
          </p:txBody>
        </p:sp>
        <p:sp>
          <p:nvSpPr>
            <p:cNvPr id="99" name="Text Box 140"/>
            <p:cNvSpPr txBox="1">
              <a:spLocks noChangeArrowheads="1"/>
            </p:cNvSpPr>
            <p:nvPr/>
          </p:nvSpPr>
          <p:spPr bwMode="auto">
            <a:xfrm>
              <a:off x="6895229" y="1763523"/>
              <a:ext cx="115411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200" b="1" kern="0" dirty="0">
                  <a:solidFill>
                    <a:srgbClr val="CC00CC"/>
                  </a:solidFill>
                  <a:latin typeface="微软雅黑" panose="020B0503020204020204" pitchFamily="34" charset="-122"/>
                  <a:ea typeface="微软雅黑" panose="020B0503020204020204" pitchFamily="34" charset="-122"/>
                </a:rPr>
                <a:t>3-ACK</a:t>
              </a:r>
              <a:endParaRPr lang="zh-CN" altLang="en-US" sz="1200" b="1" kern="0" dirty="0">
                <a:solidFill>
                  <a:srgbClr val="CC00CC"/>
                </a:solidFill>
                <a:latin typeface="微软雅黑" panose="020B0503020204020204" pitchFamily="34" charset="-122"/>
                <a:ea typeface="微软雅黑" panose="020B0503020204020204" pitchFamily="34" charset="-122"/>
              </a:endParaRPr>
            </a:p>
          </p:txBody>
        </p:sp>
        <p:sp>
          <p:nvSpPr>
            <p:cNvPr id="100" name="Line 156"/>
            <p:cNvSpPr>
              <a:spLocks noChangeShapeType="1"/>
            </p:cNvSpPr>
            <p:nvPr/>
          </p:nvSpPr>
          <p:spPr bwMode="auto">
            <a:xfrm>
              <a:off x="1959992" y="2120131"/>
              <a:ext cx="838200" cy="0"/>
            </a:xfrm>
            <a:prstGeom prst="line">
              <a:avLst/>
            </a:prstGeom>
            <a:noFill/>
            <a:ln w="1270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01" name="Line 146"/>
            <p:cNvSpPr>
              <a:spLocks noChangeShapeType="1"/>
            </p:cNvSpPr>
            <p:nvPr/>
          </p:nvSpPr>
          <p:spPr bwMode="auto">
            <a:xfrm flipV="1">
              <a:off x="1959992" y="1351781"/>
              <a:ext cx="2679700" cy="6350"/>
            </a:xfrm>
            <a:prstGeom prst="line">
              <a:avLst/>
            </a:prstGeom>
            <a:noFill/>
            <a:ln w="1270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02" name="Text Box 203"/>
            <p:cNvSpPr txBox="1">
              <a:spLocks noChangeArrowheads="1"/>
            </p:cNvSpPr>
            <p:nvPr/>
          </p:nvSpPr>
          <p:spPr bwMode="auto">
            <a:xfrm>
              <a:off x="7761175" y="1935494"/>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sz="1200" b="1" kern="0" dirty="0">
                  <a:solidFill>
                    <a:srgbClr val="0000FF"/>
                  </a:solidFill>
                  <a:latin typeface="微软雅黑" panose="020B0503020204020204" pitchFamily="34" charset="-122"/>
                  <a:ea typeface="微软雅黑" panose="020B0503020204020204" pitchFamily="34" charset="-122"/>
                </a:rPr>
                <a:t>TCP Reno </a:t>
              </a:r>
              <a:endParaRPr lang="en-US" altLang="zh-CN" sz="1200" b="1" kern="0" dirty="0">
                <a:solidFill>
                  <a:srgbClr val="0000FF"/>
                </a:solidFill>
                <a:latin typeface="微软雅黑" panose="020B0503020204020204" pitchFamily="34" charset="-122"/>
                <a:ea typeface="微软雅黑" panose="020B0503020204020204" pitchFamily="34" charset="-122"/>
              </a:endParaRPr>
            </a:p>
            <a:p>
              <a:pPr algn="ctr" eaLnBrk="1" hangingPunct="1">
                <a:defRPr/>
              </a:pPr>
              <a:r>
                <a:rPr lang="zh-CN" altLang="en-US" sz="1200" b="1" kern="0" dirty="0">
                  <a:solidFill>
                    <a:srgbClr val="0000FF"/>
                  </a:solidFill>
                  <a:latin typeface="微软雅黑" panose="020B0503020204020204" pitchFamily="34" charset="-122"/>
                  <a:ea typeface="微软雅黑" panose="020B0503020204020204" pitchFamily="34" charset="-122"/>
                </a:rPr>
                <a:t>版本</a:t>
              </a:r>
              <a:endParaRPr lang="zh-CN" altLang="en-US" sz="1200" b="1" kern="0" dirty="0">
                <a:solidFill>
                  <a:srgbClr val="0000FF"/>
                </a:solidFill>
                <a:latin typeface="微软雅黑" panose="020B0503020204020204" pitchFamily="34" charset="-122"/>
                <a:ea typeface="微软雅黑" panose="020B0503020204020204" pitchFamily="34" charset="-122"/>
              </a:endParaRPr>
            </a:p>
          </p:txBody>
        </p:sp>
        <p:sp>
          <p:nvSpPr>
            <p:cNvPr id="103" name="Text Box 205"/>
            <p:cNvSpPr txBox="1">
              <a:spLocks noChangeArrowheads="1"/>
            </p:cNvSpPr>
            <p:nvPr/>
          </p:nvSpPr>
          <p:spPr bwMode="auto">
            <a:xfrm>
              <a:off x="300644" y="1861370"/>
              <a:ext cx="1198547" cy="631241"/>
            </a:xfrm>
            <a:prstGeom prst="rect">
              <a:avLst/>
            </a:prstGeom>
            <a:noFill/>
            <a:ln w="9525">
              <a:noFill/>
              <a:miter lim="800000"/>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sz="1200" b="1" kern="0" dirty="0" err="1">
                  <a:solidFill>
                    <a:srgbClr val="CC00CC"/>
                  </a:solidFill>
                  <a:latin typeface="微软雅黑" panose="020B0503020204020204" pitchFamily="34" charset="-122"/>
                  <a:ea typeface="微软雅黑" panose="020B0503020204020204" pitchFamily="34" charset="-122"/>
                </a:rPr>
                <a:t>ssthresh</a:t>
              </a:r>
              <a:endParaRPr lang="en-US" altLang="zh-CN" sz="1200" b="1" kern="0" dirty="0">
                <a:solidFill>
                  <a:srgbClr val="CC00CC"/>
                </a:solidFill>
                <a:latin typeface="微软雅黑" panose="020B0503020204020204" pitchFamily="34" charset="-122"/>
                <a:ea typeface="微软雅黑" panose="020B0503020204020204" pitchFamily="34" charset="-122"/>
              </a:endParaRPr>
            </a:p>
            <a:p>
              <a:pPr algn="ctr" eaLnBrk="1" hangingPunct="1">
                <a:defRPr/>
              </a:pPr>
              <a:r>
                <a:rPr lang="zh-CN" altLang="en-US" sz="1200" b="1" kern="0" dirty="0">
                  <a:solidFill>
                    <a:srgbClr val="CC00CC"/>
                  </a:solidFill>
                  <a:latin typeface="微软雅黑" panose="020B0503020204020204" pitchFamily="34" charset="-122"/>
                  <a:ea typeface="微软雅黑" panose="020B0503020204020204" pitchFamily="34" charset="-122"/>
                </a:rPr>
                <a:t> 的初始值</a:t>
              </a:r>
              <a:endParaRPr lang="zh-CN" altLang="en-US" sz="1200" b="1" kern="0" dirty="0">
                <a:solidFill>
                  <a:srgbClr val="CC00CC"/>
                </a:solidFill>
                <a:latin typeface="微软雅黑" panose="020B0503020204020204" pitchFamily="34" charset="-122"/>
                <a:ea typeface="微软雅黑" panose="020B0503020204020204" pitchFamily="34" charset="-122"/>
              </a:endParaRPr>
            </a:p>
          </p:txBody>
        </p:sp>
        <p:sp>
          <p:nvSpPr>
            <p:cNvPr id="104" name="Line 215"/>
            <p:cNvSpPr>
              <a:spLocks noChangeShapeType="1"/>
            </p:cNvSpPr>
            <p:nvPr/>
          </p:nvSpPr>
          <p:spPr bwMode="auto">
            <a:xfrm flipV="1">
              <a:off x="1388492" y="2148706"/>
              <a:ext cx="214312" cy="0"/>
            </a:xfrm>
            <a:prstGeom prst="line">
              <a:avLst/>
            </a:prstGeom>
            <a:noFill/>
            <a:ln w="19050">
              <a:solidFill>
                <a:srgbClr val="CC00CC"/>
              </a:solidFill>
              <a:round/>
              <a:tailEnd type="triangle" w="sm" len="med"/>
            </a:ln>
            <a:extLst>
              <a:ext uri="{909E8E84-426E-40DD-AFC4-6F175D3DCCD1}">
                <a14:hiddenFill xmlns:a14="http://schemas.microsoft.com/office/drawing/2010/main">
                  <a:noFill/>
                </a14:hiddenFill>
              </a:ext>
            </a:extLst>
          </p:spPr>
          <p:txBody>
            <a:bodyP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05" name="Text Box 206"/>
            <p:cNvSpPr txBox="1">
              <a:spLocks noChangeArrowheads="1"/>
            </p:cNvSpPr>
            <p:nvPr/>
          </p:nvSpPr>
          <p:spPr bwMode="auto">
            <a:xfrm rot="20245475">
              <a:off x="6824458" y="2308582"/>
              <a:ext cx="113274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200" b="1" kern="0">
                  <a:solidFill>
                    <a:srgbClr val="000000"/>
                  </a:solidFill>
                  <a:latin typeface="微软雅黑" panose="020B0503020204020204" pitchFamily="34" charset="-122"/>
                  <a:ea typeface="微软雅黑" panose="020B0503020204020204" pitchFamily="34" charset="-122"/>
                </a:rPr>
                <a:t>拥塞避免</a:t>
              </a:r>
              <a:endParaRPr lang="zh-CN" altLang="en-US" sz="1200" b="1" kern="0">
                <a:solidFill>
                  <a:srgbClr val="000000"/>
                </a:solidFill>
                <a:latin typeface="微软雅黑" panose="020B0503020204020204" pitchFamily="34" charset="-122"/>
                <a:ea typeface="微软雅黑" panose="020B0503020204020204" pitchFamily="34" charset="-122"/>
              </a:endParaRPr>
            </a:p>
          </p:txBody>
        </p:sp>
        <p:sp>
          <p:nvSpPr>
            <p:cNvPr id="106"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07"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08"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09"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0"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1"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2"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3"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4" name="Line 147"/>
            <p:cNvSpPr>
              <a:spLocks noChangeShapeType="1"/>
            </p:cNvSpPr>
            <p:nvPr/>
          </p:nvSpPr>
          <p:spPr bwMode="auto">
            <a:xfrm rot="10800000">
              <a:off x="1977454" y="2499544"/>
              <a:ext cx="4038600" cy="0"/>
            </a:xfrm>
            <a:prstGeom prst="line">
              <a:avLst/>
            </a:prstGeom>
            <a:noFill/>
            <a:ln w="1270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cxnSp>
          <p:nvCxnSpPr>
            <p:cNvPr id="115"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ln>
            <a:extLst>
              <a:ext uri="{909E8E84-426E-40DD-AFC4-6F175D3DCCD1}">
                <a14:hiddenFill xmlns:a14="http://schemas.microsoft.com/office/drawing/2010/main">
                  <a:noFill/>
                </a14:hiddenFill>
              </a:ext>
            </a:extLst>
          </p:spPr>
        </p:cxnSp>
        <p:sp>
          <p:nvSpPr>
            <p:cNvPr id="116"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r>
                <a:rPr lang="en-US" altLang="zh-CN" kern="0" dirty="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dirty="0">
                <a:solidFill>
                  <a:srgbClr val="CC00CC"/>
                </a:solidFill>
                <a:latin typeface="微软雅黑" panose="020B0503020204020204" pitchFamily="34" charset="-122"/>
                <a:ea typeface="微软雅黑" panose="020B0503020204020204" pitchFamily="34" charset="-122"/>
              </a:endParaRPr>
            </a:p>
          </p:txBody>
        </p:sp>
        <p:sp>
          <p:nvSpPr>
            <p:cNvPr id="117"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8" name="任意多边形 134"/>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9"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defRPr/>
              </a:pPr>
              <a:r>
                <a:rPr lang="en-US" altLang="zh-CN" kern="0" dirty="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dirty="0">
                <a:solidFill>
                  <a:srgbClr val="CC00CC"/>
                </a:solidFill>
                <a:latin typeface="微软雅黑" panose="020B0503020204020204" pitchFamily="34" charset="-122"/>
                <a:ea typeface="微软雅黑" panose="020B0503020204020204" pitchFamily="34" charset="-122"/>
              </a:endParaRPr>
            </a:p>
          </p:txBody>
        </p:sp>
        <p:cxnSp>
          <p:nvCxnSpPr>
            <p:cNvPr id="120"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ln>
          </p:spPr>
        </p:cxnSp>
        <p:cxnSp>
          <p:nvCxnSpPr>
            <p:cNvPr id="121"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ln>
          </p:spPr>
        </p:cxnSp>
        <p:sp>
          <p:nvSpPr>
            <p:cNvPr id="122"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23" name="Line 24"/>
            <p:cNvSpPr>
              <a:spLocks noChangeShapeType="1"/>
            </p:cNvSpPr>
            <p:nvPr/>
          </p:nvSpPr>
          <p:spPr bwMode="auto">
            <a:xfrm>
              <a:off x="7367017" y="348538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24" name="Line 22"/>
            <p:cNvSpPr>
              <a:spLocks noChangeShapeType="1"/>
            </p:cNvSpPr>
            <p:nvPr/>
          </p:nvSpPr>
          <p:spPr bwMode="auto">
            <a:xfrm>
              <a:off x="7135242" y="3490144"/>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25" name="Text Box 87"/>
            <p:cNvSpPr txBox="1">
              <a:spLocks noChangeArrowheads="1"/>
            </p:cNvSpPr>
            <p:nvPr/>
          </p:nvSpPr>
          <p:spPr bwMode="auto">
            <a:xfrm>
              <a:off x="7112479" y="3593331"/>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24</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126" name="Line 22"/>
            <p:cNvSpPr>
              <a:spLocks noChangeShapeType="1"/>
            </p:cNvSpPr>
            <p:nvPr/>
          </p:nvSpPr>
          <p:spPr bwMode="auto">
            <a:xfrm>
              <a:off x="7605142" y="349808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cxnSp>
          <p:nvCxnSpPr>
            <p:cNvPr id="127" name="直接连接符 134"/>
            <p:cNvCxnSpPr>
              <a:cxnSpLocks noChangeShapeType="1"/>
              <a:stCxn id="118" idx="4"/>
              <a:endCxn id="122" idx="3"/>
            </p:cNvCxnSpPr>
            <p:nvPr/>
          </p:nvCxnSpPr>
          <p:spPr bwMode="auto">
            <a:xfrm>
              <a:off x="6706617" y="2109019"/>
              <a:ext cx="200025" cy="785812"/>
            </a:xfrm>
            <a:prstGeom prst="line">
              <a:avLst/>
            </a:prstGeom>
            <a:noFill/>
            <a:ln w="19050" algn="ctr">
              <a:solidFill>
                <a:srgbClr val="0000FF"/>
              </a:solidFill>
              <a:round/>
            </a:ln>
          </p:spPr>
        </p:cxnSp>
        <p:sp>
          <p:nvSpPr>
            <p:cNvPr id="128" name="Text Box 206"/>
            <p:cNvSpPr txBox="1">
              <a:spLocks noChangeArrowheads="1"/>
            </p:cNvSpPr>
            <p:nvPr/>
          </p:nvSpPr>
          <p:spPr bwMode="auto">
            <a:xfrm rot="20070649">
              <a:off x="5690388" y="1904915"/>
              <a:ext cx="113274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200" b="1" kern="0" dirty="0">
                  <a:solidFill>
                    <a:srgbClr val="000000"/>
                  </a:solidFill>
                  <a:latin typeface="微软雅黑" panose="020B0503020204020204" pitchFamily="34" charset="-122"/>
                  <a:ea typeface="微软雅黑" panose="020B0503020204020204" pitchFamily="34" charset="-122"/>
                </a:rPr>
                <a:t>拥塞避免</a:t>
              </a:r>
              <a:endParaRPr lang="zh-CN" altLang="en-US" sz="1200" b="1" kern="0" dirty="0">
                <a:solidFill>
                  <a:srgbClr val="000000"/>
                </a:solidFill>
                <a:latin typeface="微软雅黑" panose="020B0503020204020204" pitchFamily="34" charset="-122"/>
                <a:ea typeface="微软雅黑" panose="020B0503020204020204" pitchFamily="34" charset="-122"/>
              </a:endParaRPr>
            </a:p>
          </p:txBody>
        </p:sp>
        <p:sp>
          <p:nvSpPr>
            <p:cNvPr id="129" name="Text Box 206"/>
            <p:cNvSpPr txBox="1">
              <a:spLocks noChangeArrowheads="1"/>
            </p:cNvSpPr>
            <p:nvPr/>
          </p:nvSpPr>
          <p:spPr bwMode="auto">
            <a:xfrm rot="20205303">
              <a:off x="2783437" y="1466625"/>
              <a:ext cx="113274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200" b="1" kern="0" dirty="0">
                  <a:solidFill>
                    <a:srgbClr val="000000"/>
                  </a:solidFill>
                  <a:latin typeface="微软雅黑" panose="020B0503020204020204" pitchFamily="34" charset="-122"/>
                  <a:ea typeface="微软雅黑" panose="020B0503020204020204" pitchFamily="34" charset="-122"/>
                </a:rPr>
                <a:t>拥塞避免</a:t>
              </a:r>
              <a:endParaRPr lang="zh-CN" altLang="en-US" sz="1200" b="1" kern="0" dirty="0">
                <a:solidFill>
                  <a:srgbClr val="000000"/>
                </a:solidFill>
                <a:latin typeface="微软雅黑" panose="020B0503020204020204" pitchFamily="34" charset="-122"/>
                <a:ea typeface="微软雅黑" panose="020B0503020204020204" pitchFamily="34" charset="-122"/>
              </a:endParaRPr>
            </a:p>
          </p:txBody>
        </p:sp>
        <p:sp>
          <p:nvSpPr>
            <p:cNvPr id="130" name="TextBox 147"/>
            <p:cNvSpPr txBox="1">
              <a:spLocks noChangeArrowheads="1"/>
            </p:cNvSpPr>
            <p:nvPr/>
          </p:nvSpPr>
          <p:spPr bwMode="auto">
            <a:xfrm>
              <a:off x="5403007" y="2081221"/>
              <a:ext cx="649421"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kern="0" dirty="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dirty="0">
                <a:solidFill>
                  <a:srgbClr val="CC00CC"/>
                </a:solidFill>
                <a:latin typeface="微软雅黑" panose="020B0503020204020204" pitchFamily="34" charset="-122"/>
                <a:ea typeface="微软雅黑" panose="020B0503020204020204" pitchFamily="34" charset="-122"/>
              </a:endParaRPr>
            </a:p>
          </p:txBody>
        </p:sp>
        <p:sp>
          <p:nvSpPr>
            <p:cNvPr id="131" name="TextBox 148"/>
            <p:cNvSpPr txBox="1">
              <a:spLocks noChangeArrowheads="1"/>
            </p:cNvSpPr>
            <p:nvPr/>
          </p:nvSpPr>
          <p:spPr bwMode="auto">
            <a:xfrm>
              <a:off x="6553947" y="1679583"/>
              <a:ext cx="649421"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kern="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a:solidFill>
                  <a:srgbClr val="CC00CC"/>
                </a:solidFill>
                <a:latin typeface="微软雅黑" panose="020B0503020204020204" pitchFamily="34" charset="-122"/>
                <a:ea typeface="微软雅黑" panose="020B0503020204020204" pitchFamily="34" charset="-122"/>
              </a:endParaRPr>
            </a:p>
          </p:txBody>
        </p:sp>
        <p:cxnSp>
          <p:nvCxnSpPr>
            <p:cNvPr id="132"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ln>
          </p:spPr>
        </p:cxnSp>
        <p:cxnSp>
          <p:nvCxnSpPr>
            <p:cNvPr id="133" name="直接连接符 132"/>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ln>
          </p:spPr>
        </p:cxnSp>
        <p:cxnSp>
          <p:nvCxnSpPr>
            <p:cNvPr id="134"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ln>
          </p:spPr>
        </p:cxnSp>
        <p:sp>
          <p:nvSpPr>
            <p:cNvPr id="135"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36"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37"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38" name="TextBox 149"/>
            <p:cNvSpPr txBox="1">
              <a:spLocks noChangeArrowheads="1"/>
            </p:cNvSpPr>
            <p:nvPr/>
          </p:nvSpPr>
          <p:spPr bwMode="auto">
            <a:xfrm>
              <a:off x="6626975" y="2832108"/>
              <a:ext cx="649421"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kern="0" dirty="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dirty="0">
                <a:solidFill>
                  <a:srgbClr val="CC00CC"/>
                </a:solidFill>
                <a:latin typeface="微软雅黑" panose="020B0503020204020204" pitchFamily="34" charset="-122"/>
                <a:ea typeface="微软雅黑" panose="020B0503020204020204" pitchFamily="34" charset="-122"/>
              </a:endParaRPr>
            </a:p>
          </p:txBody>
        </p:sp>
        <p:sp>
          <p:nvSpPr>
            <p:cNvPr id="139"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cxnSp>
          <p:nvCxnSpPr>
            <p:cNvPr id="140" name="直接连接符 139"/>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ln>
            <a:extLst>
              <a:ext uri="{909E8E84-426E-40DD-AFC4-6F175D3DCCD1}">
                <a14:hiddenFill xmlns:a14="http://schemas.microsoft.com/office/drawing/2010/main">
                  <a:noFill/>
                </a14:hiddenFill>
              </a:ext>
            </a:extLst>
          </p:spPr>
        </p:cxnSp>
        <p:cxnSp>
          <p:nvCxnSpPr>
            <p:cNvPr id="141"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ln>
            <a:extLst>
              <a:ext uri="{909E8E84-426E-40DD-AFC4-6F175D3DCCD1}">
                <a14:hiddenFill xmlns:a14="http://schemas.microsoft.com/office/drawing/2010/main">
                  <a:noFill/>
                </a14:hiddenFill>
              </a:ext>
            </a:extLst>
          </p:spPr>
        </p:cxnSp>
      </p:grpSp>
      <p:sp>
        <p:nvSpPr>
          <p:cNvPr id="143" name="Line 167"/>
          <p:cNvSpPr>
            <a:spLocks noChangeShapeType="1"/>
          </p:cNvSpPr>
          <p:nvPr/>
        </p:nvSpPr>
        <p:spPr bwMode="auto">
          <a:xfrm>
            <a:off x="4052841" y="2709948"/>
            <a:ext cx="440153" cy="326776"/>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lIns="91436" tIns="45718" rIns="91436" bIns="45718" anchor="ctr"/>
          <a:lstStyle/>
          <a:p>
            <a:pPr>
              <a:defRPr/>
            </a:pPr>
            <a:endParaRPr lang="zh-CN" altLang="en-US" sz="2400" b="1" kern="0" dirty="0">
              <a:solidFill>
                <a:sysClr val="windowText" lastClr="000000"/>
              </a:solidFill>
            </a:endParaRPr>
          </a:p>
        </p:txBody>
      </p:sp>
      <p:sp>
        <p:nvSpPr>
          <p:cNvPr id="147" name="Text Box 155"/>
          <p:cNvSpPr txBox="1">
            <a:spLocks noChangeArrowheads="1"/>
          </p:cNvSpPr>
          <p:nvPr/>
        </p:nvSpPr>
        <p:spPr bwMode="auto">
          <a:xfrm>
            <a:off x="1655269" y="3420248"/>
            <a:ext cx="6396911" cy="904863"/>
          </a:xfrm>
          <a:prstGeom prst="rect">
            <a:avLst/>
          </a:prstGeom>
          <a:noFill/>
          <a:ln w="9525">
            <a:noFill/>
            <a:miter lim="800000"/>
          </a:ln>
          <a:effectLst/>
        </p:spPr>
        <p:txBody>
          <a:bodyPr wrap="square" lIns="91436" tIns="45718" rIns="91436" bIns="45718">
            <a:spAutoFit/>
          </a:bodyPr>
          <a:lstStyle/>
          <a:p>
            <a:pPr>
              <a:lnSpc>
                <a:spcPct val="110000"/>
              </a:lnSpc>
            </a:pPr>
            <a:r>
              <a:rPr lang="zh-CN" altLang="en-US" sz="1600" b="1" dirty="0">
                <a:solidFill>
                  <a:srgbClr val="0000FF"/>
                </a:solidFill>
                <a:latin typeface="微软雅黑" panose="020B0503020204020204" pitchFamily="34" charset="-122"/>
                <a:ea typeface="微软雅黑" panose="020B0503020204020204" pitchFamily="34" charset="-122"/>
              </a:rPr>
              <a:t>当拥塞窗口 </a:t>
            </a:r>
            <a:r>
              <a:rPr lang="en-US" altLang="zh-CN" sz="1600" b="1" dirty="0" err="1">
                <a:solidFill>
                  <a:srgbClr val="0000FF"/>
                </a:solidFill>
                <a:latin typeface="微软雅黑" panose="020B0503020204020204" pitchFamily="34" charset="-122"/>
                <a:ea typeface="微软雅黑" panose="020B0503020204020204" pitchFamily="34" charset="-122"/>
              </a:rPr>
              <a:t>cwnd</a:t>
            </a:r>
            <a:r>
              <a:rPr lang="en-US" altLang="zh-CN" sz="1600" b="1" dirty="0">
                <a:solidFill>
                  <a:srgbClr val="0000FF"/>
                </a:solidFill>
                <a:latin typeface="微软雅黑" panose="020B0503020204020204" pitchFamily="34" charset="-122"/>
                <a:ea typeface="微软雅黑" panose="020B0503020204020204" pitchFamily="34" charset="-122"/>
              </a:rPr>
              <a:t> = 24 </a:t>
            </a:r>
            <a:r>
              <a:rPr lang="zh-CN" altLang="en-US" sz="1600" b="1" dirty="0">
                <a:solidFill>
                  <a:srgbClr val="0000FF"/>
                </a:solidFill>
                <a:latin typeface="微软雅黑" panose="020B0503020204020204" pitchFamily="34" charset="-122"/>
                <a:ea typeface="微软雅黑" panose="020B0503020204020204" pitchFamily="34" charset="-122"/>
              </a:rPr>
              <a:t>时，网络出现了超时（图中的点</a:t>
            </a:r>
            <a:r>
              <a:rPr lang="en-US" altLang="zh-CN" sz="1600" dirty="0">
                <a:solidFill>
                  <a:srgbClr val="0000FF"/>
                </a:solidFill>
                <a:latin typeface="微软雅黑" panose="020B0503020204020204" pitchFamily="34" charset="-122"/>
                <a:ea typeface="微软雅黑" panose="020B0503020204020204" pitchFamily="34" charset="-122"/>
                <a:sym typeface="Wingdings" panose="05000000000000000000"/>
              </a:rPr>
              <a:t> </a:t>
            </a:r>
            <a:r>
              <a:rPr lang="zh-CN" altLang="en-US" sz="1600" b="1" dirty="0">
                <a:solidFill>
                  <a:srgbClr val="0000FF"/>
                </a:solidFill>
                <a:latin typeface="微软雅黑" panose="020B0503020204020204" pitchFamily="34" charset="-122"/>
                <a:ea typeface="微软雅黑" panose="020B0503020204020204" pitchFamily="34" charset="-122"/>
              </a:rPr>
              <a:t>），发送方判断为网络拥塞。于是调整门限值 </a:t>
            </a:r>
            <a:r>
              <a:rPr lang="en-US" altLang="zh-CN" sz="1600" b="1" dirty="0" err="1">
                <a:solidFill>
                  <a:srgbClr val="0000FF"/>
                </a:solidFill>
                <a:latin typeface="微软雅黑" panose="020B0503020204020204" pitchFamily="34" charset="-122"/>
                <a:ea typeface="微软雅黑" panose="020B0503020204020204" pitchFamily="34" charset="-122"/>
              </a:rPr>
              <a:t>ssthresh</a:t>
            </a:r>
            <a:r>
              <a:rPr lang="en-US" altLang="zh-CN" sz="1600" b="1" dirty="0">
                <a:solidFill>
                  <a:srgbClr val="0000FF"/>
                </a:solidFill>
                <a:latin typeface="微软雅黑" panose="020B0503020204020204" pitchFamily="34" charset="-122"/>
                <a:ea typeface="微软雅黑" panose="020B0503020204020204" pitchFamily="34" charset="-122"/>
              </a:rPr>
              <a:t> = </a:t>
            </a:r>
            <a:r>
              <a:rPr lang="en-US" altLang="zh-CN" sz="1600" b="1" dirty="0" err="1">
                <a:solidFill>
                  <a:srgbClr val="0000FF"/>
                </a:solidFill>
                <a:latin typeface="微软雅黑" panose="020B0503020204020204" pitchFamily="34" charset="-122"/>
                <a:ea typeface="微软雅黑" panose="020B0503020204020204" pitchFamily="34" charset="-122"/>
              </a:rPr>
              <a:t>cwnd</a:t>
            </a:r>
            <a:r>
              <a:rPr lang="en-US" altLang="zh-CN" sz="1600" b="1" dirty="0">
                <a:solidFill>
                  <a:srgbClr val="0000FF"/>
                </a:solidFill>
                <a:latin typeface="微软雅黑" panose="020B0503020204020204" pitchFamily="34" charset="-122"/>
                <a:ea typeface="微软雅黑" panose="020B0503020204020204" pitchFamily="34" charset="-122"/>
              </a:rPr>
              <a:t> / 2 = 12</a:t>
            </a:r>
            <a:r>
              <a:rPr lang="zh-CN" altLang="en-US" sz="1600" b="1" dirty="0">
                <a:solidFill>
                  <a:srgbClr val="0000FF"/>
                </a:solidFill>
                <a:latin typeface="微软雅黑" panose="020B0503020204020204" pitchFamily="34" charset="-122"/>
                <a:ea typeface="微软雅黑" panose="020B0503020204020204" pitchFamily="34" charset="-122"/>
              </a:rPr>
              <a:t>，同时设置拥塞窗口 </a:t>
            </a:r>
            <a:r>
              <a:rPr lang="en-US" altLang="zh-CN" sz="1600" b="1" dirty="0" err="1">
                <a:solidFill>
                  <a:srgbClr val="0000FF"/>
                </a:solidFill>
                <a:latin typeface="微软雅黑" panose="020B0503020204020204" pitchFamily="34" charset="-122"/>
                <a:ea typeface="微软雅黑" panose="020B0503020204020204" pitchFamily="34" charset="-122"/>
              </a:rPr>
              <a:t>cwnd</a:t>
            </a:r>
            <a:r>
              <a:rPr lang="en-US" altLang="zh-CN" sz="1600" b="1" dirty="0">
                <a:solidFill>
                  <a:srgbClr val="0000FF"/>
                </a:solidFill>
                <a:latin typeface="微软雅黑" panose="020B0503020204020204" pitchFamily="34" charset="-122"/>
                <a:ea typeface="微软雅黑" panose="020B0503020204020204" pitchFamily="34" charset="-122"/>
              </a:rPr>
              <a:t> = 1</a:t>
            </a:r>
            <a:r>
              <a:rPr lang="zh-CN" altLang="en-US" sz="1600" b="1" dirty="0">
                <a:solidFill>
                  <a:srgbClr val="0000FF"/>
                </a:solidFill>
                <a:latin typeface="微软雅黑" panose="020B0503020204020204" pitchFamily="34" charset="-122"/>
                <a:ea typeface="微软雅黑" panose="020B0503020204020204" pitchFamily="34" charset="-122"/>
              </a:rPr>
              <a:t>，进入慢开始阶段。</a:t>
            </a:r>
            <a:endParaRPr lang="zh-CN" altLang="en-US" sz="16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AutoShape 5"/>
          <p:cNvSpPr>
            <a:spLocks noChangeArrowheads="1"/>
          </p:cNvSpPr>
          <p:nvPr/>
        </p:nvSpPr>
        <p:spPr bwMode="auto">
          <a:xfrm>
            <a:off x="545146" y="659014"/>
            <a:ext cx="8053711"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a:p>
        </p:txBody>
      </p:sp>
      <p:sp>
        <p:nvSpPr>
          <p:cNvPr id="121" name="矩形 120"/>
          <p:cNvSpPr/>
          <p:nvPr/>
        </p:nvSpPr>
        <p:spPr>
          <a:xfrm>
            <a:off x="616087" y="616773"/>
            <a:ext cx="4079959" cy="403954"/>
          </a:xfrm>
          <a:prstGeom prst="rect">
            <a:avLst/>
          </a:prstGeom>
        </p:spPr>
        <p:txBody>
          <a:bodyPr wrap="none" lIns="91436" tIns="45718" rIns="91436" bIns="45718">
            <a:spAutoFit/>
          </a:bodyPr>
          <a:lstStyle/>
          <a:p>
            <a:r>
              <a:rPr lang="zh-CN" altLang="en-US" sz="2000" b="1" dirty="0">
                <a:latin typeface="微软雅黑" panose="020B0503020204020204" pitchFamily="34" charset="-122"/>
                <a:ea typeface="微软雅黑" panose="020B0503020204020204" pitchFamily="34" charset="-122"/>
              </a:rPr>
              <a:t>慢开始和拥塞避免算法的实现举例</a:t>
            </a:r>
            <a:endParaRPr lang="zh-CN" altLang="en-US" sz="2000" b="1" dirty="0">
              <a:latin typeface="微软雅黑" panose="020B0503020204020204" pitchFamily="34" charset="-122"/>
              <a:ea typeface="微软雅黑" panose="020B0503020204020204" pitchFamily="34" charset="-122"/>
            </a:endParaRPr>
          </a:p>
        </p:txBody>
      </p:sp>
      <p:sp>
        <p:nvSpPr>
          <p:cNvPr id="122" name="圆角矩形 121"/>
          <p:cNvSpPr/>
          <p:nvPr/>
        </p:nvSpPr>
        <p:spPr>
          <a:xfrm>
            <a:off x="545146" y="1069850"/>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8" name="组合 7"/>
          <p:cNvGrpSpPr/>
          <p:nvPr/>
        </p:nvGrpSpPr>
        <p:grpSpPr>
          <a:xfrm>
            <a:off x="1317045" y="1115751"/>
            <a:ext cx="6308098" cy="2262109"/>
            <a:chOff x="300644" y="840152"/>
            <a:chExt cx="8929364" cy="3093012"/>
          </a:xfrm>
        </p:grpSpPr>
        <p:sp>
          <p:nvSpPr>
            <p:cNvPr id="9" name="Text Box 140"/>
            <p:cNvSpPr txBox="1">
              <a:spLocks noChangeArrowheads="1"/>
            </p:cNvSpPr>
            <p:nvPr/>
          </p:nvSpPr>
          <p:spPr bwMode="auto">
            <a:xfrm>
              <a:off x="4758804" y="980728"/>
              <a:ext cx="1130300"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1200" b="1" kern="0" dirty="0">
                  <a:solidFill>
                    <a:srgbClr val="CC00CC"/>
                  </a:solidFill>
                  <a:latin typeface="微软雅黑" panose="020B0503020204020204" pitchFamily="34" charset="-122"/>
                  <a:ea typeface="微软雅黑" panose="020B0503020204020204" pitchFamily="34" charset="-122"/>
                </a:rPr>
                <a:t>超时</a:t>
              </a:r>
              <a:endParaRPr lang="zh-CN" altLang="en-US" sz="1200" b="1" kern="0" dirty="0">
                <a:solidFill>
                  <a:srgbClr val="CC00CC"/>
                </a:solidFill>
                <a:latin typeface="微软雅黑" panose="020B0503020204020204" pitchFamily="34" charset="-122"/>
                <a:ea typeface="微软雅黑" panose="020B0503020204020204" pitchFamily="34" charset="-122"/>
              </a:endParaRPr>
            </a:p>
          </p:txBody>
        </p:sp>
        <p:sp>
          <p:nvSpPr>
            <p:cNvPr id="10" name="Line 2"/>
            <p:cNvSpPr>
              <a:spLocks noChangeShapeType="1"/>
            </p:cNvSpPr>
            <p:nvPr/>
          </p:nvSpPr>
          <p:spPr bwMode="auto">
            <a:xfrm flipV="1">
              <a:off x="1883792" y="3639369"/>
              <a:ext cx="6211887" cy="4762"/>
            </a:xfrm>
            <a:prstGeom prst="line">
              <a:avLst/>
            </a:prstGeom>
            <a:noFill/>
            <a:ln w="1270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2" name="Line 4"/>
            <p:cNvSpPr>
              <a:spLocks noChangeShapeType="1"/>
            </p:cNvSpPr>
            <p:nvPr/>
          </p:nvSpPr>
          <p:spPr bwMode="auto">
            <a:xfrm>
              <a:off x="2112392" y="3567931"/>
              <a:ext cx="0" cy="762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3" name="Line 5"/>
            <p:cNvSpPr>
              <a:spLocks noChangeShapeType="1"/>
            </p:cNvSpPr>
            <p:nvPr/>
          </p:nvSpPr>
          <p:spPr bwMode="auto">
            <a:xfrm>
              <a:off x="2340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4" name="Line 6"/>
            <p:cNvSpPr>
              <a:spLocks noChangeShapeType="1"/>
            </p:cNvSpPr>
            <p:nvPr/>
          </p:nvSpPr>
          <p:spPr bwMode="auto">
            <a:xfrm>
              <a:off x="2569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5" name="Line 7"/>
            <p:cNvSpPr>
              <a:spLocks noChangeShapeType="1"/>
            </p:cNvSpPr>
            <p:nvPr/>
          </p:nvSpPr>
          <p:spPr bwMode="auto">
            <a:xfrm>
              <a:off x="2798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6" name="Line 8"/>
            <p:cNvSpPr>
              <a:spLocks noChangeShapeType="1"/>
            </p:cNvSpPr>
            <p:nvPr/>
          </p:nvSpPr>
          <p:spPr bwMode="auto">
            <a:xfrm>
              <a:off x="3026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7" name="Line 9"/>
            <p:cNvSpPr>
              <a:spLocks noChangeShapeType="1"/>
            </p:cNvSpPr>
            <p:nvPr/>
          </p:nvSpPr>
          <p:spPr bwMode="auto">
            <a:xfrm>
              <a:off x="3255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8" name="Line 10"/>
            <p:cNvSpPr>
              <a:spLocks noChangeShapeType="1"/>
            </p:cNvSpPr>
            <p:nvPr/>
          </p:nvSpPr>
          <p:spPr bwMode="auto">
            <a:xfrm>
              <a:off x="3483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9" name="Line 11"/>
            <p:cNvSpPr>
              <a:spLocks noChangeShapeType="1"/>
            </p:cNvSpPr>
            <p:nvPr/>
          </p:nvSpPr>
          <p:spPr bwMode="auto">
            <a:xfrm>
              <a:off x="3712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0" name="Line 12"/>
            <p:cNvSpPr>
              <a:spLocks noChangeShapeType="1"/>
            </p:cNvSpPr>
            <p:nvPr/>
          </p:nvSpPr>
          <p:spPr bwMode="auto">
            <a:xfrm>
              <a:off x="3941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1" name="Line 13"/>
            <p:cNvSpPr>
              <a:spLocks noChangeShapeType="1"/>
            </p:cNvSpPr>
            <p:nvPr/>
          </p:nvSpPr>
          <p:spPr bwMode="auto">
            <a:xfrm>
              <a:off x="4169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2" name="Line 14"/>
            <p:cNvSpPr>
              <a:spLocks noChangeShapeType="1"/>
            </p:cNvSpPr>
            <p:nvPr/>
          </p:nvSpPr>
          <p:spPr bwMode="auto">
            <a:xfrm>
              <a:off x="4398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3" name="Line 15"/>
            <p:cNvSpPr>
              <a:spLocks noChangeShapeType="1"/>
            </p:cNvSpPr>
            <p:nvPr/>
          </p:nvSpPr>
          <p:spPr bwMode="auto">
            <a:xfrm>
              <a:off x="4626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4" name="Line 16"/>
            <p:cNvSpPr>
              <a:spLocks noChangeShapeType="1"/>
            </p:cNvSpPr>
            <p:nvPr/>
          </p:nvSpPr>
          <p:spPr bwMode="auto">
            <a:xfrm>
              <a:off x="4855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5" name="Line 17"/>
            <p:cNvSpPr>
              <a:spLocks noChangeShapeType="1"/>
            </p:cNvSpPr>
            <p:nvPr/>
          </p:nvSpPr>
          <p:spPr bwMode="auto">
            <a:xfrm>
              <a:off x="5084192" y="3567931"/>
              <a:ext cx="0" cy="762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6" name="Line 18"/>
            <p:cNvSpPr>
              <a:spLocks noChangeShapeType="1"/>
            </p:cNvSpPr>
            <p:nvPr/>
          </p:nvSpPr>
          <p:spPr bwMode="auto">
            <a:xfrm>
              <a:off x="5312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7" name="Line 19"/>
            <p:cNvSpPr>
              <a:spLocks noChangeShapeType="1"/>
            </p:cNvSpPr>
            <p:nvPr/>
          </p:nvSpPr>
          <p:spPr bwMode="auto">
            <a:xfrm>
              <a:off x="5541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8" name="Line 20"/>
            <p:cNvSpPr>
              <a:spLocks noChangeShapeType="1"/>
            </p:cNvSpPr>
            <p:nvPr/>
          </p:nvSpPr>
          <p:spPr bwMode="auto">
            <a:xfrm>
              <a:off x="5769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9" name="Line 21"/>
            <p:cNvSpPr>
              <a:spLocks noChangeShapeType="1"/>
            </p:cNvSpPr>
            <p:nvPr/>
          </p:nvSpPr>
          <p:spPr bwMode="auto">
            <a:xfrm>
              <a:off x="5998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0" name="Line 22"/>
            <p:cNvSpPr>
              <a:spLocks noChangeShapeType="1"/>
            </p:cNvSpPr>
            <p:nvPr/>
          </p:nvSpPr>
          <p:spPr bwMode="auto">
            <a:xfrm>
              <a:off x="6227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1" name="Line 23"/>
            <p:cNvSpPr>
              <a:spLocks noChangeShapeType="1"/>
            </p:cNvSpPr>
            <p:nvPr/>
          </p:nvSpPr>
          <p:spPr bwMode="auto">
            <a:xfrm>
              <a:off x="6455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2" name="Line 24"/>
            <p:cNvSpPr>
              <a:spLocks noChangeShapeType="1"/>
            </p:cNvSpPr>
            <p:nvPr/>
          </p:nvSpPr>
          <p:spPr bwMode="auto">
            <a:xfrm>
              <a:off x="6684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3" name="Line 25"/>
            <p:cNvSpPr>
              <a:spLocks noChangeShapeType="1"/>
            </p:cNvSpPr>
            <p:nvPr/>
          </p:nvSpPr>
          <p:spPr bwMode="auto">
            <a:xfrm>
              <a:off x="6912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4" name="Line 40"/>
            <p:cNvSpPr>
              <a:spLocks noChangeShapeType="1"/>
            </p:cNvSpPr>
            <p:nvPr/>
          </p:nvSpPr>
          <p:spPr bwMode="auto">
            <a:xfrm>
              <a:off x="1883792" y="3263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5" name="Line 41"/>
            <p:cNvSpPr>
              <a:spLocks noChangeShapeType="1"/>
            </p:cNvSpPr>
            <p:nvPr/>
          </p:nvSpPr>
          <p:spPr bwMode="auto">
            <a:xfrm>
              <a:off x="1883792" y="2882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6" name="Line 42"/>
            <p:cNvSpPr>
              <a:spLocks noChangeShapeType="1"/>
            </p:cNvSpPr>
            <p:nvPr/>
          </p:nvSpPr>
          <p:spPr bwMode="auto">
            <a:xfrm>
              <a:off x="1883792" y="2501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7" name="Line 43"/>
            <p:cNvSpPr>
              <a:spLocks noChangeShapeType="1"/>
            </p:cNvSpPr>
            <p:nvPr/>
          </p:nvSpPr>
          <p:spPr bwMode="auto">
            <a:xfrm>
              <a:off x="1883792" y="2120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8" name="Line 44"/>
            <p:cNvSpPr>
              <a:spLocks noChangeShapeType="1"/>
            </p:cNvSpPr>
            <p:nvPr/>
          </p:nvSpPr>
          <p:spPr bwMode="auto">
            <a:xfrm>
              <a:off x="1883792" y="1739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9" name="Line 45"/>
            <p:cNvSpPr>
              <a:spLocks noChangeShapeType="1"/>
            </p:cNvSpPr>
            <p:nvPr/>
          </p:nvSpPr>
          <p:spPr bwMode="auto">
            <a:xfrm>
              <a:off x="1883792" y="1358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40" name="Text Box 77"/>
            <p:cNvSpPr txBox="1">
              <a:spLocks noChangeArrowheads="1"/>
            </p:cNvSpPr>
            <p:nvPr/>
          </p:nvSpPr>
          <p:spPr bwMode="auto">
            <a:xfrm>
              <a:off x="2159478" y="3588569"/>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1" name="Text Box 78"/>
            <p:cNvSpPr txBox="1">
              <a:spLocks noChangeArrowheads="1"/>
            </p:cNvSpPr>
            <p:nvPr/>
          </p:nvSpPr>
          <p:spPr bwMode="auto">
            <a:xfrm>
              <a:off x="2616678" y="3588570"/>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4</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2" name="Text Box 79"/>
            <p:cNvSpPr txBox="1">
              <a:spLocks noChangeArrowheads="1"/>
            </p:cNvSpPr>
            <p:nvPr/>
          </p:nvSpPr>
          <p:spPr bwMode="auto">
            <a:xfrm>
              <a:off x="3073878" y="3588570"/>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6</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3" name="Text Box 80"/>
            <p:cNvSpPr txBox="1">
              <a:spLocks noChangeArrowheads="1"/>
            </p:cNvSpPr>
            <p:nvPr/>
          </p:nvSpPr>
          <p:spPr bwMode="auto">
            <a:xfrm>
              <a:off x="3543778" y="3588570"/>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8</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4" name="Text Box 81"/>
            <p:cNvSpPr txBox="1">
              <a:spLocks noChangeArrowheads="1"/>
            </p:cNvSpPr>
            <p:nvPr/>
          </p:nvSpPr>
          <p:spPr bwMode="auto">
            <a:xfrm>
              <a:off x="3924779"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10</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5" name="Text Box 82"/>
            <p:cNvSpPr txBox="1">
              <a:spLocks noChangeArrowheads="1"/>
            </p:cNvSpPr>
            <p:nvPr/>
          </p:nvSpPr>
          <p:spPr bwMode="auto">
            <a:xfrm>
              <a:off x="4420078"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12</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6" name="Text Box 83"/>
            <p:cNvSpPr txBox="1">
              <a:spLocks noChangeArrowheads="1"/>
            </p:cNvSpPr>
            <p:nvPr/>
          </p:nvSpPr>
          <p:spPr bwMode="auto">
            <a:xfrm>
              <a:off x="4851878"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14</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7" name="Text Box 84"/>
            <p:cNvSpPr txBox="1">
              <a:spLocks noChangeArrowheads="1"/>
            </p:cNvSpPr>
            <p:nvPr/>
          </p:nvSpPr>
          <p:spPr bwMode="auto">
            <a:xfrm>
              <a:off x="5309079"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16</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8" name="Text Box 85"/>
            <p:cNvSpPr txBox="1">
              <a:spLocks noChangeArrowheads="1"/>
            </p:cNvSpPr>
            <p:nvPr/>
          </p:nvSpPr>
          <p:spPr bwMode="auto">
            <a:xfrm>
              <a:off x="5782154"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18</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9" name="Text Box 86"/>
            <p:cNvSpPr txBox="1">
              <a:spLocks noChangeArrowheads="1"/>
            </p:cNvSpPr>
            <p:nvPr/>
          </p:nvSpPr>
          <p:spPr bwMode="auto">
            <a:xfrm>
              <a:off x="6239353"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20</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50" name="Text Box 87"/>
            <p:cNvSpPr txBox="1">
              <a:spLocks noChangeArrowheads="1"/>
            </p:cNvSpPr>
            <p:nvPr/>
          </p:nvSpPr>
          <p:spPr bwMode="auto">
            <a:xfrm>
              <a:off x="6683854" y="3596503"/>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22</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51" name="Text Box 89"/>
            <p:cNvSpPr txBox="1">
              <a:spLocks noChangeArrowheads="1"/>
            </p:cNvSpPr>
            <p:nvPr/>
          </p:nvSpPr>
          <p:spPr bwMode="auto">
            <a:xfrm>
              <a:off x="1740377" y="3588570"/>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dirty="0">
                  <a:solidFill>
                    <a:srgbClr val="000000"/>
                  </a:solidFill>
                  <a:latin typeface="微软雅黑" panose="020B0503020204020204" pitchFamily="34" charset="-122"/>
                  <a:ea typeface="微软雅黑" panose="020B0503020204020204" pitchFamily="34" charset="-122"/>
                </a:rPr>
                <a:t>0</a:t>
              </a:r>
              <a:endParaRPr lang="en-US" altLang="zh-CN" sz="1000" b="1" kern="0" dirty="0">
                <a:solidFill>
                  <a:srgbClr val="000000"/>
                </a:solidFill>
                <a:latin typeface="微软雅黑" panose="020B0503020204020204" pitchFamily="34" charset="-122"/>
                <a:ea typeface="微软雅黑" panose="020B0503020204020204" pitchFamily="34" charset="-122"/>
              </a:endParaRPr>
            </a:p>
          </p:txBody>
        </p:sp>
        <p:sp>
          <p:nvSpPr>
            <p:cNvPr id="52" name="Text Box 90"/>
            <p:cNvSpPr txBox="1">
              <a:spLocks noChangeArrowheads="1"/>
            </p:cNvSpPr>
            <p:nvPr/>
          </p:nvSpPr>
          <p:spPr bwMode="auto">
            <a:xfrm>
              <a:off x="1617091" y="3439342"/>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dirty="0">
                  <a:solidFill>
                    <a:srgbClr val="000000"/>
                  </a:solidFill>
                  <a:latin typeface="微软雅黑" panose="020B0503020204020204" pitchFamily="34" charset="-122"/>
                  <a:ea typeface="微软雅黑" panose="020B0503020204020204" pitchFamily="34" charset="-122"/>
                </a:rPr>
                <a:t>0</a:t>
              </a:r>
              <a:endParaRPr lang="en-US" altLang="zh-CN" sz="1000" b="1" kern="0" dirty="0">
                <a:solidFill>
                  <a:srgbClr val="000000"/>
                </a:solidFill>
                <a:latin typeface="微软雅黑" panose="020B0503020204020204" pitchFamily="34" charset="-122"/>
                <a:ea typeface="微软雅黑" panose="020B0503020204020204" pitchFamily="34" charset="-122"/>
              </a:endParaRPr>
            </a:p>
          </p:txBody>
        </p:sp>
        <p:sp>
          <p:nvSpPr>
            <p:cNvPr id="53" name="Text Box 91"/>
            <p:cNvSpPr txBox="1">
              <a:spLocks noChangeArrowheads="1"/>
            </p:cNvSpPr>
            <p:nvPr/>
          </p:nvSpPr>
          <p:spPr bwMode="auto">
            <a:xfrm>
              <a:off x="1597772" y="3058346"/>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4</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54" name="Text Box 92"/>
            <p:cNvSpPr txBox="1">
              <a:spLocks noChangeArrowheads="1"/>
            </p:cNvSpPr>
            <p:nvPr/>
          </p:nvSpPr>
          <p:spPr bwMode="auto">
            <a:xfrm>
              <a:off x="1597772" y="26900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dirty="0">
                  <a:solidFill>
                    <a:srgbClr val="000000"/>
                  </a:solidFill>
                  <a:latin typeface="微软雅黑" panose="020B0503020204020204" pitchFamily="34" charset="-122"/>
                  <a:ea typeface="微软雅黑" panose="020B0503020204020204" pitchFamily="34" charset="-122"/>
                </a:rPr>
                <a:t>8</a:t>
              </a:r>
              <a:endParaRPr lang="en-US" altLang="zh-CN" sz="1000" b="1" kern="0" dirty="0">
                <a:solidFill>
                  <a:srgbClr val="000000"/>
                </a:solidFill>
                <a:latin typeface="微软雅黑" panose="020B0503020204020204" pitchFamily="34" charset="-122"/>
                <a:ea typeface="微软雅黑" panose="020B0503020204020204" pitchFamily="34" charset="-122"/>
              </a:endParaRPr>
            </a:p>
          </p:txBody>
        </p:sp>
        <p:sp>
          <p:nvSpPr>
            <p:cNvPr id="55" name="Text Box 93"/>
            <p:cNvSpPr txBox="1">
              <a:spLocks noChangeArrowheads="1"/>
            </p:cNvSpPr>
            <p:nvPr/>
          </p:nvSpPr>
          <p:spPr bwMode="auto">
            <a:xfrm>
              <a:off x="1483472" y="2321743"/>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12</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56" name="Text Box 94"/>
            <p:cNvSpPr txBox="1">
              <a:spLocks noChangeArrowheads="1"/>
            </p:cNvSpPr>
            <p:nvPr/>
          </p:nvSpPr>
          <p:spPr bwMode="auto">
            <a:xfrm>
              <a:off x="1483472" y="1953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16</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57" name="Text Box 95"/>
            <p:cNvSpPr txBox="1">
              <a:spLocks noChangeArrowheads="1"/>
            </p:cNvSpPr>
            <p:nvPr/>
          </p:nvSpPr>
          <p:spPr bwMode="auto">
            <a:xfrm>
              <a:off x="1483472" y="1572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20</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58" name="Text Box 96"/>
            <p:cNvSpPr txBox="1">
              <a:spLocks noChangeArrowheads="1"/>
            </p:cNvSpPr>
            <p:nvPr/>
          </p:nvSpPr>
          <p:spPr bwMode="auto">
            <a:xfrm>
              <a:off x="1483472"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dirty="0">
                  <a:solidFill>
                    <a:srgbClr val="000000"/>
                  </a:solidFill>
                  <a:latin typeface="微软雅黑" panose="020B0503020204020204" pitchFamily="34" charset="-122"/>
                  <a:ea typeface="微软雅黑" panose="020B0503020204020204" pitchFamily="34" charset="-122"/>
                </a:rPr>
                <a:t>24</a:t>
              </a:r>
              <a:endParaRPr lang="en-US" altLang="zh-CN" sz="1000" b="1" kern="0" dirty="0">
                <a:solidFill>
                  <a:srgbClr val="000000"/>
                </a:solidFill>
                <a:latin typeface="微软雅黑" panose="020B0503020204020204" pitchFamily="34" charset="-122"/>
                <a:ea typeface="微软雅黑" panose="020B0503020204020204" pitchFamily="34" charset="-122"/>
              </a:endParaRPr>
            </a:p>
          </p:txBody>
        </p:sp>
        <p:sp>
          <p:nvSpPr>
            <p:cNvPr id="59"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0"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1"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2"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3"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4"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5"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6"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7"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8"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9"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70"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71"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72" name="Freeform 118"/>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73" name="Text Box 134"/>
            <p:cNvSpPr txBox="1">
              <a:spLocks noChangeArrowheads="1"/>
            </p:cNvSpPr>
            <p:nvPr/>
          </p:nvSpPr>
          <p:spPr bwMode="auto">
            <a:xfrm>
              <a:off x="8097266" y="3444106"/>
              <a:ext cx="113274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1200" b="1" kern="0">
                  <a:solidFill>
                    <a:srgbClr val="000000"/>
                  </a:solidFill>
                  <a:latin typeface="微软雅黑" panose="020B0503020204020204" pitchFamily="34" charset="-122"/>
                  <a:ea typeface="微软雅黑" panose="020B0503020204020204" pitchFamily="34" charset="-122"/>
                </a:rPr>
                <a:t>传输轮次</a:t>
              </a:r>
              <a:endParaRPr lang="zh-CN" altLang="en-US" sz="1200" b="1" kern="0">
                <a:solidFill>
                  <a:srgbClr val="000000"/>
                </a:solidFill>
                <a:latin typeface="微软雅黑" panose="020B0503020204020204" pitchFamily="34" charset="-122"/>
                <a:ea typeface="微软雅黑" panose="020B0503020204020204" pitchFamily="34" charset="-122"/>
              </a:endParaRPr>
            </a:p>
          </p:txBody>
        </p:sp>
        <p:sp>
          <p:nvSpPr>
            <p:cNvPr id="74" name="Text Box 135"/>
            <p:cNvSpPr txBox="1">
              <a:spLocks noChangeArrowheads="1"/>
            </p:cNvSpPr>
            <p:nvPr/>
          </p:nvSpPr>
          <p:spPr bwMode="auto">
            <a:xfrm>
              <a:off x="951929" y="840152"/>
              <a:ext cx="184978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1200" b="1" kern="0" dirty="0">
                  <a:solidFill>
                    <a:srgbClr val="000000"/>
                  </a:solidFill>
                  <a:latin typeface="微软雅黑" panose="020B0503020204020204" pitchFamily="34" charset="-122"/>
                  <a:ea typeface="微软雅黑" panose="020B0503020204020204" pitchFamily="34" charset="-122"/>
                </a:rPr>
                <a:t>拥塞窗口  </a:t>
              </a:r>
              <a:r>
                <a:rPr lang="en-US" altLang="zh-CN" sz="1200" b="1" kern="0" dirty="0" err="1">
                  <a:solidFill>
                    <a:srgbClr val="000000"/>
                  </a:solidFill>
                  <a:latin typeface="微软雅黑" panose="020B0503020204020204" pitchFamily="34" charset="-122"/>
                  <a:ea typeface="微软雅黑" panose="020B0503020204020204" pitchFamily="34" charset="-122"/>
                </a:rPr>
                <a:t>cwnd</a:t>
              </a:r>
              <a:endParaRPr lang="en-US" altLang="zh-CN" sz="1200" b="1" kern="0" dirty="0">
                <a:solidFill>
                  <a:srgbClr val="000000"/>
                </a:solidFill>
                <a:latin typeface="微软雅黑" panose="020B0503020204020204" pitchFamily="34" charset="-122"/>
                <a:ea typeface="微软雅黑" panose="020B0503020204020204" pitchFamily="34" charset="-122"/>
              </a:endParaRPr>
            </a:p>
          </p:txBody>
        </p:sp>
        <p:sp>
          <p:nvSpPr>
            <p:cNvPr id="75" name="Text Box 140"/>
            <p:cNvSpPr txBox="1">
              <a:spLocks noChangeArrowheads="1"/>
            </p:cNvSpPr>
            <p:nvPr/>
          </p:nvSpPr>
          <p:spPr bwMode="auto">
            <a:xfrm>
              <a:off x="6895229" y="1763523"/>
              <a:ext cx="115411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200" b="1" kern="0" dirty="0">
                  <a:solidFill>
                    <a:srgbClr val="CC00CC"/>
                  </a:solidFill>
                  <a:latin typeface="微软雅黑" panose="020B0503020204020204" pitchFamily="34" charset="-122"/>
                  <a:ea typeface="微软雅黑" panose="020B0503020204020204" pitchFamily="34" charset="-122"/>
                </a:rPr>
                <a:t>3-ACK</a:t>
              </a:r>
              <a:endParaRPr lang="zh-CN" altLang="en-US" sz="1200" b="1" kern="0" dirty="0">
                <a:solidFill>
                  <a:srgbClr val="CC00CC"/>
                </a:solidFill>
                <a:latin typeface="微软雅黑" panose="020B0503020204020204" pitchFamily="34" charset="-122"/>
                <a:ea typeface="微软雅黑" panose="020B0503020204020204" pitchFamily="34" charset="-122"/>
              </a:endParaRPr>
            </a:p>
          </p:txBody>
        </p:sp>
        <p:sp>
          <p:nvSpPr>
            <p:cNvPr id="76" name="Line 156"/>
            <p:cNvSpPr>
              <a:spLocks noChangeShapeType="1"/>
            </p:cNvSpPr>
            <p:nvPr/>
          </p:nvSpPr>
          <p:spPr bwMode="auto">
            <a:xfrm>
              <a:off x="1959992" y="2120131"/>
              <a:ext cx="838200" cy="0"/>
            </a:xfrm>
            <a:prstGeom prst="line">
              <a:avLst/>
            </a:prstGeom>
            <a:noFill/>
            <a:ln w="1270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77" name="Line 146"/>
            <p:cNvSpPr>
              <a:spLocks noChangeShapeType="1"/>
            </p:cNvSpPr>
            <p:nvPr/>
          </p:nvSpPr>
          <p:spPr bwMode="auto">
            <a:xfrm flipV="1">
              <a:off x="1959992" y="1351781"/>
              <a:ext cx="2679700" cy="6350"/>
            </a:xfrm>
            <a:prstGeom prst="line">
              <a:avLst/>
            </a:prstGeom>
            <a:noFill/>
            <a:ln w="1270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78" name="Text Box 203"/>
            <p:cNvSpPr txBox="1">
              <a:spLocks noChangeArrowheads="1"/>
            </p:cNvSpPr>
            <p:nvPr/>
          </p:nvSpPr>
          <p:spPr bwMode="auto">
            <a:xfrm>
              <a:off x="7761175" y="1935494"/>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sz="1200" b="1" kern="0" dirty="0">
                  <a:solidFill>
                    <a:srgbClr val="0000FF"/>
                  </a:solidFill>
                  <a:latin typeface="微软雅黑" panose="020B0503020204020204" pitchFamily="34" charset="-122"/>
                  <a:ea typeface="微软雅黑" panose="020B0503020204020204" pitchFamily="34" charset="-122"/>
                </a:rPr>
                <a:t>TCP Reno </a:t>
              </a:r>
              <a:endParaRPr lang="en-US" altLang="zh-CN" sz="1200" b="1" kern="0" dirty="0">
                <a:solidFill>
                  <a:srgbClr val="0000FF"/>
                </a:solidFill>
                <a:latin typeface="微软雅黑" panose="020B0503020204020204" pitchFamily="34" charset="-122"/>
                <a:ea typeface="微软雅黑" panose="020B0503020204020204" pitchFamily="34" charset="-122"/>
              </a:endParaRPr>
            </a:p>
            <a:p>
              <a:pPr algn="ctr" eaLnBrk="1" hangingPunct="1">
                <a:defRPr/>
              </a:pPr>
              <a:r>
                <a:rPr lang="zh-CN" altLang="en-US" sz="1200" b="1" kern="0" dirty="0">
                  <a:solidFill>
                    <a:srgbClr val="0000FF"/>
                  </a:solidFill>
                  <a:latin typeface="微软雅黑" panose="020B0503020204020204" pitchFamily="34" charset="-122"/>
                  <a:ea typeface="微软雅黑" panose="020B0503020204020204" pitchFamily="34" charset="-122"/>
                </a:rPr>
                <a:t>版本</a:t>
              </a:r>
              <a:endParaRPr lang="zh-CN" altLang="en-US" sz="1200" b="1" kern="0" dirty="0">
                <a:solidFill>
                  <a:srgbClr val="0000FF"/>
                </a:solidFill>
                <a:latin typeface="微软雅黑" panose="020B0503020204020204" pitchFamily="34" charset="-122"/>
                <a:ea typeface="微软雅黑" panose="020B0503020204020204" pitchFamily="34" charset="-122"/>
              </a:endParaRPr>
            </a:p>
          </p:txBody>
        </p:sp>
        <p:sp>
          <p:nvSpPr>
            <p:cNvPr id="79" name="Text Box 205"/>
            <p:cNvSpPr txBox="1">
              <a:spLocks noChangeArrowheads="1"/>
            </p:cNvSpPr>
            <p:nvPr/>
          </p:nvSpPr>
          <p:spPr bwMode="auto">
            <a:xfrm>
              <a:off x="300644" y="1861370"/>
              <a:ext cx="1198547" cy="631241"/>
            </a:xfrm>
            <a:prstGeom prst="rect">
              <a:avLst/>
            </a:prstGeom>
            <a:noFill/>
            <a:ln w="9525">
              <a:noFill/>
              <a:miter lim="800000"/>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sz="1200" b="1" kern="0" dirty="0" err="1">
                  <a:solidFill>
                    <a:srgbClr val="CC00CC"/>
                  </a:solidFill>
                  <a:latin typeface="微软雅黑" panose="020B0503020204020204" pitchFamily="34" charset="-122"/>
                  <a:ea typeface="微软雅黑" panose="020B0503020204020204" pitchFamily="34" charset="-122"/>
                </a:rPr>
                <a:t>ssthresh</a:t>
              </a:r>
              <a:endParaRPr lang="en-US" altLang="zh-CN" sz="1200" b="1" kern="0" dirty="0">
                <a:solidFill>
                  <a:srgbClr val="CC00CC"/>
                </a:solidFill>
                <a:latin typeface="微软雅黑" panose="020B0503020204020204" pitchFamily="34" charset="-122"/>
                <a:ea typeface="微软雅黑" panose="020B0503020204020204" pitchFamily="34" charset="-122"/>
              </a:endParaRPr>
            </a:p>
            <a:p>
              <a:pPr algn="ctr" eaLnBrk="1" hangingPunct="1">
                <a:defRPr/>
              </a:pPr>
              <a:r>
                <a:rPr lang="zh-CN" altLang="en-US" sz="1200" b="1" kern="0" dirty="0">
                  <a:solidFill>
                    <a:srgbClr val="CC00CC"/>
                  </a:solidFill>
                  <a:latin typeface="微软雅黑" panose="020B0503020204020204" pitchFamily="34" charset="-122"/>
                  <a:ea typeface="微软雅黑" panose="020B0503020204020204" pitchFamily="34" charset="-122"/>
                </a:rPr>
                <a:t> 的初始值</a:t>
              </a:r>
              <a:endParaRPr lang="zh-CN" altLang="en-US" sz="1200" b="1" kern="0" dirty="0">
                <a:solidFill>
                  <a:srgbClr val="CC00CC"/>
                </a:solidFill>
                <a:latin typeface="微软雅黑" panose="020B0503020204020204" pitchFamily="34" charset="-122"/>
                <a:ea typeface="微软雅黑" panose="020B0503020204020204" pitchFamily="34" charset="-122"/>
              </a:endParaRPr>
            </a:p>
          </p:txBody>
        </p:sp>
        <p:sp>
          <p:nvSpPr>
            <p:cNvPr id="80" name="Line 215"/>
            <p:cNvSpPr>
              <a:spLocks noChangeShapeType="1"/>
            </p:cNvSpPr>
            <p:nvPr/>
          </p:nvSpPr>
          <p:spPr bwMode="auto">
            <a:xfrm flipV="1">
              <a:off x="1388492" y="2148706"/>
              <a:ext cx="214312" cy="0"/>
            </a:xfrm>
            <a:prstGeom prst="line">
              <a:avLst/>
            </a:prstGeom>
            <a:noFill/>
            <a:ln w="19050">
              <a:solidFill>
                <a:srgbClr val="CC00CC"/>
              </a:solidFill>
              <a:round/>
              <a:tailEnd type="triangle" w="sm" len="med"/>
            </a:ln>
            <a:extLst>
              <a:ext uri="{909E8E84-426E-40DD-AFC4-6F175D3DCCD1}">
                <a14:hiddenFill xmlns:a14="http://schemas.microsoft.com/office/drawing/2010/main">
                  <a:noFill/>
                </a14:hiddenFill>
              </a:ext>
            </a:extLst>
          </p:spPr>
          <p:txBody>
            <a:bodyP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1" name="Text Box 206"/>
            <p:cNvSpPr txBox="1">
              <a:spLocks noChangeArrowheads="1"/>
            </p:cNvSpPr>
            <p:nvPr/>
          </p:nvSpPr>
          <p:spPr bwMode="auto">
            <a:xfrm rot="20245475">
              <a:off x="6824458" y="2308582"/>
              <a:ext cx="113274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200" b="1" kern="0">
                  <a:solidFill>
                    <a:srgbClr val="000000"/>
                  </a:solidFill>
                  <a:latin typeface="微软雅黑" panose="020B0503020204020204" pitchFamily="34" charset="-122"/>
                  <a:ea typeface="微软雅黑" panose="020B0503020204020204" pitchFamily="34" charset="-122"/>
                </a:rPr>
                <a:t>拥塞避免</a:t>
              </a:r>
              <a:endParaRPr lang="zh-CN" altLang="en-US" sz="1200" b="1" kern="0">
                <a:solidFill>
                  <a:srgbClr val="000000"/>
                </a:solidFill>
                <a:latin typeface="微软雅黑" panose="020B0503020204020204" pitchFamily="34" charset="-122"/>
                <a:ea typeface="微软雅黑" panose="020B0503020204020204" pitchFamily="34" charset="-122"/>
              </a:endParaRPr>
            </a:p>
          </p:txBody>
        </p:sp>
        <p:sp>
          <p:nvSpPr>
            <p:cNvPr id="82"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3"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4"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5"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6"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7"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8"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9"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0" name="Line 147"/>
            <p:cNvSpPr>
              <a:spLocks noChangeShapeType="1"/>
            </p:cNvSpPr>
            <p:nvPr/>
          </p:nvSpPr>
          <p:spPr bwMode="auto">
            <a:xfrm rot="10800000">
              <a:off x="1977454" y="2499544"/>
              <a:ext cx="4038600" cy="0"/>
            </a:xfrm>
            <a:prstGeom prst="line">
              <a:avLst/>
            </a:prstGeom>
            <a:noFill/>
            <a:ln w="1270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cxnSp>
          <p:nvCxnSpPr>
            <p:cNvPr id="91"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ln>
            <a:extLst>
              <a:ext uri="{909E8E84-426E-40DD-AFC4-6F175D3DCCD1}">
                <a14:hiddenFill xmlns:a14="http://schemas.microsoft.com/office/drawing/2010/main">
                  <a:noFill/>
                </a14:hiddenFill>
              </a:ext>
            </a:extLst>
          </p:spPr>
        </p:cxnSp>
        <p:sp>
          <p:nvSpPr>
            <p:cNvPr id="92"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r>
                <a:rPr lang="en-US" altLang="zh-CN" kern="0" dirty="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dirty="0">
                <a:solidFill>
                  <a:srgbClr val="CC00CC"/>
                </a:solidFill>
                <a:latin typeface="微软雅黑" panose="020B0503020204020204" pitchFamily="34" charset="-122"/>
                <a:ea typeface="微软雅黑" panose="020B0503020204020204" pitchFamily="34" charset="-122"/>
              </a:endParaRPr>
            </a:p>
          </p:txBody>
        </p:sp>
        <p:sp>
          <p:nvSpPr>
            <p:cNvPr id="93"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4" name="任意多边形 134"/>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5"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defRPr/>
              </a:pPr>
              <a:r>
                <a:rPr lang="en-US" altLang="zh-CN" kern="0" dirty="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dirty="0">
                <a:solidFill>
                  <a:srgbClr val="CC00CC"/>
                </a:solidFill>
                <a:latin typeface="微软雅黑" panose="020B0503020204020204" pitchFamily="34" charset="-122"/>
                <a:ea typeface="微软雅黑" panose="020B0503020204020204" pitchFamily="34" charset="-122"/>
              </a:endParaRPr>
            </a:p>
          </p:txBody>
        </p:sp>
        <p:cxnSp>
          <p:nvCxnSpPr>
            <p:cNvPr id="96" name="直接连接符 95"/>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ln>
          </p:spPr>
        </p:cxnSp>
        <p:cxnSp>
          <p:nvCxnSpPr>
            <p:cNvPr id="97"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ln>
          </p:spPr>
        </p:cxnSp>
        <p:sp>
          <p:nvSpPr>
            <p:cNvPr id="98"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9" name="Line 24"/>
            <p:cNvSpPr>
              <a:spLocks noChangeShapeType="1"/>
            </p:cNvSpPr>
            <p:nvPr/>
          </p:nvSpPr>
          <p:spPr bwMode="auto">
            <a:xfrm>
              <a:off x="7367017" y="348538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00" name="Line 22"/>
            <p:cNvSpPr>
              <a:spLocks noChangeShapeType="1"/>
            </p:cNvSpPr>
            <p:nvPr/>
          </p:nvSpPr>
          <p:spPr bwMode="auto">
            <a:xfrm>
              <a:off x="7135242" y="3490144"/>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01" name="Text Box 87"/>
            <p:cNvSpPr txBox="1">
              <a:spLocks noChangeArrowheads="1"/>
            </p:cNvSpPr>
            <p:nvPr/>
          </p:nvSpPr>
          <p:spPr bwMode="auto">
            <a:xfrm>
              <a:off x="7112479" y="3593331"/>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24</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102" name="Line 22"/>
            <p:cNvSpPr>
              <a:spLocks noChangeShapeType="1"/>
            </p:cNvSpPr>
            <p:nvPr/>
          </p:nvSpPr>
          <p:spPr bwMode="auto">
            <a:xfrm>
              <a:off x="7605142" y="349808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cxnSp>
          <p:nvCxnSpPr>
            <p:cNvPr id="103" name="直接连接符 134"/>
            <p:cNvCxnSpPr>
              <a:cxnSpLocks noChangeShapeType="1"/>
              <a:stCxn id="94" idx="4"/>
              <a:endCxn id="98" idx="3"/>
            </p:cNvCxnSpPr>
            <p:nvPr/>
          </p:nvCxnSpPr>
          <p:spPr bwMode="auto">
            <a:xfrm>
              <a:off x="6706617" y="2109019"/>
              <a:ext cx="200025" cy="785812"/>
            </a:xfrm>
            <a:prstGeom prst="line">
              <a:avLst/>
            </a:prstGeom>
            <a:noFill/>
            <a:ln w="19050" algn="ctr">
              <a:solidFill>
                <a:srgbClr val="0000FF"/>
              </a:solidFill>
              <a:round/>
            </a:ln>
          </p:spPr>
        </p:cxnSp>
        <p:sp>
          <p:nvSpPr>
            <p:cNvPr id="104" name="Text Box 206"/>
            <p:cNvSpPr txBox="1">
              <a:spLocks noChangeArrowheads="1"/>
            </p:cNvSpPr>
            <p:nvPr/>
          </p:nvSpPr>
          <p:spPr bwMode="auto">
            <a:xfrm rot="20070649">
              <a:off x="5690388" y="1904915"/>
              <a:ext cx="113274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200" b="1" kern="0" dirty="0">
                  <a:solidFill>
                    <a:srgbClr val="000000"/>
                  </a:solidFill>
                  <a:latin typeface="微软雅黑" panose="020B0503020204020204" pitchFamily="34" charset="-122"/>
                  <a:ea typeface="微软雅黑" panose="020B0503020204020204" pitchFamily="34" charset="-122"/>
                </a:rPr>
                <a:t>拥塞避免</a:t>
              </a:r>
              <a:endParaRPr lang="zh-CN" altLang="en-US" sz="1200" b="1" kern="0" dirty="0">
                <a:solidFill>
                  <a:srgbClr val="000000"/>
                </a:solidFill>
                <a:latin typeface="微软雅黑" panose="020B0503020204020204" pitchFamily="34" charset="-122"/>
                <a:ea typeface="微软雅黑" panose="020B0503020204020204" pitchFamily="34" charset="-122"/>
              </a:endParaRPr>
            </a:p>
          </p:txBody>
        </p:sp>
        <p:sp>
          <p:nvSpPr>
            <p:cNvPr id="105" name="Text Box 206"/>
            <p:cNvSpPr txBox="1">
              <a:spLocks noChangeArrowheads="1"/>
            </p:cNvSpPr>
            <p:nvPr/>
          </p:nvSpPr>
          <p:spPr bwMode="auto">
            <a:xfrm rot="20205303">
              <a:off x="2783437" y="1466625"/>
              <a:ext cx="113274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200" b="1" kern="0" dirty="0">
                  <a:solidFill>
                    <a:srgbClr val="000000"/>
                  </a:solidFill>
                  <a:latin typeface="微软雅黑" panose="020B0503020204020204" pitchFamily="34" charset="-122"/>
                  <a:ea typeface="微软雅黑" panose="020B0503020204020204" pitchFamily="34" charset="-122"/>
                </a:rPr>
                <a:t>拥塞避免</a:t>
              </a:r>
              <a:endParaRPr lang="zh-CN" altLang="en-US" sz="1200" b="1" kern="0" dirty="0">
                <a:solidFill>
                  <a:srgbClr val="000000"/>
                </a:solidFill>
                <a:latin typeface="微软雅黑" panose="020B0503020204020204" pitchFamily="34" charset="-122"/>
                <a:ea typeface="微软雅黑" panose="020B0503020204020204" pitchFamily="34" charset="-122"/>
              </a:endParaRPr>
            </a:p>
          </p:txBody>
        </p:sp>
        <p:sp>
          <p:nvSpPr>
            <p:cNvPr id="106" name="TextBox 147"/>
            <p:cNvSpPr txBox="1">
              <a:spLocks noChangeArrowheads="1"/>
            </p:cNvSpPr>
            <p:nvPr/>
          </p:nvSpPr>
          <p:spPr bwMode="auto">
            <a:xfrm>
              <a:off x="5403007" y="2081221"/>
              <a:ext cx="649421"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kern="0" dirty="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dirty="0">
                <a:solidFill>
                  <a:srgbClr val="CC00CC"/>
                </a:solidFill>
                <a:latin typeface="微软雅黑" panose="020B0503020204020204" pitchFamily="34" charset="-122"/>
                <a:ea typeface="微软雅黑" panose="020B0503020204020204" pitchFamily="34" charset="-122"/>
              </a:endParaRPr>
            </a:p>
          </p:txBody>
        </p:sp>
        <p:sp>
          <p:nvSpPr>
            <p:cNvPr id="107" name="TextBox 148"/>
            <p:cNvSpPr txBox="1">
              <a:spLocks noChangeArrowheads="1"/>
            </p:cNvSpPr>
            <p:nvPr/>
          </p:nvSpPr>
          <p:spPr bwMode="auto">
            <a:xfrm>
              <a:off x="6553947" y="1679583"/>
              <a:ext cx="649421"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kern="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a:solidFill>
                  <a:srgbClr val="CC00CC"/>
                </a:solidFill>
                <a:latin typeface="微软雅黑" panose="020B0503020204020204" pitchFamily="34" charset="-122"/>
                <a:ea typeface="微软雅黑" panose="020B0503020204020204" pitchFamily="34" charset="-122"/>
              </a:endParaRPr>
            </a:p>
          </p:txBody>
        </p:sp>
        <p:cxnSp>
          <p:nvCxnSpPr>
            <p:cNvPr id="108"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ln>
          </p:spPr>
        </p:cxnSp>
        <p:cxnSp>
          <p:nvCxnSpPr>
            <p:cNvPr id="109" name="直接连接符 108"/>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ln>
          </p:spPr>
        </p:cxnSp>
        <p:cxnSp>
          <p:nvCxnSpPr>
            <p:cNvPr id="110"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ln>
          </p:spPr>
        </p:cxnSp>
        <p:sp>
          <p:nvSpPr>
            <p:cNvPr id="111"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2"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3"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4" name="TextBox 149"/>
            <p:cNvSpPr txBox="1">
              <a:spLocks noChangeArrowheads="1"/>
            </p:cNvSpPr>
            <p:nvPr/>
          </p:nvSpPr>
          <p:spPr bwMode="auto">
            <a:xfrm>
              <a:off x="6626975" y="2832108"/>
              <a:ext cx="649421"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kern="0" dirty="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dirty="0">
                <a:solidFill>
                  <a:srgbClr val="CC00CC"/>
                </a:solidFill>
                <a:latin typeface="微软雅黑" panose="020B0503020204020204" pitchFamily="34" charset="-122"/>
                <a:ea typeface="微软雅黑" panose="020B0503020204020204" pitchFamily="34" charset="-122"/>
              </a:endParaRPr>
            </a:p>
          </p:txBody>
        </p:sp>
        <p:sp>
          <p:nvSpPr>
            <p:cNvPr id="115"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cxnSp>
          <p:nvCxnSpPr>
            <p:cNvPr id="116" name="直接连接符 115"/>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ln>
            <a:extLst>
              <a:ext uri="{909E8E84-426E-40DD-AFC4-6F175D3DCCD1}">
                <a14:hiddenFill xmlns:a14="http://schemas.microsoft.com/office/drawing/2010/main">
                  <a:noFill/>
                </a14:hiddenFill>
              </a:ext>
            </a:extLst>
          </p:spPr>
        </p:cxnSp>
        <p:cxnSp>
          <p:nvCxnSpPr>
            <p:cNvPr id="117"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ln>
            <a:extLst>
              <a:ext uri="{909E8E84-426E-40DD-AFC4-6F175D3DCCD1}">
                <a14:hiddenFill xmlns:a14="http://schemas.microsoft.com/office/drawing/2010/main">
                  <a:noFill/>
                </a14:hiddenFill>
              </a:ext>
            </a:extLst>
          </p:spPr>
        </p:cxnSp>
      </p:grpSp>
      <p:sp>
        <p:nvSpPr>
          <p:cNvPr id="118" name="Text Box 155"/>
          <p:cNvSpPr txBox="1">
            <a:spLocks noChangeArrowheads="1"/>
          </p:cNvSpPr>
          <p:nvPr/>
        </p:nvSpPr>
        <p:spPr bwMode="auto">
          <a:xfrm>
            <a:off x="859536" y="3438536"/>
            <a:ext cx="7616952" cy="904863"/>
          </a:xfrm>
          <a:prstGeom prst="rect">
            <a:avLst/>
          </a:prstGeom>
          <a:noFill/>
          <a:ln w="9525">
            <a:noFill/>
            <a:miter lim="800000"/>
          </a:ln>
          <a:effectLst/>
        </p:spPr>
        <p:txBody>
          <a:bodyPr wrap="square" lIns="91436" tIns="45718" rIns="91436" bIns="45718">
            <a:spAutoFit/>
          </a:bodyPr>
          <a:lstStyle/>
          <a:p>
            <a:pPr>
              <a:lnSpc>
                <a:spcPct val="110000"/>
              </a:lnSpc>
            </a:pPr>
            <a:r>
              <a:rPr lang="zh-CN" altLang="en-US" sz="1600" b="1" dirty="0">
                <a:solidFill>
                  <a:srgbClr val="0000FF"/>
                </a:solidFill>
                <a:latin typeface="微软雅黑" panose="020B0503020204020204" pitchFamily="34" charset="-122"/>
                <a:ea typeface="微软雅黑" panose="020B0503020204020204" pitchFamily="34" charset="-122"/>
              </a:rPr>
              <a:t>按照慢开始算法，发送方每收到一个对新报文段的确认 </a:t>
            </a:r>
            <a:r>
              <a:rPr lang="en-US" altLang="zh-CN" sz="1600" b="1" dirty="0">
                <a:solidFill>
                  <a:srgbClr val="0000FF"/>
                </a:solidFill>
                <a:latin typeface="微软雅黑" panose="020B0503020204020204" pitchFamily="34" charset="-122"/>
                <a:ea typeface="微软雅黑" panose="020B0503020204020204" pitchFamily="34" charset="-122"/>
              </a:rPr>
              <a:t>ACK</a:t>
            </a:r>
            <a:r>
              <a:rPr lang="zh-CN" altLang="en-US" sz="1600" b="1" dirty="0">
                <a:solidFill>
                  <a:srgbClr val="0000FF"/>
                </a:solidFill>
                <a:latin typeface="微软雅黑" panose="020B0503020204020204" pitchFamily="34" charset="-122"/>
                <a:ea typeface="微软雅黑" panose="020B0503020204020204" pitchFamily="34" charset="-122"/>
              </a:rPr>
              <a:t>，就把拥塞窗口值加 </a:t>
            </a:r>
            <a:r>
              <a:rPr lang="en-US" altLang="zh-CN" sz="1600" b="1" dirty="0">
                <a:solidFill>
                  <a:srgbClr val="0000FF"/>
                </a:solidFill>
                <a:latin typeface="微软雅黑" panose="020B0503020204020204" pitchFamily="34" charset="-122"/>
                <a:ea typeface="微软雅黑" panose="020B0503020204020204" pitchFamily="34" charset="-122"/>
              </a:rPr>
              <a:t>1</a:t>
            </a:r>
            <a:r>
              <a:rPr lang="zh-CN" altLang="en-US" sz="1600" b="1" dirty="0">
                <a:solidFill>
                  <a:srgbClr val="0000FF"/>
                </a:solidFill>
                <a:latin typeface="微软雅黑" panose="020B0503020204020204" pitchFamily="34" charset="-122"/>
                <a:ea typeface="微软雅黑" panose="020B0503020204020204" pitchFamily="34" charset="-122"/>
              </a:rPr>
              <a:t>。</a:t>
            </a:r>
            <a:endParaRPr lang="zh-CN" altLang="en-US" sz="1600" b="1" dirty="0">
              <a:solidFill>
                <a:srgbClr val="0000FF"/>
              </a:solidFill>
              <a:latin typeface="微软雅黑" panose="020B0503020204020204" pitchFamily="34" charset="-122"/>
              <a:ea typeface="微软雅黑" panose="020B0503020204020204" pitchFamily="34" charset="-122"/>
            </a:endParaRPr>
          </a:p>
          <a:p>
            <a:pPr>
              <a:lnSpc>
                <a:spcPct val="110000"/>
              </a:lnSpc>
            </a:pPr>
            <a:r>
              <a:rPr lang="zh-CN" altLang="en-US" sz="1600" b="1" dirty="0">
                <a:solidFill>
                  <a:srgbClr val="0000FF"/>
                </a:solidFill>
                <a:latin typeface="微软雅黑" panose="020B0503020204020204" pitchFamily="34" charset="-122"/>
                <a:ea typeface="微软雅黑" panose="020B0503020204020204" pitchFamily="34" charset="-122"/>
              </a:rPr>
              <a:t>当拥塞窗口 </a:t>
            </a:r>
            <a:r>
              <a:rPr lang="en-US" altLang="zh-CN" sz="1600" b="1" dirty="0" err="1">
                <a:solidFill>
                  <a:srgbClr val="0000FF"/>
                </a:solidFill>
                <a:latin typeface="微软雅黑" panose="020B0503020204020204" pitchFamily="34" charset="-122"/>
                <a:ea typeface="微软雅黑" panose="020B0503020204020204" pitchFamily="34" charset="-122"/>
              </a:rPr>
              <a:t>cwnd</a:t>
            </a:r>
            <a:r>
              <a:rPr lang="en-US" altLang="zh-CN" sz="1600" b="1" dirty="0">
                <a:solidFill>
                  <a:srgbClr val="0000FF"/>
                </a:solidFill>
                <a:latin typeface="微软雅黑" panose="020B0503020204020204" pitchFamily="34" charset="-122"/>
                <a:ea typeface="微软雅黑" panose="020B0503020204020204" pitchFamily="34" charset="-122"/>
              </a:rPr>
              <a:t> = </a:t>
            </a:r>
            <a:r>
              <a:rPr lang="en-US" altLang="zh-CN" sz="1600" b="1" dirty="0" err="1">
                <a:solidFill>
                  <a:srgbClr val="0000FF"/>
                </a:solidFill>
                <a:latin typeface="微软雅黑" panose="020B0503020204020204" pitchFamily="34" charset="-122"/>
                <a:ea typeface="微软雅黑" panose="020B0503020204020204" pitchFamily="34" charset="-122"/>
              </a:rPr>
              <a:t>ssthresh</a:t>
            </a:r>
            <a:r>
              <a:rPr lang="en-US" altLang="zh-CN" sz="1600" b="1" dirty="0">
                <a:solidFill>
                  <a:srgbClr val="0000FF"/>
                </a:solidFill>
                <a:latin typeface="微软雅黑" panose="020B0503020204020204" pitchFamily="34" charset="-122"/>
                <a:ea typeface="微软雅黑" panose="020B0503020204020204" pitchFamily="34" charset="-122"/>
              </a:rPr>
              <a:t> = 12 </a:t>
            </a:r>
            <a:r>
              <a:rPr lang="zh-CN" altLang="en-US" sz="1600" b="1" dirty="0">
                <a:solidFill>
                  <a:srgbClr val="0000FF"/>
                </a:solidFill>
                <a:latin typeface="微软雅黑" panose="020B0503020204020204" pitchFamily="34" charset="-122"/>
                <a:ea typeface="微软雅黑" panose="020B0503020204020204" pitchFamily="34" charset="-122"/>
              </a:rPr>
              <a:t>时（图中的点</a:t>
            </a:r>
            <a:r>
              <a:rPr lang="en-US" altLang="zh-CN" sz="1600" dirty="0">
                <a:solidFill>
                  <a:srgbClr val="0000FF"/>
                </a:solidFill>
                <a:latin typeface="微软雅黑" panose="020B0503020204020204" pitchFamily="34" charset="-122"/>
                <a:ea typeface="微软雅黑" panose="020B0503020204020204" pitchFamily="34" charset="-122"/>
                <a:sym typeface="Wingdings" panose="05000000000000000000"/>
              </a:rPr>
              <a:t></a:t>
            </a:r>
            <a:r>
              <a:rPr lang="zh-CN" altLang="en-US" sz="1600" b="1" dirty="0">
                <a:solidFill>
                  <a:srgbClr val="0000FF"/>
                </a:solidFill>
                <a:latin typeface="微软雅黑" panose="020B0503020204020204" pitchFamily="34" charset="-122"/>
                <a:ea typeface="微软雅黑" panose="020B0503020204020204" pitchFamily="34" charset="-122"/>
              </a:rPr>
              <a:t>，这是新的 </a:t>
            </a:r>
            <a:r>
              <a:rPr lang="en-US" altLang="zh-CN" sz="1600" b="1" dirty="0" err="1">
                <a:solidFill>
                  <a:srgbClr val="0000FF"/>
                </a:solidFill>
                <a:latin typeface="微软雅黑" panose="020B0503020204020204" pitchFamily="34" charset="-122"/>
                <a:ea typeface="微软雅黑" panose="020B0503020204020204" pitchFamily="34" charset="-122"/>
              </a:rPr>
              <a:t>ssthresh</a:t>
            </a:r>
            <a:r>
              <a:rPr lang="en-US" altLang="zh-CN" sz="1600" b="1" dirty="0">
                <a:solidFill>
                  <a:srgbClr val="0000FF"/>
                </a:solidFill>
                <a:latin typeface="微软雅黑" panose="020B0503020204020204" pitchFamily="34" charset="-122"/>
                <a:ea typeface="微软雅黑" panose="020B0503020204020204" pitchFamily="34" charset="-122"/>
              </a:rPr>
              <a:t> </a:t>
            </a:r>
            <a:r>
              <a:rPr lang="zh-CN" altLang="en-US" sz="1600" b="1" dirty="0">
                <a:solidFill>
                  <a:srgbClr val="0000FF"/>
                </a:solidFill>
                <a:latin typeface="微软雅黑" panose="020B0503020204020204" pitchFamily="34" charset="-122"/>
                <a:ea typeface="微软雅黑" panose="020B0503020204020204" pitchFamily="34" charset="-122"/>
              </a:rPr>
              <a:t>值），改为执行拥塞避免算法，拥塞窗口按线性规律增大。</a:t>
            </a:r>
            <a:endParaRPr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119" name="Line 167"/>
          <p:cNvSpPr>
            <a:spLocks noChangeShapeType="1"/>
          </p:cNvSpPr>
          <p:nvPr/>
        </p:nvSpPr>
        <p:spPr bwMode="auto">
          <a:xfrm flipH="1" flipV="1">
            <a:off x="5235511" y="2380563"/>
            <a:ext cx="409373" cy="327412"/>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lIns="91436" tIns="45718" rIns="91436" bIns="45718" anchor="ctr"/>
          <a:lstStyle/>
          <a:p>
            <a:pPr>
              <a:defRPr/>
            </a:pPr>
            <a:endParaRPr lang="zh-CN" altLang="en-US" sz="2400" b="1" kern="0" dirty="0">
              <a:solidFill>
                <a:sysClr val="windowText" lastClr="000000"/>
              </a:solidFill>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AutoShape 5"/>
          <p:cNvSpPr>
            <a:spLocks noChangeArrowheads="1"/>
          </p:cNvSpPr>
          <p:nvPr/>
        </p:nvSpPr>
        <p:spPr bwMode="auto">
          <a:xfrm>
            <a:off x="545146" y="659014"/>
            <a:ext cx="8053711"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a:p>
        </p:txBody>
      </p:sp>
      <p:sp>
        <p:nvSpPr>
          <p:cNvPr id="149" name="矩形 148"/>
          <p:cNvSpPr/>
          <p:nvPr/>
        </p:nvSpPr>
        <p:spPr>
          <a:xfrm>
            <a:off x="616087" y="616773"/>
            <a:ext cx="4079959" cy="403954"/>
          </a:xfrm>
          <a:prstGeom prst="rect">
            <a:avLst/>
          </a:prstGeom>
        </p:spPr>
        <p:txBody>
          <a:bodyPr wrap="none" lIns="91436" tIns="45718" rIns="91436" bIns="45718">
            <a:spAutoFit/>
          </a:bodyPr>
          <a:lstStyle/>
          <a:p>
            <a:r>
              <a:rPr lang="zh-CN" altLang="en-US" sz="2000" b="1" dirty="0">
                <a:latin typeface="微软雅黑" panose="020B0503020204020204" pitchFamily="34" charset="-122"/>
                <a:ea typeface="微软雅黑" panose="020B0503020204020204" pitchFamily="34" charset="-122"/>
              </a:rPr>
              <a:t>慢开始和拥塞避免算法的实现举例</a:t>
            </a:r>
            <a:endParaRPr lang="zh-CN" altLang="en-US" sz="2000" b="1" dirty="0">
              <a:latin typeface="微软雅黑" panose="020B0503020204020204" pitchFamily="34" charset="-122"/>
              <a:ea typeface="微软雅黑" panose="020B0503020204020204" pitchFamily="34" charset="-122"/>
            </a:endParaRPr>
          </a:p>
        </p:txBody>
      </p:sp>
      <p:sp>
        <p:nvSpPr>
          <p:cNvPr id="150" name="圆角矩形 149"/>
          <p:cNvSpPr/>
          <p:nvPr/>
        </p:nvSpPr>
        <p:spPr>
          <a:xfrm>
            <a:off x="545146" y="1069850"/>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36" name="组合 35"/>
          <p:cNvGrpSpPr/>
          <p:nvPr/>
        </p:nvGrpSpPr>
        <p:grpSpPr>
          <a:xfrm>
            <a:off x="1317045" y="1115751"/>
            <a:ext cx="6308098" cy="2262109"/>
            <a:chOff x="300644" y="840152"/>
            <a:chExt cx="8929364" cy="3093012"/>
          </a:xfrm>
        </p:grpSpPr>
        <p:sp>
          <p:nvSpPr>
            <p:cNvPr id="37" name="Text Box 140"/>
            <p:cNvSpPr txBox="1">
              <a:spLocks noChangeArrowheads="1"/>
            </p:cNvSpPr>
            <p:nvPr/>
          </p:nvSpPr>
          <p:spPr bwMode="auto">
            <a:xfrm>
              <a:off x="4758804" y="980728"/>
              <a:ext cx="1130300"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1200" b="1" kern="0" dirty="0">
                  <a:solidFill>
                    <a:srgbClr val="CC00CC"/>
                  </a:solidFill>
                  <a:latin typeface="微软雅黑" panose="020B0503020204020204" pitchFamily="34" charset="-122"/>
                  <a:ea typeface="微软雅黑" panose="020B0503020204020204" pitchFamily="34" charset="-122"/>
                </a:rPr>
                <a:t>超时</a:t>
              </a:r>
              <a:endParaRPr lang="zh-CN" altLang="en-US" sz="1200" b="1" kern="0" dirty="0">
                <a:solidFill>
                  <a:srgbClr val="CC00CC"/>
                </a:solidFill>
                <a:latin typeface="微软雅黑" panose="020B0503020204020204" pitchFamily="34" charset="-122"/>
                <a:ea typeface="微软雅黑" panose="020B0503020204020204" pitchFamily="34" charset="-122"/>
              </a:endParaRPr>
            </a:p>
          </p:txBody>
        </p:sp>
        <p:sp>
          <p:nvSpPr>
            <p:cNvPr id="38" name="Line 2"/>
            <p:cNvSpPr>
              <a:spLocks noChangeShapeType="1"/>
            </p:cNvSpPr>
            <p:nvPr/>
          </p:nvSpPr>
          <p:spPr bwMode="auto">
            <a:xfrm flipV="1">
              <a:off x="1883792" y="3639369"/>
              <a:ext cx="6211887" cy="4762"/>
            </a:xfrm>
            <a:prstGeom prst="line">
              <a:avLst/>
            </a:prstGeom>
            <a:noFill/>
            <a:ln w="1270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9"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40" name="Line 4"/>
            <p:cNvSpPr>
              <a:spLocks noChangeShapeType="1"/>
            </p:cNvSpPr>
            <p:nvPr/>
          </p:nvSpPr>
          <p:spPr bwMode="auto">
            <a:xfrm>
              <a:off x="2112392" y="3567931"/>
              <a:ext cx="0" cy="762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41" name="Line 5"/>
            <p:cNvSpPr>
              <a:spLocks noChangeShapeType="1"/>
            </p:cNvSpPr>
            <p:nvPr/>
          </p:nvSpPr>
          <p:spPr bwMode="auto">
            <a:xfrm>
              <a:off x="2340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42" name="Line 6"/>
            <p:cNvSpPr>
              <a:spLocks noChangeShapeType="1"/>
            </p:cNvSpPr>
            <p:nvPr/>
          </p:nvSpPr>
          <p:spPr bwMode="auto">
            <a:xfrm>
              <a:off x="2569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43" name="Line 7"/>
            <p:cNvSpPr>
              <a:spLocks noChangeShapeType="1"/>
            </p:cNvSpPr>
            <p:nvPr/>
          </p:nvSpPr>
          <p:spPr bwMode="auto">
            <a:xfrm>
              <a:off x="2798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44" name="Line 8"/>
            <p:cNvSpPr>
              <a:spLocks noChangeShapeType="1"/>
            </p:cNvSpPr>
            <p:nvPr/>
          </p:nvSpPr>
          <p:spPr bwMode="auto">
            <a:xfrm>
              <a:off x="3026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45" name="Line 9"/>
            <p:cNvSpPr>
              <a:spLocks noChangeShapeType="1"/>
            </p:cNvSpPr>
            <p:nvPr/>
          </p:nvSpPr>
          <p:spPr bwMode="auto">
            <a:xfrm>
              <a:off x="3255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46" name="Line 10"/>
            <p:cNvSpPr>
              <a:spLocks noChangeShapeType="1"/>
            </p:cNvSpPr>
            <p:nvPr/>
          </p:nvSpPr>
          <p:spPr bwMode="auto">
            <a:xfrm>
              <a:off x="3483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47" name="Line 11"/>
            <p:cNvSpPr>
              <a:spLocks noChangeShapeType="1"/>
            </p:cNvSpPr>
            <p:nvPr/>
          </p:nvSpPr>
          <p:spPr bwMode="auto">
            <a:xfrm>
              <a:off x="3712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48" name="Line 12"/>
            <p:cNvSpPr>
              <a:spLocks noChangeShapeType="1"/>
            </p:cNvSpPr>
            <p:nvPr/>
          </p:nvSpPr>
          <p:spPr bwMode="auto">
            <a:xfrm>
              <a:off x="3941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49" name="Line 13"/>
            <p:cNvSpPr>
              <a:spLocks noChangeShapeType="1"/>
            </p:cNvSpPr>
            <p:nvPr/>
          </p:nvSpPr>
          <p:spPr bwMode="auto">
            <a:xfrm>
              <a:off x="4169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50" name="Line 14"/>
            <p:cNvSpPr>
              <a:spLocks noChangeShapeType="1"/>
            </p:cNvSpPr>
            <p:nvPr/>
          </p:nvSpPr>
          <p:spPr bwMode="auto">
            <a:xfrm>
              <a:off x="4398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51" name="Line 15"/>
            <p:cNvSpPr>
              <a:spLocks noChangeShapeType="1"/>
            </p:cNvSpPr>
            <p:nvPr/>
          </p:nvSpPr>
          <p:spPr bwMode="auto">
            <a:xfrm>
              <a:off x="4626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52" name="Line 16"/>
            <p:cNvSpPr>
              <a:spLocks noChangeShapeType="1"/>
            </p:cNvSpPr>
            <p:nvPr/>
          </p:nvSpPr>
          <p:spPr bwMode="auto">
            <a:xfrm>
              <a:off x="4855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53" name="Line 17"/>
            <p:cNvSpPr>
              <a:spLocks noChangeShapeType="1"/>
            </p:cNvSpPr>
            <p:nvPr/>
          </p:nvSpPr>
          <p:spPr bwMode="auto">
            <a:xfrm>
              <a:off x="5084192" y="3567931"/>
              <a:ext cx="0" cy="762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54" name="Line 18"/>
            <p:cNvSpPr>
              <a:spLocks noChangeShapeType="1"/>
            </p:cNvSpPr>
            <p:nvPr/>
          </p:nvSpPr>
          <p:spPr bwMode="auto">
            <a:xfrm>
              <a:off x="5312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55" name="Line 19"/>
            <p:cNvSpPr>
              <a:spLocks noChangeShapeType="1"/>
            </p:cNvSpPr>
            <p:nvPr/>
          </p:nvSpPr>
          <p:spPr bwMode="auto">
            <a:xfrm>
              <a:off x="5541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56" name="Line 20"/>
            <p:cNvSpPr>
              <a:spLocks noChangeShapeType="1"/>
            </p:cNvSpPr>
            <p:nvPr/>
          </p:nvSpPr>
          <p:spPr bwMode="auto">
            <a:xfrm>
              <a:off x="5769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57" name="Line 21"/>
            <p:cNvSpPr>
              <a:spLocks noChangeShapeType="1"/>
            </p:cNvSpPr>
            <p:nvPr/>
          </p:nvSpPr>
          <p:spPr bwMode="auto">
            <a:xfrm>
              <a:off x="5998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58" name="Line 22"/>
            <p:cNvSpPr>
              <a:spLocks noChangeShapeType="1"/>
            </p:cNvSpPr>
            <p:nvPr/>
          </p:nvSpPr>
          <p:spPr bwMode="auto">
            <a:xfrm>
              <a:off x="6227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59" name="Line 23"/>
            <p:cNvSpPr>
              <a:spLocks noChangeShapeType="1"/>
            </p:cNvSpPr>
            <p:nvPr/>
          </p:nvSpPr>
          <p:spPr bwMode="auto">
            <a:xfrm>
              <a:off x="6455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0" name="Line 24"/>
            <p:cNvSpPr>
              <a:spLocks noChangeShapeType="1"/>
            </p:cNvSpPr>
            <p:nvPr/>
          </p:nvSpPr>
          <p:spPr bwMode="auto">
            <a:xfrm>
              <a:off x="6684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1" name="Line 25"/>
            <p:cNvSpPr>
              <a:spLocks noChangeShapeType="1"/>
            </p:cNvSpPr>
            <p:nvPr/>
          </p:nvSpPr>
          <p:spPr bwMode="auto">
            <a:xfrm>
              <a:off x="6912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2" name="Line 40"/>
            <p:cNvSpPr>
              <a:spLocks noChangeShapeType="1"/>
            </p:cNvSpPr>
            <p:nvPr/>
          </p:nvSpPr>
          <p:spPr bwMode="auto">
            <a:xfrm>
              <a:off x="1883792" y="3263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3" name="Line 41"/>
            <p:cNvSpPr>
              <a:spLocks noChangeShapeType="1"/>
            </p:cNvSpPr>
            <p:nvPr/>
          </p:nvSpPr>
          <p:spPr bwMode="auto">
            <a:xfrm>
              <a:off x="1883792" y="2882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4" name="Line 42"/>
            <p:cNvSpPr>
              <a:spLocks noChangeShapeType="1"/>
            </p:cNvSpPr>
            <p:nvPr/>
          </p:nvSpPr>
          <p:spPr bwMode="auto">
            <a:xfrm>
              <a:off x="1883792" y="2501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5" name="Line 43"/>
            <p:cNvSpPr>
              <a:spLocks noChangeShapeType="1"/>
            </p:cNvSpPr>
            <p:nvPr/>
          </p:nvSpPr>
          <p:spPr bwMode="auto">
            <a:xfrm>
              <a:off x="1883792" y="2120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6" name="Line 44"/>
            <p:cNvSpPr>
              <a:spLocks noChangeShapeType="1"/>
            </p:cNvSpPr>
            <p:nvPr/>
          </p:nvSpPr>
          <p:spPr bwMode="auto">
            <a:xfrm>
              <a:off x="1883792" y="1739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7" name="Line 45"/>
            <p:cNvSpPr>
              <a:spLocks noChangeShapeType="1"/>
            </p:cNvSpPr>
            <p:nvPr/>
          </p:nvSpPr>
          <p:spPr bwMode="auto">
            <a:xfrm>
              <a:off x="1883792" y="1358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8" name="Text Box 77"/>
            <p:cNvSpPr txBox="1">
              <a:spLocks noChangeArrowheads="1"/>
            </p:cNvSpPr>
            <p:nvPr/>
          </p:nvSpPr>
          <p:spPr bwMode="auto">
            <a:xfrm>
              <a:off x="2159478" y="3588569"/>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69" name="Text Box 78"/>
            <p:cNvSpPr txBox="1">
              <a:spLocks noChangeArrowheads="1"/>
            </p:cNvSpPr>
            <p:nvPr/>
          </p:nvSpPr>
          <p:spPr bwMode="auto">
            <a:xfrm>
              <a:off x="2616678" y="3588570"/>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4</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70" name="Text Box 79"/>
            <p:cNvSpPr txBox="1">
              <a:spLocks noChangeArrowheads="1"/>
            </p:cNvSpPr>
            <p:nvPr/>
          </p:nvSpPr>
          <p:spPr bwMode="auto">
            <a:xfrm>
              <a:off x="3073878" y="3588570"/>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6</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71" name="Text Box 80"/>
            <p:cNvSpPr txBox="1">
              <a:spLocks noChangeArrowheads="1"/>
            </p:cNvSpPr>
            <p:nvPr/>
          </p:nvSpPr>
          <p:spPr bwMode="auto">
            <a:xfrm>
              <a:off x="3543778" y="3588570"/>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8</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72" name="Text Box 81"/>
            <p:cNvSpPr txBox="1">
              <a:spLocks noChangeArrowheads="1"/>
            </p:cNvSpPr>
            <p:nvPr/>
          </p:nvSpPr>
          <p:spPr bwMode="auto">
            <a:xfrm>
              <a:off x="3924779"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10</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73" name="Text Box 82"/>
            <p:cNvSpPr txBox="1">
              <a:spLocks noChangeArrowheads="1"/>
            </p:cNvSpPr>
            <p:nvPr/>
          </p:nvSpPr>
          <p:spPr bwMode="auto">
            <a:xfrm>
              <a:off x="4420078"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12</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74" name="Text Box 83"/>
            <p:cNvSpPr txBox="1">
              <a:spLocks noChangeArrowheads="1"/>
            </p:cNvSpPr>
            <p:nvPr/>
          </p:nvSpPr>
          <p:spPr bwMode="auto">
            <a:xfrm>
              <a:off x="4851878"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14</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75" name="Text Box 84"/>
            <p:cNvSpPr txBox="1">
              <a:spLocks noChangeArrowheads="1"/>
            </p:cNvSpPr>
            <p:nvPr/>
          </p:nvSpPr>
          <p:spPr bwMode="auto">
            <a:xfrm>
              <a:off x="5309079"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16</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76" name="Text Box 85"/>
            <p:cNvSpPr txBox="1">
              <a:spLocks noChangeArrowheads="1"/>
            </p:cNvSpPr>
            <p:nvPr/>
          </p:nvSpPr>
          <p:spPr bwMode="auto">
            <a:xfrm>
              <a:off x="5782154"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18</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77" name="Text Box 86"/>
            <p:cNvSpPr txBox="1">
              <a:spLocks noChangeArrowheads="1"/>
            </p:cNvSpPr>
            <p:nvPr/>
          </p:nvSpPr>
          <p:spPr bwMode="auto">
            <a:xfrm>
              <a:off x="6239353" y="3588570"/>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20</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78" name="Text Box 87"/>
            <p:cNvSpPr txBox="1">
              <a:spLocks noChangeArrowheads="1"/>
            </p:cNvSpPr>
            <p:nvPr/>
          </p:nvSpPr>
          <p:spPr bwMode="auto">
            <a:xfrm>
              <a:off x="6683854" y="3596503"/>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22</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79" name="Text Box 89"/>
            <p:cNvSpPr txBox="1">
              <a:spLocks noChangeArrowheads="1"/>
            </p:cNvSpPr>
            <p:nvPr/>
          </p:nvSpPr>
          <p:spPr bwMode="auto">
            <a:xfrm>
              <a:off x="1740377" y="3588570"/>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dirty="0">
                  <a:solidFill>
                    <a:srgbClr val="000000"/>
                  </a:solidFill>
                  <a:latin typeface="微软雅黑" panose="020B0503020204020204" pitchFamily="34" charset="-122"/>
                  <a:ea typeface="微软雅黑" panose="020B0503020204020204" pitchFamily="34" charset="-122"/>
                </a:rPr>
                <a:t>0</a:t>
              </a:r>
              <a:endParaRPr lang="en-US" altLang="zh-CN" sz="1000" b="1" kern="0" dirty="0">
                <a:solidFill>
                  <a:srgbClr val="000000"/>
                </a:solidFill>
                <a:latin typeface="微软雅黑" panose="020B0503020204020204" pitchFamily="34" charset="-122"/>
                <a:ea typeface="微软雅黑" panose="020B0503020204020204" pitchFamily="34" charset="-122"/>
              </a:endParaRPr>
            </a:p>
          </p:txBody>
        </p:sp>
        <p:sp>
          <p:nvSpPr>
            <p:cNvPr id="80" name="Text Box 90"/>
            <p:cNvSpPr txBox="1">
              <a:spLocks noChangeArrowheads="1"/>
            </p:cNvSpPr>
            <p:nvPr/>
          </p:nvSpPr>
          <p:spPr bwMode="auto">
            <a:xfrm>
              <a:off x="1617091" y="3439342"/>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dirty="0">
                  <a:solidFill>
                    <a:srgbClr val="000000"/>
                  </a:solidFill>
                  <a:latin typeface="微软雅黑" panose="020B0503020204020204" pitchFamily="34" charset="-122"/>
                  <a:ea typeface="微软雅黑" panose="020B0503020204020204" pitchFamily="34" charset="-122"/>
                </a:rPr>
                <a:t>0</a:t>
              </a:r>
              <a:endParaRPr lang="en-US" altLang="zh-CN" sz="1000" b="1" kern="0" dirty="0">
                <a:solidFill>
                  <a:srgbClr val="000000"/>
                </a:solidFill>
                <a:latin typeface="微软雅黑" panose="020B0503020204020204" pitchFamily="34" charset="-122"/>
                <a:ea typeface="微软雅黑" panose="020B0503020204020204" pitchFamily="34" charset="-122"/>
              </a:endParaRPr>
            </a:p>
          </p:txBody>
        </p:sp>
        <p:sp>
          <p:nvSpPr>
            <p:cNvPr id="81" name="Text Box 91"/>
            <p:cNvSpPr txBox="1">
              <a:spLocks noChangeArrowheads="1"/>
            </p:cNvSpPr>
            <p:nvPr/>
          </p:nvSpPr>
          <p:spPr bwMode="auto">
            <a:xfrm>
              <a:off x="1597772" y="3058346"/>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4</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82" name="Text Box 92"/>
            <p:cNvSpPr txBox="1">
              <a:spLocks noChangeArrowheads="1"/>
            </p:cNvSpPr>
            <p:nvPr/>
          </p:nvSpPr>
          <p:spPr bwMode="auto">
            <a:xfrm>
              <a:off x="1597772" y="26900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dirty="0">
                  <a:solidFill>
                    <a:srgbClr val="000000"/>
                  </a:solidFill>
                  <a:latin typeface="微软雅黑" panose="020B0503020204020204" pitchFamily="34" charset="-122"/>
                  <a:ea typeface="微软雅黑" panose="020B0503020204020204" pitchFamily="34" charset="-122"/>
                </a:rPr>
                <a:t>8</a:t>
              </a:r>
              <a:endParaRPr lang="en-US" altLang="zh-CN" sz="1000" b="1" kern="0" dirty="0">
                <a:solidFill>
                  <a:srgbClr val="000000"/>
                </a:solidFill>
                <a:latin typeface="微软雅黑" panose="020B0503020204020204" pitchFamily="34" charset="-122"/>
                <a:ea typeface="微软雅黑" panose="020B0503020204020204" pitchFamily="34" charset="-122"/>
              </a:endParaRPr>
            </a:p>
          </p:txBody>
        </p:sp>
        <p:sp>
          <p:nvSpPr>
            <p:cNvPr id="83" name="Text Box 93"/>
            <p:cNvSpPr txBox="1">
              <a:spLocks noChangeArrowheads="1"/>
            </p:cNvSpPr>
            <p:nvPr/>
          </p:nvSpPr>
          <p:spPr bwMode="auto">
            <a:xfrm>
              <a:off x="1483472" y="2321743"/>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12</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84" name="Text Box 94"/>
            <p:cNvSpPr txBox="1">
              <a:spLocks noChangeArrowheads="1"/>
            </p:cNvSpPr>
            <p:nvPr/>
          </p:nvSpPr>
          <p:spPr bwMode="auto">
            <a:xfrm>
              <a:off x="1483472" y="1953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16</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85" name="Text Box 95"/>
            <p:cNvSpPr txBox="1">
              <a:spLocks noChangeArrowheads="1"/>
            </p:cNvSpPr>
            <p:nvPr/>
          </p:nvSpPr>
          <p:spPr bwMode="auto">
            <a:xfrm>
              <a:off x="1483472" y="1572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20</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86" name="Text Box 96"/>
            <p:cNvSpPr txBox="1">
              <a:spLocks noChangeArrowheads="1"/>
            </p:cNvSpPr>
            <p:nvPr/>
          </p:nvSpPr>
          <p:spPr bwMode="auto">
            <a:xfrm>
              <a:off x="1483472"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dirty="0">
                  <a:solidFill>
                    <a:srgbClr val="000000"/>
                  </a:solidFill>
                  <a:latin typeface="微软雅黑" panose="020B0503020204020204" pitchFamily="34" charset="-122"/>
                  <a:ea typeface="微软雅黑" panose="020B0503020204020204" pitchFamily="34" charset="-122"/>
                </a:rPr>
                <a:t>24</a:t>
              </a:r>
              <a:endParaRPr lang="en-US" altLang="zh-CN" sz="1000" b="1" kern="0" dirty="0">
                <a:solidFill>
                  <a:srgbClr val="000000"/>
                </a:solidFill>
                <a:latin typeface="微软雅黑" panose="020B0503020204020204" pitchFamily="34" charset="-122"/>
                <a:ea typeface="微软雅黑" panose="020B0503020204020204" pitchFamily="34" charset="-122"/>
              </a:endParaRPr>
            </a:p>
          </p:txBody>
        </p:sp>
        <p:sp>
          <p:nvSpPr>
            <p:cNvPr id="87"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8"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9"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0"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1"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2"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3"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4"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5"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6"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7"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8"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9"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00" name="Freeform 118"/>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01" name="Text Box 134"/>
            <p:cNvSpPr txBox="1">
              <a:spLocks noChangeArrowheads="1"/>
            </p:cNvSpPr>
            <p:nvPr/>
          </p:nvSpPr>
          <p:spPr bwMode="auto">
            <a:xfrm>
              <a:off x="8097266" y="3444106"/>
              <a:ext cx="113274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1200" b="1" kern="0">
                  <a:solidFill>
                    <a:srgbClr val="000000"/>
                  </a:solidFill>
                  <a:latin typeface="微软雅黑" panose="020B0503020204020204" pitchFamily="34" charset="-122"/>
                  <a:ea typeface="微软雅黑" panose="020B0503020204020204" pitchFamily="34" charset="-122"/>
                </a:rPr>
                <a:t>传输轮次</a:t>
              </a:r>
              <a:endParaRPr lang="zh-CN" altLang="en-US" sz="1200" b="1" kern="0">
                <a:solidFill>
                  <a:srgbClr val="000000"/>
                </a:solidFill>
                <a:latin typeface="微软雅黑" panose="020B0503020204020204" pitchFamily="34" charset="-122"/>
                <a:ea typeface="微软雅黑" panose="020B0503020204020204" pitchFamily="34" charset="-122"/>
              </a:endParaRPr>
            </a:p>
          </p:txBody>
        </p:sp>
        <p:sp>
          <p:nvSpPr>
            <p:cNvPr id="102" name="Text Box 135"/>
            <p:cNvSpPr txBox="1">
              <a:spLocks noChangeArrowheads="1"/>
            </p:cNvSpPr>
            <p:nvPr/>
          </p:nvSpPr>
          <p:spPr bwMode="auto">
            <a:xfrm>
              <a:off x="951929" y="840152"/>
              <a:ext cx="184978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1200" b="1" kern="0" dirty="0">
                  <a:solidFill>
                    <a:srgbClr val="000000"/>
                  </a:solidFill>
                  <a:latin typeface="微软雅黑" panose="020B0503020204020204" pitchFamily="34" charset="-122"/>
                  <a:ea typeface="微软雅黑" panose="020B0503020204020204" pitchFamily="34" charset="-122"/>
                </a:rPr>
                <a:t>拥塞窗口  </a:t>
              </a:r>
              <a:r>
                <a:rPr lang="en-US" altLang="zh-CN" sz="1200" b="1" kern="0" dirty="0" err="1">
                  <a:solidFill>
                    <a:srgbClr val="000000"/>
                  </a:solidFill>
                  <a:latin typeface="微软雅黑" panose="020B0503020204020204" pitchFamily="34" charset="-122"/>
                  <a:ea typeface="微软雅黑" panose="020B0503020204020204" pitchFamily="34" charset="-122"/>
                </a:rPr>
                <a:t>cwnd</a:t>
              </a:r>
              <a:endParaRPr lang="en-US" altLang="zh-CN" sz="1200" b="1" kern="0" dirty="0">
                <a:solidFill>
                  <a:srgbClr val="000000"/>
                </a:solidFill>
                <a:latin typeface="微软雅黑" panose="020B0503020204020204" pitchFamily="34" charset="-122"/>
                <a:ea typeface="微软雅黑" panose="020B0503020204020204" pitchFamily="34" charset="-122"/>
              </a:endParaRPr>
            </a:p>
          </p:txBody>
        </p:sp>
        <p:sp>
          <p:nvSpPr>
            <p:cNvPr id="103" name="Text Box 140"/>
            <p:cNvSpPr txBox="1">
              <a:spLocks noChangeArrowheads="1"/>
            </p:cNvSpPr>
            <p:nvPr/>
          </p:nvSpPr>
          <p:spPr bwMode="auto">
            <a:xfrm>
              <a:off x="6895229" y="1763523"/>
              <a:ext cx="115411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200" b="1" kern="0" dirty="0">
                  <a:solidFill>
                    <a:srgbClr val="CC00CC"/>
                  </a:solidFill>
                  <a:latin typeface="微软雅黑" panose="020B0503020204020204" pitchFamily="34" charset="-122"/>
                  <a:ea typeface="微软雅黑" panose="020B0503020204020204" pitchFamily="34" charset="-122"/>
                </a:rPr>
                <a:t>3-ACK</a:t>
              </a:r>
              <a:endParaRPr lang="zh-CN" altLang="en-US" sz="1200" b="1" kern="0" dirty="0">
                <a:solidFill>
                  <a:srgbClr val="CC00CC"/>
                </a:solidFill>
                <a:latin typeface="微软雅黑" panose="020B0503020204020204" pitchFamily="34" charset="-122"/>
                <a:ea typeface="微软雅黑" panose="020B0503020204020204" pitchFamily="34" charset="-122"/>
              </a:endParaRPr>
            </a:p>
          </p:txBody>
        </p:sp>
        <p:sp>
          <p:nvSpPr>
            <p:cNvPr id="104" name="Line 156"/>
            <p:cNvSpPr>
              <a:spLocks noChangeShapeType="1"/>
            </p:cNvSpPr>
            <p:nvPr/>
          </p:nvSpPr>
          <p:spPr bwMode="auto">
            <a:xfrm>
              <a:off x="1959992" y="2120131"/>
              <a:ext cx="838200" cy="0"/>
            </a:xfrm>
            <a:prstGeom prst="line">
              <a:avLst/>
            </a:prstGeom>
            <a:noFill/>
            <a:ln w="1270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05" name="Line 146"/>
            <p:cNvSpPr>
              <a:spLocks noChangeShapeType="1"/>
            </p:cNvSpPr>
            <p:nvPr/>
          </p:nvSpPr>
          <p:spPr bwMode="auto">
            <a:xfrm flipV="1">
              <a:off x="1959992" y="1351781"/>
              <a:ext cx="2679700" cy="6350"/>
            </a:xfrm>
            <a:prstGeom prst="line">
              <a:avLst/>
            </a:prstGeom>
            <a:noFill/>
            <a:ln w="1270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06" name="Text Box 203"/>
            <p:cNvSpPr txBox="1">
              <a:spLocks noChangeArrowheads="1"/>
            </p:cNvSpPr>
            <p:nvPr/>
          </p:nvSpPr>
          <p:spPr bwMode="auto">
            <a:xfrm>
              <a:off x="7761175" y="1935494"/>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sz="1200" b="1" kern="0" dirty="0">
                  <a:solidFill>
                    <a:srgbClr val="0000FF"/>
                  </a:solidFill>
                  <a:latin typeface="微软雅黑" panose="020B0503020204020204" pitchFamily="34" charset="-122"/>
                  <a:ea typeface="微软雅黑" panose="020B0503020204020204" pitchFamily="34" charset="-122"/>
                </a:rPr>
                <a:t>TCP Reno </a:t>
              </a:r>
              <a:endParaRPr lang="en-US" altLang="zh-CN" sz="1200" b="1" kern="0" dirty="0">
                <a:solidFill>
                  <a:srgbClr val="0000FF"/>
                </a:solidFill>
                <a:latin typeface="微软雅黑" panose="020B0503020204020204" pitchFamily="34" charset="-122"/>
                <a:ea typeface="微软雅黑" panose="020B0503020204020204" pitchFamily="34" charset="-122"/>
              </a:endParaRPr>
            </a:p>
            <a:p>
              <a:pPr algn="ctr" eaLnBrk="1" hangingPunct="1">
                <a:defRPr/>
              </a:pPr>
              <a:r>
                <a:rPr lang="zh-CN" altLang="en-US" sz="1200" b="1" kern="0" dirty="0">
                  <a:solidFill>
                    <a:srgbClr val="0000FF"/>
                  </a:solidFill>
                  <a:latin typeface="微软雅黑" panose="020B0503020204020204" pitchFamily="34" charset="-122"/>
                  <a:ea typeface="微软雅黑" panose="020B0503020204020204" pitchFamily="34" charset="-122"/>
                </a:rPr>
                <a:t>版本</a:t>
              </a:r>
              <a:endParaRPr lang="zh-CN" altLang="en-US" sz="1200" b="1" kern="0" dirty="0">
                <a:solidFill>
                  <a:srgbClr val="0000FF"/>
                </a:solidFill>
                <a:latin typeface="微软雅黑" panose="020B0503020204020204" pitchFamily="34" charset="-122"/>
                <a:ea typeface="微软雅黑" panose="020B0503020204020204" pitchFamily="34" charset="-122"/>
              </a:endParaRPr>
            </a:p>
          </p:txBody>
        </p:sp>
        <p:sp>
          <p:nvSpPr>
            <p:cNvPr id="107" name="Text Box 205"/>
            <p:cNvSpPr txBox="1">
              <a:spLocks noChangeArrowheads="1"/>
            </p:cNvSpPr>
            <p:nvPr/>
          </p:nvSpPr>
          <p:spPr bwMode="auto">
            <a:xfrm>
              <a:off x="300644" y="1861370"/>
              <a:ext cx="1198547" cy="631241"/>
            </a:xfrm>
            <a:prstGeom prst="rect">
              <a:avLst/>
            </a:prstGeom>
            <a:noFill/>
            <a:ln w="9525">
              <a:noFill/>
              <a:miter lim="800000"/>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sz="1200" b="1" kern="0" dirty="0" err="1">
                  <a:solidFill>
                    <a:srgbClr val="CC00CC"/>
                  </a:solidFill>
                  <a:latin typeface="微软雅黑" panose="020B0503020204020204" pitchFamily="34" charset="-122"/>
                  <a:ea typeface="微软雅黑" panose="020B0503020204020204" pitchFamily="34" charset="-122"/>
                </a:rPr>
                <a:t>ssthresh</a:t>
              </a:r>
              <a:endParaRPr lang="en-US" altLang="zh-CN" sz="1200" b="1" kern="0" dirty="0">
                <a:solidFill>
                  <a:srgbClr val="CC00CC"/>
                </a:solidFill>
                <a:latin typeface="微软雅黑" panose="020B0503020204020204" pitchFamily="34" charset="-122"/>
                <a:ea typeface="微软雅黑" panose="020B0503020204020204" pitchFamily="34" charset="-122"/>
              </a:endParaRPr>
            </a:p>
            <a:p>
              <a:pPr algn="ctr" eaLnBrk="1" hangingPunct="1">
                <a:defRPr/>
              </a:pPr>
              <a:r>
                <a:rPr lang="zh-CN" altLang="en-US" sz="1200" b="1" kern="0" dirty="0">
                  <a:solidFill>
                    <a:srgbClr val="CC00CC"/>
                  </a:solidFill>
                  <a:latin typeface="微软雅黑" panose="020B0503020204020204" pitchFamily="34" charset="-122"/>
                  <a:ea typeface="微软雅黑" panose="020B0503020204020204" pitchFamily="34" charset="-122"/>
                </a:rPr>
                <a:t> 的初始值</a:t>
              </a:r>
              <a:endParaRPr lang="zh-CN" altLang="en-US" sz="1200" b="1" kern="0" dirty="0">
                <a:solidFill>
                  <a:srgbClr val="CC00CC"/>
                </a:solidFill>
                <a:latin typeface="微软雅黑" panose="020B0503020204020204" pitchFamily="34" charset="-122"/>
                <a:ea typeface="微软雅黑" panose="020B0503020204020204" pitchFamily="34" charset="-122"/>
              </a:endParaRPr>
            </a:p>
          </p:txBody>
        </p:sp>
        <p:sp>
          <p:nvSpPr>
            <p:cNvPr id="108" name="Line 215"/>
            <p:cNvSpPr>
              <a:spLocks noChangeShapeType="1"/>
            </p:cNvSpPr>
            <p:nvPr/>
          </p:nvSpPr>
          <p:spPr bwMode="auto">
            <a:xfrm flipV="1">
              <a:off x="1388492" y="2148706"/>
              <a:ext cx="214312" cy="0"/>
            </a:xfrm>
            <a:prstGeom prst="line">
              <a:avLst/>
            </a:prstGeom>
            <a:noFill/>
            <a:ln w="19050">
              <a:solidFill>
                <a:srgbClr val="CC00CC"/>
              </a:solidFill>
              <a:round/>
              <a:tailEnd type="triangle" w="sm" len="med"/>
            </a:ln>
            <a:extLst>
              <a:ext uri="{909E8E84-426E-40DD-AFC4-6F175D3DCCD1}">
                <a14:hiddenFill xmlns:a14="http://schemas.microsoft.com/office/drawing/2010/main">
                  <a:noFill/>
                </a14:hiddenFill>
              </a:ext>
            </a:extLst>
          </p:spPr>
          <p:txBody>
            <a:bodyP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09" name="Text Box 206"/>
            <p:cNvSpPr txBox="1">
              <a:spLocks noChangeArrowheads="1"/>
            </p:cNvSpPr>
            <p:nvPr/>
          </p:nvSpPr>
          <p:spPr bwMode="auto">
            <a:xfrm rot="20245475">
              <a:off x="6824458" y="2308582"/>
              <a:ext cx="113274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200" b="1" kern="0">
                  <a:solidFill>
                    <a:srgbClr val="000000"/>
                  </a:solidFill>
                  <a:latin typeface="微软雅黑" panose="020B0503020204020204" pitchFamily="34" charset="-122"/>
                  <a:ea typeface="微软雅黑" panose="020B0503020204020204" pitchFamily="34" charset="-122"/>
                </a:rPr>
                <a:t>拥塞避免</a:t>
              </a:r>
              <a:endParaRPr lang="zh-CN" altLang="en-US" sz="1200" b="1" kern="0">
                <a:solidFill>
                  <a:srgbClr val="000000"/>
                </a:solidFill>
                <a:latin typeface="微软雅黑" panose="020B0503020204020204" pitchFamily="34" charset="-122"/>
                <a:ea typeface="微软雅黑" panose="020B0503020204020204" pitchFamily="34" charset="-122"/>
              </a:endParaRPr>
            </a:p>
          </p:txBody>
        </p:sp>
        <p:sp>
          <p:nvSpPr>
            <p:cNvPr id="110"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1"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2"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3"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4"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5"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6"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7"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8" name="Line 147"/>
            <p:cNvSpPr>
              <a:spLocks noChangeShapeType="1"/>
            </p:cNvSpPr>
            <p:nvPr/>
          </p:nvSpPr>
          <p:spPr bwMode="auto">
            <a:xfrm rot="10800000">
              <a:off x="1977454" y="2499544"/>
              <a:ext cx="4038600" cy="0"/>
            </a:xfrm>
            <a:prstGeom prst="line">
              <a:avLst/>
            </a:prstGeom>
            <a:noFill/>
            <a:ln w="1270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cxnSp>
          <p:nvCxnSpPr>
            <p:cNvPr id="119"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ln>
            <a:extLst>
              <a:ext uri="{909E8E84-426E-40DD-AFC4-6F175D3DCCD1}">
                <a14:hiddenFill xmlns:a14="http://schemas.microsoft.com/office/drawing/2010/main">
                  <a:noFill/>
                </a14:hiddenFill>
              </a:ext>
            </a:extLst>
          </p:spPr>
        </p:cxnSp>
        <p:sp>
          <p:nvSpPr>
            <p:cNvPr id="120"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r>
                <a:rPr lang="en-US" altLang="zh-CN" kern="0" dirty="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dirty="0">
                <a:solidFill>
                  <a:srgbClr val="CC00CC"/>
                </a:solidFill>
                <a:latin typeface="微软雅黑" panose="020B0503020204020204" pitchFamily="34" charset="-122"/>
                <a:ea typeface="微软雅黑" panose="020B0503020204020204" pitchFamily="34" charset="-122"/>
              </a:endParaRPr>
            </a:p>
          </p:txBody>
        </p:sp>
        <p:sp>
          <p:nvSpPr>
            <p:cNvPr id="121"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22" name="任意多边形 134"/>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23"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defRPr/>
              </a:pPr>
              <a:r>
                <a:rPr lang="en-US" altLang="zh-CN" kern="0" dirty="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dirty="0">
                <a:solidFill>
                  <a:srgbClr val="CC00CC"/>
                </a:solidFill>
                <a:latin typeface="微软雅黑" panose="020B0503020204020204" pitchFamily="34" charset="-122"/>
                <a:ea typeface="微软雅黑" panose="020B0503020204020204" pitchFamily="34" charset="-122"/>
              </a:endParaRPr>
            </a:p>
          </p:txBody>
        </p:sp>
        <p:cxnSp>
          <p:nvCxnSpPr>
            <p:cNvPr id="124" name="直接连接符 123"/>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ln>
          </p:spPr>
        </p:cxnSp>
        <p:cxnSp>
          <p:nvCxnSpPr>
            <p:cNvPr id="125"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ln>
          </p:spPr>
        </p:cxnSp>
        <p:sp>
          <p:nvSpPr>
            <p:cNvPr id="126"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27" name="Line 24"/>
            <p:cNvSpPr>
              <a:spLocks noChangeShapeType="1"/>
            </p:cNvSpPr>
            <p:nvPr/>
          </p:nvSpPr>
          <p:spPr bwMode="auto">
            <a:xfrm>
              <a:off x="7367017" y="348538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28" name="Line 22"/>
            <p:cNvSpPr>
              <a:spLocks noChangeShapeType="1"/>
            </p:cNvSpPr>
            <p:nvPr/>
          </p:nvSpPr>
          <p:spPr bwMode="auto">
            <a:xfrm>
              <a:off x="7135242" y="3490144"/>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29" name="Text Box 87"/>
            <p:cNvSpPr txBox="1">
              <a:spLocks noChangeArrowheads="1"/>
            </p:cNvSpPr>
            <p:nvPr/>
          </p:nvSpPr>
          <p:spPr bwMode="auto">
            <a:xfrm>
              <a:off x="7112479" y="3593331"/>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24</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130" name="Line 22"/>
            <p:cNvSpPr>
              <a:spLocks noChangeShapeType="1"/>
            </p:cNvSpPr>
            <p:nvPr/>
          </p:nvSpPr>
          <p:spPr bwMode="auto">
            <a:xfrm>
              <a:off x="7605142" y="349808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cxnSp>
          <p:nvCxnSpPr>
            <p:cNvPr id="131" name="直接连接符 134"/>
            <p:cNvCxnSpPr>
              <a:cxnSpLocks noChangeShapeType="1"/>
              <a:stCxn id="122" idx="4"/>
              <a:endCxn id="126" idx="3"/>
            </p:cNvCxnSpPr>
            <p:nvPr/>
          </p:nvCxnSpPr>
          <p:spPr bwMode="auto">
            <a:xfrm>
              <a:off x="6706617" y="2109019"/>
              <a:ext cx="200025" cy="785812"/>
            </a:xfrm>
            <a:prstGeom prst="line">
              <a:avLst/>
            </a:prstGeom>
            <a:noFill/>
            <a:ln w="19050" algn="ctr">
              <a:solidFill>
                <a:srgbClr val="0000FF"/>
              </a:solidFill>
              <a:round/>
            </a:ln>
          </p:spPr>
        </p:cxnSp>
        <p:sp>
          <p:nvSpPr>
            <p:cNvPr id="132" name="Text Box 206"/>
            <p:cNvSpPr txBox="1">
              <a:spLocks noChangeArrowheads="1"/>
            </p:cNvSpPr>
            <p:nvPr/>
          </p:nvSpPr>
          <p:spPr bwMode="auto">
            <a:xfrm rot="20070649">
              <a:off x="5690388" y="1904915"/>
              <a:ext cx="113274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200" b="1" kern="0" dirty="0">
                  <a:solidFill>
                    <a:srgbClr val="000000"/>
                  </a:solidFill>
                  <a:latin typeface="微软雅黑" panose="020B0503020204020204" pitchFamily="34" charset="-122"/>
                  <a:ea typeface="微软雅黑" panose="020B0503020204020204" pitchFamily="34" charset="-122"/>
                </a:rPr>
                <a:t>拥塞避免</a:t>
              </a:r>
              <a:endParaRPr lang="zh-CN" altLang="en-US" sz="1200" b="1" kern="0" dirty="0">
                <a:solidFill>
                  <a:srgbClr val="000000"/>
                </a:solidFill>
                <a:latin typeface="微软雅黑" panose="020B0503020204020204" pitchFamily="34" charset="-122"/>
                <a:ea typeface="微软雅黑" panose="020B0503020204020204" pitchFamily="34" charset="-122"/>
              </a:endParaRPr>
            </a:p>
          </p:txBody>
        </p:sp>
        <p:sp>
          <p:nvSpPr>
            <p:cNvPr id="133" name="Text Box 206"/>
            <p:cNvSpPr txBox="1">
              <a:spLocks noChangeArrowheads="1"/>
            </p:cNvSpPr>
            <p:nvPr/>
          </p:nvSpPr>
          <p:spPr bwMode="auto">
            <a:xfrm rot="20205303">
              <a:off x="2783437" y="1466625"/>
              <a:ext cx="1132742" cy="37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200" b="1" kern="0" dirty="0">
                  <a:solidFill>
                    <a:srgbClr val="000000"/>
                  </a:solidFill>
                  <a:latin typeface="微软雅黑" panose="020B0503020204020204" pitchFamily="34" charset="-122"/>
                  <a:ea typeface="微软雅黑" panose="020B0503020204020204" pitchFamily="34" charset="-122"/>
                </a:rPr>
                <a:t>拥塞避免</a:t>
              </a:r>
              <a:endParaRPr lang="zh-CN" altLang="en-US" sz="1200" b="1" kern="0" dirty="0">
                <a:solidFill>
                  <a:srgbClr val="000000"/>
                </a:solidFill>
                <a:latin typeface="微软雅黑" panose="020B0503020204020204" pitchFamily="34" charset="-122"/>
                <a:ea typeface="微软雅黑" panose="020B0503020204020204" pitchFamily="34" charset="-122"/>
              </a:endParaRPr>
            </a:p>
          </p:txBody>
        </p:sp>
        <p:sp>
          <p:nvSpPr>
            <p:cNvPr id="134" name="TextBox 147"/>
            <p:cNvSpPr txBox="1">
              <a:spLocks noChangeArrowheads="1"/>
            </p:cNvSpPr>
            <p:nvPr/>
          </p:nvSpPr>
          <p:spPr bwMode="auto">
            <a:xfrm>
              <a:off x="5403007" y="2081221"/>
              <a:ext cx="649421"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kern="0" dirty="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dirty="0">
                <a:solidFill>
                  <a:srgbClr val="CC00CC"/>
                </a:solidFill>
                <a:latin typeface="微软雅黑" panose="020B0503020204020204" pitchFamily="34" charset="-122"/>
                <a:ea typeface="微软雅黑" panose="020B0503020204020204" pitchFamily="34" charset="-122"/>
              </a:endParaRPr>
            </a:p>
          </p:txBody>
        </p:sp>
        <p:sp>
          <p:nvSpPr>
            <p:cNvPr id="135" name="TextBox 148"/>
            <p:cNvSpPr txBox="1">
              <a:spLocks noChangeArrowheads="1"/>
            </p:cNvSpPr>
            <p:nvPr/>
          </p:nvSpPr>
          <p:spPr bwMode="auto">
            <a:xfrm>
              <a:off x="6553947" y="1679583"/>
              <a:ext cx="649421"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kern="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a:solidFill>
                  <a:srgbClr val="CC00CC"/>
                </a:solidFill>
                <a:latin typeface="微软雅黑" panose="020B0503020204020204" pitchFamily="34" charset="-122"/>
                <a:ea typeface="微软雅黑" panose="020B0503020204020204" pitchFamily="34" charset="-122"/>
              </a:endParaRPr>
            </a:p>
          </p:txBody>
        </p:sp>
        <p:cxnSp>
          <p:nvCxnSpPr>
            <p:cNvPr id="136"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ln>
          </p:spPr>
        </p:cxnSp>
        <p:cxnSp>
          <p:nvCxnSpPr>
            <p:cNvPr id="137" name="直接连接符 136"/>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ln>
          </p:spPr>
        </p:cxnSp>
        <p:cxnSp>
          <p:nvCxnSpPr>
            <p:cNvPr id="138"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ln>
          </p:spPr>
        </p:cxnSp>
        <p:sp>
          <p:nvSpPr>
            <p:cNvPr id="139"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40"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41"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42" name="TextBox 149"/>
            <p:cNvSpPr txBox="1">
              <a:spLocks noChangeArrowheads="1"/>
            </p:cNvSpPr>
            <p:nvPr/>
          </p:nvSpPr>
          <p:spPr bwMode="auto">
            <a:xfrm>
              <a:off x="6626975" y="2832108"/>
              <a:ext cx="649421"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kern="0" dirty="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dirty="0">
                <a:solidFill>
                  <a:srgbClr val="CC00CC"/>
                </a:solidFill>
                <a:latin typeface="微软雅黑" panose="020B0503020204020204" pitchFamily="34" charset="-122"/>
                <a:ea typeface="微软雅黑" panose="020B0503020204020204" pitchFamily="34" charset="-122"/>
              </a:endParaRPr>
            </a:p>
          </p:txBody>
        </p:sp>
        <p:sp>
          <p:nvSpPr>
            <p:cNvPr id="143"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ln>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cxnSp>
          <p:nvCxnSpPr>
            <p:cNvPr id="144" name="直接连接符 143"/>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ln>
            <a:extLst>
              <a:ext uri="{909E8E84-426E-40DD-AFC4-6F175D3DCCD1}">
                <a14:hiddenFill xmlns:a14="http://schemas.microsoft.com/office/drawing/2010/main">
                  <a:noFill/>
                </a14:hiddenFill>
              </a:ext>
            </a:extLst>
          </p:spPr>
        </p:cxnSp>
        <p:cxnSp>
          <p:nvCxnSpPr>
            <p:cNvPr id="145"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ln>
            <a:extLst>
              <a:ext uri="{909E8E84-426E-40DD-AFC4-6F175D3DCCD1}">
                <a14:hiddenFill xmlns:a14="http://schemas.microsoft.com/office/drawing/2010/main">
                  <a:noFill/>
                </a14:hiddenFill>
              </a:ext>
            </a:extLst>
          </p:spPr>
        </p:cxnSp>
      </p:grpSp>
      <p:sp>
        <p:nvSpPr>
          <p:cNvPr id="146" name="Text Box 155"/>
          <p:cNvSpPr txBox="1">
            <a:spLocks noChangeArrowheads="1"/>
          </p:cNvSpPr>
          <p:nvPr/>
        </p:nvSpPr>
        <p:spPr bwMode="auto">
          <a:xfrm>
            <a:off x="1655268" y="3420248"/>
            <a:ext cx="5797092" cy="904863"/>
          </a:xfrm>
          <a:prstGeom prst="rect">
            <a:avLst/>
          </a:prstGeom>
          <a:noFill/>
          <a:ln w="9525">
            <a:noFill/>
            <a:miter lim="800000"/>
          </a:ln>
          <a:effectLst/>
        </p:spPr>
        <p:txBody>
          <a:bodyPr wrap="square" lIns="91436" tIns="45718" rIns="91436" bIns="45718">
            <a:spAutoFit/>
          </a:bodyPr>
          <a:lstStyle/>
          <a:p>
            <a:pPr>
              <a:lnSpc>
                <a:spcPct val="110000"/>
              </a:lnSpc>
            </a:pPr>
            <a:r>
              <a:rPr lang="zh-CN" altLang="en-US" sz="1600" b="1" dirty="0">
                <a:solidFill>
                  <a:srgbClr val="0000FF"/>
                </a:solidFill>
                <a:latin typeface="微软雅黑" panose="020B0503020204020204" pitchFamily="34" charset="-122"/>
                <a:ea typeface="微软雅黑" panose="020B0503020204020204" pitchFamily="34" charset="-122"/>
              </a:rPr>
              <a:t>当拥塞窗口 </a:t>
            </a:r>
            <a:r>
              <a:rPr lang="en-US" altLang="zh-CN" sz="1600" b="1" dirty="0" err="1">
                <a:solidFill>
                  <a:srgbClr val="0000FF"/>
                </a:solidFill>
                <a:latin typeface="微软雅黑" panose="020B0503020204020204" pitchFamily="34" charset="-122"/>
                <a:ea typeface="微软雅黑" panose="020B0503020204020204" pitchFamily="34" charset="-122"/>
              </a:rPr>
              <a:t>cwnd</a:t>
            </a:r>
            <a:r>
              <a:rPr lang="en-US" altLang="zh-CN" sz="1600" b="1" dirty="0">
                <a:solidFill>
                  <a:srgbClr val="0000FF"/>
                </a:solidFill>
                <a:latin typeface="微软雅黑" panose="020B0503020204020204" pitchFamily="34" charset="-122"/>
                <a:ea typeface="微软雅黑" panose="020B0503020204020204" pitchFamily="34" charset="-122"/>
              </a:rPr>
              <a:t> = 16 </a:t>
            </a:r>
            <a:r>
              <a:rPr lang="zh-CN" altLang="en-US" sz="1600" b="1" dirty="0">
                <a:solidFill>
                  <a:srgbClr val="0000FF"/>
                </a:solidFill>
                <a:latin typeface="微软雅黑" panose="020B0503020204020204" pitchFamily="34" charset="-122"/>
                <a:ea typeface="微软雅黑" panose="020B0503020204020204" pitchFamily="34" charset="-122"/>
              </a:rPr>
              <a:t>时（图中的点</a:t>
            </a:r>
            <a:r>
              <a:rPr lang="en-US" altLang="zh-CN" sz="1600" dirty="0">
                <a:solidFill>
                  <a:srgbClr val="0000FF"/>
                </a:solidFill>
                <a:latin typeface="微软雅黑" panose="020B0503020204020204" pitchFamily="34" charset="-122"/>
                <a:ea typeface="微软雅黑" panose="020B0503020204020204" pitchFamily="34" charset="-122"/>
                <a:sym typeface="Wingdings" panose="05000000000000000000"/>
              </a:rPr>
              <a:t></a:t>
            </a:r>
            <a:r>
              <a:rPr lang="zh-CN" altLang="en-US" sz="1600" b="1" dirty="0">
                <a:solidFill>
                  <a:srgbClr val="0000FF"/>
                </a:solidFill>
                <a:latin typeface="微软雅黑" panose="020B0503020204020204" pitchFamily="34" charset="-122"/>
                <a:ea typeface="微软雅黑" panose="020B0503020204020204" pitchFamily="34" charset="-122"/>
              </a:rPr>
              <a:t>），出现了一个新的情况，就是发送方一连收到 </a:t>
            </a:r>
            <a:r>
              <a:rPr lang="en-US" altLang="zh-CN" sz="1600" b="1" dirty="0">
                <a:solidFill>
                  <a:srgbClr val="0000FF"/>
                </a:solidFill>
                <a:latin typeface="微软雅黑" panose="020B0503020204020204" pitchFamily="34" charset="-122"/>
                <a:ea typeface="微软雅黑" panose="020B0503020204020204" pitchFamily="34" charset="-122"/>
              </a:rPr>
              <a:t>3 </a:t>
            </a:r>
            <a:r>
              <a:rPr lang="zh-CN" altLang="en-US" sz="1600" b="1" dirty="0">
                <a:solidFill>
                  <a:srgbClr val="0000FF"/>
                </a:solidFill>
                <a:latin typeface="微软雅黑" panose="020B0503020204020204" pitchFamily="34" charset="-122"/>
                <a:ea typeface="微软雅黑" panose="020B0503020204020204" pitchFamily="34" charset="-122"/>
              </a:rPr>
              <a:t>个对同一个报文段的重复确认（图中记为 </a:t>
            </a:r>
            <a:r>
              <a:rPr lang="en-US" altLang="zh-CN" sz="1600" b="1" dirty="0">
                <a:solidFill>
                  <a:srgbClr val="0000FF"/>
                </a:solidFill>
                <a:latin typeface="微软雅黑" panose="020B0503020204020204" pitchFamily="34" charset="-122"/>
                <a:ea typeface="微软雅黑" panose="020B0503020204020204" pitchFamily="34" charset="-122"/>
              </a:rPr>
              <a:t>3-ACK</a:t>
            </a:r>
            <a:r>
              <a:rPr lang="zh-CN" altLang="en-US" sz="1600" b="1" dirty="0">
                <a:solidFill>
                  <a:srgbClr val="0000FF"/>
                </a:solidFill>
                <a:latin typeface="微软雅黑" panose="020B0503020204020204" pitchFamily="34" charset="-122"/>
                <a:ea typeface="微软雅黑" panose="020B0503020204020204" pitchFamily="34" charset="-122"/>
              </a:rPr>
              <a:t>）。发送方改为执行</a:t>
            </a:r>
            <a:r>
              <a:rPr lang="zh-CN" altLang="en-US" sz="1600" b="1" dirty="0">
                <a:solidFill>
                  <a:srgbClr val="CC0099"/>
                </a:solidFill>
                <a:latin typeface="微软雅黑" panose="020B0503020204020204" pitchFamily="34" charset="-122"/>
                <a:ea typeface="微软雅黑" panose="020B0503020204020204" pitchFamily="34" charset="-122"/>
              </a:rPr>
              <a:t>快重传</a:t>
            </a:r>
            <a:r>
              <a:rPr lang="zh-CN" altLang="en-US" sz="1600" b="1" dirty="0">
                <a:solidFill>
                  <a:srgbClr val="0000FF"/>
                </a:solidFill>
                <a:latin typeface="微软雅黑" panose="020B0503020204020204" pitchFamily="34" charset="-122"/>
                <a:ea typeface="微软雅黑" panose="020B0503020204020204" pitchFamily="34" charset="-122"/>
              </a:rPr>
              <a:t>和</a:t>
            </a:r>
            <a:r>
              <a:rPr lang="zh-CN" altLang="en-US" sz="1600" b="1" dirty="0">
                <a:solidFill>
                  <a:srgbClr val="CC0099"/>
                </a:solidFill>
                <a:latin typeface="微软雅黑" panose="020B0503020204020204" pitchFamily="34" charset="-122"/>
                <a:ea typeface="微软雅黑" panose="020B0503020204020204" pitchFamily="34" charset="-122"/>
              </a:rPr>
              <a:t>快恢复</a:t>
            </a:r>
            <a:r>
              <a:rPr lang="zh-CN" altLang="en-US" sz="1600" b="1" dirty="0">
                <a:solidFill>
                  <a:srgbClr val="0000FF"/>
                </a:solidFill>
                <a:latin typeface="微软雅黑" panose="020B0503020204020204" pitchFamily="34" charset="-122"/>
                <a:ea typeface="微软雅黑" panose="020B0503020204020204" pitchFamily="34" charset="-122"/>
              </a:rPr>
              <a:t>算法。</a:t>
            </a:r>
            <a:endParaRPr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148" name="Line 167"/>
          <p:cNvSpPr>
            <a:spLocks noChangeShapeType="1"/>
          </p:cNvSpPr>
          <p:nvPr/>
        </p:nvSpPr>
        <p:spPr bwMode="auto">
          <a:xfrm flipV="1">
            <a:off x="5503823" y="2113701"/>
            <a:ext cx="305213" cy="418990"/>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lIns="91436" tIns="45718" rIns="91436" bIns="45718" anchor="ctr"/>
          <a:lstStyle/>
          <a:p>
            <a:pPr>
              <a:defRPr/>
            </a:pPr>
            <a:endParaRPr lang="zh-CN" altLang="en-US" sz="2400" b="1" kern="0" dirty="0">
              <a:solidFill>
                <a:sysClr val="windowText" lastClr="000000"/>
              </a:solidFill>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AutoShape 5"/>
          <p:cNvSpPr>
            <a:spLocks noChangeArrowheads="1"/>
          </p:cNvSpPr>
          <p:nvPr/>
        </p:nvSpPr>
        <p:spPr bwMode="auto">
          <a:xfrm>
            <a:off x="556965" y="851296"/>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46" name="Rectangle 6"/>
          <p:cNvSpPr>
            <a:spLocks noChangeArrowheads="1"/>
          </p:cNvSpPr>
          <p:nvPr/>
        </p:nvSpPr>
        <p:spPr bwMode="auto">
          <a:xfrm>
            <a:off x="3839806" y="818085"/>
            <a:ext cx="1483094"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快重传算法</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7" name="Rectangle 68"/>
          <p:cNvSpPr>
            <a:spLocks noChangeArrowheads="1"/>
          </p:cNvSpPr>
          <p:nvPr/>
        </p:nvSpPr>
        <p:spPr bwMode="auto">
          <a:xfrm>
            <a:off x="556965" y="1214395"/>
            <a:ext cx="8048776"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42900" indent="-34290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发送方只要一连收到三个重复确认</a:t>
            </a:r>
            <a:r>
              <a:rPr lang="zh-CN" altLang="en-US" sz="2000" b="1" dirty="0">
                <a:latin typeface="微软雅黑" panose="020B0503020204020204" pitchFamily="34" charset="-122"/>
                <a:ea typeface="微软雅黑" panose="020B0503020204020204" pitchFamily="34" charset="-122"/>
              </a:rPr>
              <a:t>，就知道接收方确实没有收到报文段，因而应当</a:t>
            </a:r>
            <a:r>
              <a:rPr lang="zh-CN" altLang="en-US" sz="2000" b="1" dirty="0">
                <a:solidFill>
                  <a:srgbClr val="0000FF"/>
                </a:solidFill>
                <a:latin typeface="微软雅黑" panose="020B0503020204020204" pitchFamily="34" charset="-122"/>
                <a:ea typeface="微软雅黑" panose="020B0503020204020204" pitchFamily="34" charset="-122"/>
              </a:rPr>
              <a:t>立即进行重传（即“快重传”）</a:t>
            </a:r>
            <a:r>
              <a:rPr lang="zh-CN" altLang="en-US" sz="2000" b="1" dirty="0">
                <a:latin typeface="微软雅黑" panose="020B0503020204020204" pitchFamily="34" charset="-122"/>
                <a:ea typeface="微软雅黑" panose="020B0503020204020204" pitchFamily="34" charset="-122"/>
              </a:rPr>
              <a:t>，这样就不会出现超时，发送方也不就会误认为出现了网络拥塞。</a:t>
            </a:r>
            <a:endParaRPr lang="zh-CN" altLang="en-US" sz="2000"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使用快重传可以使整个网络的吞吐量提高约</a:t>
            </a:r>
            <a:r>
              <a:rPr lang="en-US" altLang="zh-CN" sz="2000" b="1" dirty="0">
                <a:latin typeface="微软雅黑" panose="020B0503020204020204" pitchFamily="34" charset="-122"/>
                <a:ea typeface="微软雅黑" panose="020B0503020204020204" pitchFamily="34" charset="-122"/>
              </a:rPr>
              <a:t>20%</a:t>
            </a:r>
            <a:r>
              <a:rPr lang="zh-CN" altLang="en-US" sz="2000" b="1" dirty="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p:txBody>
      </p:sp>
      <p:sp>
        <p:nvSpPr>
          <p:cNvPr id="48" name="对角圆角矩形 47"/>
          <p:cNvSpPr/>
          <p:nvPr/>
        </p:nvSpPr>
        <p:spPr>
          <a:xfrm>
            <a:off x="556965" y="3081117"/>
            <a:ext cx="8048776" cy="1042828"/>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9" name="矩形 48"/>
          <p:cNvSpPr/>
          <p:nvPr/>
        </p:nvSpPr>
        <p:spPr>
          <a:xfrm>
            <a:off x="940853" y="3213476"/>
            <a:ext cx="7363641" cy="784830"/>
          </a:xfrm>
          <a:prstGeom prst="rect">
            <a:avLst/>
          </a:prstGeom>
        </p:spPr>
        <p:txBody>
          <a:bodyPr wrap="square" lIns="91436" tIns="45718" rIns="91436" bIns="45718">
            <a:spAutoFit/>
          </a:bodyPr>
          <a:lstStyle/>
          <a:p>
            <a:pPr>
              <a:lnSpc>
                <a:spcPts val="2700"/>
              </a:lnSpc>
              <a:spcBef>
                <a:spcPts val="600"/>
              </a:spcBef>
            </a:pPr>
            <a:r>
              <a:rPr lang="zh-CN" altLang="en-US" sz="2000" b="1" dirty="0">
                <a:solidFill>
                  <a:schemeClr val="bg1"/>
                </a:solidFill>
                <a:latin typeface="微软雅黑" panose="020B0503020204020204" pitchFamily="34" charset="-122"/>
                <a:ea typeface="微软雅黑" panose="020B0503020204020204" pitchFamily="34" charset="-122"/>
              </a:rPr>
              <a:t>不难看出，快重传并非取消重传计时器，而是在某些情况下可以更早地（更快地）重传丢失的报文段。 </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5"/>
          <p:cNvSpPr>
            <a:spLocks noChangeArrowheads="1"/>
          </p:cNvSpPr>
          <p:nvPr/>
        </p:nvSpPr>
        <p:spPr bwMode="auto">
          <a:xfrm>
            <a:off x="556965" y="1198768"/>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17" name="Rectangle 6"/>
          <p:cNvSpPr>
            <a:spLocks noChangeArrowheads="1"/>
          </p:cNvSpPr>
          <p:nvPr/>
        </p:nvSpPr>
        <p:spPr bwMode="auto">
          <a:xfrm>
            <a:off x="3839806" y="1165557"/>
            <a:ext cx="1483094"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快重传算法</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8" name="Rectangle 68"/>
          <p:cNvSpPr>
            <a:spLocks noChangeArrowheads="1"/>
          </p:cNvSpPr>
          <p:nvPr/>
        </p:nvSpPr>
        <p:spPr bwMode="auto">
          <a:xfrm>
            <a:off x="556965" y="1561868"/>
            <a:ext cx="8048776"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采用</a:t>
            </a:r>
            <a:r>
              <a:rPr lang="zh-CN" altLang="en-US" sz="2000" b="1" dirty="0">
                <a:solidFill>
                  <a:srgbClr val="0000FF"/>
                </a:solidFill>
                <a:latin typeface="微软雅黑" panose="020B0503020204020204" pitchFamily="34" charset="-122"/>
                <a:ea typeface="微软雅黑" panose="020B0503020204020204" pitchFamily="34" charset="-122"/>
              </a:rPr>
              <a:t>快重传 </a:t>
            </a:r>
            <a:r>
              <a:rPr lang="en-US" altLang="zh-CN" sz="2000" b="1" dirty="0">
                <a:latin typeface="微软雅黑" panose="020B0503020204020204" pitchFamily="34" charset="-122"/>
                <a:ea typeface="微软雅黑" panose="020B0503020204020204" pitchFamily="34" charset="-122"/>
              </a:rPr>
              <a:t>FR (Fast Retransmission) </a:t>
            </a:r>
            <a:r>
              <a:rPr lang="zh-CN" altLang="en-US" sz="2000" b="1" dirty="0">
                <a:latin typeface="微软雅黑" panose="020B0503020204020204" pitchFamily="34" charset="-122"/>
                <a:ea typeface="微软雅黑" panose="020B0503020204020204" pitchFamily="34" charset="-122"/>
              </a:rPr>
              <a:t>算法可以让发送方</a:t>
            </a:r>
            <a:r>
              <a:rPr lang="zh-CN" altLang="en-US" sz="2000" b="1" dirty="0">
                <a:solidFill>
                  <a:srgbClr val="0000FF"/>
                </a:solidFill>
                <a:latin typeface="微软雅黑" panose="020B0503020204020204" pitchFamily="34" charset="-122"/>
                <a:ea typeface="微软雅黑" panose="020B0503020204020204" pitchFamily="34" charset="-122"/>
              </a:rPr>
              <a:t>尽早知道发生了个别报文段的丢失</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快重传 </a:t>
            </a:r>
            <a:r>
              <a:rPr lang="zh-CN" altLang="en-US" sz="2000" b="1" dirty="0">
                <a:latin typeface="微软雅黑" panose="020B0503020204020204" pitchFamily="34" charset="-122"/>
                <a:ea typeface="微软雅黑" panose="020B0503020204020204" pitchFamily="34" charset="-122"/>
              </a:rPr>
              <a:t>算法首先要求接收方不要等待自己发送数据时才进行捎带确认，而是要立即发送确认，</a:t>
            </a:r>
            <a:r>
              <a:rPr lang="zh-CN" altLang="en-US" sz="2000" b="1" dirty="0">
                <a:solidFill>
                  <a:srgbClr val="FF0000"/>
                </a:solidFill>
                <a:latin typeface="微软雅黑" panose="020B0503020204020204" pitchFamily="34" charset="-122"/>
                <a:ea typeface="微软雅黑" panose="020B0503020204020204" pitchFamily="34" charset="-122"/>
              </a:rPr>
              <a:t>即使收到了失序的报文段也要立即发出对已收到的报文段的重复确认。</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AutoShape 5"/>
          <p:cNvSpPr>
            <a:spLocks noChangeArrowheads="1"/>
          </p:cNvSpPr>
          <p:nvPr/>
        </p:nvSpPr>
        <p:spPr bwMode="auto">
          <a:xfrm>
            <a:off x="545146" y="659014"/>
            <a:ext cx="8053711"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a:p>
        </p:txBody>
      </p:sp>
      <p:sp>
        <p:nvSpPr>
          <p:cNvPr id="76" name="矩形 75"/>
          <p:cNvSpPr/>
          <p:nvPr/>
        </p:nvSpPr>
        <p:spPr>
          <a:xfrm>
            <a:off x="616085" y="616773"/>
            <a:ext cx="1483094" cy="403954"/>
          </a:xfrm>
          <a:prstGeom prst="rect">
            <a:avLst/>
          </a:prstGeom>
        </p:spPr>
        <p:txBody>
          <a:bodyPr wrap="none" lIns="91436" tIns="45718" rIns="91436" bIns="45718">
            <a:spAutoFit/>
          </a:bodyPr>
          <a:lstStyle/>
          <a:p>
            <a:r>
              <a:rPr lang="zh-CN" altLang="en-US" sz="2000" b="1" dirty="0">
                <a:latin typeface="微软雅黑" panose="020B0503020204020204" pitchFamily="34" charset="-122"/>
                <a:ea typeface="微软雅黑" panose="020B0503020204020204" pitchFamily="34" charset="-122"/>
              </a:rPr>
              <a:t>快重传举例</a:t>
            </a:r>
            <a:endParaRPr lang="zh-CN" altLang="en-US" sz="2000" b="1" dirty="0">
              <a:latin typeface="微软雅黑" panose="020B0503020204020204" pitchFamily="34" charset="-122"/>
              <a:ea typeface="微软雅黑" panose="020B0503020204020204" pitchFamily="34" charset="-122"/>
            </a:endParaRPr>
          </a:p>
        </p:txBody>
      </p:sp>
      <p:sp>
        <p:nvSpPr>
          <p:cNvPr id="77" name="圆角矩形 76"/>
          <p:cNvSpPr/>
          <p:nvPr/>
        </p:nvSpPr>
        <p:spPr>
          <a:xfrm>
            <a:off x="545146" y="1069850"/>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8" name="Text Box 3"/>
          <p:cNvSpPr txBox="1">
            <a:spLocks noChangeArrowheads="1"/>
          </p:cNvSpPr>
          <p:nvPr/>
        </p:nvSpPr>
        <p:spPr bwMode="auto">
          <a:xfrm>
            <a:off x="4178939" y="1147897"/>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sz="1200" kern="0" dirty="0">
                <a:solidFill>
                  <a:srgbClr val="0033CC"/>
                </a:solidFill>
                <a:latin typeface="微软雅黑" panose="020B0503020204020204" pitchFamily="34" charset="-122"/>
                <a:ea typeface="微软雅黑" panose="020B0503020204020204" pitchFamily="34" charset="-122"/>
              </a:rPr>
              <a:t>发送方</a:t>
            </a:r>
            <a:endParaRPr kumimoji="0" lang="zh-CN" altLang="en-US" sz="1200" kern="0" dirty="0">
              <a:solidFill>
                <a:srgbClr val="0033CC"/>
              </a:solidFill>
              <a:latin typeface="微软雅黑" panose="020B0503020204020204" pitchFamily="34" charset="-122"/>
              <a:ea typeface="微软雅黑" panose="020B0503020204020204" pitchFamily="34" charset="-122"/>
            </a:endParaRPr>
          </a:p>
        </p:txBody>
      </p:sp>
      <p:sp>
        <p:nvSpPr>
          <p:cNvPr id="79" name="Text Box 4"/>
          <p:cNvSpPr txBox="1">
            <a:spLocks noChangeArrowheads="1"/>
          </p:cNvSpPr>
          <p:nvPr/>
        </p:nvSpPr>
        <p:spPr bwMode="auto">
          <a:xfrm>
            <a:off x="6361441" y="1155956"/>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sz="1200" kern="0" dirty="0">
                <a:solidFill>
                  <a:srgbClr val="0033CC"/>
                </a:solidFill>
                <a:latin typeface="微软雅黑" panose="020B0503020204020204" pitchFamily="34" charset="-122"/>
                <a:ea typeface="微软雅黑" panose="020B0503020204020204" pitchFamily="34" charset="-122"/>
              </a:rPr>
              <a:t>接收方</a:t>
            </a:r>
            <a:endParaRPr kumimoji="0" lang="zh-CN" altLang="en-US" sz="1200" kern="0" dirty="0">
              <a:solidFill>
                <a:srgbClr val="0033CC"/>
              </a:solidFill>
              <a:latin typeface="微软雅黑" panose="020B0503020204020204" pitchFamily="34" charset="-122"/>
              <a:ea typeface="微软雅黑" panose="020B0503020204020204" pitchFamily="34" charset="-122"/>
            </a:endParaRPr>
          </a:p>
        </p:txBody>
      </p:sp>
      <p:sp>
        <p:nvSpPr>
          <p:cNvPr id="80" name="Text Box 5"/>
          <p:cNvSpPr txBox="1">
            <a:spLocks noChangeArrowheads="1"/>
          </p:cNvSpPr>
          <p:nvPr/>
        </p:nvSpPr>
        <p:spPr bwMode="auto">
          <a:xfrm>
            <a:off x="3776205" y="1332326"/>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sz="1200" kern="0" dirty="0">
                <a:latin typeface="微软雅黑" panose="020B0503020204020204" pitchFamily="34" charset="-122"/>
                <a:ea typeface="微软雅黑" panose="020B0503020204020204" pitchFamily="34" charset="-122"/>
              </a:rPr>
              <a:t>发送 </a:t>
            </a:r>
            <a:r>
              <a:rPr kumimoji="0" lang="en-US" altLang="zh-CN" sz="1200" kern="0" dirty="0">
                <a:latin typeface="微软雅黑" panose="020B0503020204020204" pitchFamily="34" charset="-122"/>
                <a:ea typeface="微软雅黑" panose="020B0503020204020204" pitchFamily="34" charset="-122"/>
              </a:rPr>
              <a:t>M</a:t>
            </a:r>
            <a:r>
              <a:rPr kumimoji="0" lang="en-US" altLang="zh-CN" sz="1200" kern="0" baseline="-25000" dirty="0">
                <a:latin typeface="微软雅黑" panose="020B0503020204020204" pitchFamily="34" charset="-122"/>
                <a:ea typeface="微软雅黑" panose="020B0503020204020204" pitchFamily="34" charset="-122"/>
              </a:rPr>
              <a:t>1</a:t>
            </a:r>
            <a:endParaRPr kumimoji="0" lang="en-US" altLang="zh-CN" sz="1200" kern="0" baseline="-25000" dirty="0">
              <a:latin typeface="微软雅黑" panose="020B0503020204020204" pitchFamily="34" charset="-122"/>
              <a:ea typeface="微软雅黑" panose="020B0503020204020204" pitchFamily="34" charset="-122"/>
            </a:endParaRPr>
          </a:p>
        </p:txBody>
      </p:sp>
      <p:sp>
        <p:nvSpPr>
          <p:cNvPr id="81" name="Line 6"/>
          <p:cNvSpPr>
            <a:spLocks noChangeShapeType="1"/>
          </p:cNvSpPr>
          <p:nvPr/>
        </p:nvSpPr>
        <p:spPr bwMode="auto">
          <a:xfrm>
            <a:off x="4493306" y="1492800"/>
            <a:ext cx="2189423" cy="202384"/>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solidFill>
                <a:srgbClr val="000099"/>
              </a:solidFill>
              <a:latin typeface="微软雅黑" panose="020B0503020204020204" pitchFamily="34" charset="-122"/>
              <a:ea typeface="微软雅黑" panose="020B0503020204020204" pitchFamily="34" charset="-122"/>
            </a:endParaRPr>
          </a:p>
        </p:txBody>
      </p:sp>
      <p:sp>
        <p:nvSpPr>
          <p:cNvPr id="82" name="Line 7"/>
          <p:cNvSpPr>
            <a:spLocks noChangeShapeType="1"/>
          </p:cNvSpPr>
          <p:nvPr/>
        </p:nvSpPr>
        <p:spPr bwMode="auto">
          <a:xfrm flipH="1">
            <a:off x="4493306" y="1773888"/>
            <a:ext cx="2189423" cy="202384"/>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solidFill>
                <a:srgbClr val="000099"/>
              </a:solidFill>
              <a:latin typeface="微软雅黑" panose="020B0503020204020204" pitchFamily="34" charset="-122"/>
              <a:ea typeface="微软雅黑" panose="020B0503020204020204" pitchFamily="34" charset="-122"/>
            </a:endParaRPr>
          </a:p>
        </p:txBody>
      </p:sp>
      <p:sp>
        <p:nvSpPr>
          <p:cNvPr id="83" name="Text Box 8"/>
          <p:cNvSpPr txBox="1">
            <a:spLocks noChangeArrowheads="1"/>
          </p:cNvSpPr>
          <p:nvPr/>
        </p:nvSpPr>
        <p:spPr bwMode="auto">
          <a:xfrm>
            <a:off x="6617312" y="1657364"/>
            <a:ext cx="8066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en-US" altLang="zh-CN" sz="1200" kern="0" dirty="0">
                <a:latin typeface="微软雅黑" panose="020B0503020204020204" pitchFamily="34" charset="-122"/>
                <a:ea typeface="微软雅黑" panose="020B0503020204020204" pitchFamily="34" charset="-122"/>
              </a:rPr>
              <a:t> </a:t>
            </a:r>
            <a:r>
              <a:rPr kumimoji="0" lang="zh-CN" altLang="en-US" sz="1200" kern="0" dirty="0">
                <a:latin typeface="微软雅黑" panose="020B0503020204020204" pitchFamily="34" charset="-122"/>
                <a:ea typeface="微软雅黑" panose="020B0503020204020204" pitchFamily="34" charset="-122"/>
              </a:rPr>
              <a:t>确认 </a:t>
            </a:r>
            <a:r>
              <a:rPr kumimoji="0" lang="en-US" altLang="zh-CN" sz="1200" kern="0" dirty="0">
                <a:latin typeface="微软雅黑" panose="020B0503020204020204" pitchFamily="34" charset="-122"/>
                <a:ea typeface="微软雅黑" panose="020B0503020204020204" pitchFamily="34" charset="-122"/>
              </a:rPr>
              <a:t>M</a:t>
            </a:r>
            <a:r>
              <a:rPr kumimoji="0" lang="en-US" altLang="zh-CN" sz="1200" kern="0" baseline="-25000" dirty="0">
                <a:latin typeface="微软雅黑" panose="020B0503020204020204" pitchFamily="34" charset="-122"/>
                <a:ea typeface="微软雅黑" panose="020B0503020204020204" pitchFamily="34" charset="-122"/>
              </a:rPr>
              <a:t>1</a:t>
            </a:r>
            <a:endParaRPr kumimoji="0" lang="en-US" altLang="zh-CN" sz="1200" kern="0" dirty="0">
              <a:latin typeface="微软雅黑" panose="020B0503020204020204" pitchFamily="34" charset="-122"/>
              <a:ea typeface="微软雅黑" panose="020B0503020204020204" pitchFamily="34" charset="-122"/>
            </a:endParaRPr>
          </a:p>
        </p:txBody>
      </p:sp>
      <p:grpSp>
        <p:nvGrpSpPr>
          <p:cNvPr id="85" name="Group 10"/>
          <p:cNvGrpSpPr/>
          <p:nvPr/>
        </p:nvGrpSpPr>
        <p:grpSpPr bwMode="auto">
          <a:xfrm>
            <a:off x="4493306" y="1393654"/>
            <a:ext cx="2189423" cy="2798618"/>
            <a:chOff x="1607" y="677"/>
            <a:chExt cx="1640" cy="2728"/>
          </a:xfrm>
        </p:grpSpPr>
        <p:sp>
          <p:nvSpPr>
            <p:cNvPr id="86" name="Line 11"/>
            <p:cNvSpPr>
              <a:spLocks noChangeShapeType="1"/>
            </p:cNvSpPr>
            <p:nvPr/>
          </p:nvSpPr>
          <p:spPr bwMode="auto">
            <a:xfrm>
              <a:off x="1607" y="677"/>
              <a:ext cx="0" cy="2728"/>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200" kern="0">
                <a:solidFill>
                  <a:srgbClr val="000099"/>
                </a:solidFill>
                <a:latin typeface="微软雅黑" panose="020B0503020204020204" pitchFamily="34" charset="-122"/>
                <a:ea typeface="微软雅黑" panose="020B0503020204020204" pitchFamily="34" charset="-122"/>
              </a:endParaRPr>
            </a:p>
          </p:txBody>
        </p:sp>
        <p:sp>
          <p:nvSpPr>
            <p:cNvPr id="87" name="Line 12"/>
            <p:cNvSpPr>
              <a:spLocks noChangeShapeType="1"/>
            </p:cNvSpPr>
            <p:nvPr/>
          </p:nvSpPr>
          <p:spPr bwMode="auto">
            <a:xfrm>
              <a:off x="3247" y="677"/>
              <a:ext cx="0" cy="2728"/>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200" kern="0">
                <a:solidFill>
                  <a:srgbClr val="000099"/>
                </a:solidFill>
                <a:latin typeface="微软雅黑" panose="020B0503020204020204" pitchFamily="34" charset="-122"/>
                <a:ea typeface="微软雅黑" panose="020B0503020204020204" pitchFamily="34" charset="-122"/>
              </a:endParaRPr>
            </a:p>
          </p:txBody>
        </p:sp>
      </p:grpSp>
      <p:sp>
        <p:nvSpPr>
          <p:cNvPr id="88" name="Text Box 13"/>
          <p:cNvSpPr txBox="1">
            <a:spLocks noChangeArrowheads="1"/>
          </p:cNvSpPr>
          <p:nvPr/>
        </p:nvSpPr>
        <p:spPr bwMode="auto">
          <a:xfrm>
            <a:off x="6617310" y="1974230"/>
            <a:ext cx="962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en-US" altLang="zh-CN" sz="1200" kern="0">
                <a:latin typeface="微软雅黑" panose="020B0503020204020204" pitchFamily="34" charset="-122"/>
                <a:ea typeface="微软雅黑" panose="020B0503020204020204" pitchFamily="34" charset="-122"/>
              </a:rPr>
              <a:t> </a:t>
            </a:r>
            <a:r>
              <a:rPr kumimoji="0" lang="zh-CN" altLang="en-US" sz="1200" kern="0">
                <a:latin typeface="微软雅黑" panose="020B0503020204020204" pitchFamily="34" charset="-122"/>
                <a:ea typeface="微软雅黑" panose="020B0503020204020204" pitchFamily="34" charset="-122"/>
              </a:rPr>
              <a:t>确认 </a:t>
            </a:r>
            <a:r>
              <a:rPr kumimoji="0" lang="en-US" altLang="zh-CN" sz="1200" kern="0">
                <a:latin typeface="微软雅黑" panose="020B0503020204020204" pitchFamily="34" charset="-122"/>
                <a:ea typeface="微软雅黑" panose="020B0503020204020204" pitchFamily="34" charset="-122"/>
              </a:rPr>
              <a:t>M</a:t>
            </a:r>
            <a:r>
              <a:rPr kumimoji="0" lang="en-US" altLang="zh-CN" sz="1200" kern="0" baseline="-25000">
                <a:latin typeface="微软雅黑" panose="020B0503020204020204" pitchFamily="34" charset="-122"/>
                <a:ea typeface="微软雅黑" panose="020B0503020204020204" pitchFamily="34" charset="-122"/>
              </a:rPr>
              <a:t>2 </a:t>
            </a:r>
            <a:endParaRPr kumimoji="0" lang="en-US" altLang="zh-CN" sz="1200" kern="0">
              <a:latin typeface="微软雅黑" panose="020B0503020204020204" pitchFamily="34" charset="-122"/>
              <a:ea typeface="微软雅黑" panose="020B0503020204020204" pitchFamily="34" charset="-122"/>
            </a:endParaRPr>
          </a:p>
        </p:txBody>
      </p:sp>
      <p:sp>
        <p:nvSpPr>
          <p:cNvPr id="89" name="Line 14"/>
          <p:cNvSpPr>
            <a:spLocks noChangeShapeType="1"/>
          </p:cNvSpPr>
          <p:nvPr/>
        </p:nvSpPr>
        <p:spPr bwMode="auto">
          <a:xfrm flipH="1">
            <a:off x="4493306" y="2111194"/>
            <a:ext cx="2189423" cy="201362"/>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solidFill>
                <a:srgbClr val="000099"/>
              </a:solidFill>
              <a:latin typeface="微软雅黑" panose="020B0503020204020204" pitchFamily="34" charset="-122"/>
              <a:ea typeface="微软雅黑" panose="020B0503020204020204" pitchFamily="34" charset="-122"/>
            </a:endParaRPr>
          </a:p>
        </p:txBody>
      </p:sp>
      <p:sp>
        <p:nvSpPr>
          <p:cNvPr id="93" name="Text Box 18"/>
          <p:cNvSpPr txBox="1">
            <a:spLocks noChangeArrowheads="1"/>
          </p:cNvSpPr>
          <p:nvPr/>
        </p:nvSpPr>
        <p:spPr bwMode="auto">
          <a:xfrm>
            <a:off x="3776205" y="1656344"/>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sz="1200" kern="0">
                <a:latin typeface="微软雅黑" panose="020B0503020204020204" pitchFamily="34" charset="-122"/>
                <a:ea typeface="微软雅黑" panose="020B0503020204020204" pitchFamily="34" charset="-122"/>
              </a:rPr>
              <a:t>发送 </a:t>
            </a:r>
            <a:r>
              <a:rPr kumimoji="0" lang="en-US" altLang="zh-CN" sz="1200" kern="0">
                <a:latin typeface="微软雅黑" panose="020B0503020204020204" pitchFamily="34" charset="-122"/>
                <a:ea typeface="微软雅黑" panose="020B0503020204020204" pitchFamily="34" charset="-122"/>
              </a:rPr>
              <a:t>M</a:t>
            </a:r>
            <a:r>
              <a:rPr kumimoji="0" lang="en-US" altLang="zh-CN" sz="1200" kern="0" baseline="-25000">
                <a:latin typeface="微软雅黑" panose="020B0503020204020204" pitchFamily="34" charset="-122"/>
                <a:ea typeface="微软雅黑" panose="020B0503020204020204" pitchFamily="34" charset="-122"/>
              </a:rPr>
              <a:t>2</a:t>
            </a:r>
            <a:endParaRPr kumimoji="0" lang="en-US" altLang="zh-CN" sz="1200" kern="0" baseline="-25000">
              <a:latin typeface="微软雅黑" panose="020B0503020204020204" pitchFamily="34" charset="-122"/>
              <a:ea typeface="微软雅黑" panose="020B0503020204020204" pitchFamily="34" charset="-122"/>
            </a:endParaRPr>
          </a:p>
        </p:txBody>
      </p:sp>
      <p:sp>
        <p:nvSpPr>
          <p:cNvPr id="94" name="Text Box 19"/>
          <p:cNvSpPr txBox="1">
            <a:spLocks noChangeArrowheads="1"/>
          </p:cNvSpPr>
          <p:nvPr/>
        </p:nvSpPr>
        <p:spPr bwMode="auto">
          <a:xfrm>
            <a:off x="3776205" y="1984451"/>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sz="1200" kern="0">
                <a:latin typeface="微软雅黑" panose="020B0503020204020204" pitchFamily="34" charset="-122"/>
                <a:ea typeface="微软雅黑" panose="020B0503020204020204" pitchFamily="34" charset="-122"/>
              </a:rPr>
              <a:t>发送 </a:t>
            </a:r>
            <a:r>
              <a:rPr kumimoji="0" lang="en-US" altLang="zh-CN" sz="1200" kern="0">
                <a:latin typeface="微软雅黑" panose="020B0503020204020204" pitchFamily="34" charset="-122"/>
                <a:ea typeface="微软雅黑" panose="020B0503020204020204" pitchFamily="34" charset="-122"/>
              </a:rPr>
              <a:t>M</a:t>
            </a:r>
            <a:r>
              <a:rPr kumimoji="0" lang="en-US" altLang="zh-CN" sz="1200" kern="0" baseline="-25000">
                <a:latin typeface="微软雅黑" panose="020B0503020204020204" pitchFamily="34" charset="-122"/>
                <a:ea typeface="微软雅黑" panose="020B0503020204020204" pitchFamily="34" charset="-122"/>
              </a:rPr>
              <a:t>3</a:t>
            </a:r>
            <a:endParaRPr kumimoji="0" lang="en-US" altLang="zh-CN" sz="1200" kern="0" baseline="-25000">
              <a:latin typeface="微软雅黑" panose="020B0503020204020204" pitchFamily="34" charset="-122"/>
              <a:ea typeface="微软雅黑" panose="020B0503020204020204" pitchFamily="34" charset="-122"/>
            </a:endParaRPr>
          </a:p>
        </p:txBody>
      </p:sp>
      <p:sp>
        <p:nvSpPr>
          <p:cNvPr id="95" name="Text Box 20"/>
          <p:cNvSpPr txBox="1">
            <a:spLocks noChangeArrowheads="1"/>
          </p:cNvSpPr>
          <p:nvPr/>
        </p:nvSpPr>
        <p:spPr bwMode="auto">
          <a:xfrm>
            <a:off x="3776205" y="2310512"/>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sz="1200" kern="0">
                <a:latin typeface="微软雅黑" panose="020B0503020204020204" pitchFamily="34" charset="-122"/>
                <a:ea typeface="微软雅黑" panose="020B0503020204020204" pitchFamily="34" charset="-122"/>
              </a:rPr>
              <a:t>发送 </a:t>
            </a:r>
            <a:r>
              <a:rPr kumimoji="0" lang="en-US" altLang="zh-CN" sz="1200" kern="0">
                <a:latin typeface="微软雅黑" panose="020B0503020204020204" pitchFamily="34" charset="-122"/>
                <a:ea typeface="微软雅黑" panose="020B0503020204020204" pitchFamily="34" charset="-122"/>
              </a:rPr>
              <a:t>M</a:t>
            </a:r>
            <a:r>
              <a:rPr kumimoji="0" lang="en-US" altLang="zh-CN" sz="1200" kern="0" baseline="-25000">
                <a:latin typeface="微软雅黑" panose="020B0503020204020204" pitchFamily="34" charset="-122"/>
                <a:ea typeface="微软雅黑" panose="020B0503020204020204" pitchFamily="34" charset="-122"/>
              </a:rPr>
              <a:t>4</a:t>
            </a:r>
            <a:endParaRPr kumimoji="0" lang="en-US" altLang="zh-CN" sz="1200" kern="0" baseline="-25000">
              <a:latin typeface="微软雅黑" panose="020B0503020204020204" pitchFamily="34" charset="-122"/>
              <a:ea typeface="微软雅黑" panose="020B0503020204020204" pitchFamily="34" charset="-122"/>
            </a:endParaRPr>
          </a:p>
        </p:txBody>
      </p:sp>
      <p:sp>
        <p:nvSpPr>
          <p:cNvPr id="96" name="Line 21"/>
          <p:cNvSpPr>
            <a:spLocks noChangeShapeType="1"/>
          </p:cNvSpPr>
          <p:nvPr/>
        </p:nvSpPr>
        <p:spPr bwMode="auto">
          <a:xfrm>
            <a:off x="4493306" y="2512896"/>
            <a:ext cx="2189423" cy="202384"/>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solidFill>
                <a:srgbClr val="000099"/>
              </a:solidFill>
              <a:latin typeface="微软雅黑" panose="020B0503020204020204" pitchFamily="34" charset="-122"/>
              <a:ea typeface="微软雅黑" panose="020B0503020204020204" pitchFamily="34" charset="-122"/>
            </a:endParaRPr>
          </a:p>
        </p:txBody>
      </p:sp>
      <p:sp>
        <p:nvSpPr>
          <p:cNvPr id="97" name="Text Box 22"/>
          <p:cNvSpPr txBox="1">
            <a:spLocks noChangeArrowheads="1"/>
          </p:cNvSpPr>
          <p:nvPr/>
        </p:nvSpPr>
        <p:spPr bwMode="auto">
          <a:xfrm>
            <a:off x="5610502" y="2120396"/>
            <a:ext cx="47801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en-US" altLang="zh-CN" sz="1200" kern="0">
                <a:solidFill>
                  <a:srgbClr val="000099"/>
                </a:solidFill>
                <a:latin typeface="微软雅黑" panose="020B0503020204020204" pitchFamily="34" charset="-122"/>
                <a:ea typeface="微软雅黑" panose="020B0503020204020204" pitchFamily="34" charset="-122"/>
              </a:rPr>
              <a:t>   </a:t>
            </a:r>
            <a:r>
              <a:rPr kumimoji="0" lang="zh-CN" altLang="en-US" sz="1200" kern="0">
                <a:solidFill>
                  <a:srgbClr val="000099"/>
                </a:solidFill>
                <a:latin typeface="微软雅黑" panose="020B0503020204020204" pitchFamily="34" charset="-122"/>
                <a:ea typeface="微软雅黑" panose="020B0503020204020204" pitchFamily="34" charset="-122"/>
              </a:rPr>
              <a:t>？</a:t>
            </a:r>
            <a:endParaRPr kumimoji="0" lang="zh-CN" altLang="en-US" sz="1200" kern="0">
              <a:solidFill>
                <a:srgbClr val="000099"/>
              </a:solidFill>
              <a:latin typeface="微软雅黑" panose="020B0503020204020204" pitchFamily="34" charset="-122"/>
              <a:ea typeface="微软雅黑" panose="020B0503020204020204" pitchFamily="34" charset="-122"/>
            </a:endParaRPr>
          </a:p>
        </p:txBody>
      </p:sp>
      <p:sp>
        <p:nvSpPr>
          <p:cNvPr id="98" name="Text Box 23"/>
          <p:cNvSpPr txBox="1">
            <a:spLocks noChangeArrowheads="1"/>
          </p:cNvSpPr>
          <p:nvPr/>
        </p:nvSpPr>
        <p:spPr bwMode="auto">
          <a:xfrm>
            <a:off x="3776205" y="2663150"/>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sz="1200" kern="0" dirty="0">
                <a:latin typeface="微软雅黑" panose="020B0503020204020204" pitchFamily="34" charset="-122"/>
                <a:ea typeface="微软雅黑" panose="020B0503020204020204" pitchFamily="34" charset="-122"/>
              </a:rPr>
              <a:t>发送 </a:t>
            </a:r>
            <a:r>
              <a:rPr kumimoji="0" lang="en-US" altLang="zh-CN" sz="1200" kern="0" dirty="0">
                <a:latin typeface="微软雅黑" panose="020B0503020204020204" pitchFamily="34" charset="-122"/>
                <a:ea typeface="微软雅黑" panose="020B0503020204020204" pitchFamily="34" charset="-122"/>
              </a:rPr>
              <a:t>M</a:t>
            </a:r>
            <a:r>
              <a:rPr kumimoji="0" lang="en-US" altLang="zh-CN" sz="1200" kern="0" baseline="-25000" dirty="0">
                <a:latin typeface="微软雅黑" panose="020B0503020204020204" pitchFamily="34" charset="-122"/>
                <a:ea typeface="微软雅黑" panose="020B0503020204020204" pitchFamily="34" charset="-122"/>
              </a:rPr>
              <a:t>5</a:t>
            </a:r>
            <a:endParaRPr kumimoji="0" lang="en-US" altLang="zh-CN" sz="1200" kern="0" baseline="-25000" dirty="0">
              <a:latin typeface="微软雅黑" panose="020B0503020204020204" pitchFamily="34" charset="-122"/>
              <a:ea typeface="微软雅黑" panose="020B0503020204020204" pitchFamily="34" charset="-122"/>
            </a:endParaRPr>
          </a:p>
        </p:txBody>
      </p:sp>
      <p:sp>
        <p:nvSpPr>
          <p:cNvPr id="99" name="Text Box 24"/>
          <p:cNvSpPr txBox="1">
            <a:spLocks noChangeArrowheads="1"/>
          </p:cNvSpPr>
          <p:nvPr/>
        </p:nvSpPr>
        <p:spPr bwMode="auto">
          <a:xfrm>
            <a:off x="3776205" y="2998412"/>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sz="1200" kern="0">
                <a:latin typeface="微软雅黑" panose="020B0503020204020204" pitchFamily="34" charset="-122"/>
                <a:ea typeface="微软雅黑" panose="020B0503020204020204" pitchFamily="34" charset="-122"/>
              </a:rPr>
              <a:t>发送 </a:t>
            </a:r>
            <a:r>
              <a:rPr kumimoji="0" lang="en-US" altLang="zh-CN" sz="1200" kern="0">
                <a:latin typeface="微软雅黑" panose="020B0503020204020204" pitchFamily="34" charset="-122"/>
                <a:ea typeface="微软雅黑" panose="020B0503020204020204" pitchFamily="34" charset="-122"/>
              </a:rPr>
              <a:t>M</a:t>
            </a:r>
            <a:r>
              <a:rPr kumimoji="0" lang="en-US" altLang="zh-CN" sz="1200" kern="0" baseline="-25000">
                <a:latin typeface="微软雅黑" panose="020B0503020204020204" pitchFamily="34" charset="-122"/>
                <a:ea typeface="微软雅黑" panose="020B0503020204020204" pitchFamily="34" charset="-122"/>
              </a:rPr>
              <a:t>6</a:t>
            </a:r>
            <a:endParaRPr kumimoji="0" lang="en-US" altLang="zh-CN" sz="1200" kern="0" baseline="-25000">
              <a:latin typeface="微软雅黑" panose="020B0503020204020204" pitchFamily="34" charset="-122"/>
              <a:ea typeface="微软雅黑" panose="020B0503020204020204" pitchFamily="34" charset="-122"/>
            </a:endParaRPr>
          </a:p>
        </p:txBody>
      </p:sp>
      <p:grpSp>
        <p:nvGrpSpPr>
          <p:cNvPr id="101" name="Group 26"/>
          <p:cNvGrpSpPr/>
          <p:nvPr/>
        </p:nvGrpSpPr>
        <p:grpSpPr bwMode="auto">
          <a:xfrm>
            <a:off x="4493306" y="3655667"/>
            <a:ext cx="2189423" cy="337309"/>
            <a:chOff x="2471" y="3296"/>
            <a:chExt cx="2142" cy="330"/>
          </a:xfrm>
        </p:grpSpPr>
        <p:sp>
          <p:nvSpPr>
            <p:cNvPr id="102" name="Line 27"/>
            <p:cNvSpPr>
              <a:spLocks noChangeShapeType="1"/>
            </p:cNvSpPr>
            <p:nvPr/>
          </p:nvSpPr>
          <p:spPr bwMode="auto">
            <a:xfrm>
              <a:off x="2471" y="3427"/>
              <a:ext cx="2142" cy="199"/>
            </a:xfrm>
            <a:prstGeom prst="line">
              <a:avLst/>
            </a:prstGeom>
            <a:noFill/>
            <a:ln w="38100">
              <a:solidFill>
                <a:srgbClr val="FF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200" kern="0">
                <a:solidFill>
                  <a:srgbClr val="000099"/>
                </a:solidFill>
                <a:latin typeface="微软雅黑" panose="020B0503020204020204" pitchFamily="34" charset="-122"/>
                <a:ea typeface="微软雅黑" panose="020B0503020204020204" pitchFamily="34" charset="-122"/>
              </a:endParaRPr>
            </a:p>
          </p:txBody>
        </p:sp>
        <p:sp>
          <p:nvSpPr>
            <p:cNvPr id="103" name="Text Box 28"/>
            <p:cNvSpPr txBox="1">
              <a:spLocks noChangeArrowheads="1"/>
            </p:cNvSpPr>
            <p:nvPr/>
          </p:nvSpPr>
          <p:spPr bwMode="auto">
            <a:xfrm rot="275181">
              <a:off x="3173" y="3296"/>
              <a:ext cx="1045"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sz="1200" kern="0" dirty="0">
                  <a:solidFill>
                    <a:srgbClr val="0000FF"/>
                  </a:solidFill>
                  <a:latin typeface="微软雅黑" panose="020B0503020204020204" pitchFamily="34" charset="-122"/>
                  <a:ea typeface="微软雅黑" panose="020B0503020204020204" pitchFamily="34" charset="-122"/>
                </a:rPr>
                <a:t>立即重传 </a:t>
              </a:r>
              <a:r>
                <a:rPr kumimoji="0" lang="en-US" altLang="zh-CN" sz="1200" kern="0" dirty="0">
                  <a:solidFill>
                    <a:srgbClr val="0000FF"/>
                  </a:solidFill>
                  <a:latin typeface="微软雅黑" panose="020B0503020204020204" pitchFamily="34" charset="-122"/>
                  <a:ea typeface="微软雅黑" panose="020B0503020204020204" pitchFamily="34" charset="-122"/>
                </a:rPr>
                <a:t>M</a:t>
              </a:r>
              <a:r>
                <a:rPr kumimoji="0" lang="en-US" altLang="zh-CN" sz="1200" kern="0" baseline="-25000" dirty="0">
                  <a:solidFill>
                    <a:srgbClr val="0000FF"/>
                  </a:solidFill>
                  <a:latin typeface="微软雅黑" panose="020B0503020204020204" pitchFamily="34" charset="-122"/>
                  <a:ea typeface="微软雅黑" panose="020B0503020204020204" pitchFamily="34" charset="-122"/>
                </a:rPr>
                <a:t>3</a:t>
              </a:r>
              <a:endParaRPr kumimoji="0" lang="en-US" altLang="zh-CN" sz="1200" kern="0" baseline="-25000" dirty="0">
                <a:solidFill>
                  <a:srgbClr val="0000FF"/>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4493305" y="2596711"/>
            <a:ext cx="3268872" cy="1058936"/>
            <a:chOff x="4161340" y="2596711"/>
            <a:chExt cx="3268871" cy="1058936"/>
          </a:xfrm>
        </p:grpSpPr>
        <p:sp>
          <p:nvSpPr>
            <p:cNvPr id="90" name="Line 15"/>
            <p:cNvSpPr>
              <a:spLocks noChangeShapeType="1"/>
            </p:cNvSpPr>
            <p:nvPr/>
          </p:nvSpPr>
          <p:spPr bwMode="auto">
            <a:xfrm flipH="1">
              <a:off x="4161340" y="2783762"/>
              <a:ext cx="2189423" cy="200339"/>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200" kern="0">
                <a:solidFill>
                  <a:srgbClr val="000099"/>
                </a:solidFill>
                <a:latin typeface="微软雅黑" panose="020B0503020204020204" pitchFamily="34" charset="-122"/>
                <a:ea typeface="微软雅黑" panose="020B0503020204020204" pitchFamily="34" charset="-122"/>
              </a:endParaRPr>
            </a:p>
          </p:txBody>
        </p:sp>
        <p:sp>
          <p:nvSpPr>
            <p:cNvPr id="91" name="Line 16"/>
            <p:cNvSpPr>
              <a:spLocks noChangeShapeType="1"/>
            </p:cNvSpPr>
            <p:nvPr/>
          </p:nvSpPr>
          <p:spPr bwMode="auto">
            <a:xfrm flipH="1">
              <a:off x="4161340" y="3118002"/>
              <a:ext cx="2189423" cy="202384"/>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200" kern="0">
                <a:solidFill>
                  <a:srgbClr val="000099"/>
                </a:solidFill>
                <a:latin typeface="微软雅黑" panose="020B0503020204020204" pitchFamily="34" charset="-122"/>
                <a:ea typeface="微软雅黑" panose="020B0503020204020204" pitchFamily="34" charset="-122"/>
              </a:endParaRPr>
            </a:p>
          </p:txBody>
        </p:sp>
        <p:sp>
          <p:nvSpPr>
            <p:cNvPr id="92" name="Line 17"/>
            <p:cNvSpPr>
              <a:spLocks noChangeShapeType="1"/>
            </p:cNvSpPr>
            <p:nvPr/>
          </p:nvSpPr>
          <p:spPr bwMode="auto">
            <a:xfrm flipH="1">
              <a:off x="4161340" y="3452241"/>
              <a:ext cx="2189423" cy="203406"/>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200" kern="0">
                <a:solidFill>
                  <a:srgbClr val="000099"/>
                </a:solidFill>
                <a:latin typeface="微软雅黑" panose="020B0503020204020204" pitchFamily="34" charset="-122"/>
                <a:ea typeface="微软雅黑" panose="020B0503020204020204" pitchFamily="34" charset="-122"/>
              </a:endParaRPr>
            </a:p>
          </p:txBody>
        </p:sp>
        <p:sp>
          <p:nvSpPr>
            <p:cNvPr id="100" name="Text Box 25"/>
            <p:cNvSpPr txBox="1">
              <a:spLocks noChangeArrowheads="1"/>
            </p:cNvSpPr>
            <p:nvPr/>
          </p:nvSpPr>
          <p:spPr bwMode="auto">
            <a:xfrm>
              <a:off x="6285346" y="2596711"/>
              <a:ext cx="11448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en-US" altLang="zh-CN" sz="1200" kern="0" dirty="0">
                  <a:latin typeface="微软雅黑" panose="020B0503020204020204" pitchFamily="34" charset="-122"/>
                  <a:ea typeface="微软雅黑" panose="020B0503020204020204" pitchFamily="34" charset="-122"/>
                </a:rPr>
                <a:t> </a:t>
              </a:r>
              <a:r>
                <a:rPr kumimoji="0" lang="zh-CN" altLang="en-US" sz="1200" kern="0" dirty="0">
                  <a:latin typeface="微软雅黑" panose="020B0503020204020204" pitchFamily="34" charset="-122"/>
                  <a:ea typeface="微软雅黑" panose="020B0503020204020204" pitchFamily="34" charset="-122"/>
                </a:rPr>
                <a:t>重复确认 </a:t>
              </a:r>
              <a:r>
                <a:rPr kumimoji="0" lang="en-US" altLang="zh-CN" sz="1200" kern="0" dirty="0">
                  <a:latin typeface="微软雅黑" panose="020B0503020204020204" pitchFamily="34" charset="-122"/>
                  <a:ea typeface="微软雅黑" panose="020B0503020204020204" pitchFamily="34" charset="-122"/>
                </a:rPr>
                <a:t>M</a:t>
              </a:r>
              <a:r>
                <a:rPr kumimoji="0" lang="en-US" altLang="zh-CN" sz="1200" kern="0" baseline="-25000" dirty="0">
                  <a:latin typeface="微软雅黑" panose="020B0503020204020204" pitchFamily="34" charset="-122"/>
                  <a:ea typeface="微软雅黑" panose="020B0503020204020204" pitchFamily="34" charset="-122"/>
                </a:rPr>
                <a:t>2 </a:t>
              </a:r>
              <a:endParaRPr kumimoji="0" lang="en-US" altLang="zh-CN" sz="1200" kern="0" dirty="0">
                <a:latin typeface="微软雅黑" panose="020B0503020204020204" pitchFamily="34" charset="-122"/>
                <a:ea typeface="微软雅黑" panose="020B0503020204020204" pitchFamily="34" charset="-122"/>
              </a:endParaRPr>
            </a:p>
          </p:txBody>
        </p:sp>
        <p:sp>
          <p:nvSpPr>
            <p:cNvPr id="104" name="Text Box 29"/>
            <p:cNvSpPr txBox="1">
              <a:spLocks noChangeArrowheads="1"/>
            </p:cNvSpPr>
            <p:nvPr/>
          </p:nvSpPr>
          <p:spPr bwMode="auto">
            <a:xfrm>
              <a:off x="6285346" y="2953436"/>
              <a:ext cx="11448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en-US" altLang="zh-CN" sz="1200" kern="0">
                  <a:latin typeface="微软雅黑" panose="020B0503020204020204" pitchFamily="34" charset="-122"/>
                  <a:ea typeface="微软雅黑" panose="020B0503020204020204" pitchFamily="34" charset="-122"/>
                </a:rPr>
                <a:t> </a:t>
              </a:r>
              <a:r>
                <a:rPr kumimoji="0" lang="zh-CN" altLang="en-US" sz="1200" kern="0">
                  <a:latin typeface="微软雅黑" panose="020B0503020204020204" pitchFamily="34" charset="-122"/>
                  <a:ea typeface="微软雅黑" panose="020B0503020204020204" pitchFamily="34" charset="-122"/>
                </a:rPr>
                <a:t>重复确认 </a:t>
              </a:r>
              <a:r>
                <a:rPr kumimoji="0" lang="en-US" altLang="zh-CN" sz="1200" kern="0">
                  <a:latin typeface="微软雅黑" panose="020B0503020204020204" pitchFamily="34" charset="-122"/>
                  <a:ea typeface="微软雅黑" panose="020B0503020204020204" pitchFamily="34" charset="-122"/>
                </a:rPr>
                <a:t>M</a:t>
              </a:r>
              <a:r>
                <a:rPr kumimoji="0" lang="en-US" altLang="zh-CN" sz="1200" kern="0" baseline="-25000">
                  <a:latin typeface="微软雅黑" panose="020B0503020204020204" pitchFamily="34" charset="-122"/>
                  <a:ea typeface="微软雅黑" panose="020B0503020204020204" pitchFamily="34" charset="-122"/>
                </a:rPr>
                <a:t>2 </a:t>
              </a:r>
              <a:endParaRPr kumimoji="0" lang="en-US" altLang="zh-CN" sz="1200" kern="0">
                <a:latin typeface="微软雅黑" panose="020B0503020204020204" pitchFamily="34" charset="-122"/>
                <a:ea typeface="微软雅黑" panose="020B0503020204020204" pitchFamily="34" charset="-122"/>
              </a:endParaRPr>
            </a:p>
          </p:txBody>
        </p:sp>
        <p:sp>
          <p:nvSpPr>
            <p:cNvPr id="105" name="Text Box 30"/>
            <p:cNvSpPr txBox="1">
              <a:spLocks noChangeArrowheads="1"/>
            </p:cNvSpPr>
            <p:nvPr/>
          </p:nvSpPr>
          <p:spPr bwMode="auto">
            <a:xfrm>
              <a:off x="6285346" y="3289722"/>
              <a:ext cx="11448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en-US" altLang="zh-CN" sz="1200" kern="0">
                  <a:latin typeface="微软雅黑" panose="020B0503020204020204" pitchFamily="34" charset="-122"/>
                  <a:ea typeface="微软雅黑" panose="020B0503020204020204" pitchFamily="34" charset="-122"/>
                </a:rPr>
                <a:t> </a:t>
              </a:r>
              <a:r>
                <a:rPr kumimoji="0" lang="zh-CN" altLang="en-US" sz="1200" kern="0">
                  <a:latin typeface="微软雅黑" panose="020B0503020204020204" pitchFamily="34" charset="-122"/>
                  <a:ea typeface="微软雅黑" panose="020B0503020204020204" pitchFamily="34" charset="-122"/>
                </a:rPr>
                <a:t>重复确认 </a:t>
              </a:r>
              <a:r>
                <a:rPr kumimoji="0" lang="en-US" altLang="zh-CN" sz="1200" kern="0">
                  <a:latin typeface="微软雅黑" panose="020B0503020204020204" pitchFamily="34" charset="-122"/>
                  <a:ea typeface="微软雅黑" panose="020B0503020204020204" pitchFamily="34" charset="-122"/>
                </a:rPr>
                <a:t>M</a:t>
              </a:r>
              <a:r>
                <a:rPr kumimoji="0" lang="en-US" altLang="zh-CN" sz="1200" kern="0" baseline="-25000">
                  <a:latin typeface="微软雅黑" panose="020B0503020204020204" pitchFamily="34" charset="-122"/>
                  <a:ea typeface="微软雅黑" panose="020B0503020204020204" pitchFamily="34" charset="-122"/>
                </a:rPr>
                <a:t>2 </a:t>
              </a:r>
              <a:endParaRPr kumimoji="0" lang="en-US" altLang="zh-CN" sz="1200" kern="0">
                <a:latin typeface="微软雅黑" panose="020B0503020204020204" pitchFamily="34" charset="-122"/>
                <a:ea typeface="微软雅黑" panose="020B0503020204020204" pitchFamily="34" charset="-122"/>
              </a:endParaRPr>
            </a:p>
          </p:txBody>
        </p:sp>
      </p:grpSp>
      <p:sp>
        <p:nvSpPr>
          <p:cNvPr id="107" name="Line 32"/>
          <p:cNvSpPr>
            <a:spLocks noChangeShapeType="1"/>
          </p:cNvSpPr>
          <p:nvPr/>
        </p:nvSpPr>
        <p:spPr bwMode="auto">
          <a:xfrm>
            <a:off x="4497392" y="3520725"/>
            <a:ext cx="2188400" cy="202384"/>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solidFill>
                <a:srgbClr val="000099"/>
              </a:solidFill>
              <a:latin typeface="微软雅黑" panose="020B0503020204020204" pitchFamily="34" charset="-122"/>
              <a:ea typeface="微软雅黑" panose="020B0503020204020204" pitchFamily="34" charset="-122"/>
            </a:endParaRPr>
          </a:p>
        </p:txBody>
      </p:sp>
      <p:sp>
        <p:nvSpPr>
          <p:cNvPr id="108" name="Text Box 33"/>
          <p:cNvSpPr txBox="1">
            <a:spLocks noChangeArrowheads="1"/>
          </p:cNvSpPr>
          <p:nvPr/>
        </p:nvSpPr>
        <p:spPr bwMode="auto">
          <a:xfrm>
            <a:off x="3776205" y="3355139"/>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sz="1200" kern="0">
                <a:latin typeface="微软雅黑" panose="020B0503020204020204" pitchFamily="34" charset="-122"/>
                <a:ea typeface="微软雅黑" panose="020B0503020204020204" pitchFamily="34" charset="-122"/>
              </a:rPr>
              <a:t>发送 </a:t>
            </a:r>
            <a:r>
              <a:rPr kumimoji="0" lang="en-US" altLang="zh-CN" sz="1200" kern="0">
                <a:latin typeface="微软雅黑" panose="020B0503020204020204" pitchFamily="34" charset="-122"/>
                <a:ea typeface="微软雅黑" panose="020B0503020204020204" pitchFamily="34" charset="-122"/>
              </a:rPr>
              <a:t>M</a:t>
            </a:r>
            <a:r>
              <a:rPr kumimoji="0" lang="en-US" altLang="zh-CN" sz="1200" kern="0" baseline="-25000">
                <a:latin typeface="微软雅黑" panose="020B0503020204020204" pitchFamily="34" charset="-122"/>
                <a:ea typeface="微软雅黑" panose="020B0503020204020204" pitchFamily="34" charset="-122"/>
              </a:rPr>
              <a:t>7</a:t>
            </a:r>
            <a:endParaRPr kumimoji="0" lang="en-US" altLang="zh-CN" sz="1200" kern="0" baseline="-25000">
              <a:latin typeface="微软雅黑" panose="020B0503020204020204" pitchFamily="34" charset="-122"/>
              <a:ea typeface="微软雅黑" panose="020B0503020204020204" pitchFamily="34" charset="-122"/>
            </a:endParaRPr>
          </a:p>
        </p:txBody>
      </p:sp>
      <p:grpSp>
        <p:nvGrpSpPr>
          <p:cNvPr id="109" name="Group 34"/>
          <p:cNvGrpSpPr/>
          <p:nvPr/>
        </p:nvGrpSpPr>
        <p:grpSpPr bwMode="auto">
          <a:xfrm>
            <a:off x="1272095" y="2924818"/>
            <a:ext cx="3234901" cy="831000"/>
            <a:chOff x="-107" y="2556"/>
            <a:chExt cx="2963" cy="813"/>
          </a:xfrm>
        </p:grpSpPr>
        <p:grpSp>
          <p:nvGrpSpPr>
            <p:cNvPr id="110" name="Group 35"/>
            <p:cNvGrpSpPr/>
            <p:nvPr/>
          </p:nvGrpSpPr>
          <p:grpSpPr bwMode="auto">
            <a:xfrm>
              <a:off x="1728" y="2635"/>
              <a:ext cx="1128" cy="666"/>
              <a:chOff x="1257" y="1749"/>
              <a:chExt cx="1271" cy="460"/>
            </a:xfrm>
          </p:grpSpPr>
          <p:sp>
            <p:nvSpPr>
              <p:cNvPr id="112" name="Line 36"/>
              <p:cNvSpPr>
                <a:spLocks noChangeShapeType="1"/>
              </p:cNvSpPr>
              <p:nvPr/>
            </p:nvSpPr>
            <p:spPr bwMode="auto">
              <a:xfrm>
                <a:off x="1257" y="1749"/>
                <a:ext cx="1258" cy="0"/>
              </a:xfrm>
              <a:prstGeom prst="line">
                <a:avLst/>
              </a:prstGeom>
              <a:noFill/>
              <a:ln w="28575">
                <a:solidFill>
                  <a:srgbClr val="3366FF"/>
                </a:solidFill>
                <a:prstDash val="sysDash"/>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200" kern="0">
                  <a:solidFill>
                    <a:srgbClr val="000099"/>
                  </a:solidFill>
                  <a:latin typeface="微软雅黑" panose="020B0503020204020204" pitchFamily="34" charset="-122"/>
                  <a:ea typeface="微软雅黑" panose="020B0503020204020204" pitchFamily="34" charset="-122"/>
                </a:endParaRPr>
              </a:p>
            </p:txBody>
          </p:sp>
          <p:sp>
            <p:nvSpPr>
              <p:cNvPr id="113" name="Line 37"/>
              <p:cNvSpPr>
                <a:spLocks noChangeShapeType="1"/>
              </p:cNvSpPr>
              <p:nvPr/>
            </p:nvSpPr>
            <p:spPr bwMode="auto">
              <a:xfrm>
                <a:off x="1257" y="1979"/>
                <a:ext cx="1254" cy="0"/>
              </a:xfrm>
              <a:prstGeom prst="line">
                <a:avLst/>
              </a:prstGeom>
              <a:noFill/>
              <a:ln w="28575">
                <a:solidFill>
                  <a:srgbClr val="3366FF"/>
                </a:solidFill>
                <a:prstDash val="sysDash"/>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200" kern="0">
                  <a:solidFill>
                    <a:srgbClr val="000099"/>
                  </a:solidFill>
                  <a:latin typeface="微软雅黑" panose="020B0503020204020204" pitchFamily="34" charset="-122"/>
                  <a:ea typeface="微软雅黑" panose="020B0503020204020204" pitchFamily="34" charset="-122"/>
                </a:endParaRPr>
              </a:p>
            </p:txBody>
          </p:sp>
          <p:sp>
            <p:nvSpPr>
              <p:cNvPr id="114" name="Line 38"/>
              <p:cNvSpPr>
                <a:spLocks noChangeShapeType="1"/>
              </p:cNvSpPr>
              <p:nvPr/>
            </p:nvSpPr>
            <p:spPr bwMode="auto">
              <a:xfrm>
                <a:off x="1257" y="2209"/>
                <a:ext cx="1271" cy="0"/>
              </a:xfrm>
              <a:prstGeom prst="line">
                <a:avLst/>
              </a:prstGeom>
              <a:noFill/>
              <a:ln w="28575">
                <a:solidFill>
                  <a:srgbClr val="3366FF"/>
                </a:solidFill>
                <a:prstDash val="sysDash"/>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200" kern="0">
                  <a:solidFill>
                    <a:srgbClr val="000099"/>
                  </a:solidFill>
                  <a:latin typeface="微软雅黑" panose="020B0503020204020204" pitchFamily="34" charset="-122"/>
                  <a:ea typeface="微软雅黑" panose="020B0503020204020204" pitchFamily="34" charset="-122"/>
                </a:endParaRPr>
              </a:p>
            </p:txBody>
          </p:sp>
        </p:grpSp>
        <p:sp>
          <p:nvSpPr>
            <p:cNvPr id="111" name="Text Box 39"/>
            <p:cNvSpPr txBox="1">
              <a:spLocks noChangeArrowheads="1"/>
            </p:cNvSpPr>
            <p:nvPr/>
          </p:nvSpPr>
          <p:spPr bwMode="auto">
            <a:xfrm>
              <a:off x="-107" y="2556"/>
              <a:ext cx="1836" cy="813"/>
            </a:xfrm>
            <a:prstGeom prst="rect">
              <a:avLst/>
            </a:prstGeom>
            <a:solidFill>
              <a:srgbClr val="00FF99"/>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sz="1600" kern="0" dirty="0">
                  <a:latin typeface="微软雅黑" panose="020B0503020204020204" pitchFamily="34" charset="-122"/>
                  <a:ea typeface="微软雅黑" panose="020B0503020204020204" pitchFamily="34" charset="-122"/>
                </a:rPr>
                <a:t>收到三个连续的</a:t>
              </a:r>
              <a:endParaRPr kumimoji="0" lang="zh-CN" altLang="en-US" sz="1600" kern="0" dirty="0">
                <a:latin typeface="微软雅黑" panose="020B0503020204020204" pitchFamily="34" charset="-122"/>
                <a:ea typeface="微软雅黑" panose="020B0503020204020204" pitchFamily="34" charset="-122"/>
              </a:endParaRPr>
            </a:p>
            <a:p>
              <a:pPr eaLnBrk="1" hangingPunct="1">
                <a:defRPr/>
              </a:pPr>
              <a:r>
                <a:rPr kumimoji="0" lang="zh-CN" altLang="en-US" sz="1600" kern="0" dirty="0">
                  <a:latin typeface="微软雅黑" panose="020B0503020204020204" pitchFamily="34" charset="-122"/>
                  <a:ea typeface="微软雅黑" panose="020B0503020204020204" pitchFamily="34" charset="-122"/>
                </a:rPr>
                <a:t>对 </a:t>
              </a:r>
              <a:r>
                <a:rPr kumimoji="0" lang="en-US" altLang="zh-CN" sz="1600" kern="0" dirty="0">
                  <a:latin typeface="微软雅黑" panose="020B0503020204020204" pitchFamily="34" charset="-122"/>
                  <a:ea typeface="微软雅黑" panose="020B0503020204020204" pitchFamily="34" charset="-122"/>
                </a:rPr>
                <a:t>M</a:t>
              </a:r>
              <a:r>
                <a:rPr kumimoji="0" lang="en-US" altLang="zh-CN" sz="1600" kern="0" baseline="-25000" dirty="0">
                  <a:latin typeface="微软雅黑" panose="020B0503020204020204" pitchFamily="34" charset="-122"/>
                  <a:ea typeface="微软雅黑" panose="020B0503020204020204" pitchFamily="34" charset="-122"/>
                </a:rPr>
                <a:t>2</a:t>
              </a:r>
              <a:r>
                <a:rPr kumimoji="0" lang="en-US" altLang="zh-CN" sz="1600" kern="0" dirty="0">
                  <a:latin typeface="微软雅黑" panose="020B0503020204020204" pitchFamily="34" charset="-122"/>
                  <a:ea typeface="微软雅黑" panose="020B0503020204020204" pitchFamily="34" charset="-122"/>
                </a:rPr>
                <a:t> </a:t>
              </a:r>
              <a:r>
                <a:rPr kumimoji="0" lang="zh-CN" altLang="en-US" sz="1600" kern="0" dirty="0">
                  <a:latin typeface="微软雅黑" panose="020B0503020204020204" pitchFamily="34" charset="-122"/>
                  <a:ea typeface="微软雅黑" panose="020B0503020204020204" pitchFamily="34" charset="-122"/>
                </a:rPr>
                <a:t>的重复确认，立即重传 </a:t>
              </a:r>
              <a:r>
                <a:rPr kumimoji="0" lang="en-US" altLang="zh-CN" sz="1600" kern="0" dirty="0">
                  <a:latin typeface="微软雅黑" panose="020B0503020204020204" pitchFamily="34" charset="-122"/>
                  <a:ea typeface="微软雅黑" panose="020B0503020204020204" pitchFamily="34" charset="-122"/>
                </a:rPr>
                <a:t>M</a:t>
              </a:r>
              <a:r>
                <a:rPr kumimoji="0" lang="en-US" altLang="zh-CN" sz="1600" kern="0" baseline="-25000" dirty="0">
                  <a:latin typeface="微软雅黑" panose="020B0503020204020204" pitchFamily="34" charset="-122"/>
                  <a:ea typeface="微软雅黑" panose="020B0503020204020204" pitchFamily="34" charset="-122"/>
                </a:rPr>
                <a:t>3</a:t>
              </a:r>
              <a:endParaRPr kumimoji="0" lang="en-US" altLang="zh-CN" sz="1600" kern="0" baseline="-25000" dirty="0">
                <a:latin typeface="微软雅黑" panose="020B0503020204020204" pitchFamily="34" charset="-122"/>
                <a:ea typeface="微软雅黑" panose="020B0503020204020204" pitchFamily="34" charset="-122"/>
              </a:endParaRPr>
            </a:p>
          </p:txBody>
        </p:sp>
      </p:grpSp>
      <p:sp>
        <p:nvSpPr>
          <p:cNvPr id="115" name="AutoShape 40"/>
          <p:cNvSpPr>
            <a:spLocks noChangeArrowheads="1"/>
          </p:cNvSpPr>
          <p:nvPr/>
        </p:nvSpPr>
        <p:spPr bwMode="auto">
          <a:xfrm>
            <a:off x="5615613" y="1938454"/>
            <a:ext cx="561154" cy="706298"/>
          </a:xfrm>
          <a:prstGeom prst="irregularSeal1">
            <a:avLst/>
          </a:prstGeom>
          <a:solidFill>
            <a:srgbClr val="FFFF00"/>
          </a:solidFill>
          <a:ln w="9525">
            <a:solidFill>
              <a:schemeClr val="tx1"/>
            </a:solidFill>
            <a:miter lim="800000"/>
          </a:ln>
          <a:effectLst/>
        </p:spPr>
        <p:txBody>
          <a:bodyPr wrap="none" lIns="91436" tIns="45718" rIns="91436" bIns="45718" anchor="ctr"/>
          <a:lstStyle/>
          <a:p>
            <a:pPr>
              <a:defRPr/>
            </a:pPr>
            <a:endParaRPr lang="zh-CN" altLang="en-US" sz="1200" kern="0">
              <a:solidFill>
                <a:srgbClr val="000099"/>
              </a:solidFill>
              <a:latin typeface="微软雅黑" panose="020B0503020204020204" pitchFamily="34" charset="-122"/>
              <a:ea typeface="微软雅黑" panose="020B0503020204020204" pitchFamily="34" charset="-122"/>
            </a:endParaRPr>
          </a:p>
        </p:txBody>
      </p:sp>
      <p:sp>
        <p:nvSpPr>
          <p:cNvPr id="116" name="Text Box 41"/>
          <p:cNvSpPr txBox="1">
            <a:spLocks noChangeArrowheads="1"/>
          </p:cNvSpPr>
          <p:nvPr/>
        </p:nvSpPr>
        <p:spPr bwMode="auto">
          <a:xfrm>
            <a:off x="5661611" y="2152199"/>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sz="1200" kern="0" dirty="0">
                <a:latin typeface="微软雅黑" panose="020B0503020204020204" pitchFamily="34" charset="-122"/>
                <a:ea typeface="微软雅黑" panose="020B0503020204020204" pitchFamily="34" charset="-122"/>
              </a:rPr>
              <a:t>丢失</a:t>
            </a:r>
            <a:endParaRPr kumimoji="0" lang="zh-CN" altLang="en-US" sz="1200" kern="0" dirty="0">
              <a:latin typeface="微软雅黑" panose="020B0503020204020204" pitchFamily="34" charset="-122"/>
              <a:ea typeface="微软雅黑" panose="020B0503020204020204" pitchFamily="34" charset="-122"/>
            </a:endParaRPr>
          </a:p>
        </p:txBody>
      </p:sp>
      <p:sp>
        <p:nvSpPr>
          <p:cNvPr id="117" name="Line 42"/>
          <p:cNvSpPr>
            <a:spLocks noChangeShapeType="1"/>
          </p:cNvSpPr>
          <p:nvPr/>
        </p:nvSpPr>
        <p:spPr bwMode="auto">
          <a:xfrm>
            <a:off x="4493306" y="1843395"/>
            <a:ext cx="2189423" cy="202384"/>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solidFill>
                <a:srgbClr val="000099"/>
              </a:solidFill>
              <a:latin typeface="微软雅黑" panose="020B0503020204020204" pitchFamily="34" charset="-122"/>
              <a:ea typeface="微软雅黑" panose="020B0503020204020204" pitchFamily="34" charset="-122"/>
            </a:endParaRPr>
          </a:p>
        </p:txBody>
      </p:sp>
      <p:sp>
        <p:nvSpPr>
          <p:cNvPr id="118" name="Line 43"/>
          <p:cNvSpPr>
            <a:spLocks noChangeShapeType="1"/>
          </p:cNvSpPr>
          <p:nvPr/>
        </p:nvSpPr>
        <p:spPr bwMode="auto">
          <a:xfrm>
            <a:off x="4493306" y="2177634"/>
            <a:ext cx="1178527" cy="102214"/>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solidFill>
                <a:srgbClr val="000099"/>
              </a:solidFill>
              <a:latin typeface="微软雅黑" panose="020B0503020204020204" pitchFamily="34" charset="-122"/>
              <a:ea typeface="微软雅黑" panose="020B0503020204020204" pitchFamily="34" charset="-122"/>
            </a:endParaRPr>
          </a:p>
        </p:txBody>
      </p:sp>
      <p:sp>
        <p:nvSpPr>
          <p:cNvPr id="119" name="Line 44"/>
          <p:cNvSpPr>
            <a:spLocks noChangeShapeType="1"/>
          </p:cNvSpPr>
          <p:nvPr/>
        </p:nvSpPr>
        <p:spPr bwMode="auto">
          <a:xfrm>
            <a:off x="4497392" y="2848159"/>
            <a:ext cx="2188400" cy="203405"/>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solidFill>
                <a:srgbClr val="000099"/>
              </a:solidFill>
              <a:latin typeface="微软雅黑" panose="020B0503020204020204" pitchFamily="34" charset="-122"/>
              <a:ea typeface="微软雅黑" panose="020B0503020204020204" pitchFamily="34" charset="-122"/>
            </a:endParaRPr>
          </a:p>
        </p:txBody>
      </p:sp>
      <p:sp>
        <p:nvSpPr>
          <p:cNvPr id="120" name="Line 45"/>
          <p:cNvSpPr>
            <a:spLocks noChangeShapeType="1"/>
          </p:cNvSpPr>
          <p:nvPr/>
        </p:nvSpPr>
        <p:spPr bwMode="auto">
          <a:xfrm>
            <a:off x="4497392" y="3184443"/>
            <a:ext cx="2188400" cy="202384"/>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200" kern="0">
              <a:solidFill>
                <a:srgbClr val="00009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2000"/>
                                  </p:stCondLst>
                                  <p:childTnLst>
                                    <p:anim calcmode="discrete" valueType="str">
                                      <p:cBhvr>
                                        <p:cTn id="6" dur="1000" fill="hold"/>
                                        <p:tgtEl>
                                          <p:spTgt spid="83"/>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2000"/>
                                  </p:stCondLst>
                                  <p:childTnLst>
                                    <p:anim calcmode="discrete" valueType="str">
                                      <p:cBhvr>
                                        <p:cTn id="8" dur="1000" fill="hold"/>
                                        <p:tgtEl>
                                          <p:spTgt spid="88"/>
                                        </p:tgtEl>
                                        <p:attrNameLst>
                                          <p:attrName>style.visibility</p:attrName>
                                        </p:attrNameLst>
                                      </p:cBhvr>
                                      <p:tavLst>
                                        <p:tav tm="0">
                                          <p:val>
                                            <p:strVal val="hidden"/>
                                          </p:val>
                                        </p:tav>
                                        <p:tav tm="50000">
                                          <p:val>
                                            <p:strVal val="visible"/>
                                          </p:val>
                                        </p:tav>
                                      </p:tavLst>
                                    </p:anim>
                                  </p:childTnLst>
                                </p:cTn>
                              </p:par>
                            </p:childTnLst>
                          </p:cTn>
                        </p:par>
                        <p:par>
                          <p:cTn id="9" fill="hold">
                            <p:stCondLst>
                              <p:cond delay="3000"/>
                            </p:stCondLst>
                            <p:childTnLst>
                              <p:par>
                                <p:cTn id="10" presetID="35" presetClass="emph" presetSubtype="0" repeatCount="4000" fill="hold" nodeType="afterEffect">
                                  <p:stCondLst>
                                    <p:cond delay="8000"/>
                                  </p:stCondLst>
                                  <p:childTnLst>
                                    <p:anim calcmode="discrete" valueType="str">
                                      <p:cBhvr>
                                        <p:cTn id="11" dur="1000" fill="hold"/>
                                        <p:tgtEl>
                                          <p:spTgt spid="2"/>
                                        </p:tgtEl>
                                        <p:attrNameLst>
                                          <p:attrName>style.visibility</p:attrName>
                                        </p:attrNameLst>
                                      </p:cBhvr>
                                      <p:tavLst>
                                        <p:tav tm="0">
                                          <p:val>
                                            <p:strVal val="hidden"/>
                                          </p:val>
                                        </p:tav>
                                        <p:tav tm="50000">
                                          <p:val>
                                            <p:strVal val="visible"/>
                                          </p:val>
                                        </p:tav>
                                      </p:tavLst>
                                    </p:anim>
                                  </p:childTnLst>
                                </p:cTn>
                              </p:par>
                            </p:childTnLst>
                          </p:cTn>
                        </p:par>
                        <p:par>
                          <p:cTn id="12" fill="hold">
                            <p:stCondLst>
                              <p:cond delay="12000"/>
                            </p:stCondLst>
                            <p:childTnLst>
                              <p:par>
                                <p:cTn id="13" presetID="22" presetClass="entr" presetSubtype="2" fill="hold" nodeType="afterEffect">
                                  <p:stCondLst>
                                    <p:cond delay="2000"/>
                                  </p:stCondLst>
                                  <p:childTnLst>
                                    <p:set>
                                      <p:cBhvr>
                                        <p:cTn id="14" dur="1" fill="hold">
                                          <p:stCondLst>
                                            <p:cond delay="0"/>
                                          </p:stCondLst>
                                        </p:cTn>
                                        <p:tgtEl>
                                          <p:spTgt spid="109"/>
                                        </p:tgtEl>
                                        <p:attrNameLst>
                                          <p:attrName>style.visibility</p:attrName>
                                        </p:attrNameLst>
                                      </p:cBhvr>
                                      <p:to>
                                        <p:strVal val="visible"/>
                                      </p:to>
                                    </p:set>
                                    <p:animEffect transition="in" filter="wipe(right)">
                                      <p:cBhvr>
                                        <p:cTn id="15" dur="1750"/>
                                        <p:tgtEl>
                                          <p:spTgt spid="109"/>
                                        </p:tgtEl>
                                      </p:cBhvr>
                                    </p:animEffect>
                                  </p:childTnLst>
                                </p:cTn>
                              </p:par>
                            </p:childTnLst>
                          </p:cTn>
                        </p:par>
                        <p:par>
                          <p:cTn id="16" fill="hold">
                            <p:stCondLst>
                              <p:cond delay="16000"/>
                            </p:stCondLst>
                            <p:childTnLst>
                              <p:par>
                                <p:cTn id="17" presetID="22" presetClass="entr" presetSubtype="8" fill="hold" nodeType="afterEffect">
                                  <p:stCondLst>
                                    <p:cond delay="3000"/>
                                  </p:stCondLst>
                                  <p:childTnLst>
                                    <p:set>
                                      <p:cBhvr>
                                        <p:cTn id="18" dur="1" fill="hold">
                                          <p:stCondLst>
                                            <p:cond delay="0"/>
                                          </p:stCondLst>
                                        </p:cTn>
                                        <p:tgtEl>
                                          <p:spTgt spid="101"/>
                                        </p:tgtEl>
                                        <p:attrNameLst>
                                          <p:attrName>style.visibility</p:attrName>
                                        </p:attrNameLst>
                                      </p:cBhvr>
                                      <p:to>
                                        <p:strVal val="visible"/>
                                      </p:to>
                                    </p:set>
                                    <p:animEffect transition="in" filter="wipe(left)">
                                      <p:cBhvr>
                                        <p:cTn id="19" dur="1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8" grpId="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AutoShape 5"/>
          <p:cNvSpPr>
            <a:spLocks noChangeArrowheads="1"/>
          </p:cNvSpPr>
          <p:nvPr/>
        </p:nvSpPr>
        <p:spPr bwMode="auto">
          <a:xfrm>
            <a:off x="556965" y="970168"/>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105" name="Rectangle 6"/>
          <p:cNvSpPr>
            <a:spLocks noChangeArrowheads="1"/>
          </p:cNvSpPr>
          <p:nvPr/>
        </p:nvSpPr>
        <p:spPr bwMode="auto">
          <a:xfrm>
            <a:off x="3839806" y="936957"/>
            <a:ext cx="1483094"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快恢复算法</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6" name="Rectangle 68"/>
          <p:cNvSpPr>
            <a:spLocks noChangeArrowheads="1"/>
          </p:cNvSpPr>
          <p:nvPr/>
        </p:nvSpPr>
        <p:spPr bwMode="auto">
          <a:xfrm>
            <a:off x="556965" y="1333269"/>
            <a:ext cx="8048776"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当发送端收到连续三个重复的确认时，由于发送方现在认为网络很可能没有发生拥塞，因此现在</a:t>
            </a:r>
            <a:r>
              <a:rPr lang="zh-CN" altLang="en-US" sz="2000" b="1" dirty="0">
                <a:solidFill>
                  <a:srgbClr val="0000FF"/>
                </a:solidFill>
                <a:latin typeface="微软雅黑" panose="020B0503020204020204" pitchFamily="34" charset="-122"/>
                <a:ea typeface="微软雅黑" panose="020B0503020204020204" pitchFamily="34" charset="-122"/>
              </a:rPr>
              <a:t>不执行慢开始算法</a:t>
            </a:r>
            <a:r>
              <a:rPr lang="zh-CN" altLang="en-US" sz="2000" b="1" dirty="0">
                <a:latin typeface="微软雅黑" panose="020B0503020204020204" pitchFamily="34" charset="-122"/>
                <a:ea typeface="微软雅黑" panose="020B0503020204020204" pitchFamily="34" charset="-122"/>
              </a:rPr>
              <a:t>，而是执行</a:t>
            </a:r>
            <a:r>
              <a:rPr lang="zh-CN" altLang="en-US" sz="2000" b="1" dirty="0">
                <a:solidFill>
                  <a:srgbClr val="0000FF"/>
                </a:solidFill>
                <a:latin typeface="微软雅黑" panose="020B0503020204020204" pitchFamily="34" charset="-122"/>
                <a:ea typeface="微软雅黑" panose="020B0503020204020204" pitchFamily="34" charset="-122"/>
              </a:rPr>
              <a:t>快恢复算法 </a:t>
            </a:r>
            <a:r>
              <a:rPr lang="en-US" altLang="zh-CN" sz="2000" b="1" dirty="0">
                <a:latin typeface="微软雅黑" panose="020B0503020204020204" pitchFamily="34" charset="-122"/>
                <a:ea typeface="微软雅黑" panose="020B0503020204020204" pitchFamily="34" charset="-122"/>
              </a:rPr>
              <a:t>FR (Fast Recovery) </a:t>
            </a:r>
            <a:r>
              <a:rPr lang="zh-CN" altLang="en-US" sz="2000" b="1" dirty="0">
                <a:latin typeface="微软雅黑" panose="020B0503020204020204" pitchFamily="34" charset="-122"/>
                <a:ea typeface="微软雅黑" panose="020B0503020204020204" pitchFamily="34" charset="-122"/>
              </a:rPr>
              <a:t>算法：</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solidFill>
                  <a:srgbClr val="0000FF"/>
                </a:solidFill>
                <a:latin typeface="微软雅黑" panose="020B0503020204020204" pitchFamily="34" charset="-122"/>
                <a:ea typeface="微软雅黑" panose="020B0503020204020204" pitchFamily="34" charset="-122"/>
              </a:rPr>
              <a:t>慢开始门限 </a:t>
            </a:r>
            <a:r>
              <a:rPr lang="en-US" altLang="zh-CN" sz="2000" b="1" dirty="0" err="1">
                <a:solidFill>
                  <a:srgbClr val="0000FF"/>
                </a:solidFill>
                <a:latin typeface="微软雅黑" panose="020B0503020204020204" pitchFamily="34" charset="-122"/>
                <a:ea typeface="微软雅黑" panose="020B0503020204020204" pitchFamily="34" charset="-122"/>
              </a:rPr>
              <a:t>ssthresh</a:t>
            </a:r>
            <a:r>
              <a:rPr lang="en-US" altLang="zh-CN" sz="2000" b="1" dirty="0">
                <a:solidFill>
                  <a:srgbClr val="0000FF"/>
                </a:solidFill>
                <a:latin typeface="微软雅黑" panose="020B0503020204020204" pitchFamily="34" charset="-122"/>
                <a:ea typeface="微软雅黑" panose="020B0503020204020204" pitchFamily="34" charset="-122"/>
              </a:rPr>
              <a:t> = </a:t>
            </a:r>
            <a:r>
              <a:rPr lang="zh-CN" altLang="en-US" sz="2000" b="1" dirty="0">
                <a:solidFill>
                  <a:srgbClr val="0000FF"/>
                </a:solidFill>
                <a:latin typeface="微软雅黑" panose="020B0503020204020204" pitchFamily="34" charset="-122"/>
                <a:ea typeface="微软雅黑" panose="020B0503020204020204" pitchFamily="34" charset="-122"/>
              </a:rPr>
              <a:t>当前拥塞窗口 </a:t>
            </a:r>
            <a:r>
              <a:rPr lang="en-US" altLang="zh-CN" sz="2000" b="1" dirty="0" err="1">
                <a:solidFill>
                  <a:srgbClr val="0000FF"/>
                </a:solidFill>
                <a:latin typeface="微软雅黑" panose="020B0503020204020204" pitchFamily="34" charset="-122"/>
                <a:ea typeface="微软雅黑" panose="020B0503020204020204" pitchFamily="34" charset="-122"/>
              </a:rPr>
              <a:t>cwnd</a:t>
            </a:r>
            <a:r>
              <a:rPr lang="en-US" altLang="zh-CN" sz="2000" b="1" dirty="0">
                <a:solidFill>
                  <a:srgbClr val="0000FF"/>
                </a:solidFill>
                <a:latin typeface="微软雅黑" panose="020B0503020204020204" pitchFamily="34" charset="-122"/>
                <a:ea typeface="微软雅黑" panose="020B0503020204020204" pitchFamily="34" charset="-122"/>
              </a:rPr>
              <a:t> / 2 </a:t>
            </a:r>
            <a:r>
              <a:rPr lang="zh-CN" altLang="en-US" sz="2000" b="1" dirty="0">
                <a:solidFill>
                  <a:srgbClr val="0000FF"/>
                </a:solidFill>
                <a:latin typeface="微软雅黑" panose="020B0503020204020204" pitchFamily="34" charset="-122"/>
                <a:ea typeface="微软雅黑" panose="020B0503020204020204" pitchFamily="34" charset="-122"/>
              </a:rPr>
              <a:t>；</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solidFill>
                  <a:srgbClr val="0000FF"/>
                </a:solidFill>
                <a:latin typeface="微软雅黑" panose="020B0503020204020204" pitchFamily="34" charset="-122"/>
                <a:ea typeface="微软雅黑" panose="020B0503020204020204" pitchFamily="34" charset="-122"/>
              </a:rPr>
              <a:t>新拥塞窗口 </a:t>
            </a:r>
            <a:r>
              <a:rPr lang="en-US" altLang="zh-CN" sz="2000" b="1" dirty="0" err="1">
                <a:solidFill>
                  <a:srgbClr val="0000FF"/>
                </a:solidFill>
                <a:latin typeface="微软雅黑" panose="020B0503020204020204" pitchFamily="34" charset="-122"/>
                <a:ea typeface="微软雅黑" panose="020B0503020204020204" pitchFamily="34" charset="-122"/>
              </a:rPr>
              <a:t>cwnd</a:t>
            </a:r>
            <a:r>
              <a:rPr lang="en-US" altLang="zh-CN" sz="2000" b="1" dirty="0">
                <a:solidFill>
                  <a:srgbClr val="0000FF"/>
                </a:solidFill>
                <a:latin typeface="微软雅黑" panose="020B0503020204020204" pitchFamily="34" charset="-122"/>
                <a:ea typeface="微软雅黑" panose="020B0503020204020204" pitchFamily="34" charset="-122"/>
              </a:rPr>
              <a:t> = </a:t>
            </a:r>
            <a:r>
              <a:rPr lang="zh-CN" altLang="en-US" sz="2000" b="1" dirty="0">
                <a:solidFill>
                  <a:srgbClr val="0000FF"/>
                </a:solidFill>
                <a:latin typeface="微软雅黑" panose="020B0503020204020204" pitchFamily="34" charset="-122"/>
                <a:ea typeface="微软雅黑" panose="020B0503020204020204" pitchFamily="34" charset="-122"/>
              </a:rPr>
              <a:t>慢开始门限 </a:t>
            </a:r>
            <a:r>
              <a:rPr lang="en-US" altLang="zh-CN" sz="2000" b="1" dirty="0" err="1">
                <a:solidFill>
                  <a:srgbClr val="0000FF"/>
                </a:solidFill>
                <a:latin typeface="微软雅黑" panose="020B0503020204020204" pitchFamily="34" charset="-122"/>
                <a:ea typeface="微软雅黑" panose="020B0503020204020204" pitchFamily="34" charset="-122"/>
              </a:rPr>
              <a:t>ssthresh</a:t>
            </a:r>
            <a:r>
              <a:rPr lang="en-US" altLang="zh-CN" sz="2000" b="1" dirty="0">
                <a:solidFill>
                  <a:srgbClr val="0000FF"/>
                </a:solidFill>
                <a:latin typeface="微软雅黑" panose="020B0503020204020204" pitchFamily="34" charset="-122"/>
                <a:ea typeface="微软雅黑" panose="020B0503020204020204" pitchFamily="34" charset="-122"/>
              </a:rPr>
              <a:t> </a:t>
            </a:r>
            <a:r>
              <a:rPr lang="zh-CN" altLang="en-US" sz="2000" b="1" dirty="0">
                <a:solidFill>
                  <a:srgbClr val="0000FF"/>
                </a:solidFill>
                <a:latin typeface="微软雅黑" panose="020B0503020204020204" pitchFamily="34" charset="-122"/>
                <a:ea typeface="微软雅黑" panose="020B0503020204020204" pitchFamily="34" charset="-122"/>
              </a:rPr>
              <a:t>；</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solidFill>
                  <a:srgbClr val="0000FF"/>
                </a:solidFill>
                <a:latin typeface="微软雅黑" panose="020B0503020204020204" pitchFamily="34" charset="-122"/>
                <a:ea typeface="微软雅黑" panose="020B0503020204020204" pitchFamily="34" charset="-122"/>
              </a:rPr>
              <a:t>开始执行拥塞避免算法，使拥塞窗口缓慢地线性增大。 </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6" y="659014"/>
            <a:ext cx="8053711"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a:p>
        </p:txBody>
      </p:sp>
      <p:sp>
        <p:nvSpPr>
          <p:cNvPr id="3" name="矩形 2"/>
          <p:cNvSpPr/>
          <p:nvPr/>
        </p:nvSpPr>
        <p:spPr>
          <a:xfrm>
            <a:off x="616087" y="616773"/>
            <a:ext cx="4079959" cy="403954"/>
          </a:xfrm>
          <a:prstGeom prst="rect">
            <a:avLst/>
          </a:prstGeom>
        </p:spPr>
        <p:txBody>
          <a:bodyPr wrap="none" lIns="91436" tIns="45718" rIns="91436" bIns="45718">
            <a:spAutoFit/>
          </a:bodyPr>
          <a:lstStyle/>
          <a:p>
            <a:r>
              <a:rPr lang="zh-CN" altLang="en-US" sz="2000" b="1" dirty="0">
                <a:latin typeface="微软雅黑" panose="020B0503020204020204" pitchFamily="34" charset="-122"/>
                <a:ea typeface="微软雅黑" panose="020B0503020204020204" pitchFamily="34" charset="-122"/>
              </a:rPr>
              <a:t>慢开始和拥塞避免算法的实现举例</a:t>
            </a:r>
            <a:endParaRPr lang="zh-CN" altLang="en-US" sz="2000" b="1" dirty="0">
              <a:latin typeface="微软雅黑" panose="020B0503020204020204" pitchFamily="34" charset="-122"/>
              <a:ea typeface="微软雅黑" panose="020B0503020204020204" pitchFamily="34" charset="-122"/>
            </a:endParaRPr>
          </a:p>
        </p:txBody>
      </p:sp>
      <p:sp>
        <p:nvSpPr>
          <p:cNvPr id="4" name="圆角矩形 3"/>
          <p:cNvSpPr/>
          <p:nvPr/>
        </p:nvSpPr>
        <p:spPr>
          <a:xfrm>
            <a:off x="545146" y="1069850"/>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 name="Text Box 140"/>
          <p:cNvSpPr txBox="1">
            <a:spLocks noChangeArrowheads="1"/>
          </p:cNvSpPr>
          <p:nvPr/>
        </p:nvSpPr>
        <p:spPr bwMode="auto">
          <a:xfrm>
            <a:off x="4466488" y="1218563"/>
            <a:ext cx="7984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8" rIns="91436" bIns="4571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1200" b="1" kern="0" dirty="0">
                <a:solidFill>
                  <a:srgbClr val="CC00CC"/>
                </a:solidFill>
                <a:latin typeface="微软雅黑" panose="020B0503020204020204" pitchFamily="34" charset="-122"/>
                <a:ea typeface="微软雅黑" panose="020B0503020204020204" pitchFamily="34" charset="-122"/>
              </a:rPr>
              <a:t>超时</a:t>
            </a:r>
            <a:endParaRPr lang="zh-CN" altLang="en-US" sz="1200" b="1" kern="0" dirty="0">
              <a:solidFill>
                <a:srgbClr val="CC00CC"/>
              </a:solidFill>
              <a:latin typeface="微软雅黑" panose="020B0503020204020204" pitchFamily="34" charset="-122"/>
              <a:ea typeface="微软雅黑" panose="020B0503020204020204" pitchFamily="34" charset="-122"/>
            </a:endParaRPr>
          </a:p>
        </p:txBody>
      </p:sp>
      <p:sp>
        <p:nvSpPr>
          <p:cNvPr id="7" name="Line 2"/>
          <p:cNvSpPr>
            <a:spLocks noChangeShapeType="1"/>
          </p:cNvSpPr>
          <p:nvPr/>
        </p:nvSpPr>
        <p:spPr bwMode="auto">
          <a:xfrm flipV="1">
            <a:off x="2435450" y="3162989"/>
            <a:ext cx="4388352" cy="3483"/>
          </a:xfrm>
          <a:prstGeom prst="line">
            <a:avLst/>
          </a:prstGeom>
          <a:noFill/>
          <a:ln w="12700">
            <a:solidFill>
              <a:srgbClr val="000000"/>
            </a:solidFill>
            <a:round/>
            <a:tailEnd type="triangle" w="sm" len="lg"/>
          </a:ln>
          <a:extLst>
            <a:ext uri="{909E8E84-426E-40DD-AFC4-6F175D3DCCD1}">
              <a14:hiddenFill xmlns:a14="http://schemas.microsoft.com/office/drawing/2010/main">
                <a:noFill/>
              </a14:hiddenFill>
            </a:ext>
          </a:extLst>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 name="Line 3"/>
          <p:cNvSpPr>
            <a:spLocks noChangeShapeType="1"/>
          </p:cNvSpPr>
          <p:nvPr/>
        </p:nvSpPr>
        <p:spPr bwMode="auto">
          <a:xfrm>
            <a:off x="2434329" y="1350614"/>
            <a:ext cx="1122" cy="1815859"/>
          </a:xfrm>
          <a:prstGeom prst="line">
            <a:avLst/>
          </a:prstGeom>
          <a:noFill/>
          <a:ln w="12700">
            <a:solidFill>
              <a:srgbClr val="000000"/>
            </a:solidFill>
            <a:round/>
            <a:headEnd type="triangle" w="sm" len="lg"/>
          </a:ln>
          <a:extLst>
            <a:ext uri="{909E8E84-426E-40DD-AFC4-6F175D3DCCD1}">
              <a14:hiddenFill xmlns:a14="http://schemas.microsoft.com/office/drawing/2010/main">
                <a:noFill/>
              </a14:hiddenFill>
            </a:ext>
          </a:extLst>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 name="Line 4"/>
          <p:cNvSpPr>
            <a:spLocks noChangeShapeType="1"/>
          </p:cNvSpPr>
          <p:nvPr/>
        </p:nvSpPr>
        <p:spPr bwMode="auto">
          <a:xfrm>
            <a:off x="2596944" y="3110742"/>
            <a:ext cx="0" cy="5573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0" name="Line 5"/>
          <p:cNvSpPr>
            <a:spLocks noChangeShapeType="1"/>
          </p:cNvSpPr>
          <p:nvPr/>
        </p:nvSpPr>
        <p:spPr bwMode="auto">
          <a:xfrm>
            <a:off x="2758437" y="3055012"/>
            <a:ext cx="0" cy="111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 name="Line 6"/>
          <p:cNvSpPr>
            <a:spLocks noChangeShapeType="1"/>
          </p:cNvSpPr>
          <p:nvPr/>
        </p:nvSpPr>
        <p:spPr bwMode="auto">
          <a:xfrm>
            <a:off x="2919930" y="3055012"/>
            <a:ext cx="0" cy="111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2" name="Line 7"/>
          <p:cNvSpPr>
            <a:spLocks noChangeShapeType="1"/>
          </p:cNvSpPr>
          <p:nvPr/>
        </p:nvSpPr>
        <p:spPr bwMode="auto">
          <a:xfrm>
            <a:off x="3081423" y="3055012"/>
            <a:ext cx="0" cy="111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3" name="Line 8"/>
          <p:cNvSpPr>
            <a:spLocks noChangeShapeType="1"/>
          </p:cNvSpPr>
          <p:nvPr/>
        </p:nvSpPr>
        <p:spPr bwMode="auto">
          <a:xfrm>
            <a:off x="3242916" y="3055012"/>
            <a:ext cx="0" cy="111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4" name="Line 9"/>
          <p:cNvSpPr>
            <a:spLocks noChangeShapeType="1"/>
          </p:cNvSpPr>
          <p:nvPr/>
        </p:nvSpPr>
        <p:spPr bwMode="auto">
          <a:xfrm>
            <a:off x="3404409" y="3055012"/>
            <a:ext cx="0" cy="111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5" name="Line 10"/>
          <p:cNvSpPr>
            <a:spLocks noChangeShapeType="1"/>
          </p:cNvSpPr>
          <p:nvPr/>
        </p:nvSpPr>
        <p:spPr bwMode="auto">
          <a:xfrm>
            <a:off x="3565903" y="3055012"/>
            <a:ext cx="0" cy="111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6" name="Line 11"/>
          <p:cNvSpPr>
            <a:spLocks noChangeShapeType="1"/>
          </p:cNvSpPr>
          <p:nvPr/>
        </p:nvSpPr>
        <p:spPr bwMode="auto">
          <a:xfrm>
            <a:off x="3727396" y="3055012"/>
            <a:ext cx="0" cy="111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7" name="Line 12"/>
          <p:cNvSpPr>
            <a:spLocks noChangeShapeType="1"/>
          </p:cNvSpPr>
          <p:nvPr/>
        </p:nvSpPr>
        <p:spPr bwMode="auto">
          <a:xfrm>
            <a:off x="3888889" y="3055012"/>
            <a:ext cx="0" cy="111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8" name="Line 13"/>
          <p:cNvSpPr>
            <a:spLocks noChangeShapeType="1"/>
          </p:cNvSpPr>
          <p:nvPr/>
        </p:nvSpPr>
        <p:spPr bwMode="auto">
          <a:xfrm>
            <a:off x="4050382" y="3055012"/>
            <a:ext cx="0" cy="111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9" name="Line 14"/>
          <p:cNvSpPr>
            <a:spLocks noChangeShapeType="1"/>
          </p:cNvSpPr>
          <p:nvPr/>
        </p:nvSpPr>
        <p:spPr bwMode="auto">
          <a:xfrm>
            <a:off x="4211875" y="3055012"/>
            <a:ext cx="0" cy="111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0" name="Line 15"/>
          <p:cNvSpPr>
            <a:spLocks noChangeShapeType="1"/>
          </p:cNvSpPr>
          <p:nvPr/>
        </p:nvSpPr>
        <p:spPr bwMode="auto">
          <a:xfrm>
            <a:off x="4373368" y="3055012"/>
            <a:ext cx="0" cy="111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1" name="Line 16"/>
          <p:cNvSpPr>
            <a:spLocks noChangeShapeType="1"/>
          </p:cNvSpPr>
          <p:nvPr/>
        </p:nvSpPr>
        <p:spPr bwMode="auto">
          <a:xfrm>
            <a:off x="4534862" y="3055012"/>
            <a:ext cx="0" cy="111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2" name="Line 17"/>
          <p:cNvSpPr>
            <a:spLocks noChangeShapeType="1"/>
          </p:cNvSpPr>
          <p:nvPr/>
        </p:nvSpPr>
        <p:spPr bwMode="auto">
          <a:xfrm>
            <a:off x="4696355" y="3110742"/>
            <a:ext cx="0" cy="5573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3" name="Line 18"/>
          <p:cNvSpPr>
            <a:spLocks noChangeShapeType="1"/>
          </p:cNvSpPr>
          <p:nvPr/>
        </p:nvSpPr>
        <p:spPr bwMode="auto">
          <a:xfrm>
            <a:off x="4857848" y="3055012"/>
            <a:ext cx="0" cy="111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4" name="Line 19"/>
          <p:cNvSpPr>
            <a:spLocks noChangeShapeType="1"/>
          </p:cNvSpPr>
          <p:nvPr/>
        </p:nvSpPr>
        <p:spPr bwMode="auto">
          <a:xfrm>
            <a:off x="5019341" y="3055012"/>
            <a:ext cx="0" cy="111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5" name="Line 20"/>
          <p:cNvSpPr>
            <a:spLocks noChangeShapeType="1"/>
          </p:cNvSpPr>
          <p:nvPr/>
        </p:nvSpPr>
        <p:spPr bwMode="auto">
          <a:xfrm>
            <a:off x="5180834" y="3055012"/>
            <a:ext cx="0" cy="111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6" name="Line 21"/>
          <p:cNvSpPr>
            <a:spLocks noChangeShapeType="1"/>
          </p:cNvSpPr>
          <p:nvPr/>
        </p:nvSpPr>
        <p:spPr bwMode="auto">
          <a:xfrm>
            <a:off x="5342327" y="3055012"/>
            <a:ext cx="0" cy="111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7" name="Line 22"/>
          <p:cNvSpPr>
            <a:spLocks noChangeShapeType="1"/>
          </p:cNvSpPr>
          <p:nvPr/>
        </p:nvSpPr>
        <p:spPr bwMode="auto">
          <a:xfrm>
            <a:off x="5503821" y="3055012"/>
            <a:ext cx="0" cy="111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8" name="Line 23"/>
          <p:cNvSpPr>
            <a:spLocks noChangeShapeType="1"/>
          </p:cNvSpPr>
          <p:nvPr/>
        </p:nvSpPr>
        <p:spPr bwMode="auto">
          <a:xfrm>
            <a:off x="5665314" y="3055012"/>
            <a:ext cx="0" cy="111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29" name="Line 24"/>
          <p:cNvSpPr>
            <a:spLocks noChangeShapeType="1"/>
          </p:cNvSpPr>
          <p:nvPr/>
        </p:nvSpPr>
        <p:spPr bwMode="auto">
          <a:xfrm>
            <a:off x="5826807" y="3055012"/>
            <a:ext cx="0" cy="111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0" name="Line 25"/>
          <p:cNvSpPr>
            <a:spLocks noChangeShapeType="1"/>
          </p:cNvSpPr>
          <p:nvPr/>
        </p:nvSpPr>
        <p:spPr bwMode="auto">
          <a:xfrm>
            <a:off x="5988300" y="3055012"/>
            <a:ext cx="0" cy="111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1" name="Line 40"/>
          <p:cNvSpPr>
            <a:spLocks noChangeShapeType="1"/>
          </p:cNvSpPr>
          <p:nvPr/>
        </p:nvSpPr>
        <p:spPr bwMode="auto">
          <a:xfrm>
            <a:off x="2435450" y="2887822"/>
            <a:ext cx="161493"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2" name="Line 41"/>
          <p:cNvSpPr>
            <a:spLocks noChangeShapeType="1"/>
          </p:cNvSpPr>
          <p:nvPr/>
        </p:nvSpPr>
        <p:spPr bwMode="auto">
          <a:xfrm>
            <a:off x="2435450" y="2609174"/>
            <a:ext cx="161493"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3" name="Line 42"/>
          <p:cNvSpPr>
            <a:spLocks noChangeShapeType="1"/>
          </p:cNvSpPr>
          <p:nvPr/>
        </p:nvSpPr>
        <p:spPr bwMode="auto">
          <a:xfrm>
            <a:off x="2435450" y="2330526"/>
            <a:ext cx="161493"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4" name="Line 43"/>
          <p:cNvSpPr>
            <a:spLocks noChangeShapeType="1"/>
          </p:cNvSpPr>
          <p:nvPr/>
        </p:nvSpPr>
        <p:spPr bwMode="auto">
          <a:xfrm>
            <a:off x="2435450" y="2051877"/>
            <a:ext cx="161493"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5" name="Line 44"/>
          <p:cNvSpPr>
            <a:spLocks noChangeShapeType="1"/>
          </p:cNvSpPr>
          <p:nvPr/>
        </p:nvSpPr>
        <p:spPr bwMode="auto">
          <a:xfrm>
            <a:off x="2435450" y="1773229"/>
            <a:ext cx="161493"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6" name="Line 45"/>
          <p:cNvSpPr>
            <a:spLocks noChangeShapeType="1"/>
          </p:cNvSpPr>
          <p:nvPr/>
        </p:nvSpPr>
        <p:spPr bwMode="auto">
          <a:xfrm>
            <a:off x="2435450" y="1494580"/>
            <a:ext cx="161493"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7" name="Text Box 77"/>
          <p:cNvSpPr txBox="1">
            <a:spLocks noChangeArrowheads="1"/>
          </p:cNvSpPr>
          <p:nvPr/>
        </p:nvSpPr>
        <p:spPr bwMode="auto">
          <a:xfrm>
            <a:off x="2630207" y="3125837"/>
            <a:ext cx="2632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38" name="Text Box 78"/>
          <p:cNvSpPr txBox="1">
            <a:spLocks noChangeArrowheads="1"/>
          </p:cNvSpPr>
          <p:nvPr/>
        </p:nvSpPr>
        <p:spPr bwMode="auto">
          <a:xfrm>
            <a:off x="2953194" y="3125837"/>
            <a:ext cx="2632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4</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39" name="Text Box 79"/>
          <p:cNvSpPr txBox="1">
            <a:spLocks noChangeArrowheads="1"/>
          </p:cNvSpPr>
          <p:nvPr/>
        </p:nvSpPr>
        <p:spPr bwMode="auto">
          <a:xfrm>
            <a:off x="3276180" y="3125837"/>
            <a:ext cx="2632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6</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0" name="Text Box 80"/>
          <p:cNvSpPr txBox="1">
            <a:spLocks noChangeArrowheads="1"/>
          </p:cNvSpPr>
          <p:nvPr/>
        </p:nvSpPr>
        <p:spPr bwMode="auto">
          <a:xfrm>
            <a:off x="3608139" y="3125837"/>
            <a:ext cx="2632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8</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1" name="Text Box 81"/>
          <p:cNvSpPr txBox="1">
            <a:spLocks noChangeArrowheads="1"/>
          </p:cNvSpPr>
          <p:nvPr/>
        </p:nvSpPr>
        <p:spPr bwMode="auto">
          <a:xfrm>
            <a:off x="3877294" y="3125837"/>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10</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2" name="Text Box 82"/>
          <p:cNvSpPr txBox="1">
            <a:spLocks noChangeArrowheads="1"/>
          </p:cNvSpPr>
          <p:nvPr/>
        </p:nvSpPr>
        <p:spPr bwMode="auto">
          <a:xfrm>
            <a:off x="4227196" y="3125837"/>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12</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3" name="Text Box 83"/>
          <p:cNvSpPr txBox="1">
            <a:spLocks noChangeArrowheads="1"/>
          </p:cNvSpPr>
          <p:nvPr/>
        </p:nvSpPr>
        <p:spPr bwMode="auto">
          <a:xfrm>
            <a:off x="4532238" y="3125837"/>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14</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4" name="Text Box 84"/>
          <p:cNvSpPr txBox="1">
            <a:spLocks noChangeArrowheads="1"/>
          </p:cNvSpPr>
          <p:nvPr/>
        </p:nvSpPr>
        <p:spPr bwMode="auto">
          <a:xfrm>
            <a:off x="4855225" y="3125837"/>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16</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5" name="Text Box 85"/>
          <p:cNvSpPr txBox="1">
            <a:spLocks noChangeArrowheads="1"/>
          </p:cNvSpPr>
          <p:nvPr/>
        </p:nvSpPr>
        <p:spPr bwMode="auto">
          <a:xfrm>
            <a:off x="5189427" y="3125837"/>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18</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6" name="Text Box 86"/>
          <p:cNvSpPr txBox="1">
            <a:spLocks noChangeArrowheads="1"/>
          </p:cNvSpPr>
          <p:nvPr/>
        </p:nvSpPr>
        <p:spPr bwMode="auto">
          <a:xfrm>
            <a:off x="5512412" y="3125837"/>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20</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7" name="Text Box 87"/>
          <p:cNvSpPr txBox="1">
            <a:spLocks noChangeArrowheads="1"/>
          </p:cNvSpPr>
          <p:nvPr/>
        </p:nvSpPr>
        <p:spPr bwMode="auto">
          <a:xfrm>
            <a:off x="5826427" y="3131640"/>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22</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48" name="Text Box 89"/>
          <p:cNvSpPr txBox="1">
            <a:spLocks noChangeArrowheads="1"/>
          </p:cNvSpPr>
          <p:nvPr/>
        </p:nvSpPr>
        <p:spPr bwMode="auto">
          <a:xfrm>
            <a:off x="2334136" y="3125837"/>
            <a:ext cx="2632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dirty="0">
                <a:solidFill>
                  <a:srgbClr val="000000"/>
                </a:solidFill>
                <a:latin typeface="微软雅黑" panose="020B0503020204020204" pitchFamily="34" charset="-122"/>
                <a:ea typeface="微软雅黑" panose="020B0503020204020204" pitchFamily="34" charset="-122"/>
              </a:rPr>
              <a:t>0</a:t>
            </a:r>
            <a:endParaRPr lang="en-US" altLang="zh-CN" sz="1000" b="1" kern="0" dirty="0">
              <a:solidFill>
                <a:srgbClr val="000000"/>
              </a:solidFill>
              <a:latin typeface="微软雅黑" panose="020B0503020204020204" pitchFamily="34" charset="-122"/>
              <a:ea typeface="微软雅黑" panose="020B0503020204020204" pitchFamily="34" charset="-122"/>
            </a:endParaRPr>
          </a:p>
        </p:txBody>
      </p:sp>
      <p:sp>
        <p:nvSpPr>
          <p:cNvPr id="49" name="Text Box 90"/>
          <p:cNvSpPr txBox="1">
            <a:spLocks noChangeArrowheads="1"/>
          </p:cNvSpPr>
          <p:nvPr/>
        </p:nvSpPr>
        <p:spPr bwMode="auto">
          <a:xfrm>
            <a:off x="2247041" y="3016700"/>
            <a:ext cx="2632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dirty="0">
                <a:solidFill>
                  <a:srgbClr val="000000"/>
                </a:solidFill>
                <a:latin typeface="微软雅黑" panose="020B0503020204020204" pitchFamily="34" charset="-122"/>
                <a:ea typeface="微软雅黑" panose="020B0503020204020204" pitchFamily="34" charset="-122"/>
              </a:rPr>
              <a:t>0</a:t>
            </a:r>
            <a:endParaRPr lang="en-US" altLang="zh-CN" sz="1000" b="1" kern="0" dirty="0">
              <a:solidFill>
                <a:srgbClr val="000000"/>
              </a:solidFill>
              <a:latin typeface="微软雅黑" panose="020B0503020204020204" pitchFamily="34" charset="-122"/>
              <a:ea typeface="微软雅黑" panose="020B0503020204020204" pitchFamily="34" charset="-122"/>
            </a:endParaRPr>
          </a:p>
        </p:txBody>
      </p:sp>
      <p:sp>
        <p:nvSpPr>
          <p:cNvPr id="50" name="Text Box 91"/>
          <p:cNvSpPr txBox="1">
            <a:spLocks noChangeArrowheads="1"/>
          </p:cNvSpPr>
          <p:nvPr/>
        </p:nvSpPr>
        <p:spPr bwMode="auto">
          <a:xfrm>
            <a:off x="2233393" y="2738052"/>
            <a:ext cx="2632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4</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51" name="Text Box 92"/>
          <p:cNvSpPr txBox="1">
            <a:spLocks noChangeArrowheads="1"/>
          </p:cNvSpPr>
          <p:nvPr/>
        </p:nvSpPr>
        <p:spPr bwMode="auto">
          <a:xfrm>
            <a:off x="2233393" y="2468690"/>
            <a:ext cx="2632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dirty="0">
                <a:solidFill>
                  <a:srgbClr val="000000"/>
                </a:solidFill>
                <a:latin typeface="微软雅黑" panose="020B0503020204020204" pitchFamily="34" charset="-122"/>
                <a:ea typeface="微软雅黑" panose="020B0503020204020204" pitchFamily="34" charset="-122"/>
              </a:rPr>
              <a:t>8</a:t>
            </a:r>
            <a:endParaRPr lang="en-US" altLang="zh-CN" sz="1000" b="1" kern="0" dirty="0">
              <a:solidFill>
                <a:srgbClr val="000000"/>
              </a:solidFill>
              <a:latin typeface="微软雅黑" panose="020B0503020204020204" pitchFamily="34" charset="-122"/>
              <a:ea typeface="微软雅黑" panose="020B0503020204020204" pitchFamily="34" charset="-122"/>
            </a:endParaRPr>
          </a:p>
        </p:txBody>
      </p:sp>
      <p:sp>
        <p:nvSpPr>
          <p:cNvPr id="52" name="Text Box 93"/>
          <p:cNvSpPr txBox="1">
            <a:spLocks noChangeArrowheads="1"/>
          </p:cNvSpPr>
          <p:nvPr/>
        </p:nvSpPr>
        <p:spPr bwMode="auto">
          <a:xfrm>
            <a:off x="2152647" y="2199331"/>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12</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53" name="Text Box 94"/>
          <p:cNvSpPr txBox="1">
            <a:spLocks noChangeArrowheads="1"/>
          </p:cNvSpPr>
          <p:nvPr/>
        </p:nvSpPr>
        <p:spPr bwMode="auto">
          <a:xfrm>
            <a:off x="2152647" y="1929971"/>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16</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54" name="Text Box 95"/>
          <p:cNvSpPr txBox="1">
            <a:spLocks noChangeArrowheads="1"/>
          </p:cNvSpPr>
          <p:nvPr/>
        </p:nvSpPr>
        <p:spPr bwMode="auto">
          <a:xfrm>
            <a:off x="2152647" y="1651323"/>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20</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55" name="Text Box 96"/>
          <p:cNvSpPr txBox="1">
            <a:spLocks noChangeArrowheads="1"/>
          </p:cNvSpPr>
          <p:nvPr/>
        </p:nvSpPr>
        <p:spPr bwMode="auto">
          <a:xfrm>
            <a:off x="2152647" y="137267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dirty="0">
                <a:solidFill>
                  <a:srgbClr val="000000"/>
                </a:solidFill>
                <a:latin typeface="微软雅黑" panose="020B0503020204020204" pitchFamily="34" charset="-122"/>
                <a:ea typeface="微软雅黑" panose="020B0503020204020204" pitchFamily="34" charset="-122"/>
              </a:rPr>
              <a:t>24</a:t>
            </a:r>
            <a:endParaRPr lang="en-US" altLang="zh-CN" sz="1000" b="1" kern="0" dirty="0">
              <a:solidFill>
                <a:srgbClr val="000000"/>
              </a:solidFill>
              <a:latin typeface="微软雅黑" panose="020B0503020204020204" pitchFamily="34" charset="-122"/>
              <a:ea typeface="微软雅黑" panose="020B0503020204020204" pitchFamily="34" charset="-122"/>
            </a:endParaRPr>
          </a:p>
        </p:txBody>
      </p:sp>
      <p:sp>
        <p:nvSpPr>
          <p:cNvPr id="56" name="Oval 102"/>
          <p:cNvSpPr>
            <a:spLocks noChangeArrowheads="1"/>
          </p:cNvSpPr>
          <p:nvPr/>
        </p:nvSpPr>
        <p:spPr bwMode="auto">
          <a:xfrm>
            <a:off x="2886288" y="2581309"/>
            <a:ext cx="62803" cy="65018"/>
          </a:xfrm>
          <a:prstGeom prst="ellipse">
            <a:avLst/>
          </a:prstGeom>
          <a:solidFill>
            <a:srgbClr val="0000FF"/>
          </a:solidFill>
          <a:ln w="9525">
            <a:solidFill>
              <a:srgbClr val="0000FF"/>
            </a:solidFill>
            <a:round/>
          </a:ln>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57" name="Oval 103"/>
          <p:cNvSpPr>
            <a:spLocks noChangeArrowheads="1"/>
          </p:cNvSpPr>
          <p:nvPr/>
        </p:nvSpPr>
        <p:spPr bwMode="auto">
          <a:xfrm>
            <a:off x="2724794" y="2859958"/>
            <a:ext cx="62803" cy="65018"/>
          </a:xfrm>
          <a:prstGeom prst="ellipse">
            <a:avLst/>
          </a:prstGeom>
          <a:solidFill>
            <a:srgbClr val="0000FF"/>
          </a:solidFill>
          <a:ln w="9525">
            <a:solidFill>
              <a:srgbClr val="0000FF"/>
            </a:solidFill>
            <a:round/>
          </a:ln>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58" name="Oval 104"/>
          <p:cNvSpPr>
            <a:spLocks noChangeArrowheads="1"/>
          </p:cNvSpPr>
          <p:nvPr/>
        </p:nvSpPr>
        <p:spPr bwMode="auto">
          <a:xfrm>
            <a:off x="2408537" y="3041080"/>
            <a:ext cx="62803" cy="65018"/>
          </a:xfrm>
          <a:prstGeom prst="ellipse">
            <a:avLst/>
          </a:prstGeom>
          <a:solidFill>
            <a:srgbClr val="0000FF"/>
          </a:solidFill>
          <a:ln w="9525">
            <a:solidFill>
              <a:srgbClr val="0000FF"/>
            </a:solidFill>
            <a:round/>
          </a:ln>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59" name="Oval 105"/>
          <p:cNvSpPr>
            <a:spLocks noChangeArrowheads="1"/>
          </p:cNvSpPr>
          <p:nvPr/>
        </p:nvSpPr>
        <p:spPr bwMode="auto">
          <a:xfrm>
            <a:off x="2556572" y="2992318"/>
            <a:ext cx="62803" cy="65018"/>
          </a:xfrm>
          <a:prstGeom prst="ellipse">
            <a:avLst/>
          </a:prstGeom>
          <a:solidFill>
            <a:srgbClr val="0000FF"/>
          </a:solidFill>
          <a:ln w="9525">
            <a:solidFill>
              <a:srgbClr val="0000FF"/>
            </a:solidFill>
            <a:round/>
          </a:ln>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0" name="Oval 106"/>
          <p:cNvSpPr>
            <a:spLocks noChangeArrowheads="1"/>
          </p:cNvSpPr>
          <p:nvPr/>
        </p:nvSpPr>
        <p:spPr bwMode="auto">
          <a:xfrm>
            <a:off x="3047781" y="2021691"/>
            <a:ext cx="62803" cy="65018"/>
          </a:xfrm>
          <a:prstGeom prst="ellipse">
            <a:avLst/>
          </a:prstGeom>
          <a:solidFill>
            <a:srgbClr val="0000FF"/>
          </a:solidFill>
          <a:ln w="9525">
            <a:solidFill>
              <a:srgbClr val="0000FF"/>
            </a:solidFill>
            <a:round/>
          </a:ln>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1" name="Oval 107"/>
          <p:cNvSpPr>
            <a:spLocks noChangeArrowheads="1"/>
          </p:cNvSpPr>
          <p:nvPr/>
        </p:nvSpPr>
        <p:spPr bwMode="auto">
          <a:xfrm>
            <a:off x="3209274" y="1947385"/>
            <a:ext cx="62803" cy="65018"/>
          </a:xfrm>
          <a:prstGeom prst="ellipse">
            <a:avLst/>
          </a:prstGeom>
          <a:solidFill>
            <a:srgbClr val="0000FF"/>
          </a:solidFill>
          <a:ln w="9525">
            <a:solidFill>
              <a:srgbClr val="0000FF"/>
            </a:solidFill>
            <a:round/>
          </a:ln>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2" name="Oval 108"/>
          <p:cNvSpPr>
            <a:spLocks noChangeArrowheads="1"/>
          </p:cNvSpPr>
          <p:nvPr/>
        </p:nvSpPr>
        <p:spPr bwMode="auto">
          <a:xfrm>
            <a:off x="3370767" y="1881205"/>
            <a:ext cx="62803" cy="65018"/>
          </a:xfrm>
          <a:prstGeom prst="ellipse">
            <a:avLst/>
          </a:prstGeom>
          <a:solidFill>
            <a:srgbClr val="0000FF"/>
          </a:solidFill>
          <a:ln w="9525">
            <a:solidFill>
              <a:srgbClr val="0000FF"/>
            </a:solidFill>
            <a:round/>
          </a:ln>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3" name="Oval 109"/>
          <p:cNvSpPr>
            <a:spLocks noChangeArrowheads="1"/>
          </p:cNvSpPr>
          <p:nvPr/>
        </p:nvSpPr>
        <p:spPr bwMode="auto">
          <a:xfrm>
            <a:off x="3697117" y="1741882"/>
            <a:ext cx="62803" cy="65018"/>
          </a:xfrm>
          <a:prstGeom prst="ellipse">
            <a:avLst/>
          </a:prstGeom>
          <a:solidFill>
            <a:srgbClr val="0000FF"/>
          </a:solidFill>
          <a:ln w="9525">
            <a:solidFill>
              <a:srgbClr val="0000FF"/>
            </a:solidFill>
            <a:round/>
          </a:ln>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4" name="Oval 110"/>
          <p:cNvSpPr>
            <a:spLocks noChangeArrowheads="1"/>
          </p:cNvSpPr>
          <p:nvPr/>
        </p:nvSpPr>
        <p:spPr bwMode="auto">
          <a:xfrm>
            <a:off x="3532260" y="1811545"/>
            <a:ext cx="62803" cy="65018"/>
          </a:xfrm>
          <a:prstGeom prst="ellipse">
            <a:avLst/>
          </a:prstGeom>
          <a:solidFill>
            <a:srgbClr val="0000FF"/>
          </a:solidFill>
          <a:ln w="9525">
            <a:solidFill>
              <a:srgbClr val="0000FF"/>
            </a:solidFill>
            <a:round/>
          </a:ln>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5" name="Oval 113"/>
          <p:cNvSpPr>
            <a:spLocks noChangeArrowheads="1"/>
          </p:cNvSpPr>
          <p:nvPr/>
        </p:nvSpPr>
        <p:spPr bwMode="auto">
          <a:xfrm>
            <a:off x="3858611" y="1672219"/>
            <a:ext cx="62803" cy="65018"/>
          </a:xfrm>
          <a:prstGeom prst="ellipse">
            <a:avLst/>
          </a:prstGeom>
          <a:solidFill>
            <a:srgbClr val="0000FF"/>
          </a:solidFill>
          <a:ln w="9525">
            <a:solidFill>
              <a:srgbClr val="0000FF"/>
            </a:solidFill>
            <a:round/>
          </a:ln>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6" name="Oval 114"/>
          <p:cNvSpPr>
            <a:spLocks noChangeArrowheads="1"/>
          </p:cNvSpPr>
          <p:nvPr/>
        </p:nvSpPr>
        <p:spPr bwMode="auto">
          <a:xfrm>
            <a:off x="4016740" y="1606042"/>
            <a:ext cx="62803" cy="65018"/>
          </a:xfrm>
          <a:prstGeom prst="ellipse">
            <a:avLst/>
          </a:prstGeom>
          <a:solidFill>
            <a:srgbClr val="0000FF"/>
          </a:solidFill>
          <a:ln w="9525">
            <a:solidFill>
              <a:srgbClr val="0000FF"/>
            </a:solidFill>
            <a:round/>
          </a:ln>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7" name="Oval 116"/>
          <p:cNvSpPr>
            <a:spLocks noChangeArrowheads="1"/>
          </p:cNvSpPr>
          <p:nvPr/>
        </p:nvSpPr>
        <p:spPr bwMode="auto">
          <a:xfrm>
            <a:off x="4336361" y="1456267"/>
            <a:ext cx="62803" cy="65018"/>
          </a:xfrm>
          <a:prstGeom prst="ellipse">
            <a:avLst/>
          </a:prstGeom>
          <a:solidFill>
            <a:srgbClr val="0000FF"/>
          </a:solidFill>
          <a:ln w="9525">
            <a:solidFill>
              <a:srgbClr val="0000FF"/>
            </a:solidFill>
            <a:round/>
          </a:ln>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8" name="Oval 117"/>
          <p:cNvSpPr>
            <a:spLocks noChangeArrowheads="1"/>
          </p:cNvSpPr>
          <p:nvPr/>
        </p:nvSpPr>
        <p:spPr bwMode="auto">
          <a:xfrm>
            <a:off x="4178233" y="1525930"/>
            <a:ext cx="62803" cy="65018"/>
          </a:xfrm>
          <a:prstGeom prst="ellipse">
            <a:avLst/>
          </a:prstGeom>
          <a:solidFill>
            <a:srgbClr val="0000FF"/>
          </a:solidFill>
          <a:ln w="28575">
            <a:solidFill>
              <a:srgbClr val="0000FF"/>
            </a:solidFill>
            <a:round/>
          </a:ln>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69" name="Freeform 118"/>
          <p:cNvSpPr/>
          <p:nvPr/>
        </p:nvSpPr>
        <p:spPr bwMode="auto">
          <a:xfrm>
            <a:off x="2381620" y="1494580"/>
            <a:ext cx="1988384" cy="1590618"/>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ln>
          <a:extLst>
            <a:ext uri="{909E8E84-426E-40DD-AFC4-6F175D3DCCD1}">
              <a14:hiddenFill xmlns:a14="http://schemas.microsoft.com/office/drawing/2010/main">
                <a:solidFill>
                  <a:srgbClr val="FFFFFF"/>
                </a:solidFill>
              </a14:hiddenFill>
            </a:ext>
          </a:extLst>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70" name="Text Box 134"/>
          <p:cNvSpPr txBox="1">
            <a:spLocks noChangeArrowheads="1"/>
          </p:cNvSpPr>
          <p:nvPr/>
        </p:nvSpPr>
        <p:spPr bwMode="auto">
          <a:xfrm>
            <a:off x="6824926" y="3020180"/>
            <a:ext cx="800215" cy="27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1200" b="1" kern="0">
                <a:solidFill>
                  <a:srgbClr val="000000"/>
                </a:solidFill>
                <a:latin typeface="微软雅黑" panose="020B0503020204020204" pitchFamily="34" charset="-122"/>
                <a:ea typeface="微软雅黑" panose="020B0503020204020204" pitchFamily="34" charset="-122"/>
              </a:rPr>
              <a:t>传输轮次</a:t>
            </a:r>
            <a:endParaRPr lang="zh-CN" altLang="en-US" sz="1200" b="1" kern="0">
              <a:solidFill>
                <a:srgbClr val="000000"/>
              </a:solidFill>
              <a:latin typeface="微软雅黑" panose="020B0503020204020204" pitchFamily="34" charset="-122"/>
              <a:ea typeface="微软雅黑" panose="020B0503020204020204" pitchFamily="34" charset="-122"/>
            </a:endParaRPr>
          </a:p>
        </p:txBody>
      </p:sp>
      <p:sp>
        <p:nvSpPr>
          <p:cNvPr id="71" name="Text Box 135"/>
          <p:cNvSpPr txBox="1">
            <a:spLocks noChangeArrowheads="1"/>
          </p:cNvSpPr>
          <p:nvPr/>
        </p:nvSpPr>
        <p:spPr bwMode="auto">
          <a:xfrm>
            <a:off x="1777141" y="1115752"/>
            <a:ext cx="1303958" cy="27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1200" b="1" kern="0" dirty="0">
                <a:solidFill>
                  <a:srgbClr val="000000"/>
                </a:solidFill>
                <a:latin typeface="微软雅黑" panose="020B0503020204020204" pitchFamily="34" charset="-122"/>
                <a:ea typeface="微软雅黑" panose="020B0503020204020204" pitchFamily="34" charset="-122"/>
              </a:rPr>
              <a:t>拥塞窗口  </a:t>
            </a:r>
            <a:r>
              <a:rPr lang="en-US" altLang="zh-CN" sz="1200" b="1" kern="0" dirty="0" err="1">
                <a:solidFill>
                  <a:srgbClr val="000000"/>
                </a:solidFill>
                <a:latin typeface="微软雅黑" panose="020B0503020204020204" pitchFamily="34" charset="-122"/>
                <a:ea typeface="微软雅黑" panose="020B0503020204020204" pitchFamily="34" charset="-122"/>
              </a:rPr>
              <a:t>cwnd</a:t>
            </a:r>
            <a:endParaRPr lang="en-US" altLang="zh-CN" sz="1200" b="1" kern="0" dirty="0">
              <a:solidFill>
                <a:srgbClr val="000000"/>
              </a:solidFill>
              <a:latin typeface="微软雅黑" panose="020B0503020204020204" pitchFamily="34" charset="-122"/>
              <a:ea typeface="微软雅黑" panose="020B0503020204020204" pitchFamily="34" charset="-122"/>
            </a:endParaRPr>
          </a:p>
        </p:txBody>
      </p:sp>
      <p:sp>
        <p:nvSpPr>
          <p:cNvPr id="73" name="Line 156"/>
          <p:cNvSpPr>
            <a:spLocks noChangeShapeType="1"/>
          </p:cNvSpPr>
          <p:nvPr/>
        </p:nvSpPr>
        <p:spPr bwMode="auto">
          <a:xfrm>
            <a:off x="2489284" y="2051877"/>
            <a:ext cx="592142" cy="0"/>
          </a:xfrm>
          <a:prstGeom prst="line">
            <a:avLst/>
          </a:prstGeom>
          <a:noFill/>
          <a:ln w="12700">
            <a:solidFill>
              <a:srgbClr val="000000"/>
            </a:solidFill>
            <a:prstDash val="dash"/>
            <a:round/>
          </a:ln>
          <a:extLst>
            <a:ext uri="{909E8E84-426E-40DD-AFC4-6F175D3DCCD1}">
              <a14:hiddenFill xmlns:a14="http://schemas.microsoft.com/office/drawing/2010/main">
                <a:noFill/>
              </a14:hiddenFill>
            </a:ext>
          </a:extLst>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74" name="Line 146"/>
          <p:cNvSpPr>
            <a:spLocks noChangeShapeType="1"/>
          </p:cNvSpPr>
          <p:nvPr/>
        </p:nvSpPr>
        <p:spPr bwMode="auto">
          <a:xfrm flipV="1">
            <a:off x="2489284" y="1489936"/>
            <a:ext cx="1893059" cy="4644"/>
          </a:xfrm>
          <a:prstGeom prst="line">
            <a:avLst/>
          </a:prstGeom>
          <a:noFill/>
          <a:ln w="12700">
            <a:solidFill>
              <a:srgbClr val="000000"/>
            </a:solidFill>
            <a:prstDash val="dash"/>
            <a:round/>
          </a:ln>
          <a:extLst>
            <a:ext uri="{909E8E84-426E-40DD-AFC4-6F175D3DCCD1}">
              <a14:hiddenFill xmlns:a14="http://schemas.microsoft.com/office/drawing/2010/main">
                <a:noFill/>
              </a14:hiddenFill>
            </a:ext>
          </a:extLst>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75" name="Text Box 203"/>
          <p:cNvSpPr txBox="1">
            <a:spLocks noChangeArrowheads="1"/>
          </p:cNvSpPr>
          <p:nvPr/>
        </p:nvSpPr>
        <p:spPr bwMode="auto">
          <a:xfrm>
            <a:off x="6588498" y="1916841"/>
            <a:ext cx="974542" cy="46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sz="1200" b="1" kern="0" dirty="0">
                <a:solidFill>
                  <a:srgbClr val="0000FF"/>
                </a:solidFill>
                <a:latin typeface="微软雅黑" panose="020B0503020204020204" pitchFamily="34" charset="-122"/>
                <a:ea typeface="微软雅黑" panose="020B0503020204020204" pitchFamily="34" charset="-122"/>
              </a:rPr>
              <a:t>TCP Reno </a:t>
            </a:r>
            <a:endParaRPr lang="en-US" altLang="zh-CN" sz="1200" b="1" kern="0" dirty="0">
              <a:solidFill>
                <a:srgbClr val="0000FF"/>
              </a:solidFill>
              <a:latin typeface="微软雅黑" panose="020B0503020204020204" pitchFamily="34" charset="-122"/>
              <a:ea typeface="微软雅黑" panose="020B0503020204020204" pitchFamily="34" charset="-122"/>
            </a:endParaRPr>
          </a:p>
          <a:p>
            <a:pPr algn="ctr" eaLnBrk="1" hangingPunct="1">
              <a:defRPr/>
            </a:pPr>
            <a:r>
              <a:rPr lang="zh-CN" altLang="en-US" sz="1200" b="1" kern="0" dirty="0">
                <a:solidFill>
                  <a:srgbClr val="0000FF"/>
                </a:solidFill>
                <a:latin typeface="微软雅黑" panose="020B0503020204020204" pitchFamily="34" charset="-122"/>
                <a:ea typeface="微软雅黑" panose="020B0503020204020204" pitchFamily="34" charset="-122"/>
              </a:rPr>
              <a:t>版本</a:t>
            </a:r>
            <a:endParaRPr lang="zh-CN" altLang="en-US" sz="1200" b="1" kern="0" dirty="0">
              <a:solidFill>
                <a:srgbClr val="0000FF"/>
              </a:solidFill>
              <a:latin typeface="微软雅黑" panose="020B0503020204020204" pitchFamily="34" charset="-122"/>
              <a:ea typeface="微软雅黑" panose="020B0503020204020204" pitchFamily="34" charset="-122"/>
            </a:endParaRPr>
          </a:p>
        </p:txBody>
      </p:sp>
      <p:sp>
        <p:nvSpPr>
          <p:cNvPr id="76" name="Text Box 205"/>
          <p:cNvSpPr txBox="1">
            <a:spLocks noChangeArrowheads="1"/>
          </p:cNvSpPr>
          <p:nvPr/>
        </p:nvSpPr>
        <p:spPr bwMode="auto">
          <a:xfrm>
            <a:off x="1317048" y="1862631"/>
            <a:ext cx="846706" cy="461665"/>
          </a:xfrm>
          <a:prstGeom prst="rect">
            <a:avLst/>
          </a:prstGeom>
          <a:noFill/>
          <a:ln w="9525">
            <a:noFill/>
            <a:miter lim="800000"/>
          </a:ln>
        </p:spPr>
        <p:txBody>
          <a:bodyPr wrap="none" lIns="91436" tIns="45718" rIns="91436" bIns="4571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sz="1200" b="1" kern="0" dirty="0" err="1">
                <a:solidFill>
                  <a:srgbClr val="CC00CC"/>
                </a:solidFill>
                <a:latin typeface="微软雅黑" panose="020B0503020204020204" pitchFamily="34" charset="-122"/>
                <a:ea typeface="微软雅黑" panose="020B0503020204020204" pitchFamily="34" charset="-122"/>
              </a:rPr>
              <a:t>ssthresh</a:t>
            </a:r>
            <a:endParaRPr lang="en-US" altLang="zh-CN" sz="1200" b="1" kern="0" dirty="0">
              <a:solidFill>
                <a:srgbClr val="CC00CC"/>
              </a:solidFill>
              <a:latin typeface="微软雅黑" panose="020B0503020204020204" pitchFamily="34" charset="-122"/>
              <a:ea typeface="微软雅黑" panose="020B0503020204020204" pitchFamily="34" charset="-122"/>
            </a:endParaRPr>
          </a:p>
          <a:p>
            <a:pPr algn="ctr" eaLnBrk="1" hangingPunct="1">
              <a:defRPr/>
            </a:pPr>
            <a:r>
              <a:rPr lang="zh-CN" altLang="en-US" sz="1200" b="1" kern="0" dirty="0">
                <a:solidFill>
                  <a:srgbClr val="CC00CC"/>
                </a:solidFill>
                <a:latin typeface="微软雅黑" panose="020B0503020204020204" pitchFamily="34" charset="-122"/>
                <a:ea typeface="微软雅黑" panose="020B0503020204020204" pitchFamily="34" charset="-122"/>
              </a:rPr>
              <a:t> 的初始值</a:t>
            </a:r>
            <a:endParaRPr lang="zh-CN" altLang="en-US" sz="1200" b="1" kern="0" dirty="0">
              <a:solidFill>
                <a:srgbClr val="CC00CC"/>
              </a:solidFill>
              <a:latin typeface="微软雅黑" panose="020B0503020204020204" pitchFamily="34" charset="-122"/>
              <a:ea typeface="微软雅黑" panose="020B0503020204020204" pitchFamily="34" charset="-122"/>
            </a:endParaRPr>
          </a:p>
        </p:txBody>
      </p:sp>
      <p:sp>
        <p:nvSpPr>
          <p:cNvPr id="77" name="Line 215"/>
          <p:cNvSpPr>
            <a:spLocks noChangeShapeType="1"/>
          </p:cNvSpPr>
          <p:nvPr/>
        </p:nvSpPr>
        <p:spPr bwMode="auto">
          <a:xfrm flipV="1">
            <a:off x="2085551" y="2072776"/>
            <a:ext cx="151399" cy="0"/>
          </a:xfrm>
          <a:prstGeom prst="line">
            <a:avLst/>
          </a:prstGeom>
          <a:noFill/>
          <a:ln w="19050">
            <a:solidFill>
              <a:srgbClr val="CC00CC"/>
            </a:solidFill>
            <a:round/>
            <a:tailEnd type="triangle" w="sm" len="med"/>
          </a:ln>
          <a:extLst>
            <a:ext uri="{909E8E84-426E-40DD-AFC4-6F175D3DCCD1}">
              <a14:hiddenFill xmlns:a14="http://schemas.microsoft.com/office/drawing/2010/main">
                <a:noFill/>
              </a14:hiddenFill>
            </a:ext>
          </a:extLst>
        </p:spPr>
        <p:txBody>
          <a:bodyPr lIns="91436" tIns="45718" rIns="91436" bIns="45718"/>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78" name="Text Box 206"/>
          <p:cNvSpPr txBox="1">
            <a:spLocks noChangeArrowheads="1"/>
          </p:cNvSpPr>
          <p:nvPr/>
        </p:nvSpPr>
        <p:spPr bwMode="auto">
          <a:xfrm rot="20245475">
            <a:off x="5925759" y="2189707"/>
            <a:ext cx="800215" cy="27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200" b="1" kern="0">
                <a:solidFill>
                  <a:srgbClr val="000000"/>
                </a:solidFill>
                <a:latin typeface="微软雅黑" panose="020B0503020204020204" pitchFamily="34" charset="-122"/>
                <a:ea typeface="微软雅黑" panose="020B0503020204020204" pitchFamily="34" charset="-122"/>
              </a:rPr>
              <a:t>拥塞避免</a:t>
            </a:r>
            <a:endParaRPr lang="zh-CN" altLang="en-US" sz="1200" b="1" kern="0">
              <a:solidFill>
                <a:srgbClr val="000000"/>
              </a:solidFill>
              <a:latin typeface="微软雅黑" panose="020B0503020204020204" pitchFamily="34" charset="-122"/>
              <a:ea typeface="微软雅黑" panose="020B0503020204020204" pitchFamily="34" charset="-122"/>
            </a:endParaRPr>
          </a:p>
        </p:txBody>
      </p:sp>
      <p:sp>
        <p:nvSpPr>
          <p:cNvPr id="79" name="Oval 125"/>
          <p:cNvSpPr>
            <a:spLocks noChangeArrowheads="1"/>
          </p:cNvSpPr>
          <p:nvPr/>
        </p:nvSpPr>
        <p:spPr bwMode="auto">
          <a:xfrm>
            <a:off x="4662712" y="2981869"/>
            <a:ext cx="62803" cy="65018"/>
          </a:xfrm>
          <a:prstGeom prst="ellipse">
            <a:avLst/>
          </a:prstGeom>
          <a:solidFill>
            <a:srgbClr val="0000FF"/>
          </a:solidFill>
          <a:ln w="9525">
            <a:solidFill>
              <a:srgbClr val="0000FF"/>
            </a:solidFill>
            <a:round/>
          </a:ln>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0" name="Oval 126"/>
          <p:cNvSpPr>
            <a:spLocks noChangeArrowheads="1"/>
          </p:cNvSpPr>
          <p:nvPr/>
        </p:nvSpPr>
        <p:spPr bwMode="auto">
          <a:xfrm>
            <a:off x="4825327" y="2846026"/>
            <a:ext cx="62803" cy="65018"/>
          </a:xfrm>
          <a:prstGeom prst="ellipse">
            <a:avLst/>
          </a:prstGeom>
          <a:solidFill>
            <a:srgbClr val="0000FF"/>
          </a:solidFill>
          <a:ln w="9525">
            <a:solidFill>
              <a:srgbClr val="0000FF"/>
            </a:solidFill>
            <a:round/>
          </a:ln>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1" name="Oval 127"/>
          <p:cNvSpPr>
            <a:spLocks noChangeArrowheads="1"/>
          </p:cNvSpPr>
          <p:nvPr/>
        </p:nvSpPr>
        <p:spPr bwMode="auto">
          <a:xfrm>
            <a:off x="4494490" y="3034114"/>
            <a:ext cx="62803" cy="65018"/>
          </a:xfrm>
          <a:prstGeom prst="ellipse">
            <a:avLst/>
          </a:prstGeom>
          <a:solidFill>
            <a:srgbClr val="0000FF"/>
          </a:solidFill>
          <a:ln w="9525">
            <a:solidFill>
              <a:srgbClr val="0000FF"/>
            </a:solidFill>
            <a:round/>
          </a:ln>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2" name="Oval 128"/>
          <p:cNvSpPr>
            <a:spLocks noChangeArrowheads="1"/>
          </p:cNvSpPr>
          <p:nvPr/>
        </p:nvSpPr>
        <p:spPr bwMode="auto">
          <a:xfrm>
            <a:off x="4991306" y="2576665"/>
            <a:ext cx="62803" cy="65018"/>
          </a:xfrm>
          <a:prstGeom prst="ellipse">
            <a:avLst/>
          </a:prstGeom>
          <a:solidFill>
            <a:srgbClr val="0000FF"/>
          </a:solidFill>
          <a:ln w="9525">
            <a:solidFill>
              <a:srgbClr val="0000FF"/>
            </a:solidFill>
            <a:round/>
          </a:ln>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3" name="Oval 129"/>
          <p:cNvSpPr>
            <a:spLocks noChangeArrowheads="1"/>
          </p:cNvSpPr>
          <p:nvPr/>
        </p:nvSpPr>
        <p:spPr bwMode="auto">
          <a:xfrm>
            <a:off x="5324386" y="2222551"/>
            <a:ext cx="62803" cy="65018"/>
          </a:xfrm>
          <a:prstGeom prst="ellipse">
            <a:avLst/>
          </a:prstGeom>
          <a:solidFill>
            <a:srgbClr val="0000FF"/>
          </a:solidFill>
          <a:ln w="9525">
            <a:solidFill>
              <a:srgbClr val="0000FF"/>
            </a:solidFill>
            <a:round/>
          </a:ln>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4" name="Oval 130"/>
          <p:cNvSpPr>
            <a:spLocks noChangeArrowheads="1"/>
          </p:cNvSpPr>
          <p:nvPr/>
        </p:nvSpPr>
        <p:spPr bwMode="auto">
          <a:xfrm>
            <a:off x="5799893" y="2020531"/>
            <a:ext cx="62803" cy="65018"/>
          </a:xfrm>
          <a:prstGeom prst="ellipse">
            <a:avLst/>
          </a:prstGeom>
          <a:solidFill>
            <a:srgbClr val="0000FF"/>
          </a:solidFill>
          <a:ln w="9525">
            <a:solidFill>
              <a:srgbClr val="0000FF"/>
            </a:solidFill>
            <a:round/>
          </a:ln>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5" name="Oval 131"/>
          <p:cNvSpPr>
            <a:spLocks noChangeArrowheads="1"/>
          </p:cNvSpPr>
          <p:nvPr/>
        </p:nvSpPr>
        <p:spPr bwMode="auto">
          <a:xfrm>
            <a:off x="5482514" y="2149405"/>
            <a:ext cx="62803" cy="65018"/>
          </a:xfrm>
          <a:prstGeom prst="ellipse">
            <a:avLst/>
          </a:prstGeom>
          <a:solidFill>
            <a:srgbClr val="0000FF"/>
          </a:solidFill>
          <a:ln w="9525">
            <a:solidFill>
              <a:srgbClr val="0000FF"/>
            </a:solidFill>
            <a:round/>
          </a:ln>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6" name="Oval 132"/>
          <p:cNvSpPr>
            <a:spLocks noChangeArrowheads="1"/>
          </p:cNvSpPr>
          <p:nvPr/>
        </p:nvSpPr>
        <p:spPr bwMode="auto">
          <a:xfrm>
            <a:off x="5644007" y="2083228"/>
            <a:ext cx="62803" cy="65018"/>
          </a:xfrm>
          <a:prstGeom prst="ellipse">
            <a:avLst/>
          </a:prstGeom>
          <a:solidFill>
            <a:srgbClr val="0000FF"/>
          </a:solidFill>
          <a:ln w="9525">
            <a:solidFill>
              <a:srgbClr val="0000FF"/>
            </a:solidFill>
            <a:round/>
          </a:ln>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87" name="Line 147"/>
          <p:cNvSpPr>
            <a:spLocks noChangeShapeType="1"/>
          </p:cNvSpPr>
          <p:nvPr/>
        </p:nvSpPr>
        <p:spPr bwMode="auto">
          <a:xfrm rot="10800000">
            <a:off x="2501619" y="2329365"/>
            <a:ext cx="2853046" cy="0"/>
          </a:xfrm>
          <a:prstGeom prst="line">
            <a:avLst/>
          </a:prstGeom>
          <a:noFill/>
          <a:ln w="12700">
            <a:solidFill>
              <a:srgbClr val="000000"/>
            </a:solidFill>
            <a:prstDash val="dash"/>
            <a:round/>
          </a:ln>
          <a:extLst>
            <a:ext uri="{909E8E84-426E-40DD-AFC4-6F175D3DCCD1}">
              <a14:hiddenFill xmlns:a14="http://schemas.microsoft.com/office/drawing/2010/main">
                <a:noFill/>
              </a14:hiddenFill>
            </a:ext>
          </a:extLst>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cxnSp>
        <p:nvCxnSpPr>
          <p:cNvPr id="88" name="直接连接符 115"/>
          <p:cNvCxnSpPr>
            <a:cxnSpLocks noChangeShapeType="1"/>
          </p:cNvCxnSpPr>
          <p:nvPr/>
        </p:nvCxnSpPr>
        <p:spPr bwMode="auto">
          <a:xfrm>
            <a:off x="4373369" y="1487615"/>
            <a:ext cx="161493" cy="1563915"/>
          </a:xfrm>
          <a:prstGeom prst="line">
            <a:avLst/>
          </a:prstGeom>
          <a:noFill/>
          <a:ln w="19050" algn="ctr">
            <a:solidFill>
              <a:srgbClr val="0000FF"/>
            </a:solidFill>
            <a:round/>
          </a:ln>
          <a:extLst>
            <a:ext uri="{909E8E84-426E-40DD-AFC4-6F175D3DCCD1}">
              <a14:hiddenFill xmlns:a14="http://schemas.microsoft.com/office/drawing/2010/main">
                <a:noFill/>
              </a14:hiddenFill>
            </a:ext>
          </a:extLst>
        </p:spPr>
      </p:cxnSp>
      <p:sp>
        <p:nvSpPr>
          <p:cNvPr id="89" name="Rectangle 161"/>
          <p:cNvSpPr>
            <a:spLocks noChangeArrowheads="1"/>
          </p:cNvSpPr>
          <p:nvPr/>
        </p:nvSpPr>
        <p:spPr bwMode="auto">
          <a:xfrm>
            <a:off x="2860460" y="1754061"/>
            <a:ext cx="305043" cy="254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p>
            <a:pPr>
              <a:defRPr/>
            </a:pPr>
            <a:r>
              <a:rPr lang="en-US" altLang="zh-CN" kern="0" dirty="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dirty="0">
              <a:solidFill>
                <a:srgbClr val="CC00CC"/>
              </a:solidFill>
              <a:latin typeface="微软雅黑" panose="020B0503020204020204" pitchFamily="34" charset="-122"/>
              <a:ea typeface="微软雅黑" panose="020B0503020204020204" pitchFamily="34" charset="-122"/>
            </a:endParaRPr>
          </a:p>
        </p:txBody>
      </p:sp>
      <p:sp>
        <p:nvSpPr>
          <p:cNvPr id="90" name="Oval 129"/>
          <p:cNvSpPr>
            <a:spLocks noChangeArrowheads="1"/>
          </p:cNvSpPr>
          <p:nvPr/>
        </p:nvSpPr>
        <p:spPr bwMode="auto">
          <a:xfrm>
            <a:off x="5160650" y="2298019"/>
            <a:ext cx="62803" cy="65018"/>
          </a:xfrm>
          <a:prstGeom prst="ellipse">
            <a:avLst/>
          </a:prstGeom>
          <a:solidFill>
            <a:srgbClr val="0000FF"/>
          </a:solidFill>
          <a:ln w="9525">
            <a:solidFill>
              <a:srgbClr val="0000FF"/>
            </a:solidFill>
            <a:round/>
          </a:ln>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1" name="任意多边形 134"/>
          <p:cNvSpPr/>
          <p:nvPr/>
        </p:nvSpPr>
        <p:spPr bwMode="auto">
          <a:xfrm>
            <a:off x="4528135" y="2043750"/>
            <a:ext cx="1315496" cy="1025194"/>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36" tIns="45718" rIns="91436" bIns="45718"/>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2" name="Rectangle 161"/>
          <p:cNvSpPr>
            <a:spLocks noChangeArrowheads="1"/>
          </p:cNvSpPr>
          <p:nvPr/>
        </p:nvSpPr>
        <p:spPr bwMode="auto">
          <a:xfrm>
            <a:off x="4233941" y="1215721"/>
            <a:ext cx="253455" cy="21130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p>
            <a:pPr algn="ctr">
              <a:defRPr/>
            </a:pPr>
            <a:r>
              <a:rPr lang="en-US" altLang="zh-CN" kern="0" dirty="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dirty="0">
              <a:solidFill>
                <a:srgbClr val="CC00CC"/>
              </a:solidFill>
              <a:latin typeface="微软雅黑" panose="020B0503020204020204" pitchFamily="34" charset="-122"/>
              <a:ea typeface="微软雅黑" panose="020B0503020204020204" pitchFamily="34" charset="-122"/>
            </a:endParaRPr>
          </a:p>
        </p:txBody>
      </p:sp>
      <p:cxnSp>
        <p:nvCxnSpPr>
          <p:cNvPr id="93" name="直接连接符 92"/>
          <p:cNvCxnSpPr>
            <a:cxnSpLocks noChangeShapeType="1"/>
          </p:cNvCxnSpPr>
          <p:nvPr/>
        </p:nvCxnSpPr>
        <p:spPr bwMode="auto">
          <a:xfrm flipH="1">
            <a:off x="5986059" y="2624270"/>
            <a:ext cx="1121" cy="479507"/>
          </a:xfrm>
          <a:prstGeom prst="line">
            <a:avLst/>
          </a:prstGeom>
          <a:noFill/>
          <a:ln w="12700" algn="ctr">
            <a:solidFill>
              <a:srgbClr val="000000"/>
            </a:solidFill>
            <a:prstDash val="dash"/>
            <a:round/>
          </a:ln>
        </p:spPr>
      </p:cxnSp>
      <p:cxnSp>
        <p:nvCxnSpPr>
          <p:cNvPr id="94" name="直接连接符 121"/>
          <p:cNvCxnSpPr>
            <a:cxnSpLocks noChangeShapeType="1"/>
          </p:cNvCxnSpPr>
          <p:nvPr/>
        </p:nvCxnSpPr>
        <p:spPr bwMode="auto">
          <a:xfrm>
            <a:off x="2512832" y="2612658"/>
            <a:ext cx="3917331" cy="0"/>
          </a:xfrm>
          <a:prstGeom prst="line">
            <a:avLst/>
          </a:prstGeom>
          <a:noFill/>
          <a:ln w="12700" algn="ctr">
            <a:solidFill>
              <a:srgbClr val="000000"/>
            </a:solidFill>
            <a:prstDash val="dash"/>
            <a:round/>
          </a:ln>
        </p:spPr>
      </p:cxnSp>
      <p:sp>
        <p:nvSpPr>
          <p:cNvPr id="95" name="Oval 130"/>
          <p:cNvSpPr>
            <a:spLocks noChangeArrowheads="1"/>
          </p:cNvSpPr>
          <p:nvPr/>
        </p:nvSpPr>
        <p:spPr bwMode="auto">
          <a:xfrm>
            <a:off x="5955779" y="2582473"/>
            <a:ext cx="62803" cy="65018"/>
          </a:xfrm>
          <a:prstGeom prst="ellipse">
            <a:avLst/>
          </a:prstGeom>
          <a:solidFill>
            <a:srgbClr val="0000FF"/>
          </a:solidFill>
          <a:ln w="9525">
            <a:solidFill>
              <a:srgbClr val="0000FF"/>
            </a:solidFill>
            <a:round/>
          </a:ln>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6" name="Line 24"/>
          <p:cNvSpPr>
            <a:spLocks noChangeShapeType="1"/>
          </p:cNvSpPr>
          <p:nvPr/>
        </p:nvSpPr>
        <p:spPr bwMode="auto">
          <a:xfrm>
            <a:off x="6309043" y="3050369"/>
            <a:ext cx="0" cy="111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7" name="Line 22"/>
          <p:cNvSpPr>
            <a:spLocks noChangeShapeType="1"/>
          </p:cNvSpPr>
          <p:nvPr/>
        </p:nvSpPr>
        <p:spPr bwMode="auto">
          <a:xfrm>
            <a:off x="6145307" y="3053852"/>
            <a:ext cx="0" cy="111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98" name="Text Box 87"/>
          <p:cNvSpPr txBox="1">
            <a:spLocks noChangeArrowheads="1"/>
          </p:cNvSpPr>
          <p:nvPr/>
        </p:nvSpPr>
        <p:spPr bwMode="auto">
          <a:xfrm>
            <a:off x="6129227" y="3129320"/>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000" b="1" kern="0">
                <a:solidFill>
                  <a:srgbClr val="000000"/>
                </a:solidFill>
                <a:latin typeface="微软雅黑" panose="020B0503020204020204" pitchFamily="34" charset="-122"/>
                <a:ea typeface="微软雅黑" panose="020B0503020204020204" pitchFamily="34" charset="-122"/>
              </a:rPr>
              <a:t>24</a:t>
            </a:r>
            <a:endParaRPr lang="en-US" altLang="zh-CN" sz="1000" b="1" kern="0">
              <a:solidFill>
                <a:srgbClr val="000000"/>
              </a:solidFill>
              <a:latin typeface="微软雅黑" panose="020B0503020204020204" pitchFamily="34" charset="-122"/>
              <a:ea typeface="微软雅黑" panose="020B0503020204020204" pitchFamily="34" charset="-122"/>
            </a:endParaRPr>
          </a:p>
        </p:txBody>
      </p:sp>
      <p:sp>
        <p:nvSpPr>
          <p:cNvPr id="99" name="Line 22"/>
          <p:cNvSpPr>
            <a:spLocks noChangeShapeType="1"/>
          </p:cNvSpPr>
          <p:nvPr/>
        </p:nvSpPr>
        <p:spPr bwMode="auto">
          <a:xfrm>
            <a:off x="6477265" y="3059657"/>
            <a:ext cx="0" cy="111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cxnSp>
        <p:nvCxnSpPr>
          <p:cNvPr id="100" name="直接连接符 134"/>
          <p:cNvCxnSpPr>
            <a:cxnSpLocks noChangeShapeType="1"/>
            <a:stCxn id="91" idx="4"/>
            <a:endCxn id="95" idx="3"/>
          </p:cNvCxnSpPr>
          <p:nvPr/>
        </p:nvCxnSpPr>
        <p:spPr bwMode="auto">
          <a:xfrm>
            <a:off x="5842510" y="2043751"/>
            <a:ext cx="141307" cy="574712"/>
          </a:xfrm>
          <a:prstGeom prst="line">
            <a:avLst/>
          </a:prstGeom>
          <a:noFill/>
          <a:ln w="19050" algn="ctr">
            <a:solidFill>
              <a:srgbClr val="0000FF"/>
            </a:solidFill>
            <a:round/>
          </a:ln>
        </p:spPr>
      </p:cxnSp>
      <p:sp>
        <p:nvSpPr>
          <p:cNvPr id="101" name="Text Box 206"/>
          <p:cNvSpPr txBox="1">
            <a:spLocks noChangeArrowheads="1"/>
          </p:cNvSpPr>
          <p:nvPr/>
        </p:nvSpPr>
        <p:spPr bwMode="auto">
          <a:xfrm rot="20070649">
            <a:off x="5124601" y="1894479"/>
            <a:ext cx="800215" cy="27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200" b="1" kern="0" dirty="0">
                <a:solidFill>
                  <a:srgbClr val="000000"/>
                </a:solidFill>
                <a:latin typeface="微软雅黑" panose="020B0503020204020204" pitchFamily="34" charset="-122"/>
                <a:ea typeface="微软雅黑" panose="020B0503020204020204" pitchFamily="34" charset="-122"/>
              </a:rPr>
              <a:t>拥塞避免</a:t>
            </a:r>
            <a:endParaRPr lang="zh-CN" altLang="en-US" sz="1200" b="1" kern="0" dirty="0">
              <a:solidFill>
                <a:srgbClr val="000000"/>
              </a:solidFill>
              <a:latin typeface="微软雅黑" panose="020B0503020204020204" pitchFamily="34" charset="-122"/>
              <a:ea typeface="微软雅黑" panose="020B0503020204020204" pitchFamily="34" charset="-122"/>
            </a:endParaRPr>
          </a:p>
        </p:txBody>
      </p:sp>
      <p:sp>
        <p:nvSpPr>
          <p:cNvPr id="102" name="Text Box 206"/>
          <p:cNvSpPr txBox="1">
            <a:spLocks noChangeArrowheads="1"/>
          </p:cNvSpPr>
          <p:nvPr/>
        </p:nvSpPr>
        <p:spPr bwMode="auto">
          <a:xfrm rot="20205303">
            <a:off x="3071002" y="1573931"/>
            <a:ext cx="800215" cy="27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200" b="1" kern="0" dirty="0">
                <a:solidFill>
                  <a:srgbClr val="000000"/>
                </a:solidFill>
                <a:latin typeface="微软雅黑" panose="020B0503020204020204" pitchFamily="34" charset="-122"/>
                <a:ea typeface="微软雅黑" panose="020B0503020204020204" pitchFamily="34" charset="-122"/>
              </a:rPr>
              <a:t>拥塞避免</a:t>
            </a:r>
            <a:endParaRPr lang="zh-CN" altLang="en-US" sz="1200" b="1" kern="0" dirty="0">
              <a:solidFill>
                <a:srgbClr val="000000"/>
              </a:solidFill>
              <a:latin typeface="微软雅黑" panose="020B0503020204020204" pitchFamily="34" charset="-122"/>
              <a:ea typeface="微软雅黑" panose="020B0503020204020204" pitchFamily="34" charset="-122"/>
            </a:endParaRPr>
          </a:p>
        </p:txBody>
      </p:sp>
      <p:sp>
        <p:nvSpPr>
          <p:cNvPr id="103" name="TextBox 147"/>
          <p:cNvSpPr txBox="1">
            <a:spLocks noChangeArrowheads="1"/>
          </p:cNvSpPr>
          <p:nvPr/>
        </p:nvSpPr>
        <p:spPr bwMode="auto">
          <a:xfrm>
            <a:off x="4921581" y="2023423"/>
            <a:ext cx="458772" cy="461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kern="0" dirty="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dirty="0">
              <a:solidFill>
                <a:srgbClr val="CC00CC"/>
              </a:solidFill>
              <a:latin typeface="微软雅黑" panose="020B0503020204020204" pitchFamily="34" charset="-122"/>
              <a:ea typeface="微软雅黑" panose="020B0503020204020204" pitchFamily="34" charset="-122"/>
            </a:endParaRPr>
          </a:p>
        </p:txBody>
      </p:sp>
      <p:grpSp>
        <p:nvGrpSpPr>
          <p:cNvPr id="117" name="组合 116"/>
          <p:cNvGrpSpPr/>
          <p:nvPr/>
        </p:nvGrpSpPr>
        <p:grpSpPr>
          <a:xfrm>
            <a:off x="5734655" y="1729679"/>
            <a:ext cx="1056414" cy="461665"/>
            <a:chOff x="5734655" y="1729678"/>
            <a:chExt cx="1056414" cy="461664"/>
          </a:xfrm>
        </p:grpSpPr>
        <p:sp>
          <p:nvSpPr>
            <p:cNvPr id="72" name="Text Box 140"/>
            <p:cNvSpPr txBox="1">
              <a:spLocks noChangeArrowheads="1"/>
            </p:cNvSpPr>
            <p:nvPr/>
          </p:nvSpPr>
          <p:spPr bwMode="auto">
            <a:xfrm>
              <a:off x="5975753" y="1791069"/>
              <a:ext cx="815316" cy="276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200" b="1" kern="0" dirty="0">
                  <a:solidFill>
                    <a:srgbClr val="CC00CC"/>
                  </a:solidFill>
                  <a:latin typeface="微软雅黑" panose="020B0503020204020204" pitchFamily="34" charset="-122"/>
                  <a:ea typeface="微软雅黑" panose="020B0503020204020204" pitchFamily="34" charset="-122"/>
                </a:rPr>
                <a:t>3-ACK</a:t>
              </a:r>
              <a:endParaRPr lang="zh-CN" altLang="en-US" sz="1200" b="1" kern="0" dirty="0">
                <a:solidFill>
                  <a:srgbClr val="CC00CC"/>
                </a:solidFill>
                <a:latin typeface="微软雅黑" panose="020B0503020204020204" pitchFamily="34" charset="-122"/>
                <a:ea typeface="微软雅黑" panose="020B0503020204020204" pitchFamily="34" charset="-122"/>
              </a:endParaRPr>
            </a:p>
          </p:txBody>
        </p:sp>
        <p:sp>
          <p:nvSpPr>
            <p:cNvPr id="104" name="TextBox 148"/>
            <p:cNvSpPr txBox="1">
              <a:spLocks noChangeArrowheads="1"/>
            </p:cNvSpPr>
            <p:nvPr/>
          </p:nvSpPr>
          <p:spPr bwMode="auto">
            <a:xfrm>
              <a:off x="5734655" y="1729678"/>
              <a:ext cx="458780"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kern="0" dirty="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dirty="0">
                <a:solidFill>
                  <a:srgbClr val="CC00CC"/>
                </a:solidFill>
                <a:latin typeface="微软雅黑" panose="020B0503020204020204" pitchFamily="34" charset="-122"/>
                <a:ea typeface="微软雅黑" panose="020B0503020204020204" pitchFamily="34" charset="-122"/>
              </a:endParaRPr>
            </a:p>
          </p:txBody>
        </p:sp>
      </p:grpSp>
      <p:cxnSp>
        <p:nvCxnSpPr>
          <p:cNvPr id="105" name="直接连接符 153"/>
          <p:cNvCxnSpPr>
            <a:cxnSpLocks noChangeShapeType="1"/>
          </p:cNvCxnSpPr>
          <p:nvPr/>
        </p:nvCxnSpPr>
        <p:spPr bwMode="auto">
          <a:xfrm flipV="1">
            <a:off x="5184200" y="2353746"/>
            <a:ext cx="7851" cy="719842"/>
          </a:xfrm>
          <a:prstGeom prst="line">
            <a:avLst/>
          </a:prstGeom>
          <a:noFill/>
          <a:ln w="12700" algn="ctr">
            <a:solidFill>
              <a:srgbClr val="000000"/>
            </a:solidFill>
            <a:prstDash val="dash"/>
            <a:round/>
          </a:ln>
        </p:spPr>
      </p:cxnSp>
      <p:cxnSp>
        <p:nvCxnSpPr>
          <p:cNvPr id="106" name="直接连接符 105"/>
          <p:cNvCxnSpPr>
            <a:cxnSpLocks noChangeShapeType="1"/>
          </p:cNvCxnSpPr>
          <p:nvPr/>
        </p:nvCxnSpPr>
        <p:spPr bwMode="auto">
          <a:xfrm flipV="1">
            <a:off x="5825687" y="2093677"/>
            <a:ext cx="7851" cy="1049576"/>
          </a:xfrm>
          <a:prstGeom prst="line">
            <a:avLst/>
          </a:prstGeom>
          <a:noFill/>
          <a:ln w="12700" algn="ctr">
            <a:solidFill>
              <a:srgbClr val="000000"/>
            </a:solidFill>
            <a:prstDash val="dash"/>
            <a:round/>
          </a:ln>
        </p:spPr>
      </p:cxnSp>
      <p:cxnSp>
        <p:nvCxnSpPr>
          <p:cNvPr id="107" name="直接连接符 141"/>
          <p:cNvCxnSpPr>
            <a:cxnSpLocks noChangeShapeType="1"/>
          </p:cNvCxnSpPr>
          <p:nvPr/>
        </p:nvCxnSpPr>
        <p:spPr bwMode="auto">
          <a:xfrm flipV="1">
            <a:off x="5942321" y="2246933"/>
            <a:ext cx="861297" cy="386625"/>
          </a:xfrm>
          <a:prstGeom prst="line">
            <a:avLst/>
          </a:prstGeom>
          <a:noFill/>
          <a:ln w="19050" algn="ctr">
            <a:solidFill>
              <a:srgbClr val="0000FF"/>
            </a:solidFill>
            <a:round/>
          </a:ln>
        </p:spPr>
      </p:cxnSp>
      <p:sp>
        <p:nvSpPr>
          <p:cNvPr id="108" name="Oval 202"/>
          <p:cNvSpPr>
            <a:spLocks noChangeArrowheads="1"/>
          </p:cNvSpPr>
          <p:nvPr/>
        </p:nvSpPr>
        <p:spPr bwMode="auto">
          <a:xfrm>
            <a:off x="6441380" y="2371162"/>
            <a:ext cx="62803" cy="65018"/>
          </a:xfrm>
          <a:prstGeom prst="ellipse">
            <a:avLst/>
          </a:prstGeom>
          <a:solidFill>
            <a:srgbClr val="0000FF"/>
          </a:solidFill>
          <a:ln w="9525">
            <a:solidFill>
              <a:srgbClr val="0000FF"/>
            </a:solidFill>
            <a:round/>
          </a:ln>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09" name="Oval 130"/>
          <p:cNvSpPr>
            <a:spLocks noChangeArrowheads="1"/>
          </p:cNvSpPr>
          <p:nvPr/>
        </p:nvSpPr>
        <p:spPr bwMode="auto">
          <a:xfrm>
            <a:off x="6115029" y="2509327"/>
            <a:ext cx="62803" cy="65018"/>
          </a:xfrm>
          <a:prstGeom prst="ellipse">
            <a:avLst/>
          </a:prstGeom>
          <a:solidFill>
            <a:srgbClr val="0000FF"/>
          </a:solidFill>
          <a:ln w="9525">
            <a:solidFill>
              <a:srgbClr val="0000FF"/>
            </a:solidFill>
            <a:round/>
          </a:ln>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0" name="Oval 130"/>
          <p:cNvSpPr>
            <a:spLocks noChangeArrowheads="1"/>
          </p:cNvSpPr>
          <p:nvPr/>
        </p:nvSpPr>
        <p:spPr bwMode="auto">
          <a:xfrm>
            <a:off x="6279887" y="2441986"/>
            <a:ext cx="62803" cy="65018"/>
          </a:xfrm>
          <a:prstGeom prst="ellipse">
            <a:avLst/>
          </a:prstGeom>
          <a:solidFill>
            <a:srgbClr val="0000FF"/>
          </a:solidFill>
          <a:ln w="9525">
            <a:solidFill>
              <a:srgbClr val="0000FF"/>
            </a:solidFill>
            <a:round/>
          </a:ln>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111" name="TextBox 149"/>
          <p:cNvSpPr txBox="1">
            <a:spLocks noChangeArrowheads="1"/>
          </p:cNvSpPr>
          <p:nvPr/>
        </p:nvSpPr>
        <p:spPr bwMode="auto">
          <a:xfrm>
            <a:off x="5786245" y="2572592"/>
            <a:ext cx="458772" cy="461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kern="0" dirty="0">
                <a:solidFill>
                  <a:srgbClr val="CC00CC"/>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kern="0" dirty="0">
              <a:solidFill>
                <a:srgbClr val="CC00CC"/>
              </a:solidFill>
              <a:latin typeface="微软雅黑" panose="020B0503020204020204" pitchFamily="34" charset="-122"/>
              <a:ea typeface="微软雅黑" panose="020B0503020204020204" pitchFamily="34" charset="-122"/>
            </a:endParaRPr>
          </a:p>
        </p:txBody>
      </p:sp>
      <p:sp>
        <p:nvSpPr>
          <p:cNvPr id="112" name="Oval 202"/>
          <p:cNvSpPr>
            <a:spLocks noChangeArrowheads="1"/>
          </p:cNvSpPr>
          <p:nvPr/>
        </p:nvSpPr>
        <p:spPr bwMode="auto">
          <a:xfrm>
            <a:off x="6608480" y="2285248"/>
            <a:ext cx="62803" cy="65018"/>
          </a:xfrm>
          <a:prstGeom prst="ellipse">
            <a:avLst/>
          </a:prstGeom>
          <a:solidFill>
            <a:srgbClr val="0000FF"/>
          </a:solidFill>
          <a:ln w="9525">
            <a:solidFill>
              <a:srgbClr val="0000FF"/>
            </a:solidFill>
            <a:round/>
          </a:ln>
        </p:spPr>
        <p:txBody>
          <a:bodyPr wrap="none" lIns="91436" tIns="45718" rIns="91436" bIns="45718"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cxnSp>
        <p:nvCxnSpPr>
          <p:cNvPr id="113" name="直接连接符 112"/>
          <p:cNvCxnSpPr>
            <a:cxnSpLocks noChangeShapeType="1"/>
          </p:cNvCxnSpPr>
          <p:nvPr/>
        </p:nvCxnSpPr>
        <p:spPr bwMode="auto">
          <a:xfrm flipH="1">
            <a:off x="4372249" y="1578177"/>
            <a:ext cx="3365" cy="1518634"/>
          </a:xfrm>
          <a:prstGeom prst="line">
            <a:avLst/>
          </a:prstGeom>
          <a:noFill/>
          <a:ln w="12700" algn="ctr">
            <a:solidFill>
              <a:srgbClr val="000000"/>
            </a:solidFill>
            <a:prstDash val="dash"/>
            <a:round/>
          </a:ln>
          <a:extLst>
            <a:ext uri="{909E8E84-426E-40DD-AFC4-6F175D3DCCD1}">
              <a14:hiddenFill xmlns:a14="http://schemas.microsoft.com/office/drawing/2010/main">
                <a:noFill/>
              </a14:hiddenFill>
            </a:ext>
          </a:extLst>
        </p:spPr>
      </p:cxnSp>
      <p:cxnSp>
        <p:nvCxnSpPr>
          <p:cNvPr id="114" name="直接连接符 119"/>
          <p:cNvCxnSpPr>
            <a:cxnSpLocks noChangeShapeType="1"/>
          </p:cNvCxnSpPr>
          <p:nvPr/>
        </p:nvCxnSpPr>
        <p:spPr bwMode="auto">
          <a:xfrm>
            <a:off x="3080301" y="2131991"/>
            <a:ext cx="0" cy="955531"/>
          </a:xfrm>
          <a:prstGeom prst="line">
            <a:avLst/>
          </a:prstGeom>
          <a:noFill/>
          <a:ln w="12700" algn="ctr">
            <a:solidFill>
              <a:srgbClr val="000000"/>
            </a:solidFill>
            <a:prstDash val="dash"/>
            <a:round/>
          </a:ln>
          <a:extLst>
            <a:ext uri="{909E8E84-426E-40DD-AFC4-6F175D3DCCD1}">
              <a14:hiddenFill xmlns:a14="http://schemas.microsoft.com/office/drawing/2010/main">
                <a:noFill/>
              </a14:hiddenFill>
            </a:ext>
          </a:extLst>
        </p:spPr>
      </p:cxnSp>
      <p:sp>
        <p:nvSpPr>
          <p:cNvPr id="115" name="Text Box 155"/>
          <p:cNvSpPr txBox="1">
            <a:spLocks noChangeArrowheads="1"/>
          </p:cNvSpPr>
          <p:nvPr/>
        </p:nvSpPr>
        <p:spPr bwMode="auto">
          <a:xfrm>
            <a:off x="941832" y="3420249"/>
            <a:ext cx="7324344" cy="854080"/>
          </a:xfrm>
          <a:prstGeom prst="rect">
            <a:avLst/>
          </a:prstGeom>
          <a:noFill/>
          <a:ln w="9525">
            <a:noFill/>
            <a:miter lim="800000"/>
          </a:ln>
          <a:effectLst/>
        </p:spPr>
        <p:txBody>
          <a:bodyPr wrap="square" lIns="91436" tIns="45718" rIns="91436" bIns="45718">
            <a:spAutoFit/>
          </a:bodyPr>
          <a:lstStyle/>
          <a:p>
            <a:pPr>
              <a:lnSpc>
                <a:spcPct val="110000"/>
              </a:lnSpc>
            </a:pPr>
            <a:r>
              <a:rPr lang="zh-CN" altLang="en-US" sz="1500" b="1" dirty="0">
                <a:solidFill>
                  <a:srgbClr val="0000FF"/>
                </a:solidFill>
                <a:latin typeface="微软雅黑" panose="020B0503020204020204" pitchFamily="34" charset="-122"/>
                <a:ea typeface="微软雅黑" panose="020B0503020204020204" pitchFamily="34" charset="-122"/>
              </a:rPr>
              <a:t>因此，在图的点</a:t>
            </a:r>
            <a:r>
              <a:rPr lang="en-US" altLang="zh-CN" sz="1500" dirty="0">
                <a:solidFill>
                  <a:srgbClr val="0000FF"/>
                </a:solidFill>
                <a:latin typeface="微软雅黑" panose="020B0503020204020204" pitchFamily="34" charset="-122"/>
                <a:ea typeface="微软雅黑" panose="020B0503020204020204" pitchFamily="34" charset="-122"/>
                <a:sym typeface="Wingdings" panose="05000000000000000000"/>
              </a:rPr>
              <a:t></a:t>
            </a:r>
            <a:r>
              <a:rPr lang="zh-CN" altLang="en-US" sz="1500" b="1" dirty="0">
                <a:solidFill>
                  <a:srgbClr val="0000FF"/>
                </a:solidFill>
                <a:latin typeface="微软雅黑" panose="020B0503020204020204" pitchFamily="34" charset="-122"/>
                <a:ea typeface="微软雅黑" panose="020B0503020204020204" pitchFamily="34" charset="-122"/>
              </a:rPr>
              <a:t>，发送方知道现在只是丢失了</a:t>
            </a:r>
            <a:r>
              <a:rPr lang="zh-CN" altLang="en-US" sz="1500" b="1" dirty="0">
                <a:solidFill>
                  <a:srgbClr val="FF0000"/>
                </a:solidFill>
                <a:latin typeface="微软雅黑" panose="020B0503020204020204" pitchFamily="34" charset="-122"/>
                <a:ea typeface="微软雅黑" panose="020B0503020204020204" pitchFamily="34" charset="-122"/>
              </a:rPr>
              <a:t>个别</a:t>
            </a:r>
            <a:r>
              <a:rPr lang="zh-CN" altLang="en-US" sz="1500" b="1" dirty="0">
                <a:solidFill>
                  <a:srgbClr val="0000FF"/>
                </a:solidFill>
                <a:latin typeface="微软雅黑" panose="020B0503020204020204" pitchFamily="34" charset="-122"/>
                <a:ea typeface="微软雅黑" panose="020B0503020204020204" pitchFamily="34" charset="-122"/>
              </a:rPr>
              <a:t>的报文段。于是不启动慢开始，而是执行快恢复算法。这时，发送方调整门限值 </a:t>
            </a:r>
            <a:r>
              <a:rPr lang="en-US" altLang="zh-CN" sz="1500" b="1" dirty="0" err="1">
                <a:solidFill>
                  <a:srgbClr val="0000FF"/>
                </a:solidFill>
                <a:latin typeface="微软雅黑" panose="020B0503020204020204" pitchFamily="34" charset="-122"/>
                <a:ea typeface="微软雅黑" panose="020B0503020204020204" pitchFamily="34" charset="-122"/>
              </a:rPr>
              <a:t>ssthresh</a:t>
            </a:r>
            <a:r>
              <a:rPr lang="en-US" altLang="zh-CN" sz="1500" b="1" dirty="0">
                <a:solidFill>
                  <a:srgbClr val="0000FF"/>
                </a:solidFill>
                <a:latin typeface="微软雅黑" panose="020B0503020204020204" pitchFamily="34" charset="-122"/>
                <a:ea typeface="微软雅黑" panose="020B0503020204020204" pitchFamily="34" charset="-122"/>
              </a:rPr>
              <a:t> = </a:t>
            </a:r>
            <a:r>
              <a:rPr lang="en-US" altLang="zh-CN" sz="1500" b="1" dirty="0" err="1">
                <a:solidFill>
                  <a:srgbClr val="0000FF"/>
                </a:solidFill>
                <a:latin typeface="微软雅黑" panose="020B0503020204020204" pitchFamily="34" charset="-122"/>
                <a:ea typeface="微软雅黑" panose="020B0503020204020204" pitchFamily="34" charset="-122"/>
              </a:rPr>
              <a:t>cwnd</a:t>
            </a:r>
            <a:r>
              <a:rPr lang="en-US" altLang="zh-CN" sz="1500" b="1" dirty="0">
                <a:solidFill>
                  <a:srgbClr val="0000FF"/>
                </a:solidFill>
                <a:latin typeface="微软雅黑" panose="020B0503020204020204" pitchFamily="34" charset="-122"/>
                <a:ea typeface="微软雅黑" panose="020B0503020204020204" pitchFamily="34" charset="-122"/>
              </a:rPr>
              <a:t> / 2 = 8</a:t>
            </a:r>
            <a:r>
              <a:rPr lang="zh-CN" altLang="en-US" sz="1500" b="1" dirty="0">
                <a:solidFill>
                  <a:srgbClr val="0000FF"/>
                </a:solidFill>
                <a:latin typeface="微软雅黑" panose="020B0503020204020204" pitchFamily="34" charset="-122"/>
                <a:ea typeface="微软雅黑" panose="020B0503020204020204" pitchFamily="34" charset="-122"/>
              </a:rPr>
              <a:t>，同时设置拥塞窗口 </a:t>
            </a:r>
            <a:r>
              <a:rPr lang="en-US" altLang="zh-CN" sz="1500" b="1" dirty="0" err="1">
                <a:solidFill>
                  <a:srgbClr val="0000FF"/>
                </a:solidFill>
                <a:latin typeface="微软雅黑" panose="020B0503020204020204" pitchFamily="34" charset="-122"/>
                <a:ea typeface="微软雅黑" panose="020B0503020204020204" pitchFamily="34" charset="-122"/>
              </a:rPr>
              <a:t>cwnd</a:t>
            </a:r>
            <a:r>
              <a:rPr lang="en-US" altLang="zh-CN" sz="1500" b="1" dirty="0">
                <a:solidFill>
                  <a:srgbClr val="0000FF"/>
                </a:solidFill>
                <a:latin typeface="微软雅黑" panose="020B0503020204020204" pitchFamily="34" charset="-122"/>
                <a:ea typeface="微软雅黑" panose="020B0503020204020204" pitchFamily="34" charset="-122"/>
              </a:rPr>
              <a:t> = </a:t>
            </a:r>
            <a:r>
              <a:rPr lang="en-US" altLang="zh-CN" sz="1500" b="1" dirty="0" err="1">
                <a:solidFill>
                  <a:srgbClr val="0000FF"/>
                </a:solidFill>
                <a:latin typeface="微软雅黑" panose="020B0503020204020204" pitchFamily="34" charset="-122"/>
                <a:ea typeface="微软雅黑" panose="020B0503020204020204" pitchFamily="34" charset="-122"/>
              </a:rPr>
              <a:t>ssthresh</a:t>
            </a:r>
            <a:r>
              <a:rPr lang="en-US" altLang="zh-CN" sz="1500" b="1" dirty="0">
                <a:solidFill>
                  <a:srgbClr val="0000FF"/>
                </a:solidFill>
                <a:latin typeface="微软雅黑" panose="020B0503020204020204" pitchFamily="34" charset="-122"/>
                <a:ea typeface="微软雅黑" panose="020B0503020204020204" pitchFamily="34" charset="-122"/>
              </a:rPr>
              <a:t> = 8</a:t>
            </a:r>
            <a:r>
              <a:rPr lang="zh-CN" altLang="en-US" sz="1500" b="1" dirty="0">
                <a:solidFill>
                  <a:srgbClr val="0000FF"/>
                </a:solidFill>
                <a:latin typeface="微软雅黑" panose="020B0503020204020204" pitchFamily="34" charset="-122"/>
                <a:ea typeface="微软雅黑" panose="020B0503020204020204" pitchFamily="34" charset="-122"/>
              </a:rPr>
              <a:t>（见图中的点</a:t>
            </a:r>
            <a:r>
              <a:rPr lang="en-US" altLang="zh-CN" sz="1500" dirty="0">
                <a:solidFill>
                  <a:srgbClr val="0000FF"/>
                </a:solidFill>
                <a:latin typeface="微软雅黑" panose="020B0503020204020204" pitchFamily="34" charset="-122"/>
                <a:ea typeface="微软雅黑" panose="020B0503020204020204" pitchFamily="34" charset="-122"/>
                <a:sym typeface="Wingdings" panose="05000000000000000000"/>
              </a:rPr>
              <a:t></a:t>
            </a:r>
            <a:r>
              <a:rPr lang="zh-CN" altLang="en-US" sz="1500" b="1" dirty="0">
                <a:solidFill>
                  <a:srgbClr val="0000FF"/>
                </a:solidFill>
                <a:latin typeface="微软雅黑" panose="020B0503020204020204" pitchFamily="34" charset="-122"/>
                <a:ea typeface="微软雅黑" panose="020B0503020204020204" pitchFamily="34" charset="-122"/>
              </a:rPr>
              <a:t>），并开始执行拥塞避免算法。</a:t>
            </a:r>
            <a:endParaRPr lang="zh-CN" altLang="en-US" sz="1500" b="1" dirty="0">
              <a:solidFill>
                <a:srgbClr val="0000FF"/>
              </a:solidFill>
              <a:latin typeface="微软雅黑" panose="020B0503020204020204" pitchFamily="34" charset="-122"/>
              <a:ea typeface="微软雅黑" panose="020B0503020204020204" pitchFamily="34" charset="-122"/>
            </a:endParaRPr>
          </a:p>
        </p:txBody>
      </p:sp>
      <p:sp>
        <p:nvSpPr>
          <p:cNvPr id="116" name="Line 167"/>
          <p:cNvSpPr>
            <a:spLocks noChangeShapeType="1"/>
          </p:cNvSpPr>
          <p:nvPr/>
        </p:nvSpPr>
        <p:spPr bwMode="auto">
          <a:xfrm>
            <a:off x="5545317" y="2295009"/>
            <a:ext cx="367846" cy="292541"/>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lIns="91436" tIns="45718" rIns="91436" bIns="45718" anchor="ctr"/>
          <a:lstStyle/>
          <a:p>
            <a:pPr>
              <a:defRPr/>
            </a:pPr>
            <a:endParaRPr lang="zh-CN" altLang="en-US" sz="2400" b="1" kern="0" dirty="0">
              <a:solidFill>
                <a:sysClr val="windowText" lastClr="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withEffect">
                                  <p:stCondLst>
                                    <p:cond delay="0"/>
                                  </p:stCondLst>
                                  <p:childTnLst>
                                    <p:anim calcmode="discrete" valueType="str">
                                      <p:cBhvr>
                                        <p:cTn id="6" dur="1000" fill="hold"/>
                                        <p:tgtEl>
                                          <p:spTgt spid="117"/>
                                        </p:tgtEl>
                                        <p:attrNameLst>
                                          <p:attrName>style.visibility</p:attrName>
                                        </p:attrNameLst>
                                      </p:cBhvr>
                                      <p:tavLst>
                                        <p:tav tm="0">
                                          <p:val>
                                            <p:strVal val="hidden"/>
                                          </p:val>
                                        </p:tav>
                                        <p:tav tm="50000">
                                          <p:val>
                                            <p:strVal val="visible"/>
                                          </p:val>
                                        </p:tav>
                                      </p:tavLst>
                                    </p:anim>
                                  </p:childTnLst>
                                </p:cTn>
                              </p:par>
                            </p:childTnLst>
                          </p:cTn>
                        </p:par>
                        <p:par>
                          <p:cTn id="7" fill="hold">
                            <p:stCondLst>
                              <p:cond delay="1000"/>
                            </p:stCondLst>
                            <p:childTnLst>
                              <p:par>
                                <p:cTn id="8" presetID="35" presetClass="emph" presetSubtype="0" repeatCount="indefinite" fill="hold" grpId="0" nodeType="afterEffect">
                                  <p:stCondLst>
                                    <p:cond delay="0"/>
                                  </p:stCondLst>
                                  <p:endCondLst>
                                    <p:cond evt="onNext" delay="0">
                                      <p:tgtEl>
                                        <p:sldTgt/>
                                      </p:tgtEl>
                                    </p:cond>
                                  </p:endCondLst>
                                  <p:childTnLst>
                                    <p:anim calcmode="discrete" valueType="str">
                                      <p:cBhvr>
                                        <p:cTn id="9" dur="1000" fill="hold"/>
                                        <p:tgtEl>
                                          <p:spTgt spid="1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AutoShape 5"/>
          <p:cNvSpPr>
            <a:spLocks noChangeArrowheads="1"/>
          </p:cNvSpPr>
          <p:nvPr/>
        </p:nvSpPr>
        <p:spPr bwMode="auto">
          <a:xfrm>
            <a:off x="556965" y="658534"/>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112" name="Rectangle 6"/>
          <p:cNvSpPr>
            <a:spLocks noChangeArrowheads="1"/>
          </p:cNvSpPr>
          <p:nvPr/>
        </p:nvSpPr>
        <p:spPr bwMode="auto">
          <a:xfrm>
            <a:off x="3541647" y="625323"/>
            <a:ext cx="2079412"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需要解决的问题 </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1516828" y="3886654"/>
            <a:ext cx="6336254" cy="311621"/>
          </a:xfrm>
          <a:prstGeom prst="rect">
            <a:avLst/>
          </a:prstGeom>
        </p:spPr>
        <p:txBody>
          <a:bodyPr wrap="square" lIns="91436" tIns="45718" rIns="91436" bIns="45718">
            <a:spAutoFit/>
          </a:bodyPr>
          <a:lstStyle/>
          <a:p>
            <a:pPr algn="ctr"/>
            <a:r>
              <a:rPr lang="zh-CN" altLang="en-US" sz="1400" b="1" dirty="0">
                <a:latin typeface="微软雅黑" panose="020B0503020204020204" pitchFamily="34" charset="-122"/>
                <a:ea typeface="微软雅黑" panose="020B0503020204020204" pitchFamily="34" charset="-122"/>
              </a:rPr>
              <a:t>主机上可能有多个进程同时进行通信，进程是动态创建和撤销的</a:t>
            </a:r>
            <a:endParaRPr lang="zh-CN" altLang="en-US" sz="1400" b="1"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1930783" y="2914829"/>
            <a:ext cx="5284290" cy="735989"/>
            <a:chOff x="1930783" y="3134147"/>
            <a:chExt cx="5284290" cy="735989"/>
          </a:xfrm>
        </p:grpSpPr>
        <p:sp>
          <p:nvSpPr>
            <p:cNvPr id="8" name="Line 315"/>
            <p:cNvSpPr>
              <a:spLocks noChangeShapeType="1"/>
            </p:cNvSpPr>
            <p:nvPr/>
          </p:nvSpPr>
          <p:spPr bwMode="auto">
            <a:xfrm>
              <a:off x="2806190" y="3624806"/>
              <a:ext cx="3519964" cy="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9" name="Rectangle 333"/>
            <p:cNvSpPr>
              <a:spLocks noChangeArrowheads="1"/>
            </p:cNvSpPr>
            <p:nvPr/>
          </p:nvSpPr>
          <p:spPr bwMode="auto">
            <a:xfrm>
              <a:off x="1930783" y="3373001"/>
              <a:ext cx="880232" cy="497135"/>
            </a:xfrm>
            <a:prstGeom prst="rect">
              <a:avLst/>
            </a:prstGeom>
            <a:solidFill>
              <a:srgbClr val="0000FF"/>
            </a:solidFill>
            <a:ln w="19050">
              <a:solidFill>
                <a:srgbClr val="333399"/>
              </a:solidFill>
              <a:miter lim="800000"/>
            </a:ln>
            <a:effectLst/>
          </p:spPr>
          <p:txBody>
            <a:bodyPr wrap="none"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10" name="Rectangle 336"/>
            <p:cNvSpPr>
              <a:spLocks noChangeArrowheads="1"/>
            </p:cNvSpPr>
            <p:nvPr/>
          </p:nvSpPr>
          <p:spPr bwMode="auto">
            <a:xfrm>
              <a:off x="2090770" y="3134147"/>
              <a:ext cx="612349"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100" b="1" dirty="0">
                  <a:solidFill>
                    <a:srgbClr val="0033CC"/>
                  </a:solidFill>
                  <a:latin typeface="微软雅黑" panose="020B0503020204020204" pitchFamily="34" charset="-122"/>
                  <a:ea typeface="微软雅黑" panose="020B0503020204020204" pitchFamily="34" charset="-122"/>
                </a:rPr>
                <a:t>主机 </a:t>
              </a:r>
              <a:r>
                <a:rPr kumimoji="1" lang="en-US" altLang="zh-CN" sz="1100" b="1" dirty="0">
                  <a:solidFill>
                    <a:srgbClr val="0033CC"/>
                  </a:solidFill>
                  <a:latin typeface="微软雅黑" panose="020B0503020204020204" pitchFamily="34" charset="-122"/>
                  <a:ea typeface="微软雅黑" panose="020B0503020204020204" pitchFamily="34" charset="-122"/>
                </a:rPr>
                <a:t>A</a:t>
              </a:r>
              <a:endParaRPr kumimoji="1" lang="en-US" altLang="zh-CN" sz="1100" b="1" dirty="0">
                <a:solidFill>
                  <a:srgbClr val="0033CC"/>
                </a:solidFill>
                <a:latin typeface="微软雅黑" panose="020B0503020204020204" pitchFamily="34" charset="-122"/>
                <a:ea typeface="微软雅黑" panose="020B0503020204020204" pitchFamily="34" charset="-122"/>
              </a:endParaRPr>
            </a:p>
          </p:txBody>
        </p:sp>
        <p:sp>
          <p:nvSpPr>
            <p:cNvPr id="11" name="Rectangle 337"/>
            <p:cNvSpPr>
              <a:spLocks noChangeArrowheads="1"/>
            </p:cNvSpPr>
            <p:nvPr/>
          </p:nvSpPr>
          <p:spPr bwMode="auto">
            <a:xfrm>
              <a:off x="6494828" y="3134147"/>
              <a:ext cx="602731"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100" b="1" dirty="0">
                  <a:solidFill>
                    <a:srgbClr val="0033CC"/>
                  </a:solidFill>
                  <a:latin typeface="微软雅黑" panose="020B0503020204020204" pitchFamily="34" charset="-122"/>
                  <a:ea typeface="微软雅黑" panose="020B0503020204020204" pitchFamily="34" charset="-122"/>
                </a:rPr>
                <a:t>主机 </a:t>
              </a:r>
              <a:r>
                <a:rPr kumimoji="1" lang="en-US" altLang="zh-CN" sz="1100" b="1" dirty="0">
                  <a:solidFill>
                    <a:srgbClr val="0033CC"/>
                  </a:solidFill>
                  <a:latin typeface="微软雅黑" panose="020B0503020204020204" pitchFamily="34" charset="-122"/>
                  <a:ea typeface="微软雅黑" panose="020B0503020204020204" pitchFamily="34" charset="-122"/>
                </a:rPr>
                <a:t>B</a:t>
              </a:r>
              <a:endParaRPr kumimoji="1" lang="en-US" altLang="zh-CN" sz="1100" b="1" dirty="0">
                <a:solidFill>
                  <a:srgbClr val="0033CC"/>
                </a:solidFill>
                <a:latin typeface="微软雅黑" panose="020B0503020204020204" pitchFamily="34" charset="-122"/>
                <a:ea typeface="微软雅黑" panose="020B0503020204020204" pitchFamily="34" charset="-122"/>
              </a:endParaRPr>
            </a:p>
          </p:txBody>
        </p:sp>
        <p:sp>
          <p:nvSpPr>
            <p:cNvPr id="12" name="Rectangle 343"/>
            <p:cNvSpPr>
              <a:spLocks noChangeArrowheads="1"/>
            </p:cNvSpPr>
            <p:nvPr/>
          </p:nvSpPr>
          <p:spPr bwMode="auto">
            <a:xfrm>
              <a:off x="3559208" y="3273228"/>
              <a:ext cx="73417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100" b="1" dirty="0">
                  <a:solidFill>
                    <a:srgbClr val="0033CC"/>
                  </a:solidFill>
                  <a:latin typeface="微软雅黑" panose="020B0503020204020204" pitchFamily="34" charset="-122"/>
                  <a:ea typeface="微软雅黑" panose="020B0503020204020204" pitchFamily="34" charset="-122"/>
                </a:rPr>
                <a:t>路由器 </a:t>
              </a:r>
              <a:r>
                <a:rPr kumimoji="1" lang="en-US" altLang="zh-CN" sz="1100" b="1" dirty="0">
                  <a:solidFill>
                    <a:srgbClr val="0033CC"/>
                  </a:solidFill>
                  <a:latin typeface="微软雅黑" panose="020B0503020204020204" pitchFamily="34" charset="-122"/>
                  <a:ea typeface="微软雅黑" panose="020B0503020204020204" pitchFamily="34" charset="-122"/>
                </a:rPr>
                <a:t>1</a:t>
              </a:r>
              <a:endParaRPr kumimoji="1" lang="en-US" altLang="zh-CN" sz="1100" b="1" dirty="0">
                <a:solidFill>
                  <a:srgbClr val="0033CC"/>
                </a:solidFill>
                <a:latin typeface="微软雅黑" panose="020B0503020204020204" pitchFamily="34" charset="-122"/>
                <a:ea typeface="微软雅黑" panose="020B0503020204020204" pitchFamily="34" charset="-122"/>
              </a:endParaRPr>
            </a:p>
          </p:txBody>
        </p:sp>
        <p:pic>
          <p:nvPicPr>
            <p:cNvPr id="13" name="Picture 34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60363" y="3508096"/>
              <a:ext cx="440116" cy="241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4" name="Rectangle 345"/>
            <p:cNvSpPr>
              <a:spLocks noChangeArrowheads="1"/>
            </p:cNvSpPr>
            <p:nvPr/>
          </p:nvSpPr>
          <p:spPr bwMode="auto">
            <a:xfrm>
              <a:off x="4900790" y="3273228"/>
              <a:ext cx="73417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100" b="1" dirty="0">
                  <a:solidFill>
                    <a:srgbClr val="0033CC"/>
                  </a:solidFill>
                  <a:latin typeface="微软雅黑" panose="020B0503020204020204" pitchFamily="34" charset="-122"/>
                  <a:ea typeface="微软雅黑" panose="020B0503020204020204" pitchFamily="34" charset="-122"/>
                </a:rPr>
                <a:t>路由器 </a:t>
              </a:r>
              <a:r>
                <a:rPr kumimoji="1" lang="en-US" altLang="zh-CN" sz="1100" b="1" dirty="0">
                  <a:solidFill>
                    <a:srgbClr val="0033CC"/>
                  </a:solidFill>
                  <a:latin typeface="微软雅黑" panose="020B0503020204020204" pitchFamily="34" charset="-122"/>
                  <a:ea typeface="微软雅黑" panose="020B0503020204020204" pitchFamily="34" charset="-122"/>
                </a:rPr>
                <a:t>2</a:t>
              </a:r>
              <a:endParaRPr kumimoji="1" lang="en-US" altLang="zh-CN" sz="1100" b="1" dirty="0">
                <a:solidFill>
                  <a:srgbClr val="0033CC"/>
                </a:solidFill>
                <a:latin typeface="微软雅黑" panose="020B0503020204020204" pitchFamily="34" charset="-122"/>
                <a:ea typeface="微软雅黑" panose="020B0503020204020204" pitchFamily="34" charset="-122"/>
              </a:endParaRPr>
            </a:p>
          </p:txBody>
        </p:sp>
        <p:pic>
          <p:nvPicPr>
            <p:cNvPr id="15" name="Picture 35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3164" y="3459095"/>
              <a:ext cx="550145" cy="30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35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0000" y="3459095"/>
              <a:ext cx="601300" cy="30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358"/>
            <p:cNvSpPr>
              <a:spLocks noChangeArrowheads="1"/>
            </p:cNvSpPr>
            <p:nvPr/>
          </p:nvSpPr>
          <p:spPr bwMode="auto">
            <a:xfrm flipH="1">
              <a:off x="6334841" y="3361984"/>
              <a:ext cx="880232" cy="497135"/>
            </a:xfrm>
            <a:prstGeom prst="rect">
              <a:avLst/>
            </a:prstGeom>
            <a:solidFill>
              <a:srgbClr val="0000FF"/>
            </a:solidFill>
            <a:ln w="19050">
              <a:solidFill>
                <a:srgbClr val="333399"/>
              </a:solidFill>
              <a:miter lim="800000"/>
            </a:ln>
            <a:effectLst/>
          </p:spPr>
          <p:txBody>
            <a:bodyPr wrap="none" anchor="ctr"/>
            <a:lstStyle/>
            <a:p>
              <a:pPr algn="ctr"/>
              <a:endParaRPr lang="zh-CN" altLang="en-US" sz="1100" b="1">
                <a:latin typeface="微软雅黑" panose="020B0503020204020204" pitchFamily="34" charset="-122"/>
                <a:ea typeface="微软雅黑" panose="020B0503020204020204" pitchFamily="34" charset="-122"/>
              </a:endParaRPr>
            </a:p>
          </p:txBody>
        </p:sp>
        <p:pic>
          <p:nvPicPr>
            <p:cNvPr id="18" name="Picture 36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7801" y="3459095"/>
              <a:ext cx="551110" cy="30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40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27039" y="3508096"/>
              <a:ext cx="440116" cy="241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0" name="Rectangle 352"/>
            <p:cNvSpPr>
              <a:spLocks noChangeArrowheads="1"/>
            </p:cNvSpPr>
            <p:nvPr/>
          </p:nvSpPr>
          <p:spPr bwMode="auto">
            <a:xfrm>
              <a:off x="5661781" y="3472728"/>
              <a:ext cx="543420"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100" b="1">
                  <a:latin typeface="微软雅黑" panose="020B0503020204020204" pitchFamily="34" charset="-122"/>
                  <a:ea typeface="微软雅黑" panose="020B0503020204020204" pitchFamily="34" charset="-122"/>
                </a:rPr>
                <a:t>LAN</a:t>
              </a:r>
              <a:r>
                <a:rPr kumimoji="1" lang="en-US" altLang="zh-CN" sz="1100" b="1" baseline="-25000">
                  <a:latin typeface="微软雅黑" panose="020B0503020204020204" pitchFamily="34" charset="-122"/>
                  <a:ea typeface="微软雅黑" panose="020B0503020204020204" pitchFamily="34" charset="-122"/>
                </a:rPr>
                <a:t>2</a:t>
              </a:r>
              <a:endParaRPr kumimoji="1" lang="en-US" altLang="zh-CN" sz="1100" b="1">
                <a:latin typeface="微软雅黑" panose="020B0503020204020204" pitchFamily="34" charset="-122"/>
                <a:ea typeface="微软雅黑" panose="020B0503020204020204" pitchFamily="34" charset="-122"/>
              </a:endParaRPr>
            </a:p>
          </p:txBody>
        </p:sp>
        <p:sp>
          <p:nvSpPr>
            <p:cNvPr id="21" name="Rectangle 354"/>
            <p:cNvSpPr>
              <a:spLocks noChangeArrowheads="1"/>
            </p:cNvSpPr>
            <p:nvPr/>
          </p:nvSpPr>
          <p:spPr bwMode="auto">
            <a:xfrm>
              <a:off x="4306947" y="3478964"/>
              <a:ext cx="56105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100" b="1" dirty="0">
                  <a:latin typeface="微软雅黑" panose="020B0503020204020204" pitchFamily="34" charset="-122"/>
                  <a:ea typeface="微软雅黑" panose="020B0503020204020204" pitchFamily="34" charset="-122"/>
                </a:rPr>
                <a:t>WAN</a:t>
              </a:r>
              <a:endParaRPr kumimoji="1" lang="en-US" altLang="zh-CN" sz="1100" b="1" dirty="0">
                <a:latin typeface="微软雅黑" panose="020B0503020204020204" pitchFamily="34" charset="-122"/>
                <a:ea typeface="微软雅黑" panose="020B0503020204020204" pitchFamily="34" charset="-122"/>
              </a:endParaRPr>
            </a:p>
          </p:txBody>
        </p:sp>
        <p:sp>
          <p:nvSpPr>
            <p:cNvPr id="22" name="Rectangle 368"/>
            <p:cNvSpPr>
              <a:spLocks noChangeArrowheads="1"/>
            </p:cNvSpPr>
            <p:nvPr/>
          </p:nvSpPr>
          <p:spPr bwMode="auto">
            <a:xfrm>
              <a:off x="2970205" y="3471838"/>
              <a:ext cx="543420"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100" b="1" dirty="0">
                  <a:latin typeface="微软雅黑" panose="020B0503020204020204" pitchFamily="34" charset="-122"/>
                  <a:ea typeface="微软雅黑" panose="020B0503020204020204" pitchFamily="34" charset="-122"/>
                </a:rPr>
                <a:t>LAN</a:t>
              </a:r>
              <a:r>
                <a:rPr kumimoji="1" lang="en-US" altLang="zh-CN" sz="1100" b="1" baseline="-25000" dirty="0">
                  <a:latin typeface="微软雅黑" panose="020B0503020204020204" pitchFamily="34" charset="-122"/>
                  <a:ea typeface="微软雅黑" panose="020B0503020204020204" pitchFamily="34" charset="-122"/>
                </a:rPr>
                <a:t>1</a:t>
              </a:r>
              <a:endParaRPr kumimoji="1" lang="en-US" altLang="zh-CN" sz="1100" b="1" dirty="0">
                <a:latin typeface="微软雅黑" panose="020B0503020204020204" pitchFamily="34" charset="-122"/>
                <a:ea typeface="微软雅黑" panose="020B0503020204020204" pitchFamily="34" charset="-122"/>
              </a:endParaRPr>
            </a:p>
          </p:txBody>
        </p:sp>
        <p:sp>
          <p:nvSpPr>
            <p:cNvPr id="23" name="Freeform 334"/>
            <p:cNvSpPr/>
            <p:nvPr/>
          </p:nvSpPr>
          <p:spPr bwMode="auto">
            <a:xfrm>
              <a:off x="2414332" y="3516295"/>
              <a:ext cx="398613" cy="92656"/>
            </a:xfrm>
            <a:custGeom>
              <a:avLst/>
              <a:gdLst>
                <a:gd name="T0" fmla="*/ 0 w 382"/>
                <a:gd name="T1" fmla="*/ 0 h 277"/>
                <a:gd name="T2" fmla="*/ 9 w 382"/>
                <a:gd name="T3" fmla="*/ 0 h 277"/>
                <a:gd name="T4" fmla="*/ 18 w 382"/>
                <a:gd name="T5" fmla="*/ 6 h 277"/>
                <a:gd name="T6" fmla="*/ 27 w 382"/>
                <a:gd name="T7" fmla="*/ 6 h 277"/>
                <a:gd name="T8" fmla="*/ 36 w 382"/>
                <a:gd name="T9" fmla="*/ 9 h 277"/>
                <a:gd name="T10" fmla="*/ 48 w 382"/>
                <a:gd name="T11" fmla="*/ 12 h 277"/>
                <a:gd name="T12" fmla="*/ 57 w 382"/>
                <a:gd name="T13" fmla="*/ 15 h 277"/>
                <a:gd name="T14" fmla="*/ 66 w 382"/>
                <a:gd name="T15" fmla="*/ 18 h 277"/>
                <a:gd name="T16" fmla="*/ 75 w 382"/>
                <a:gd name="T17" fmla="*/ 21 h 277"/>
                <a:gd name="T18" fmla="*/ 84 w 382"/>
                <a:gd name="T19" fmla="*/ 24 h 277"/>
                <a:gd name="T20" fmla="*/ 93 w 382"/>
                <a:gd name="T21" fmla="*/ 30 h 277"/>
                <a:gd name="T22" fmla="*/ 102 w 382"/>
                <a:gd name="T23" fmla="*/ 33 h 277"/>
                <a:gd name="T24" fmla="*/ 111 w 382"/>
                <a:gd name="T25" fmla="*/ 36 h 277"/>
                <a:gd name="T26" fmla="*/ 120 w 382"/>
                <a:gd name="T27" fmla="*/ 42 h 277"/>
                <a:gd name="T28" fmla="*/ 132 w 382"/>
                <a:gd name="T29" fmla="*/ 45 h 277"/>
                <a:gd name="T30" fmla="*/ 144 w 382"/>
                <a:gd name="T31" fmla="*/ 54 h 277"/>
                <a:gd name="T32" fmla="*/ 153 w 382"/>
                <a:gd name="T33" fmla="*/ 57 h 277"/>
                <a:gd name="T34" fmla="*/ 162 w 382"/>
                <a:gd name="T35" fmla="*/ 66 h 277"/>
                <a:gd name="T36" fmla="*/ 171 w 382"/>
                <a:gd name="T37" fmla="*/ 66 h 277"/>
                <a:gd name="T38" fmla="*/ 180 w 382"/>
                <a:gd name="T39" fmla="*/ 72 h 277"/>
                <a:gd name="T40" fmla="*/ 192 w 382"/>
                <a:gd name="T41" fmla="*/ 78 h 277"/>
                <a:gd name="T42" fmla="*/ 213 w 382"/>
                <a:gd name="T43" fmla="*/ 84 h 277"/>
                <a:gd name="T44" fmla="*/ 225 w 382"/>
                <a:gd name="T45" fmla="*/ 90 h 277"/>
                <a:gd name="T46" fmla="*/ 234 w 382"/>
                <a:gd name="T47" fmla="*/ 96 h 277"/>
                <a:gd name="T48" fmla="*/ 243 w 382"/>
                <a:gd name="T49" fmla="*/ 105 h 277"/>
                <a:gd name="T50" fmla="*/ 252 w 382"/>
                <a:gd name="T51" fmla="*/ 111 h 277"/>
                <a:gd name="T52" fmla="*/ 261 w 382"/>
                <a:gd name="T53" fmla="*/ 117 h 277"/>
                <a:gd name="T54" fmla="*/ 267 w 382"/>
                <a:gd name="T55" fmla="*/ 126 h 277"/>
                <a:gd name="T56" fmla="*/ 276 w 382"/>
                <a:gd name="T57" fmla="*/ 132 h 277"/>
                <a:gd name="T58" fmla="*/ 285 w 382"/>
                <a:gd name="T59" fmla="*/ 138 h 277"/>
                <a:gd name="T60" fmla="*/ 294 w 382"/>
                <a:gd name="T61" fmla="*/ 144 h 277"/>
                <a:gd name="T62" fmla="*/ 300 w 382"/>
                <a:gd name="T63" fmla="*/ 153 h 277"/>
                <a:gd name="T64" fmla="*/ 303 w 382"/>
                <a:gd name="T65" fmla="*/ 162 h 277"/>
                <a:gd name="T66" fmla="*/ 312 w 382"/>
                <a:gd name="T67" fmla="*/ 168 h 277"/>
                <a:gd name="T68" fmla="*/ 321 w 382"/>
                <a:gd name="T69" fmla="*/ 177 h 277"/>
                <a:gd name="T70" fmla="*/ 333 w 382"/>
                <a:gd name="T71" fmla="*/ 186 h 277"/>
                <a:gd name="T72" fmla="*/ 345 w 382"/>
                <a:gd name="T73" fmla="*/ 195 h 277"/>
                <a:gd name="T74" fmla="*/ 348 w 382"/>
                <a:gd name="T75" fmla="*/ 204 h 277"/>
                <a:gd name="T76" fmla="*/ 357 w 382"/>
                <a:gd name="T77" fmla="*/ 210 h 277"/>
                <a:gd name="T78" fmla="*/ 360 w 382"/>
                <a:gd name="T79" fmla="*/ 219 h 277"/>
                <a:gd name="T80" fmla="*/ 366 w 382"/>
                <a:gd name="T81" fmla="*/ 228 h 277"/>
                <a:gd name="T82" fmla="*/ 369 w 382"/>
                <a:gd name="T83" fmla="*/ 237 h 277"/>
                <a:gd name="T84" fmla="*/ 372 w 382"/>
                <a:gd name="T85" fmla="*/ 246 h 277"/>
                <a:gd name="T86" fmla="*/ 372 w 382"/>
                <a:gd name="T87" fmla="*/ 258 h 277"/>
                <a:gd name="T88" fmla="*/ 378 w 382"/>
                <a:gd name="T89" fmla="*/ 267 h 277"/>
                <a:gd name="T90" fmla="*/ 381 w 382"/>
                <a:gd name="T91"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28575" cap="rnd"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100" b="1">
                <a:latin typeface="微软雅黑" panose="020B0503020204020204" pitchFamily="34" charset="-122"/>
                <a:ea typeface="微软雅黑" panose="020B0503020204020204" pitchFamily="34" charset="-122"/>
              </a:endParaRPr>
            </a:p>
          </p:txBody>
        </p:sp>
        <p:sp>
          <p:nvSpPr>
            <p:cNvPr id="24" name="Freeform 335"/>
            <p:cNvSpPr/>
            <p:nvPr/>
          </p:nvSpPr>
          <p:spPr bwMode="auto">
            <a:xfrm>
              <a:off x="2376690" y="3621424"/>
              <a:ext cx="433360" cy="103347"/>
            </a:xfrm>
            <a:custGeom>
              <a:avLst/>
              <a:gdLst>
                <a:gd name="T0" fmla="*/ 0 w 334"/>
                <a:gd name="T1" fmla="*/ 243 h 244"/>
                <a:gd name="T2" fmla="*/ 12 w 334"/>
                <a:gd name="T3" fmla="*/ 243 h 244"/>
                <a:gd name="T4" fmla="*/ 31 w 334"/>
                <a:gd name="T5" fmla="*/ 237 h 244"/>
                <a:gd name="T6" fmla="*/ 40 w 334"/>
                <a:gd name="T7" fmla="*/ 234 h 244"/>
                <a:gd name="T8" fmla="*/ 49 w 334"/>
                <a:gd name="T9" fmla="*/ 231 h 244"/>
                <a:gd name="T10" fmla="*/ 59 w 334"/>
                <a:gd name="T11" fmla="*/ 225 h 244"/>
                <a:gd name="T12" fmla="*/ 71 w 334"/>
                <a:gd name="T13" fmla="*/ 222 h 244"/>
                <a:gd name="T14" fmla="*/ 80 w 334"/>
                <a:gd name="T15" fmla="*/ 216 h 244"/>
                <a:gd name="T16" fmla="*/ 89 w 334"/>
                <a:gd name="T17" fmla="*/ 210 h 244"/>
                <a:gd name="T18" fmla="*/ 99 w 334"/>
                <a:gd name="T19" fmla="*/ 204 h 244"/>
                <a:gd name="T20" fmla="*/ 108 w 334"/>
                <a:gd name="T21" fmla="*/ 198 h 244"/>
                <a:gd name="T22" fmla="*/ 117 w 334"/>
                <a:gd name="T23" fmla="*/ 195 h 244"/>
                <a:gd name="T24" fmla="*/ 126 w 334"/>
                <a:gd name="T25" fmla="*/ 189 h 244"/>
                <a:gd name="T26" fmla="*/ 136 w 334"/>
                <a:gd name="T27" fmla="*/ 183 h 244"/>
                <a:gd name="T28" fmla="*/ 145 w 334"/>
                <a:gd name="T29" fmla="*/ 177 h 244"/>
                <a:gd name="T30" fmla="*/ 154 w 334"/>
                <a:gd name="T31" fmla="*/ 174 h 244"/>
                <a:gd name="T32" fmla="*/ 163 w 334"/>
                <a:gd name="T33" fmla="*/ 171 h 244"/>
                <a:gd name="T34" fmla="*/ 173 w 334"/>
                <a:gd name="T35" fmla="*/ 165 h 244"/>
                <a:gd name="T36" fmla="*/ 182 w 334"/>
                <a:gd name="T37" fmla="*/ 162 h 244"/>
                <a:gd name="T38" fmla="*/ 194 w 334"/>
                <a:gd name="T39" fmla="*/ 156 h 244"/>
                <a:gd name="T40" fmla="*/ 207 w 334"/>
                <a:gd name="T41" fmla="*/ 150 h 244"/>
                <a:gd name="T42" fmla="*/ 213 w 334"/>
                <a:gd name="T43" fmla="*/ 141 h 244"/>
                <a:gd name="T44" fmla="*/ 222 w 334"/>
                <a:gd name="T45" fmla="*/ 138 h 244"/>
                <a:gd name="T46" fmla="*/ 231 w 334"/>
                <a:gd name="T47" fmla="*/ 129 h 244"/>
                <a:gd name="T48" fmla="*/ 241 w 334"/>
                <a:gd name="T49" fmla="*/ 120 h 244"/>
                <a:gd name="T50" fmla="*/ 247 w 334"/>
                <a:gd name="T51" fmla="*/ 111 h 244"/>
                <a:gd name="T52" fmla="*/ 256 w 334"/>
                <a:gd name="T53" fmla="*/ 102 h 244"/>
                <a:gd name="T54" fmla="*/ 259 w 334"/>
                <a:gd name="T55" fmla="*/ 93 h 244"/>
                <a:gd name="T56" fmla="*/ 268 w 334"/>
                <a:gd name="T57" fmla="*/ 87 h 244"/>
                <a:gd name="T58" fmla="*/ 271 w 334"/>
                <a:gd name="T59" fmla="*/ 78 h 244"/>
                <a:gd name="T60" fmla="*/ 278 w 334"/>
                <a:gd name="T61" fmla="*/ 69 h 244"/>
                <a:gd name="T62" fmla="*/ 284 w 334"/>
                <a:gd name="T63" fmla="*/ 60 h 244"/>
                <a:gd name="T64" fmla="*/ 290 w 334"/>
                <a:gd name="T65" fmla="*/ 51 h 244"/>
                <a:gd name="T66" fmla="*/ 293 w 334"/>
                <a:gd name="T67" fmla="*/ 42 h 244"/>
                <a:gd name="T68" fmla="*/ 299 w 334"/>
                <a:gd name="T69" fmla="*/ 33 h 244"/>
                <a:gd name="T70" fmla="*/ 308 w 334"/>
                <a:gd name="T71" fmla="*/ 27 h 244"/>
                <a:gd name="T72" fmla="*/ 311 w 334"/>
                <a:gd name="T73" fmla="*/ 18 h 244"/>
                <a:gd name="T74" fmla="*/ 321 w 334"/>
                <a:gd name="T75" fmla="*/ 15 h 244"/>
                <a:gd name="T76" fmla="*/ 324 w 334"/>
                <a:gd name="T77" fmla="*/ 6 h 244"/>
                <a:gd name="T78" fmla="*/ 333 w 334"/>
                <a:gd name="T7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28575" cap="rnd"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100" b="1">
                <a:latin typeface="微软雅黑" panose="020B0503020204020204" pitchFamily="34" charset="-122"/>
                <a:ea typeface="微软雅黑" panose="020B0503020204020204" pitchFamily="34" charset="-122"/>
              </a:endParaRPr>
            </a:p>
          </p:txBody>
        </p:sp>
        <p:sp>
          <p:nvSpPr>
            <p:cNvPr id="25" name="Oval 346"/>
            <p:cNvSpPr>
              <a:spLocks noChangeArrowheads="1"/>
            </p:cNvSpPr>
            <p:nvPr/>
          </p:nvSpPr>
          <p:spPr bwMode="auto">
            <a:xfrm>
              <a:off x="2085210" y="3412948"/>
              <a:ext cx="384136" cy="176403"/>
            </a:xfrm>
            <a:prstGeom prst="ellipse">
              <a:avLst/>
            </a:prstGeom>
            <a:solidFill>
              <a:srgbClr val="99FFCC"/>
            </a:solidFill>
            <a:ln w="12700">
              <a:solidFill>
                <a:srgbClr val="99FF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26" name="Oval 355"/>
            <p:cNvSpPr>
              <a:spLocks noChangeArrowheads="1"/>
            </p:cNvSpPr>
            <p:nvPr/>
          </p:nvSpPr>
          <p:spPr bwMode="auto">
            <a:xfrm>
              <a:off x="2764687" y="3572423"/>
              <a:ext cx="93621" cy="77511"/>
            </a:xfrm>
            <a:prstGeom prst="ellipse">
              <a:avLst/>
            </a:prstGeom>
            <a:solidFill>
              <a:schemeClr val="bg1"/>
            </a:solidFill>
            <a:ln w="28575">
              <a:solidFill>
                <a:srgbClr val="33339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27" name="Oval 356"/>
            <p:cNvSpPr>
              <a:spLocks noChangeArrowheads="1"/>
            </p:cNvSpPr>
            <p:nvPr/>
          </p:nvSpPr>
          <p:spPr bwMode="auto">
            <a:xfrm>
              <a:off x="2075559" y="3620533"/>
              <a:ext cx="385102" cy="176403"/>
            </a:xfrm>
            <a:prstGeom prst="ellipse">
              <a:avLst/>
            </a:prstGeom>
            <a:solidFill>
              <a:srgbClr val="99FFCC"/>
            </a:solidFill>
            <a:ln w="12700">
              <a:solidFill>
                <a:srgbClr val="99FF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28" name="Rectangle 347"/>
            <p:cNvSpPr>
              <a:spLocks noChangeArrowheads="1"/>
            </p:cNvSpPr>
            <p:nvPr/>
          </p:nvSpPr>
          <p:spPr bwMode="auto">
            <a:xfrm>
              <a:off x="2075749" y="3368536"/>
              <a:ext cx="43922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100" b="1" dirty="0">
                  <a:latin typeface="微软雅黑" panose="020B0503020204020204" pitchFamily="34" charset="-122"/>
                  <a:ea typeface="微软雅黑" panose="020B0503020204020204" pitchFamily="34" charset="-122"/>
                </a:rPr>
                <a:t>AP</a:t>
              </a:r>
              <a:r>
                <a:rPr kumimoji="1" lang="en-US" altLang="zh-CN" sz="1100" b="1" baseline="-25000" dirty="0">
                  <a:latin typeface="微软雅黑" panose="020B0503020204020204" pitchFamily="34" charset="-122"/>
                  <a:ea typeface="微软雅黑" panose="020B0503020204020204" pitchFamily="34" charset="-122"/>
                </a:rPr>
                <a:t>1</a:t>
              </a:r>
              <a:endParaRPr kumimoji="1" lang="en-US" altLang="zh-CN" sz="1100" b="1" dirty="0">
                <a:latin typeface="微软雅黑" panose="020B0503020204020204" pitchFamily="34" charset="-122"/>
                <a:ea typeface="微软雅黑" panose="020B0503020204020204" pitchFamily="34" charset="-122"/>
              </a:endParaRPr>
            </a:p>
          </p:txBody>
        </p:sp>
        <p:sp>
          <p:nvSpPr>
            <p:cNvPr id="29" name="Rectangle 357"/>
            <p:cNvSpPr>
              <a:spLocks noChangeArrowheads="1"/>
            </p:cNvSpPr>
            <p:nvPr/>
          </p:nvSpPr>
          <p:spPr bwMode="auto">
            <a:xfrm>
              <a:off x="2050654" y="3576121"/>
              <a:ext cx="43922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100" b="1">
                  <a:latin typeface="微软雅黑" panose="020B0503020204020204" pitchFamily="34" charset="-122"/>
                  <a:ea typeface="微软雅黑" panose="020B0503020204020204" pitchFamily="34" charset="-122"/>
                </a:rPr>
                <a:t>AP</a:t>
              </a:r>
              <a:r>
                <a:rPr kumimoji="1" lang="en-US" altLang="zh-CN" sz="1100" b="1" baseline="-25000">
                  <a:latin typeface="微软雅黑" panose="020B0503020204020204" pitchFamily="34" charset="-122"/>
                  <a:ea typeface="微软雅黑" panose="020B0503020204020204" pitchFamily="34" charset="-122"/>
                </a:rPr>
                <a:t>2</a:t>
              </a:r>
              <a:endParaRPr kumimoji="1" lang="en-US" altLang="zh-CN" sz="1100" b="1">
                <a:latin typeface="微软雅黑" panose="020B0503020204020204" pitchFamily="34" charset="-122"/>
                <a:ea typeface="微软雅黑" panose="020B0503020204020204" pitchFamily="34" charset="-122"/>
              </a:endParaRPr>
            </a:p>
          </p:txBody>
        </p:sp>
        <p:sp>
          <p:nvSpPr>
            <p:cNvPr id="30" name="Freeform 359"/>
            <p:cNvSpPr/>
            <p:nvPr/>
          </p:nvSpPr>
          <p:spPr bwMode="auto">
            <a:xfrm flipH="1">
              <a:off x="6334841" y="3516295"/>
              <a:ext cx="398613" cy="92656"/>
            </a:xfrm>
            <a:custGeom>
              <a:avLst/>
              <a:gdLst>
                <a:gd name="T0" fmla="*/ 0 w 382"/>
                <a:gd name="T1" fmla="*/ 0 h 277"/>
                <a:gd name="T2" fmla="*/ 9 w 382"/>
                <a:gd name="T3" fmla="*/ 0 h 277"/>
                <a:gd name="T4" fmla="*/ 18 w 382"/>
                <a:gd name="T5" fmla="*/ 6 h 277"/>
                <a:gd name="T6" fmla="*/ 27 w 382"/>
                <a:gd name="T7" fmla="*/ 6 h 277"/>
                <a:gd name="T8" fmla="*/ 36 w 382"/>
                <a:gd name="T9" fmla="*/ 9 h 277"/>
                <a:gd name="T10" fmla="*/ 48 w 382"/>
                <a:gd name="T11" fmla="*/ 12 h 277"/>
                <a:gd name="T12" fmla="*/ 57 w 382"/>
                <a:gd name="T13" fmla="*/ 15 h 277"/>
                <a:gd name="T14" fmla="*/ 66 w 382"/>
                <a:gd name="T15" fmla="*/ 18 h 277"/>
                <a:gd name="T16" fmla="*/ 75 w 382"/>
                <a:gd name="T17" fmla="*/ 21 h 277"/>
                <a:gd name="T18" fmla="*/ 84 w 382"/>
                <a:gd name="T19" fmla="*/ 24 h 277"/>
                <a:gd name="T20" fmla="*/ 93 w 382"/>
                <a:gd name="T21" fmla="*/ 30 h 277"/>
                <a:gd name="T22" fmla="*/ 102 w 382"/>
                <a:gd name="T23" fmla="*/ 33 h 277"/>
                <a:gd name="T24" fmla="*/ 111 w 382"/>
                <a:gd name="T25" fmla="*/ 36 h 277"/>
                <a:gd name="T26" fmla="*/ 120 w 382"/>
                <a:gd name="T27" fmla="*/ 42 h 277"/>
                <a:gd name="T28" fmla="*/ 132 w 382"/>
                <a:gd name="T29" fmla="*/ 45 h 277"/>
                <a:gd name="T30" fmla="*/ 144 w 382"/>
                <a:gd name="T31" fmla="*/ 54 h 277"/>
                <a:gd name="T32" fmla="*/ 153 w 382"/>
                <a:gd name="T33" fmla="*/ 57 h 277"/>
                <a:gd name="T34" fmla="*/ 162 w 382"/>
                <a:gd name="T35" fmla="*/ 66 h 277"/>
                <a:gd name="T36" fmla="*/ 171 w 382"/>
                <a:gd name="T37" fmla="*/ 66 h 277"/>
                <a:gd name="T38" fmla="*/ 180 w 382"/>
                <a:gd name="T39" fmla="*/ 72 h 277"/>
                <a:gd name="T40" fmla="*/ 192 w 382"/>
                <a:gd name="T41" fmla="*/ 78 h 277"/>
                <a:gd name="T42" fmla="*/ 213 w 382"/>
                <a:gd name="T43" fmla="*/ 84 h 277"/>
                <a:gd name="T44" fmla="*/ 225 w 382"/>
                <a:gd name="T45" fmla="*/ 90 h 277"/>
                <a:gd name="T46" fmla="*/ 234 w 382"/>
                <a:gd name="T47" fmla="*/ 96 h 277"/>
                <a:gd name="T48" fmla="*/ 243 w 382"/>
                <a:gd name="T49" fmla="*/ 105 h 277"/>
                <a:gd name="T50" fmla="*/ 252 w 382"/>
                <a:gd name="T51" fmla="*/ 111 h 277"/>
                <a:gd name="T52" fmla="*/ 261 w 382"/>
                <a:gd name="T53" fmla="*/ 117 h 277"/>
                <a:gd name="T54" fmla="*/ 267 w 382"/>
                <a:gd name="T55" fmla="*/ 126 h 277"/>
                <a:gd name="T56" fmla="*/ 276 w 382"/>
                <a:gd name="T57" fmla="*/ 132 h 277"/>
                <a:gd name="T58" fmla="*/ 285 w 382"/>
                <a:gd name="T59" fmla="*/ 138 h 277"/>
                <a:gd name="T60" fmla="*/ 294 w 382"/>
                <a:gd name="T61" fmla="*/ 144 h 277"/>
                <a:gd name="T62" fmla="*/ 300 w 382"/>
                <a:gd name="T63" fmla="*/ 153 h 277"/>
                <a:gd name="T64" fmla="*/ 303 w 382"/>
                <a:gd name="T65" fmla="*/ 162 h 277"/>
                <a:gd name="T66" fmla="*/ 312 w 382"/>
                <a:gd name="T67" fmla="*/ 168 h 277"/>
                <a:gd name="T68" fmla="*/ 321 w 382"/>
                <a:gd name="T69" fmla="*/ 177 h 277"/>
                <a:gd name="T70" fmla="*/ 333 w 382"/>
                <a:gd name="T71" fmla="*/ 186 h 277"/>
                <a:gd name="T72" fmla="*/ 345 w 382"/>
                <a:gd name="T73" fmla="*/ 195 h 277"/>
                <a:gd name="T74" fmla="*/ 348 w 382"/>
                <a:gd name="T75" fmla="*/ 204 h 277"/>
                <a:gd name="T76" fmla="*/ 357 w 382"/>
                <a:gd name="T77" fmla="*/ 210 h 277"/>
                <a:gd name="T78" fmla="*/ 360 w 382"/>
                <a:gd name="T79" fmla="*/ 219 h 277"/>
                <a:gd name="T80" fmla="*/ 366 w 382"/>
                <a:gd name="T81" fmla="*/ 228 h 277"/>
                <a:gd name="T82" fmla="*/ 369 w 382"/>
                <a:gd name="T83" fmla="*/ 237 h 277"/>
                <a:gd name="T84" fmla="*/ 372 w 382"/>
                <a:gd name="T85" fmla="*/ 246 h 277"/>
                <a:gd name="T86" fmla="*/ 372 w 382"/>
                <a:gd name="T87" fmla="*/ 258 h 277"/>
                <a:gd name="T88" fmla="*/ 378 w 382"/>
                <a:gd name="T89" fmla="*/ 267 h 277"/>
                <a:gd name="T90" fmla="*/ 381 w 382"/>
                <a:gd name="T91"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28575" cap="rnd"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100" b="1">
                <a:latin typeface="微软雅黑" panose="020B0503020204020204" pitchFamily="34" charset="-122"/>
                <a:ea typeface="微软雅黑" panose="020B0503020204020204" pitchFamily="34" charset="-122"/>
              </a:endParaRPr>
            </a:p>
          </p:txBody>
        </p:sp>
        <p:sp>
          <p:nvSpPr>
            <p:cNvPr id="31" name="Freeform 360"/>
            <p:cNvSpPr/>
            <p:nvPr/>
          </p:nvSpPr>
          <p:spPr bwMode="auto">
            <a:xfrm flipH="1">
              <a:off x="6334841" y="3621424"/>
              <a:ext cx="432395" cy="103347"/>
            </a:xfrm>
            <a:custGeom>
              <a:avLst/>
              <a:gdLst>
                <a:gd name="T0" fmla="*/ 0 w 334"/>
                <a:gd name="T1" fmla="*/ 243 h 244"/>
                <a:gd name="T2" fmla="*/ 12 w 334"/>
                <a:gd name="T3" fmla="*/ 243 h 244"/>
                <a:gd name="T4" fmla="*/ 31 w 334"/>
                <a:gd name="T5" fmla="*/ 237 h 244"/>
                <a:gd name="T6" fmla="*/ 40 w 334"/>
                <a:gd name="T7" fmla="*/ 234 h 244"/>
                <a:gd name="T8" fmla="*/ 49 w 334"/>
                <a:gd name="T9" fmla="*/ 231 h 244"/>
                <a:gd name="T10" fmla="*/ 59 w 334"/>
                <a:gd name="T11" fmla="*/ 225 h 244"/>
                <a:gd name="T12" fmla="*/ 71 w 334"/>
                <a:gd name="T13" fmla="*/ 222 h 244"/>
                <a:gd name="T14" fmla="*/ 80 w 334"/>
                <a:gd name="T15" fmla="*/ 216 h 244"/>
                <a:gd name="T16" fmla="*/ 89 w 334"/>
                <a:gd name="T17" fmla="*/ 210 h 244"/>
                <a:gd name="T18" fmla="*/ 99 w 334"/>
                <a:gd name="T19" fmla="*/ 204 h 244"/>
                <a:gd name="T20" fmla="*/ 108 w 334"/>
                <a:gd name="T21" fmla="*/ 198 h 244"/>
                <a:gd name="T22" fmla="*/ 117 w 334"/>
                <a:gd name="T23" fmla="*/ 195 h 244"/>
                <a:gd name="T24" fmla="*/ 126 w 334"/>
                <a:gd name="T25" fmla="*/ 189 h 244"/>
                <a:gd name="T26" fmla="*/ 136 w 334"/>
                <a:gd name="T27" fmla="*/ 183 h 244"/>
                <a:gd name="T28" fmla="*/ 145 w 334"/>
                <a:gd name="T29" fmla="*/ 177 h 244"/>
                <a:gd name="T30" fmla="*/ 154 w 334"/>
                <a:gd name="T31" fmla="*/ 174 h 244"/>
                <a:gd name="T32" fmla="*/ 163 w 334"/>
                <a:gd name="T33" fmla="*/ 171 h 244"/>
                <a:gd name="T34" fmla="*/ 173 w 334"/>
                <a:gd name="T35" fmla="*/ 165 h 244"/>
                <a:gd name="T36" fmla="*/ 182 w 334"/>
                <a:gd name="T37" fmla="*/ 162 h 244"/>
                <a:gd name="T38" fmla="*/ 194 w 334"/>
                <a:gd name="T39" fmla="*/ 156 h 244"/>
                <a:gd name="T40" fmla="*/ 207 w 334"/>
                <a:gd name="T41" fmla="*/ 150 h 244"/>
                <a:gd name="T42" fmla="*/ 213 w 334"/>
                <a:gd name="T43" fmla="*/ 141 h 244"/>
                <a:gd name="T44" fmla="*/ 222 w 334"/>
                <a:gd name="T45" fmla="*/ 138 h 244"/>
                <a:gd name="T46" fmla="*/ 231 w 334"/>
                <a:gd name="T47" fmla="*/ 129 h 244"/>
                <a:gd name="T48" fmla="*/ 241 w 334"/>
                <a:gd name="T49" fmla="*/ 120 h 244"/>
                <a:gd name="T50" fmla="*/ 247 w 334"/>
                <a:gd name="T51" fmla="*/ 111 h 244"/>
                <a:gd name="T52" fmla="*/ 256 w 334"/>
                <a:gd name="T53" fmla="*/ 102 h 244"/>
                <a:gd name="T54" fmla="*/ 259 w 334"/>
                <a:gd name="T55" fmla="*/ 93 h 244"/>
                <a:gd name="T56" fmla="*/ 268 w 334"/>
                <a:gd name="T57" fmla="*/ 87 h 244"/>
                <a:gd name="T58" fmla="*/ 271 w 334"/>
                <a:gd name="T59" fmla="*/ 78 h 244"/>
                <a:gd name="T60" fmla="*/ 278 w 334"/>
                <a:gd name="T61" fmla="*/ 69 h 244"/>
                <a:gd name="T62" fmla="*/ 284 w 334"/>
                <a:gd name="T63" fmla="*/ 60 h 244"/>
                <a:gd name="T64" fmla="*/ 290 w 334"/>
                <a:gd name="T65" fmla="*/ 51 h 244"/>
                <a:gd name="T66" fmla="*/ 293 w 334"/>
                <a:gd name="T67" fmla="*/ 42 h 244"/>
                <a:gd name="T68" fmla="*/ 299 w 334"/>
                <a:gd name="T69" fmla="*/ 33 h 244"/>
                <a:gd name="T70" fmla="*/ 308 w 334"/>
                <a:gd name="T71" fmla="*/ 27 h 244"/>
                <a:gd name="T72" fmla="*/ 311 w 334"/>
                <a:gd name="T73" fmla="*/ 18 h 244"/>
                <a:gd name="T74" fmla="*/ 321 w 334"/>
                <a:gd name="T75" fmla="*/ 15 h 244"/>
                <a:gd name="T76" fmla="*/ 324 w 334"/>
                <a:gd name="T77" fmla="*/ 6 h 244"/>
                <a:gd name="T78" fmla="*/ 333 w 334"/>
                <a:gd name="T7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28575" cap="rnd"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100" b="1">
                <a:latin typeface="微软雅黑" panose="020B0503020204020204" pitchFamily="34" charset="-122"/>
                <a:ea typeface="微软雅黑" panose="020B0503020204020204" pitchFamily="34" charset="-122"/>
              </a:endParaRPr>
            </a:p>
          </p:txBody>
        </p:sp>
        <p:sp>
          <p:nvSpPr>
            <p:cNvPr id="32" name="Oval 361"/>
            <p:cNvSpPr>
              <a:spLocks noChangeArrowheads="1"/>
            </p:cNvSpPr>
            <p:nvPr/>
          </p:nvSpPr>
          <p:spPr bwMode="auto">
            <a:xfrm flipH="1">
              <a:off x="6612809" y="3412948"/>
              <a:ext cx="384136" cy="176403"/>
            </a:xfrm>
            <a:prstGeom prst="ellipse">
              <a:avLst/>
            </a:prstGeom>
            <a:solidFill>
              <a:srgbClr val="99FFCC"/>
            </a:solidFill>
            <a:ln w="12700">
              <a:solidFill>
                <a:srgbClr val="99FF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33" name="Oval 364"/>
            <p:cNvSpPr>
              <a:spLocks noChangeArrowheads="1"/>
            </p:cNvSpPr>
            <p:nvPr/>
          </p:nvSpPr>
          <p:spPr bwMode="auto">
            <a:xfrm flipH="1">
              <a:off x="6604122" y="3620533"/>
              <a:ext cx="384136" cy="176403"/>
            </a:xfrm>
            <a:prstGeom prst="ellipse">
              <a:avLst/>
            </a:prstGeom>
            <a:solidFill>
              <a:srgbClr val="99FFCC"/>
            </a:solidFill>
            <a:ln w="12700">
              <a:solidFill>
                <a:srgbClr val="99FF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34" name="Oval 363"/>
            <p:cNvSpPr>
              <a:spLocks noChangeArrowheads="1"/>
            </p:cNvSpPr>
            <p:nvPr/>
          </p:nvSpPr>
          <p:spPr bwMode="auto">
            <a:xfrm flipH="1">
              <a:off x="6284652" y="3572423"/>
              <a:ext cx="92656" cy="77511"/>
            </a:xfrm>
            <a:prstGeom prst="ellipse">
              <a:avLst/>
            </a:prstGeom>
            <a:solidFill>
              <a:schemeClr val="bg1"/>
            </a:solidFill>
            <a:ln w="28575">
              <a:solidFill>
                <a:srgbClr val="33339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35" name="Rectangle 362"/>
            <p:cNvSpPr>
              <a:spLocks noChangeArrowheads="1"/>
            </p:cNvSpPr>
            <p:nvPr/>
          </p:nvSpPr>
          <p:spPr bwMode="auto">
            <a:xfrm flipH="1">
              <a:off x="6583081" y="3368536"/>
              <a:ext cx="43922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100" b="1">
                  <a:latin typeface="微软雅黑" panose="020B0503020204020204" pitchFamily="34" charset="-122"/>
                  <a:ea typeface="微软雅黑" panose="020B0503020204020204" pitchFamily="34" charset="-122"/>
                </a:rPr>
                <a:t>AP</a:t>
              </a:r>
              <a:r>
                <a:rPr kumimoji="1" lang="en-US" altLang="zh-CN" sz="1100" b="1" baseline="-25000">
                  <a:latin typeface="微软雅黑" panose="020B0503020204020204" pitchFamily="34" charset="-122"/>
                  <a:ea typeface="微软雅黑" panose="020B0503020204020204" pitchFamily="34" charset="-122"/>
                </a:rPr>
                <a:t>3</a:t>
              </a:r>
              <a:endParaRPr kumimoji="1" lang="en-US" altLang="zh-CN" sz="1100" b="1">
                <a:latin typeface="微软雅黑" panose="020B0503020204020204" pitchFamily="34" charset="-122"/>
                <a:ea typeface="微软雅黑" panose="020B0503020204020204" pitchFamily="34" charset="-122"/>
              </a:endParaRPr>
            </a:p>
          </p:txBody>
        </p:sp>
        <p:sp>
          <p:nvSpPr>
            <p:cNvPr id="36" name="Rectangle 365"/>
            <p:cNvSpPr>
              <a:spLocks noChangeArrowheads="1"/>
            </p:cNvSpPr>
            <p:nvPr/>
          </p:nvSpPr>
          <p:spPr bwMode="auto">
            <a:xfrm flipH="1">
              <a:off x="6583081" y="3576189"/>
              <a:ext cx="43922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100" b="1" dirty="0">
                  <a:latin typeface="微软雅黑" panose="020B0503020204020204" pitchFamily="34" charset="-122"/>
                  <a:ea typeface="微软雅黑" panose="020B0503020204020204" pitchFamily="34" charset="-122"/>
                </a:rPr>
                <a:t>AP</a:t>
              </a:r>
              <a:r>
                <a:rPr kumimoji="1" lang="en-US" altLang="zh-CN" sz="1100" b="1" baseline="-25000" dirty="0">
                  <a:latin typeface="微软雅黑" panose="020B0503020204020204" pitchFamily="34" charset="-122"/>
                  <a:ea typeface="微软雅黑" panose="020B0503020204020204" pitchFamily="34" charset="-122"/>
                </a:rPr>
                <a:t>4</a:t>
              </a:r>
              <a:endParaRPr kumimoji="1" lang="en-US" altLang="zh-CN" sz="1100" b="1" dirty="0">
                <a:latin typeface="微软雅黑" panose="020B0503020204020204" pitchFamily="34" charset="-122"/>
                <a:ea typeface="微软雅黑" panose="020B0503020204020204" pitchFamily="34" charset="-122"/>
              </a:endParaRPr>
            </a:p>
          </p:txBody>
        </p:sp>
      </p:grpSp>
      <p:sp>
        <p:nvSpPr>
          <p:cNvPr id="37" name="Rectangle 314"/>
          <p:cNvSpPr>
            <a:spLocks noChangeArrowheads="1"/>
          </p:cNvSpPr>
          <p:nvPr/>
        </p:nvSpPr>
        <p:spPr bwMode="auto">
          <a:xfrm>
            <a:off x="1930783" y="1210940"/>
            <a:ext cx="881198" cy="1424587"/>
          </a:xfrm>
          <a:prstGeom prst="rect">
            <a:avLst/>
          </a:prstGeom>
          <a:solidFill>
            <a:srgbClr val="0000FF"/>
          </a:solidFill>
          <a:ln w="12700">
            <a:solidFill>
              <a:srgbClr val="333399"/>
            </a:solidFill>
            <a:miter lim="800000"/>
          </a:ln>
          <a:effectLst/>
        </p:spPr>
        <p:txBody>
          <a:bodyPr wrap="none" lIns="91436" tIns="45718" rIns="91436" bIns="45718"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38" name="Rectangle 324"/>
          <p:cNvSpPr>
            <a:spLocks noChangeArrowheads="1"/>
          </p:cNvSpPr>
          <p:nvPr/>
        </p:nvSpPr>
        <p:spPr bwMode="auto">
          <a:xfrm>
            <a:off x="6337736" y="1210940"/>
            <a:ext cx="883128" cy="1424587"/>
          </a:xfrm>
          <a:prstGeom prst="rect">
            <a:avLst/>
          </a:prstGeom>
          <a:solidFill>
            <a:srgbClr val="0000FF"/>
          </a:solidFill>
          <a:ln w="12700">
            <a:solidFill>
              <a:srgbClr val="333399"/>
            </a:solidFill>
            <a:miter lim="800000"/>
          </a:ln>
          <a:effectLst/>
        </p:spPr>
        <p:txBody>
          <a:bodyPr wrap="none" lIns="91436" tIns="45718" rIns="91436" bIns="45718"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39" name="Line 316"/>
          <p:cNvSpPr>
            <a:spLocks noChangeShapeType="1"/>
          </p:cNvSpPr>
          <p:nvPr/>
        </p:nvSpPr>
        <p:spPr bwMode="auto">
          <a:xfrm>
            <a:off x="1930783" y="2100970"/>
            <a:ext cx="88023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40" name="Line 317"/>
          <p:cNvSpPr>
            <a:spLocks noChangeShapeType="1"/>
          </p:cNvSpPr>
          <p:nvPr/>
        </p:nvSpPr>
        <p:spPr bwMode="auto">
          <a:xfrm>
            <a:off x="1930783" y="2370029"/>
            <a:ext cx="88023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41" name="Line 325"/>
          <p:cNvSpPr>
            <a:spLocks noChangeShapeType="1"/>
          </p:cNvSpPr>
          <p:nvPr/>
        </p:nvSpPr>
        <p:spPr bwMode="auto">
          <a:xfrm>
            <a:off x="6337738" y="2100970"/>
            <a:ext cx="88216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42" name="Line 326"/>
          <p:cNvSpPr>
            <a:spLocks noChangeShapeType="1"/>
          </p:cNvSpPr>
          <p:nvPr/>
        </p:nvSpPr>
        <p:spPr bwMode="auto">
          <a:xfrm>
            <a:off x="6337738" y="2370029"/>
            <a:ext cx="88216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43" name="Freeform 572"/>
          <p:cNvSpPr/>
          <p:nvPr/>
        </p:nvSpPr>
        <p:spPr bwMode="auto">
          <a:xfrm>
            <a:off x="2313059" y="2635527"/>
            <a:ext cx="143731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44" name="Freeform 572"/>
          <p:cNvSpPr/>
          <p:nvPr/>
        </p:nvSpPr>
        <p:spPr bwMode="auto">
          <a:xfrm>
            <a:off x="5404111" y="2635527"/>
            <a:ext cx="143731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45" name="Rectangle 339"/>
          <p:cNvSpPr>
            <a:spLocks noChangeArrowheads="1"/>
          </p:cNvSpPr>
          <p:nvPr/>
        </p:nvSpPr>
        <p:spPr bwMode="auto">
          <a:xfrm>
            <a:off x="2891384" y="1128084"/>
            <a:ext cx="759816" cy="262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r>
              <a:rPr kumimoji="1" lang="zh-CN" altLang="en-US" sz="1100" b="1" dirty="0">
                <a:solidFill>
                  <a:srgbClr val="0033CC"/>
                </a:solidFill>
                <a:latin typeface="微软雅黑" panose="020B0503020204020204" pitchFamily="34" charset="-122"/>
                <a:ea typeface="微软雅黑" panose="020B0503020204020204" pitchFamily="34" charset="-122"/>
              </a:rPr>
              <a:t>应用进程</a:t>
            </a:r>
            <a:endParaRPr kumimoji="1" lang="zh-CN" altLang="en-US" sz="1100" b="1" dirty="0">
              <a:solidFill>
                <a:srgbClr val="0033CC"/>
              </a:solidFill>
              <a:latin typeface="微软雅黑" panose="020B0503020204020204" pitchFamily="34" charset="-122"/>
              <a:ea typeface="微软雅黑" panose="020B0503020204020204" pitchFamily="34" charset="-122"/>
            </a:endParaRPr>
          </a:p>
        </p:txBody>
      </p:sp>
      <p:sp>
        <p:nvSpPr>
          <p:cNvPr id="46" name="Freeform 340"/>
          <p:cNvSpPr/>
          <p:nvPr/>
        </p:nvSpPr>
        <p:spPr bwMode="auto">
          <a:xfrm>
            <a:off x="6083899" y="1291122"/>
            <a:ext cx="327191" cy="90874"/>
          </a:xfrm>
          <a:custGeom>
            <a:avLst/>
            <a:gdLst>
              <a:gd name="T0" fmla="*/ 0 w 297"/>
              <a:gd name="T1" fmla="*/ 0 h 105"/>
              <a:gd name="T2" fmla="*/ 297 w 297"/>
              <a:gd name="T3" fmla="*/ 105 h 105"/>
            </a:gdLst>
            <a:ahLst/>
            <a:cxnLst>
              <a:cxn ang="0">
                <a:pos x="T0" y="T1"/>
              </a:cxn>
              <a:cxn ang="0">
                <a:pos x="T2" y="T3"/>
              </a:cxn>
            </a:cxnLst>
            <a:rect l="0" t="0" r="r" b="b"/>
            <a:pathLst>
              <a:path w="297" h="105">
                <a:moveTo>
                  <a:pt x="0" y="0"/>
                </a:moveTo>
                <a:lnTo>
                  <a:pt x="297" y="105"/>
                </a:lnTo>
              </a:path>
            </a:pathLst>
          </a:custGeom>
          <a:noFill/>
          <a:ln w="28575" cmpd="sng">
            <a:solidFill>
              <a:srgbClr val="FFC000"/>
            </a:solidFill>
            <a:rou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47" name="Rectangle 341"/>
          <p:cNvSpPr>
            <a:spLocks noChangeArrowheads="1"/>
          </p:cNvSpPr>
          <p:nvPr/>
        </p:nvSpPr>
        <p:spPr bwMode="auto">
          <a:xfrm>
            <a:off x="5381286" y="1128084"/>
            <a:ext cx="759816" cy="262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r>
              <a:rPr kumimoji="1" lang="zh-CN" altLang="en-US" sz="1100" b="1" dirty="0">
                <a:solidFill>
                  <a:srgbClr val="0033CC"/>
                </a:solidFill>
                <a:latin typeface="微软雅黑" panose="020B0503020204020204" pitchFamily="34" charset="-122"/>
                <a:ea typeface="微软雅黑" panose="020B0503020204020204" pitchFamily="34" charset="-122"/>
              </a:rPr>
              <a:t>应用进程</a:t>
            </a:r>
            <a:endParaRPr kumimoji="1" lang="zh-CN" altLang="en-US" sz="1100" b="1" dirty="0">
              <a:solidFill>
                <a:srgbClr val="0033CC"/>
              </a:solidFill>
              <a:latin typeface="微软雅黑" panose="020B0503020204020204" pitchFamily="34" charset="-122"/>
              <a:ea typeface="微软雅黑" panose="020B0503020204020204" pitchFamily="34" charset="-122"/>
            </a:endParaRPr>
          </a:p>
        </p:txBody>
      </p:sp>
      <p:sp>
        <p:nvSpPr>
          <p:cNvPr id="48" name="Rectangle 396"/>
          <p:cNvSpPr>
            <a:spLocks noChangeArrowheads="1"/>
          </p:cNvSpPr>
          <p:nvPr/>
        </p:nvSpPr>
        <p:spPr bwMode="auto">
          <a:xfrm>
            <a:off x="2881766" y="1343419"/>
            <a:ext cx="471276" cy="262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r>
              <a:rPr kumimoji="1" lang="zh-CN" altLang="en-US" sz="1100" b="1" dirty="0">
                <a:solidFill>
                  <a:srgbClr val="0033CC"/>
                </a:solidFill>
                <a:latin typeface="微软雅黑" panose="020B0503020204020204" pitchFamily="34" charset="-122"/>
                <a:ea typeface="微软雅黑" panose="020B0503020204020204" pitchFamily="34" charset="-122"/>
              </a:rPr>
              <a:t>端口</a:t>
            </a:r>
            <a:endParaRPr kumimoji="1" lang="zh-CN" altLang="en-US" sz="1100" b="1" dirty="0">
              <a:solidFill>
                <a:srgbClr val="0033CC"/>
              </a:solidFill>
              <a:latin typeface="微软雅黑" panose="020B0503020204020204" pitchFamily="34" charset="-122"/>
              <a:ea typeface="微软雅黑" panose="020B0503020204020204" pitchFamily="34" charset="-122"/>
            </a:endParaRPr>
          </a:p>
        </p:txBody>
      </p:sp>
      <p:sp>
        <p:nvSpPr>
          <p:cNvPr id="49" name="Rectangle 397"/>
          <p:cNvSpPr>
            <a:spLocks noChangeArrowheads="1"/>
          </p:cNvSpPr>
          <p:nvPr/>
        </p:nvSpPr>
        <p:spPr bwMode="auto">
          <a:xfrm>
            <a:off x="5760630" y="1335669"/>
            <a:ext cx="471276" cy="262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r>
              <a:rPr kumimoji="1" lang="zh-CN" altLang="en-US" sz="1100" b="1">
                <a:solidFill>
                  <a:srgbClr val="0033CC"/>
                </a:solidFill>
                <a:latin typeface="微软雅黑" panose="020B0503020204020204" pitchFamily="34" charset="-122"/>
                <a:ea typeface="微软雅黑" panose="020B0503020204020204" pitchFamily="34" charset="-122"/>
              </a:rPr>
              <a:t>端口</a:t>
            </a:r>
            <a:endParaRPr kumimoji="1" lang="zh-CN" altLang="en-US" sz="1100" b="1">
              <a:solidFill>
                <a:srgbClr val="0033CC"/>
              </a:solidFill>
              <a:latin typeface="微软雅黑" panose="020B0503020204020204" pitchFamily="34" charset="-122"/>
              <a:ea typeface="微软雅黑" panose="020B0503020204020204" pitchFamily="34" charset="-122"/>
            </a:endParaRPr>
          </a:p>
        </p:txBody>
      </p:sp>
      <p:sp>
        <p:nvSpPr>
          <p:cNvPr id="50" name="Rectangle 313"/>
          <p:cNvSpPr>
            <a:spLocks noChangeArrowheads="1"/>
          </p:cNvSpPr>
          <p:nvPr/>
        </p:nvSpPr>
        <p:spPr bwMode="auto">
          <a:xfrm>
            <a:off x="1941403" y="1833695"/>
            <a:ext cx="5282359" cy="263713"/>
          </a:xfrm>
          <a:prstGeom prst="rect">
            <a:avLst/>
          </a:prstGeom>
          <a:solidFill>
            <a:schemeClr val="bg1">
              <a:alpha val="85000"/>
            </a:schemeClr>
          </a:solidFill>
          <a:ln>
            <a:noFill/>
          </a:ln>
          <a:effectLst/>
        </p:spPr>
        <p:txBody>
          <a:bodyPr wrap="none" lIns="91436" tIns="45718" rIns="91436" bIns="45718"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51" name="Rectangle 319"/>
          <p:cNvSpPr>
            <a:spLocks noChangeArrowheads="1"/>
          </p:cNvSpPr>
          <p:nvPr/>
        </p:nvSpPr>
        <p:spPr bwMode="auto">
          <a:xfrm>
            <a:off x="1880556" y="1315835"/>
            <a:ext cx="271702" cy="1431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lnSpc>
                <a:spcPct val="155000"/>
              </a:lnSpc>
            </a:pPr>
            <a:r>
              <a:rPr kumimoji="1" lang="en-US" altLang="zh-CN" sz="1100" b="1" dirty="0">
                <a:solidFill>
                  <a:schemeClr val="bg1"/>
                </a:solidFill>
                <a:latin typeface="微软雅黑" panose="020B0503020204020204" pitchFamily="34" charset="-122"/>
                <a:ea typeface="微软雅黑" panose="020B0503020204020204" pitchFamily="34" charset="-122"/>
              </a:rPr>
              <a:t>5</a:t>
            </a: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gn="ctr" defTabSz="762000" eaLnBrk="0" hangingPunct="0">
              <a:lnSpc>
                <a:spcPct val="155000"/>
              </a:lnSpc>
            </a:pPr>
            <a:r>
              <a:rPr kumimoji="1" lang="en-US" altLang="zh-CN" sz="1100" b="1" dirty="0">
                <a:latin typeface="微软雅黑" panose="020B0503020204020204" pitchFamily="34" charset="-122"/>
                <a:ea typeface="微软雅黑" panose="020B0503020204020204" pitchFamily="34" charset="-122"/>
              </a:rPr>
              <a:t>4</a:t>
            </a:r>
            <a:endParaRPr kumimoji="1" lang="en-US" altLang="zh-CN" sz="1100" b="1" dirty="0">
              <a:latin typeface="微软雅黑" panose="020B0503020204020204" pitchFamily="34" charset="-122"/>
              <a:ea typeface="微软雅黑" panose="020B0503020204020204" pitchFamily="34" charset="-122"/>
            </a:endParaRPr>
          </a:p>
          <a:p>
            <a:pPr algn="ctr" defTabSz="762000" eaLnBrk="0" hangingPunct="0">
              <a:lnSpc>
                <a:spcPct val="155000"/>
              </a:lnSpc>
            </a:pPr>
            <a:r>
              <a:rPr kumimoji="1" lang="en-US" altLang="zh-CN" sz="1100" b="1" dirty="0">
                <a:latin typeface="微软雅黑" panose="020B0503020204020204" pitchFamily="34" charset="-122"/>
                <a:ea typeface="微软雅黑" panose="020B0503020204020204" pitchFamily="34" charset="-122"/>
              </a:rPr>
              <a:t>3</a:t>
            </a:r>
            <a:endParaRPr kumimoji="1" lang="en-US" altLang="zh-CN" sz="1100" b="1" dirty="0">
              <a:latin typeface="微软雅黑" panose="020B0503020204020204" pitchFamily="34" charset="-122"/>
              <a:ea typeface="微软雅黑" panose="020B0503020204020204" pitchFamily="34" charset="-122"/>
            </a:endParaRPr>
          </a:p>
          <a:p>
            <a:pPr algn="ctr" defTabSz="762000" eaLnBrk="0" hangingPunct="0">
              <a:lnSpc>
                <a:spcPct val="155000"/>
              </a:lnSpc>
            </a:pPr>
            <a:r>
              <a:rPr kumimoji="1" lang="en-US" altLang="zh-CN" sz="1100" b="1" dirty="0">
                <a:solidFill>
                  <a:schemeClr val="bg1"/>
                </a:solidFill>
                <a:latin typeface="微软雅黑" panose="020B0503020204020204" pitchFamily="34" charset="-122"/>
                <a:ea typeface="微软雅黑" panose="020B0503020204020204" pitchFamily="34" charset="-122"/>
              </a:rPr>
              <a:t>2</a:t>
            </a: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gn="ctr" defTabSz="762000" eaLnBrk="0" hangingPunct="0">
              <a:lnSpc>
                <a:spcPct val="155000"/>
              </a:lnSpc>
            </a:pPr>
            <a:r>
              <a:rPr kumimoji="1" lang="en-US" altLang="zh-CN" sz="1100" b="1" dirty="0">
                <a:solidFill>
                  <a:schemeClr val="bg1"/>
                </a:solidFill>
                <a:latin typeface="微软雅黑" panose="020B0503020204020204" pitchFamily="34" charset="-122"/>
                <a:ea typeface="微软雅黑" panose="020B0503020204020204" pitchFamily="34" charset="-122"/>
              </a:rPr>
              <a:t>1</a:t>
            </a:r>
            <a:endParaRPr kumimoji="1" lang="en-US" altLang="zh-CN" sz="1100" b="1" dirty="0">
              <a:solidFill>
                <a:schemeClr val="bg1"/>
              </a:solidFill>
              <a:latin typeface="微软雅黑" panose="020B0503020204020204" pitchFamily="34" charset="-122"/>
              <a:ea typeface="微软雅黑" panose="020B0503020204020204" pitchFamily="34" charset="-122"/>
            </a:endParaRPr>
          </a:p>
        </p:txBody>
      </p:sp>
      <p:sp>
        <p:nvSpPr>
          <p:cNvPr id="52" name="Rectangle 400"/>
          <p:cNvSpPr>
            <a:spLocks noChangeArrowheads="1"/>
          </p:cNvSpPr>
          <p:nvPr/>
        </p:nvSpPr>
        <p:spPr bwMode="auto">
          <a:xfrm>
            <a:off x="7004629" y="1306926"/>
            <a:ext cx="271702" cy="1431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lnSpc>
                <a:spcPct val="155000"/>
              </a:lnSpc>
            </a:pPr>
            <a:r>
              <a:rPr kumimoji="1" lang="en-US" altLang="zh-CN" sz="1100" b="1" dirty="0">
                <a:solidFill>
                  <a:schemeClr val="bg1"/>
                </a:solidFill>
                <a:latin typeface="微软雅黑" panose="020B0503020204020204" pitchFamily="34" charset="-122"/>
                <a:ea typeface="微软雅黑" panose="020B0503020204020204" pitchFamily="34" charset="-122"/>
              </a:rPr>
              <a:t>5</a:t>
            </a: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gn="ctr" defTabSz="762000" eaLnBrk="0" hangingPunct="0">
              <a:lnSpc>
                <a:spcPct val="155000"/>
              </a:lnSpc>
            </a:pPr>
            <a:r>
              <a:rPr kumimoji="1" lang="en-US" altLang="zh-CN" sz="1100" b="1" dirty="0">
                <a:latin typeface="微软雅黑" panose="020B0503020204020204" pitchFamily="34" charset="-122"/>
                <a:ea typeface="微软雅黑" panose="020B0503020204020204" pitchFamily="34" charset="-122"/>
              </a:rPr>
              <a:t>4</a:t>
            </a:r>
            <a:endParaRPr kumimoji="1" lang="en-US" altLang="zh-CN" sz="1100" b="1" dirty="0">
              <a:latin typeface="微软雅黑" panose="020B0503020204020204" pitchFamily="34" charset="-122"/>
              <a:ea typeface="微软雅黑" panose="020B0503020204020204" pitchFamily="34" charset="-122"/>
            </a:endParaRPr>
          </a:p>
          <a:p>
            <a:pPr algn="ctr" defTabSz="762000" eaLnBrk="0" hangingPunct="0">
              <a:lnSpc>
                <a:spcPct val="155000"/>
              </a:lnSpc>
            </a:pPr>
            <a:r>
              <a:rPr kumimoji="1" lang="en-US" altLang="zh-CN" sz="1100" b="1" dirty="0">
                <a:latin typeface="微软雅黑" panose="020B0503020204020204" pitchFamily="34" charset="-122"/>
                <a:ea typeface="微软雅黑" panose="020B0503020204020204" pitchFamily="34" charset="-122"/>
              </a:rPr>
              <a:t>3</a:t>
            </a:r>
            <a:endParaRPr kumimoji="1" lang="en-US" altLang="zh-CN" sz="1100" b="1" dirty="0">
              <a:latin typeface="微软雅黑" panose="020B0503020204020204" pitchFamily="34" charset="-122"/>
              <a:ea typeface="微软雅黑" panose="020B0503020204020204" pitchFamily="34" charset="-122"/>
            </a:endParaRPr>
          </a:p>
          <a:p>
            <a:pPr algn="ctr" defTabSz="762000" eaLnBrk="0" hangingPunct="0">
              <a:lnSpc>
                <a:spcPct val="155000"/>
              </a:lnSpc>
            </a:pPr>
            <a:r>
              <a:rPr kumimoji="1" lang="en-US" altLang="zh-CN" sz="1100" b="1" dirty="0">
                <a:solidFill>
                  <a:schemeClr val="bg1"/>
                </a:solidFill>
                <a:latin typeface="微软雅黑" panose="020B0503020204020204" pitchFamily="34" charset="-122"/>
                <a:ea typeface="微软雅黑" panose="020B0503020204020204" pitchFamily="34" charset="-122"/>
              </a:rPr>
              <a:t>2</a:t>
            </a: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gn="ctr" defTabSz="762000" eaLnBrk="0" hangingPunct="0">
              <a:lnSpc>
                <a:spcPct val="155000"/>
              </a:lnSpc>
            </a:pPr>
            <a:r>
              <a:rPr kumimoji="1" lang="en-US" altLang="zh-CN" sz="1100" b="1" dirty="0">
                <a:solidFill>
                  <a:schemeClr val="bg1"/>
                </a:solidFill>
                <a:latin typeface="微软雅黑" panose="020B0503020204020204" pitchFamily="34" charset="-122"/>
                <a:ea typeface="微软雅黑" panose="020B0503020204020204" pitchFamily="34" charset="-122"/>
              </a:rPr>
              <a:t>1</a:t>
            </a:r>
            <a:endParaRPr kumimoji="1" lang="en-US" altLang="zh-CN" sz="1100" b="1" dirty="0">
              <a:solidFill>
                <a:schemeClr val="bg1"/>
              </a:solidFill>
              <a:latin typeface="微软雅黑" panose="020B0503020204020204" pitchFamily="34" charset="-122"/>
              <a:ea typeface="微软雅黑" panose="020B0503020204020204" pitchFamily="34" charset="-122"/>
            </a:endParaRPr>
          </a:p>
        </p:txBody>
      </p:sp>
      <p:sp>
        <p:nvSpPr>
          <p:cNvPr id="53" name="Rectangle 332"/>
          <p:cNvSpPr>
            <a:spLocks noChangeArrowheads="1"/>
          </p:cNvSpPr>
          <p:nvPr/>
        </p:nvSpPr>
        <p:spPr bwMode="auto">
          <a:xfrm>
            <a:off x="3339927" y="1414894"/>
            <a:ext cx="2486270" cy="26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4" tIns="44448" rIns="90484" bIns="44448">
            <a:spAutoFit/>
          </a:bodyPr>
          <a:lstStyle/>
          <a:p>
            <a:pPr algn="ctr" defTabSz="762000" eaLnBrk="0" hangingPunct="0"/>
            <a:r>
              <a:rPr kumimoji="1" lang="zh-CN" altLang="en-US" sz="1100" b="1" dirty="0">
                <a:solidFill>
                  <a:srgbClr val="CC00CC"/>
                </a:solidFill>
                <a:latin typeface="微软雅黑" panose="020B0503020204020204" pitchFamily="34" charset="-122"/>
                <a:ea typeface="微软雅黑" panose="020B0503020204020204" pitchFamily="34" charset="-122"/>
              </a:rPr>
              <a:t>运输层提供应用进程</a:t>
            </a:r>
            <a:r>
              <a:rPr kumimoji="1" lang="zh-CN" altLang="zh-CN" sz="1100" b="1" dirty="0">
                <a:solidFill>
                  <a:srgbClr val="CC00CC"/>
                </a:solidFill>
                <a:latin typeface="微软雅黑" panose="020B0503020204020204" pitchFamily="34" charset="-122"/>
                <a:ea typeface="微软雅黑" panose="020B0503020204020204" pitchFamily="34" charset="-122"/>
              </a:rPr>
              <a:t>间的逻辑</a:t>
            </a:r>
            <a:r>
              <a:rPr kumimoji="1" lang="zh-CN" altLang="en-US" sz="1100" b="1" dirty="0">
                <a:solidFill>
                  <a:srgbClr val="CC00CC"/>
                </a:solidFill>
                <a:latin typeface="微软雅黑" panose="020B0503020204020204" pitchFamily="34" charset="-122"/>
                <a:ea typeface="微软雅黑" panose="020B0503020204020204" pitchFamily="34" charset="-122"/>
              </a:rPr>
              <a:t>通信</a:t>
            </a:r>
            <a:endParaRPr kumimoji="1" lang="zh-CN" altLang="en-US" sz="1100" b="1" dirty="0">
              <a:solidFill>
                <a:srgbClr val="CC00CC"/>
              </a:solidFill>
              <a:latin typeface="微软雅黑" panose="020B0503020204020204" pitchFamily="34" charset="-122"/>
              <a:ea typeface="微软雅黑" panose="020B0503020204020204" pitchFamily="34" charset="-122"/>
            </a:endParaRPr>
          </a:p>
        </p:txBody>
      </p:sp>
      <p:sp>
        <p:nvSpPr>
          <p:cNvPr id="54" name="AutoShape 342"/>
          <p:cNvSpPr>
            <a:spLocks noChangeArrowheads="1"/>
          </p:cNvSpPr>
          <p:nvPr/>
        </p:nvSpPr>
        <p:spPr bwMode="auto">
          <a:xfrm>
            <a:off x="2799434" y="1610896"/>
            <a:ext cx="3535407" cy="206694"/>
          </a:xfrm>
          <a:prstGeom prst="leftRightArrow">
            <a:avLst>
              <a:gd name="adj1" fmla="val 59167"/>
              <a:gd name="adj2" fmla="val 215634"/>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endParaRPr lang="zh-CN" altLang="en-US" sz="1100" b="1">
              <a:solidFill>
                <a:srgbClr val="CC00CC"/>
              </a:solidFill>
              <a:latin typeface="微软雅黑" panose="020B0503020204020204" pitchFamily="34" charset="-122"/>
              <a:ea typeface="微软雅黑" panose="020B0503020204020204" pitchFamily="34" charset="-122"/>
            </a:endParaRPr>
          </a:p>
        </p:txBody>
      </p:sp>
      <p:grpSp>
        <p:nvGrpSpPr>
          <p:cNvPr id="55" name="组合 54"/>
          <p:cNvGrpSpPr/>
          <p:nvPr/>
        </p:nvGrpSpPr>
        <p:grpSpPr>
          <a:xfrm>
            <a:off x="3356112" y="1839039"/>
            <a:ext cx="869838" cy="880152"/>
            <a:chOff x="3356112" y="1886232"/>
            <a:chExt cx="869838" cy="880152"/>
          </a:xfrm>
        </p:grpSpPr>
        <p:grpSp>
          <p:nvGrpSpPr>
            <p:cNvPr id="56" name="Group 320"/>
            <p:cNvGrpSpPr/>
            <p:nvPr/>
          </p:nvGrpSpPr>
          <p:grpSpPr bwMode="auto">
            <a:xfrm>
              <a:off x="3580254" y="1886232"/>
              <a:ext cx="645696" cy="796486"/>
              <a:chOff x="2017" y="1543"/>
              <a:chExt cx="619" cy="922"/>
            </a:xfrm>
          </p:grpSpPr>
          <p:sp>
            <p:nvSpPr>
              <p:cNvPr id="59" name="Rectangle 321"/>
              <p:cNvSpPr>
                <a:spLocks noChangeArrowheads="1"/>
              </p:cNvSpPr>
              <p:nvPr/>
            </p:nvSpPr>
            <p:spPr bwMode="auto">
              <a:xfrm>
                <a:off x="2017" y="1543"/>
                <a:ext cx="619" cy="922"/>
              </a:xfrm>
              <a:prstGeom prst="rect">
                <a:avLst/>
              </a:prstGeom>
              <a:solidFill>
                <a:srgbClr val="00FF99"/>
              </a:solidFill>
              <a:ln w="12700">
                <a:solidFill>
                  <a:schemeClr val="tx1"/>
                </a:solidFill>
                <a:miter lim="800000"/>
              </a:ln>
              <a:effectLst/>
            </p:spPr>
            <p:txBody>
              <a:bodyPr wrap="none"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60" name="Line 322"/>
              <p:cNvSpPr>
                <a:spLocks noChangeShapeType="1"/>
              </p:cNvSpPr>
              <p:nvPr/>
            </p:nvSpPr>
            <p:spPr bwMode="auto">
              <a:xfrm>
                <a:off x="2017" y="1845"/>
                <a:ext cx="619" cy="0"/>
              </a:xfrm>
              <a:prstGeom prst="line">
                <a:avLst/>
              </a:prstGeom>
              <a:no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61" name="Line 323"/>
              <p:cNvSpPr>
                <a:spLocks noChangeShapeType="1"/>
              </p:cNvSpPr>
              <p:nvPr/>
            </p:nvSpPr>
            <p:spPr bwMode="auto">
              <a:xfrm>
                <a:off x="2017" y="2157"/>
                <a:ext cx="619" cy="0"/>
              </a:xfrm>
              <a:prstGeom prst="line">
                <a:avLst/>
              </a:prstGeom>
              <a:no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100" b="1">
                  <a:latin typeface="微软雅黑" panose="020B0503020204020204" pitchFamily="34" charset="-122"/>
                  <a:ea typeface="微软雅黑" panose="020B0503020204020204" pitchFamily="34" charset="-122"/>
                </a:endParaRPr>
              </a:p>
            </p:txBody>
          </p:sp>
        </p:grpSp>
        <p:sp>
          <p:nvSpPr>
            <p:cNvPr id="57" name="Line 349"/>
            <p:cNvSpPr>
              <a:spLocks noChangeShapeType="1"/>
            </p:cNvSpPr>
            <p:nvPr/>
          </p:nvSpPr>
          <p:spPr bwMode="auto">
            <a:xfrm rot="5400000">
              <a:off x="3631333" y="2414548"/>
              <a:ext cx="5309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58" name="Rectangle 319"/>
            <p:cNvSpPr>
              <a:spLocks noChangeArrowheads="1"/>
            </p:cNvSpPr>
            <p:nvPr/>
          </p:nvSpPr>
          <p:spPr bwMode="auto">
            <a:xfrm>
              <a:off x="3356112" y="1889477"/>
              <a:ext cx="269307" cy="876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155000"/>
                </a:lnSpc>
              </a:pPr>
              <a:r>
                <a:rPr kumimoji="1" lang="en-US" altLang="zh-CN" sz="1100" b="1" dirty="0">
                  <a:solidFill>
                    <a:srgbClr val="0000FF"/>
                  </a:solidFill>
                  <a:latin typeface="微软雅黑" panose="020B0503020204020204" pitchFamily="34" charset="-122"/>
                  <a:ea typeface="微软雅黑" panose="020B0503020204020204" pitchFamily="34" charset="-122"/>
                </a:rPr>
                <a:t>3</a:t>
              </a:r>
              <a:endParaRPr kumimoji="1" lang="en-US" altLang="zh-CN"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lnSpc>
                  <a:spcPct val="155000"/>
                </a:lnSpc>
              </a:pPr>
              <a:r>
                <a:rPr kumimoji="1" lang="en-US" altLang="zh-CN" sz="1100" b="1" dirty="0">
                  <a:solidFill>
                    <a:srgbClr val="0000FF"/>
                  </a:solidFill>
                  <a:latin typeface="微软雅黑" panose="020B0503020204020204" pitchFamily="34" charset="-122"/>
                  <a:ea typeface="微软雅黑" panose="020B0503020204020204" pitchFamily="34" charset="-122"/>
                </a:rPr>
                <a:t>2</a:t>
              </a:r>
              <a:endParaRPr kumimoji="1" lang="en-US" altLang="zh-CN"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lnSpc>
                  <a:spcPct val="155000"/>
                </a:lnSpc>
              </a:pPr>
              <a:r>
                <a:rPr kumimoji="1" lang="en-US" altLang="zh-CN" sz="1100" b="1" dirty="0">
                  <a:solidFill>
                    <a:srgbClr val="0000FF"/>
                  </a:solidFill>
                  <a:latin typeface="微软雅黑" panose="020B0503020204020204" pitchFamily="34" charset="-122"/>
                  <a:ea typeface="微软雅黑" panose="020B0503020204020204" pitchFamily="34" charset="-122"/>
                </a:rPr>
                <a:t>1</a:t>
              </a:r>
              <a:endParaRPr kumimoji="1" lang="en-US" altLang="zh-CN" sz="1100" b="1" dirty="0">
                <a:solidFill>
                  <a:srgbClr val="0000FF"/>
                </a:solidFill>
                <a:latin typeface="微软雅黑" panose="020B0503020204020204" pitchFamily="34" charset="-122"/>
                <a:ea typeface="微软雅黑" panose="020B0503020204020204" pitchFamily="34" charset="-122"/>
              </a:endParaRPr>
            </a:p>
          </p:txBody>
        </p:sp>
      </p:grpSp>
      <p:grpSp>
        <p:nvGrpSpPr>
          <p:cNvPr id="62" name="组合 61"/>
          <p:cNvGrpSpPr/>
          <p:nvPr/>
        </p:nvGrpSpPr>
        <p:grpSpPr>
          <a:xfrm>
            <a:off x="4914115" y="1839039"/>
            <a:ext cx="882319" cy="880152"/>
            <a:chOff x="4914115" y="1886232"/>
            <a:chExt cx="882319" cy="880152"/>
          </a:xfrm>
        </p:grpSpPr>
        <p:grpSp>
          <p:nvGrpSpPr>
            <p:cNvPr id="63" name="Group 328"/>
            <p:cNvGrpSpPr/>
            <p:nvPr/>
          </p:nvGrpSpPr>
          <p:grpSpPr bwMode="auto">
            <a:xfrm>
              <a:off x="4914115" y="1886232"/>
              <a:ext cx="645696" cy="796486"/>
              <a:chOff x="3295" y="1543"/>
              <a:chExt cx="619" cy="922"/>
            </a:xfrm>
          </p:grpSpPr>
          <p:sp>
            <p:nvSpPr>
              <p:cNvPr id="66" name="Rectangle 329"/>
              <p:cNvSpPr>
                <a:spLocks noChangeArrowheads="1"/>
              </p:cNvSpPr>
              <p:nvPr/>
            </p:nvSpPr>
            <p:spPr bwMode="auto">
              <a:xfrm>
                <a:off x="3295" y="1543"/>
                <a:ext cx="619" cy="922"/>
              </a:xfrm>
              <a:prstGeom prst="rect">
                <a:avLst/>
              </a:prstGeom>
              <a:solidFill>
                <a:srgbClr val="00FF99"/>
              </a:solidFill>
              <a:ln w="12700">
                <a:solidFill>
                  <a:schemeClr val="tx1"/>
                </a:solidFill>
                <a:miter lim="800000"/>
              </a:ln>
              <a:effectLst/>
            </p:spPr>
            <p:txBody>
              <a:bodyPr wrap="none"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67" name="Line 330"/>
              <p:cNvSpPr>
                <a:spLocks noChangeShapeType="1"/>
              </p:cNvSpPr>
              <p:nvPr/>
            </p:nvSpPr>
            <p:spPr bwMode="auto">
              <a:xfrm>
                <a:off x="3295" y="1845"/>
                <a:ext cx="61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68" name="Line 331"/>
              <p:cNvSpPr>
                <a:spLocks noChangeShapeType="1"/>
              </p:cNvSpPr>
              <p:nvPr/>
            </p:nvSpPr>
            <p:spPr bwMode="auto">
              <a:xfrm>
                <a:off x="3295" y="2157"/>
                <a:ext cx="61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100" b="1">
                  <a:latin typeface="微软雅黑" panose="020B0503020204020204" pitchFamily="34" charset="-122"/>
                  <a:ea typeface="微软雅黑" panose="020B0503020204020204" pitchFamily="34" charset="-122"/>
                </a:endParaRPr>
              </a:p>
            </p:txBody>
          </p:sp>
        </p:grpSp>
        <p:sp>
          <p:nvSpPr>
            <p:cNvPr id="64" name="Line 350"/>
            <p:cNvSpPr>
              <a:spLocks noChangeShapeType="1"/>
            </p:cNvSpPr>
            <p:nvPr/>
          </p:nvSpPr>
          <p:spPr bwMode="auto">
            <a:xfrm rot="5400000">
              <a:off x="4963041" y="2413212"/>
              <a:ext cx="53722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65" name="Rectangle 319"/>
            <p:cNvSpPr>
              <a:spLocks noChangeArrowheads="1"/>
            </p:cNvSpPr>
            <p:nvPr/>
          </p:nvSpPr>
          <p:spPr bwMode="auto">
            <a:xfrm>
              <a:off x="5527127" y="1889477"/>
              <a:ext cx="269307" cy="876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155000"/>
                </a:lnSpc>
              </a:pPr>
              <a:r>
                <a:rPr kumimoji="1" lang="en-US" altLang="zh-CN" sz="1100" b="1" dirty="0">
                  <a:solidFill>
                    <a:srgbClr val="0000FF"/>
                  </a:solidFill>
                  <a:latin typeface="微软雅黑" panose="020B0503020204020204" pitchFamily="34" charset="-122"/>
                  <a:ea typeface="微软雅黑" panose="020B0503020204020204" pitchFamily="34" charset="-122"/>
                </a:rPr>
                <a:t>3</a:t>
              </a:r>
              <a:endParaRPr kumimoji="1" lang="en-US" altLang="zh-CN"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lnSpc>
                  <a:spcPct val="155000"/>
                </a:lnSpc>
              </a:pPr>
              <a:r>
                <a:rPr kumimoji="1" lang="en-US" altLang="zh-CN" sz="1100" b="1" dirty="0">
                  <a:solidFill>
                    <a:srgbClr val="0000FF"/>
                  </a:solidFill>
                  <a:latin typeface="微软雅黑" panose="020B0503020204020204" pitchFamily="34" charset="-122"/>
                  <a:ea typeface="微软雅黑" panose="020B0503020204020204" pitchFamily="34" charset="-122"/>
                </a:rPr>
                <a:t>2</a:t>
              </a:r>
              <a:endParaRPr kumimoji="1" lang="en-US" altLang="zh-CN"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lnSpc>
                  <a:spcPct val="155000"/>
                </a:lnSpc>
              </a:pPr>
              <a:r>
                <a:rPr kumimoji="1" lang="en-US" altLang="zh-CN" sz="1100" b="1" dirty="0">
                  <a:solidFill>
                    <a:srgbClr val="0000FF"/>
                  </a:solidFill>
                  <a:latin typeface="微软雅黑" panose="020B0503020204020204" pitchFamily="34" charset="-122"/>
                  <a:ea typeface="微软雅黑" panose="020B0503020204020204" pitchFamily="34" charset="-122"/>
                </a:rPr>
                <a:t>1</a:t>
              </a:r>
              <a:endParaRPr kumimoji="1" lang="en-US" altLang="zh-CN" sz="1100" b="1" dirty="0">
                <a:solidFill>
                  <a:srgbClr val="0000FF"/>
                </a:solidFill>
                <a:latin typeface="微软雅黑" panose="020B0503020204020204" pitchFamily="34" charset="-122"/>
                <a:ea typeface="微软雅黑" panose="020B0503020204020204" pitchFamily="34" charset="-122"/>
              </a:endParaRPr>
            </a:p>
          </p:txBody>
        </p:sp>
      </p:grpSp>
      <p:sp>
        <p:nvSpPr>
          <p:cNvPr id="69" name="Freeform 572"/>
          <p:cNvSpPr/>
          <p:nvPr/>
        </p:nvSpPr>
        <p:spPr bwMode="auto">
          <a:xfrm>
            <a:off x="4052027" y="2635527"/>
            <a:ext cx="105600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70" name="Rectangle 366"/>
          <p:cNvSpPr>
            <a:spLocks noChangeArrowheads="1"/>
          </p:cNvSpPr>
          <p:nvPr/>
        </p:nvSpPr>
        <p:spPr bwMode="auto">
          <a:xfrm>
            <a:off x="4284871" y="1857749"/>
            <a:ext cx="615545" cy="262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r>
              <a:rPr kumimoji="1" lang="zh-CN" altLang="en-US" sz="1100" b="1" dirty="0">
                <a:latin typeface="微软雅黑" panose="020B0503020204020204" pitchFamily="34" charset="-122"/>
                <a:ea typeface="微软雅黑" panose="020B0503020204020204" pitchFamily="34" charset="-122"/>
              </a:rPr>
              <a:t>网络层</a:t>
            </a:r>
            <a:endParaRPr kumimoji="1" lang="zh-CN" altLang="en-US" sz="1100" b="1" dirty="0">
              <a:latin typeface="微软雅黑" panose="020B0503020204020204" pitchFamily="34" charset="-122"/>
              <a:ea typeface="微软雅黑" panose="020B0503020204020204" pitchFamily="34" charset="-122"/>
            </a:endParaRPr>
          </a:p>
        </p:txBody>
      </p:sp>
      <p:sp>
        <p:nvSpPr>
          <p:cNvPr id="71" name="Freeform 338"/>
          <p:cNvSpPr/>
          <p:nvPr/>
        </p:nvSpPr>
        <p:spPr bwMode="auto">
          <a:xfrm>
            <a:off x="2340840" y="1874677"/>
            <a:ext cx="4458107" cy="851125"/>
          </a:xfrm>
          <a:custGeom>
            <a:avLst/>
            <a:gdLst>
              <a:gd name="T0" fmla="*/ 0 w 4272"/>
              <a:gd name="T1" fmla="*/ 0 h 1138"/>
              <a:gd name="T2" fmla="*/ 0 w 4272"/>
              <a:gd name="T3" fmla="*/ 996 h 1138"/>
              <a:gd name="T4" fmla="*/ 9 w 4272"/>
              <a:gd name="T5" fmla="*/ 1056 h 1138"/>
              <a:gd name="T6" fmla="*/ 36 w 4272"/>
              <a:gd name="T7" fmla="*/ 1094 h 1138"/>
              <a:gd name="T8" fmla="*/ 75 w 4272"/>
              <a:gd name="T9" fmla="*/ 1110 h 1138"/>
              <a:gd name="T10" fmla="*/ 127 w 4272"/>
              <a:gd name="T11" fmla="*/ 1116 h 1138"/>
              <a:gd name="T12" fmla="*/ 1211 w 4272"/>
              <a:gd name="T13" fmla="*/ 1116 h 1138"/>
              <a:gd name="T14" fmla="*/ 1250 w 4272"/>
              <a:gd name="T15" fmla="*/ 1116 h 1138"/>
              <a:gd name="T16" fmla="*/ 1287 w 4272"/>
              <a:gd name="T17" fmla="*/ 1100 h 1138"/>
              <a:gd name="T18" fmla="*/ 1305 w 4272"/>
              <a:gd name="T19" fmla="*/ 1056 h 1138"/>
              <a:gd name="T20" fmla="*/ 1308 w 4272"/>
              <a:gd name="T21" fmla="*/ 1022 h 1138"/>
              <a:gd name="T22" fmla="*/ 1308 w 4272"/>
              <a:gd name="T23" fmla="*/ 307 h 1138"/>
              <a:gd name="T24" fmla="*/ 1311 w 4272"/>
              <a:gd name="T25" fmla="*/ 261 h 1138"/>
              <a:gd name="T26" fmla="*/ 1376 w 4272"/>
              <a:gd name="T27" fmla="*/ 191 h 1138"/>
              <a:gd name="T28" fmla="*/ 1620 w 4272"/>
              <a:gd name="T29" fmla="*/ 191 h 1138"/>
              <a:gd name="T30" fmla="*/ 1676 w 4272"/>
              <a:gd name="T31" fmla="*/ 252 h 1138"/>
              <a:gd name="T32" fmla="*/ 1680 w 4272"/>
              <a:gd name="T33" fmla="*/ 280 h 1138"/>
              <a:gd name="T34" fmla="*/ 1680 w 4272"/>
              <a:gd name="T35" fmla="*/ 1014 h 1138"/>
              <a:gd name="T36" fmla="*/ 1683 w 4272"/>
              <a:gd name="T37" fmla="*/ 1047 h 1138"/>
              <a:gd name="T38" fmla="*/ 1701 w 4272"/>
              <a:gd name="T39" fmla="*/ 1100 h 1138"/>
              <a:gd name="T40" fmla="*/ 1755 w 4272"/>
              <a:gd name="T41" fmla="*/ 1116 h 1138"/>
              <a:gd name="T42" fmla="*/ 1808 w 4272"/>
              <a:gd name="T43" fmla="*/ 1116 h 1138"/>
              <a:gd name="T44" fmla="*/ 2486 w 4272"/>
              <a:gd name="T45" fmla="*/ 1116 h 1138"/>
              <a:gd name="T46" fmla="*/ 2564 w 4272"/>
              <a:gd name="T47" fmla="*/ 1116 h 1138"/>
              <a:gd name="T48" fmla="*/ 2600 w 4272"/>
              <a:gd name="T49" fmla="*/ 1091 h 1138"/>
              <a:gd name="T50" fmla="*/ 2608 w 4272"/>
              <a:gd name="T51" fmla="*/ 999 h 1138"/>
              <a:gd name="T52" fmla="*/ 2608 w 4272"/>
              <a:gd name="T53" fmla="*/ 264 h 1138"/>
              <a:gd name="T54" fmla="*/ 2616 w 4272"/>
              <a:gd name="T55" fmla="*/ 227 h 1138"/>
              <a:gd name="T56" fmla="*/ 2676 w 4272"/>
              <a:gd name="T57" fmla="*/ 191 h 1138"/>
              <a:gd name="T58" fmla="*/ 2868 w 4272"/>
              <a:gd name="T59" fmla="*/ 195 h 1138"/>
              <a:gd name="T60" fmla="*/ 2928 w 4272"/>
              <a:gd name="T61" fmla="*/ 251 h 1138"/>
              <a:gd name="T62" fmla="*/ 2928 w 4272"/>
              <a:gd name="T63" fmla="*/ 280 h 1138"/>
              <a:gd name="T64" fmla="*/ 2928 w 4272"/>
              <a:gd name="T65" fmla="*/ 1002 h 1138"/>
              <a:gd name="T66" fmla="*/ 2944 w 4272"/>
              <a:gd name="T67" fmla="*/ 1087 h 1138"/>
              <a:gd name="T68" fmla="*/ 3014 w 4272"/>
              <a:gd name="T69" fmla="*/ 1116 h 1138"/>
              <a:gd name="T70" fmla="*/ 3071 w 4272"/>
              <a:gd name="T71" fmla="*/ 1116 h 1138"/>
              <a:gd name="T72" fmla="*/ 4117 w 4272"/>
              <a:gd name="T73" fmla="*/ 1116 h 1138"/>
              <a:gd name="T74" fmla="*/ 4190 w 4272"/>
              <a:gd name="T75" fmla="*/ 1116 h 1138"/>
              <a:gd name="T76" fmla="*/ 4251 w 4272"/>
              <a:gd name="T77" fmla="*/ 1097 h 1138"/>
              <a:gd name="T78" fmla="*/ 4269 w 4272"/>
              <a:gd name="T79" fmla="*/ 1044 h 1138"/>
              <a:gd name="T80" fmla="*/ 4271 w 4272"/>
              <a:gd name="T81" fmla="*/ 994 h 1138"/>
              <a:gd name="T82" fmla="*/ 4272 w 4272"/>
              <a:gd name="T83" fmla="*/ 0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72" h="1138">
                <a:moveTo>
                  <a:pt x="0" y="0"/>
                </a:moveTo>
                <a:lnTo>
                  <a:pt x="0" y="996"/>
                </a:lnTo>
                <a:lnTo>
                  <a:pt x="9" y="1056"/>
                </a:lnTo>
                <a:lnTo>
                  <a:pt x="36" y="1094"/>
                </a:lnTo>
                <a:lnTo>
                  <a:pt x="75" y="1110"/>
                </a:lnTo>
                <a:lnTo>
                  <a:pt x="127" y="1116"/>
                </a:lnTo>
                <a:lnTo>
                  <a:pt x="1211" y="1116"/>
                </a:lnTo>
                <a:lnTo>
                  <a:pt x="1250" y="1116"/>
                </a:lnTo>
                <a:lnTo>
                  <a:pt x="1287" y="1100"/>
                </a:lnTo>
                <a:lnTo>
                  <a:pt x="1305" y="1056"/>
                </a:lnTo>
                <a:lnTo>
                  <a:pt x="1308" y="1022"/>
                </a:lnTo>
                <a:lnTo>
                  <a:pt x="1308" y="307"/>
                </a:lnTo>
                <a:lnTo>
                  <a:pt x="1311" y="261"/>
                </a:lnTo>
                <a:cubicBezTo>
                  <a:pt x="1322" y="241"/>
                  <a:pt x="1325" y="202"/>
                  <a:pt x="1376" y="191"/>
                </a:cubicBezTo>
                <a:cubicBezTo>
                  <a:pt x="1430" y="181"/>
                  <a:pt x="1567" y="182"/>
                  <a:pt x="1620" y="191"/>
                </a:cubicBezTo>
                <a:cubicBezTo>
                  <a:pt x="1673" y="200"/>
                  <a:pt x="1669" y="238"/>
                  <a:pt x="1676" y="252"/>
                </a:cubicBezTo>
                <a:lnTo>
                  <a:pt x="1680" y="280"/>
                </a:lnTo>
                <a:lnTo>
                  <a:pt x="1680" y="1014"/>
                </a:lnTo>
                <a:lnTo>
                  <a:pt x="1683" y="1047"/>
                </a:lnTo>
                <a:lnTo>
                  <a:pt x="1701" y="1100"/>
                </a:lnTo>
                <a:lnTo>
                  <a:pt x="1755" y="1116"/>
                </a:lnTo>
                <a:lnTo>
                  <a:pt x="1808" y="1116"/>
                </a:lnTo>
                <a:lnTo>
                  <a:pt x="2486" y="1116"/>
                </a:lnTo>
                <a:lnTo>
                  <a:pt x="2564" y="1116"/>
                </a:lnTo>
                <a:cubicBezTo>
                  <a:pt x="2583" y="1112"/>
                  <a:pt x="2593" y="1111"/>
                  <a:pt x="2600" y="1091"/>
                </a:cubicBezTo>
                <a:cubicBezTo>
                  <a:pt x="2607" y="1072"/>
                  <a:pt x="2610" y="1138"/>
                  <a:pt x="2608" y="999"/>
                </a:cubicBezTo>
                <a:lnTo>
                  <a:pt x="2608" y="264"/>
                </a:lnTo>
                <a:lnTo>
                  <a:pt x="2616" y="227"/>
                </a:lnTo>
                <a:cubicBezTo>
                  <a:pt x="2627" y="215"/>
                  <a:pt x="2634" y="196"/>
                  <a:pt x="2676" y="191"/>
                </a:cubicBezTo>
                <a:cubicBezTo>
                  <a:pt x="2721" y="184"/>
                  <a:pt x="2824" y="187"/>
                  <a:pt x="2868" y="195"/>
                </a:cubicBezTo>
                <a:cubicBezTo>
                  <a:pt x="2912" y="203"/>
                  <a:pt x="2925" y="238"/>
                  <a:pt x="2928" y="251"/>
                </a:cubicBezTo>
                <a:lnTo>
                  <a:pt x="2928" y="280"/>
                </a:lnTo>
                <a:cubicBezTo>
                  <a:pt x="2928" y="280"/>
                  <a:pt x="2925" y="867"/>
                  <a:pt x="2928" y="1002"/>
                </a:cubicBezTo>
                <a:cubicBezTo>
                  <a:pt x="2930" y="1136"/>
                  <a:pt x="2930" y="1068"/>
                  <a:pt x="2944" y="1087"/>
                </a:cubicBezTo>
                <a:cubicBezTo>
                  <a:pt x="2958" y="1107"/>
                  <a:pt x="2995" y="1113"/>
                  <a:pt x="3014" y="1116"/>
                </a:cubicBezTo>
                <a:lnTo>
                  <a:pt x="3071" y="1116"/>
                </a:lnTo>
                <a:lnTo>
                  <a:pt x="4117" y="1116"/>
                </a:lnTo>
                <a:lnTo>
                  <a:pt x="4190" y="1116"/>
                </a:lnTo>
                <a:lnTo>
                  <a:pt x="4251" y="1097"/>
                </a:lnTo>
                <a:lnTo>
                  <a:pt x="4269" y="1044"/>
                </a:lnTo>
                <a:lnTo>
                  <a:pt x="4271" y="994"/>
                </a:lnTo>
                <a:lnTo>
                  <a:pt x="4272" y="0"/>
                </a:lnTo>
              </a:path>
            </a:pathLst>
          </a:custGeom>
          <a:noFill/>
          <a:ln w="57150" cap="flat" cmpd="sng">
            <a:solidFill>
              <a:srgbClr val="CC00CC"/>
            </a:solidFill>
            <a:prstDash val="sysDash"/>
            <a:round/>
            <a:headEnd type="non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lgn="ctr"/>
            <a:endParaRPr lang="zh-CN" altLang="en-US" sz="1100" b="1">
              <a:latin typeface="微软雅黑" panose="020B0503020204020204" pitchFamily="34" charset="-122"/>
              <a:ea typeface="微软雅黑" panose="020B0503020204020204" pitchFamily="34" charset="-122"/>
            </a:endParaRPr>
          </a:p>
        </p:txBody>
      </p:sp>
      <p:sp>
        <p:nvSpPr>
          <p:cNvPr id="72" name="Rectangle 318"/>
          <p:cNvSpPr>
            <a:spLocks noChangeArrowheads="1"/>
          </p:cNvSpPr>
          <p:nvPr/>
        </p:nvSpPr>
        <p:spPr bwMode="auto">
          <a:xfrm>
            <a:off x="1934646" y="1582456"/>
            <a:ext cx="875407" cy="251240"/>
          </a:xfrm>
          <a:prstGeom prst="rect">
            <a:avLst/>
          </a:prstGeom>
          <a:solidFill>
            <a:srgbClr val="00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73" name="Rectangle 327"/>
          <p:cNvSpPr>
            <a:spLocks noChangeArrowheads="1"/>
          </p:cNvSpPr>
          <p:nvPr/>
        </p:nvSpPr>
        <p:spPr bwMode="auto">
          <a:xfrm>
            <a:off x="6340633" y="1582456"/>
            <a:ext cx="880232" cy="251240"/>
          </a:xfrm>
          <a:prstGeom prst="rect">
            <a:avLst/>
          </a:prstGeom>
          <a:solidFill>
            <a:srgbClr val="00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74" name="Freeform 370"/>
          <p:cNvSpPr/>
          <p:nvPr/>
        </p:nvSpPr>
        <p:spPr bwMode="auto">
          <a:xfrm>
            <a:off x="2760829" y="1299140"/>
            <a:ext cx="198824" cy="72165"/>
          </a:xfrm>
          <a:custGeom>
            <a:avLst/>
            <a:gdLst>
              <a:gd name="T0" fmla="*/ 174 w 174"/>
              <a:gd name="T1" fmla="*/ 0 h 84"/>
              <a:gd name="T2" fmla="*/ 0 w 174"/>
              <a:gd name="T3" fmla="*/ 84 h 84"/>
            </a:gdLst>
            <a:ahLst/>
            <a:cxnLst>
              <a:cxn ang="0">
                <a:pos x="T0" y="T1"/>
              </a:cxn>
              <a:cxn ang="0">
                <a:pos x="T2" y="T3"/>
              </a:cxn>
            </a:cxnLst>
            <a:rect l="0" t="0" r="r" b="b"/>
            <a:pathLst>
              <a:path w="174" h="84">
                <a:moveTo>
                  <a:pt x="174" y="0"/>
                </a:moveTo>
                <a:lnTo>
                  <a:pt x="0" y="84"/>
                </a:lnTo>
              </a:path>
            </a:pathLst>
          </a:custGeom>
          <a:noFill/>
          <a:ln w="28575" cmpd="sng">
            <a:solidFill>
              <a:srgbClr val="FFC000"/>
            </a:solidFill>
            <a:rou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75" name="Oval 384"/>
          <p:cNvSpPr>
            <a:spLocks noChangeArrowheads="1"/>
          </p:cNvSpPr>
          <p:nvPr/>
        </p:nvSpPr>
        <p:spPr bwMode="auto">
          <a:xfrm>
            <a:off x="1977114" y="1224303"/>
            <a:ext cx="385102" cy="198676"/>
          </a:xfrm>
          <a:prstGeom prst="ellipse">
            <a:avLst/>
          </a:prstGeom>
          <a:solidFill>
            <a:srgbClr val="99FFCC"/>
          </a:solidFill>
          <a:ln w="12700">
            <a:solidFill>
              <a:srgbClr val="99FF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76" name="Line 399"/>
          <p:cNvSpPr>
            <a:spLocks noChangeShapeType="1"/>
          </p:cNvSpPr>
          <p:nvPr/>
        </p:nvSpPr>
        <p:spPr bwMode="auto">
          <a:xfrm flipH="1">
            <a:off x="2615088" y="1479998"/>
            <a:ext cx="331052" cy="68601"/>
          </a:xfrm>
          <a:prstGeom prst="line">
            <a:avLst/>
          </a:prstGeom>
          <a:noFill/>
          <a:ln w="28575">
            <a:solidFill>
              <a:srgbClr val="FFC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lgn="ctr"/>
            <a:endParaRPr lang="zh-CN" altLang="en-US" sz="1100" b="1">
              <a:latin typeface="微软雅黑" panose="020B0503020204020204" pitchFamily="34" charset="-122"/>
              <a:ea typeface="微软雅黑" panose="020B0503020204020204" pitchFamily="34" charset="-122"/>
            </a:endParaRPr>
          </a:p>
        </p:txBody>
      </p:sp>
      <p:sp>
        <p:nvSpPr>
          <p:cNvPr id="77" name="Rectangle 411"/>
          <p:cNvSpPr>
            <a:spLocks noChangeArrowheads="1"/>
          </p:cNvSpPr>
          <p:nvPr/>
        </p:nvSpPr>
        <p:spPr bwMode="auto">
          <a:xfrm>
            <a:off x="2131540" y="1514743"/>
            <a:ext cx="131263" cy="121166"/>
          </a:xfrm>
          <a:prstGeom prst="rect">
            <a:avLst/>
          </a:prstGeom>
          <a:noFill/>
          <a:ln w="28575">
            <a:solidFill>
              <a:srgbClr val="CC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78" name="Rectangle 412"/>
          <p:cNvSpPr>
            <a:spLocks noChangeArrowheads="1"/>
          </p:cNvSpPr>
          <p:nvPr/>
        </p:nvSpPr>
        <p:spPr bwMode="auto">
          <a:xfrm>
            <a:off x="2486721" y="1514743"/>
            <a:ext cx="131263" cy="121166"/>
          </a:xfrm>
          <a:prstGeom prst="rect">
            <a:avLst/>
          </a:prstGeom>
          <a:noFill/>
          <a:ln w="28575">
            <a:solidFill>
              <a:srgbClr val="CC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79" name="Rectangle 385"/>
          <p:cNvSpPr>
            <a:spLocks noChangeArrowheads="1"/>
          </p:cNvSpPr>
          <p:nvPr/>
        </p:nvSpPr>
        <p:spPr bwMode="auto">
          <a:xfrm>
            <a:off x="2043726" y="1186127"/>
            <a:ext cx="290938" cy="262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r>
              <a:rPr kumimoji="1" lang="en-US" altLang="zh-CN" sz="1100" b="1" dirty="0">
                <a:latin typeface="微软雅黑" panose="020B0503020204020204" pitchFamily="34" charset="-122"/>
                <a:ea typeface="微软雅黑" panose="020B0503020204020204" pitchFamily="34" charset="-122"/>
              </a:rPr>
              <a:t>A</a:t>
            </a:r>
            <a:endParaRPr kumimoji="1" lang="en-US" altLang="zh-CN" sz="1100" b="1" dirty="0">
              <a:latin typeface="微软雅黑" panose="020B0503020204020204" pitchFamily="34" charset="-122"/>
              <a:ea typeface="微软雅黑" panose="020B0503020204020204" pitchFamily="34" charset="-122"/>
            </a:endParaRPr>
          </a:p>
        </p:txBody>
      </p:sp>
      <p:sp>
        <p:nvSpPr>
          <p:cNvPr id="80" name="Freeform 386"/>
          <p:cNvSpPr/>
          <p:nvPr/>
        </p:nvSpPr>
        <p:spPr bwMode="auto">
          <a:xfrm>
            <a:off x="2395996" y="1462178"/>
            <a:ext cx="165044" cy="352806"/>
          </a:xfrm>
          <a:custGeom>
            <a:avLst/>
            <a:gdLst>
              <a:gd name="T0" fmla="*/ 156 w 159"/>
              <a:gd name="T1" fmla="*/ 0 h 408"/>
              <a:gd name="T2" fmla="*/ 147 w 159"/>
              <a:gd name="T3" fmla="*/ 279 h 408"/>
              <a:gd name="T4" fmla="*/ 81 w 159"/>
              <a:gd name="T5" fmla="*/ 372 h 408"/>
              <a:gd name="T6" fmla="*/ 0 w 159"/>
              <a:gd name="T7" fmla="*/ 408 h 408"/>
            </a:gdLst>
            <a:ahLst/>
            <a:cxnLst>
              <a:cxn ang="0">
                <a:pos x="T0" y="T1"/>
              </a:cxn>
              <a:cxn ang="0">
                <a:pos x="T2" y="T3"/>
              </a:cxn>
              <a:cxn ang="0">
                <a:pos x="T4" y="T5"/>
              </a:cxn>
              <a:cxn ang="0">
                <a:pos x="T6" y="T7"/>
              </a:cxn>
            </a:cxnLst>
            <a:rect l="0" t="0" r="r" b="b"/>
            <a:pathLst>
              <a:path w="159" h="408">
                <a:moveTo>
                  <a:pt x="156" y="0"/>
                </a:moveTo>
                <a:cubicBezTo>
                  <a:pt x="155" y="46"/>
                  <a:pt x="159" y="217"/>
                  <a:pt x="147" y="279"/>
                </a:cubicBezTo>
                <a:cubicBezTo>
                  <a:pt x="135" y="341"/>
                  <a:pt x="105" y="351"/>
                  <a:pt x="81" y="372"/>
                </a:cubicBezTo>
                <a:cubicBezTo>
                  <a:pt x="57" y="393"/>
                  <a:pt x="17" y="401"/>
                  <a:pt x="0" y="408"/>
                </a:cubicBezTo>
              </a:path>
            </a:pathLst>
          </a:custGeom>
          <a:noFill/>
          <a:ln w="28575" cap="flat"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81" name="Freeform 383"/>
          <p:cNvSpPr/>
          <p:nvPr/>
        </p:nvSpPr>
        <p:spPr bwMode="auto">
          <a:xfrm>
            <a:off x="2186553" y="1413178"/>
            <a:ext cx="155392" cy="424970"/>
          </a:xfrm>
          <a:custGeom>
            <a:avLst/>
            <a:gdLst>
              <a:gd name="T0" fmla="*/ 8 w 149"/>
              <a:gd name="T1" fmla="*/ 0 h 492"/>
              <a:gd name="T2" fmla="*/ 5 w 149"/>
              <a:gd name="T3" fmla="*/ 285 h 492"/>
              <a:gd name="T4" fmla="*/ 38 w 149"/>
              <a:gd name="T5" fmla="*/ 414 h 492"/>
              <a:gd name="T6" fmla="*/ 149 w 149"/>
              <a:gd name="T7" fmla="*/ 492 h 492"/>
            </a:gdLst>
            <a:ahLst/>
            <a:cxnLst>
              <a:cxn ang="0">
                <a:pos x="T0" y="T1"/>
              </a:cxn>
              <a:cxn ang="0">
                <a:pos x="T2" y="T3"/>
              </a:cxn>
              <a:cxn ang="0">
                <a:pos x="T4" y="T5"/>
              </a:cxn>
              <a:cxn ang="0">
                <a:pos x="T6" y="T7"/>
              </a:cxn>
            </a:cxnLst>
            <a:rect l="0" t="0" r="r" b="b"/>
            <a:pathLst>
              <a:path w="149" h="492">
                <a:moveTo>
                  <a:pt x="8" y="0"/>
                </a:moveTo>
                <a:cubicBezTo>
                  <a:pt x="8" y="47"/>
                  <a:pt x="0" y="216"/>
                  <a:pt x="5" y="285"/>
                </a:cubicBezTo>
                <a:cubicBezTo>
                  <a:pt x="10" y="354"/>
                  <a:pt x="14" y="380"/>
                  <a:pt x="38" y="414"/>
                </a:cubicBezTo>
                <a:cubicBezTo>
                  <a:pt x="62" y="448"/>
                  <a:pt x="126" y="476"/>
                  <a:pt x="149" y="492"/>
                </a:cubicBezTo>
              </a:path>
            </a:pathLst>
          </a:custGeom>
          <a:noFill/>
          <a:ln w="28575" cap="flat"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82" name="Oval 348"/>
          <p:cNvSpPr>
            <a:spLocks noChangeArrowheads="1"/>
          </p:cNvSpPr>
          <p:nvPr/>
        </p:nvSpPr>
        <p:spPr bwMode="auto">
          <a:xfrm>
            <a:off x="6762411" y="1226086"/>
            <a:ext cx="384136" cy="199567"/>
          </a:xfrm>
          <a:prstGeom prst="ellipse">
            <a:avLst/>
          </a:prstGeom>
          <a:solidFill>
            <a:srgbClr val="99FFCC"/>
          </a:solidFill>
          <a:ln w="12700">
            <a:solidFill>
              <a:srgbClr val="99FF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83" name="Line 398"/>
          <p:cNvSpPr>
            <a:spLocks noChangeShapeType="1"/>
          </p:cNvSpPr>
          <p:nvPr/>
        </p:nvSpPr>
        <p:spPr bwMode="auto">
          <a:xfrm>
            <a:off x="6159182" y="1471980"/>
            <a:ext cx="351321" cy="76619"/>
          </a:xfrm>
          <a:prstGeom prst="line">
            <a:avLst/>
          </a:prstGeom>
          <a:noFill/>
          <a:ln w="28575">
            <a:solidFill>
              <a:srgbClr val="FFC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lgn="ctr"/>
            <a:endParaRPr lang="zh-CN" altLang="en-US" sz="1100" b="1">
              <a:latin typeface="微软雅黑" panose="020B0503020204020204" pitchFamily="34" charset="-122"/>
              <a:ea typeface="微软雅黑" panose="020B0503020204020204" pitchFamily="34" charset="-122"/>
            </a:endParaRPr>
          </a:p>
        </p:txBody>
      </p:sp>
      <p:sp>
        <p:nvSpPr>
          <p:cNvPr id="84" name="Rectangle 413"/>
          <p:cNvSpPr>
            <a:spLocks noChangeArrowheads="1"/>
          </p:cNvSpPr>
          <p:nvPr/>
        </p:nvSpPr>
        <p:spPr bwMode="auto">
          <a:xfrm>
            <a:off x="6494095" y="1521871"/>
            <a:ext cx="131263" cy="121166"/>
          </a:xfrm>
          <a:prstGeom prst="rect">
            <a:avLst/>
          </a:prstGeom>
          <a:noFill/>
          <a:ln w="28575">
            <a:solidFill>
              <a:srgbClr val="CC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85" name="Rectangle 414"/>
          <p:cNvSpPr>
            <a:spLocks noChangeArrowheads="1"/>
          </p:cNvSpPr>
          <p:nvPr/>
        </p:nvSpPr>
        <p:spPr bwMode="auto">
          <a:xfrm>
            <a:off x="6941932" y="1521871"/>
            <a:ext cx="131263" cy="121166"/>
          </a:xfrm>
          <a:prstGeom prst="rect">
            <a:avLst/>
          </a:prstGeom>
          <a:noFill/>
          <a:ln w="28575">
            <a:solidFill>
              <a:srgbClr val="CC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86" name="Rectangle 392"/>
          <p:cNvSpPr>
            <a:spLocks noChangeArrowheads="1"/>
          </p:cNvSpPr>
          <p:nvPr/>
        </p:nvSpPr>
        <p:spPr bwMode="auto">
          <a:xfrm>
            <a:off x="6748218" y="1190515"/>
            <a:ext cx="444827" cy="262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r>
              <a:rPr kumimoji="1" lang="en-US" altLang="zh-CN" sz="1100" b="1">
                <a:latin typeface="微软雅黑" panose="020B0503020204020204" pitchFamily="34" charset="-122"/>
                <a:ea typeface="微软雅黑" panose="020B0503020204020204" pitchFamily="34" charset="-122"/>
              </a:rPr>
              <a:t>AP</a:t>
            </a:r>
            <a:r>
              <a:rPr kumimoji="1" lang="en-US" altLang="zh-CN" sz="1100" b="1" baseline="-25000">
                <a:latin typeface="微软雅黑" panose="020B0503020204020204" pitchFamily="34" charset="-122"/>
                <a:ea typeface="微软雅黑" panose="020B0503020204020204" pitchFamily="34" charset="-122"/>
              </a:rPr>
              <a:t>4</a:t>
            </a:r>
            <a:endParaRPr kumimoji="1" lang="en-US" altLang="zh-CN" sz="1100" b="1">
              <a:latin typeface="微软雅黑" panose="020B0503020204020204" pitchFamily="34" charset="-122"/>
              <a:ea typeface="微软雅黑" panose="020B0503020204020204" pitchFamily="34" charset="-122"/>
            </a:endParaRPr>
          </a:p>
        </p:txBody>
      </p:sp>
      <p:sp>
        <p:nvSpPr>
          <p:cNvPr id="87" name="Freeform 390"/>
          <p:cNvSpPr/>
          <p:nvPr/>
        </p:nvSpPr>
        <p:spPr bwMode="auto">
          <a:xfrm>
            <a:off x="6561655" y="1426544"/>
            <a:ext cx="201720" cy="390225"/>
          </a:xfrm>
          <a:custGeom>
            <a:avLst/>
            <a:gdLst>
              <a:gd name="T0" fmla="*/ 4 w 193"/>
              <a:gd name="T1" fmla="*/ 0 h 453"/>
              <a:gd name="T2" fmla="*/ 13 w 193"/>
              <a:gd name="T3" fmla="*/ 306 h 453"/>
              <a:gd name="T4" fmla="*/ 85 w 193"/>
              <a:gd name="T5" fmla="*/ 399 h 453"/>
              <a:gd name="T6" fmla="*/ 157 w 193"/>
              <a:gd name="T7" fmla="*/ 444 h 453"/>
              <a:gd name="T8" fmla="*/ 193 w 193"/>
              <a:gd name="T9" fmla="*/ 453 h 453"/>
            </a:gdLst>
            <a:ahLst/>
            <a:cxnLst>
              <a:cxn ang="0">
                <a:pos x="T0" y="T1"/>
              </a:cxn>
              <a:cxn ang="0">
                <a:pos x="T2" y="T3"/>
              </a:cxn>
              <a:cxn ang="0">
                <a:pos x="T4" y="T5"/>
              </a:cxn>
              <a:cxn ang="0">
                <a:pos x="T6" y="T7"/>
              </a:cxn>
              <a:cxn ang="0">
                <a:pos x="T8" y="T9"/>
              </a:cxn>
            </a:cxnLst>
            <a:rect l="0" t="0" r="r" b="b"/>
            <a:pathLst>
              <a:path w="193" h="453">
                <a:moveTo>
                  <a:pt x="4" y="0"/>
                </a:moveTo>
                <a:cubicBezTo>
                  <a:pt x="6" y="51"/>
                  <a:pt x="0" y="240"/>
                  <a:pt x="13" y="306"/>
                </a:cubicBezTo>
                <a:cubicBezTo>
                  <a:pt x="26" y="372"/>
                  <a:pt x="61" y="376"/>
                  <a:pt x="85" y="399"/>
                </a:cubicBezTo>
                <a:cubicBezTo>
                  <a:pt x="109" y="422"/>
                  <a:pt x="139" y="435"/>
                  <a:pt x="157" y="444"/>
                </a:cubicBezTo>
                <a:cubicBezTo>
                  <a:pt x="175" y="453"/>
                  <a:pt x="186" y="451"/>
                  <a:pt x="193" y="453"/>
                </a:cubicBezTo>
              </a:path>
            </a:pathLst>
          </a:custGeom>
          <a:noFill/>
          <a:ln w="28575" cap="flat"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88" name="Freeform 391"/>
          <p:cNvSpPr/>
          <p:nvPr/>
        </p:nvSpPr>
        <p:spPr bwMode="auto">
          <a:xfrm>
            <a:off x="6835763" y="1428326"/>
            <a:ext cx="177591" cy="386661"/>
          </a:xfrm>
          <a:custGeom>
            <a:avLst/>
            <a:gdLst>
              <a:gd name="T0" fmla="*/ 170 w 171"/>
              <a:gd name="T1" fmla="*/ 0 h 447"/>
              <a:gd name="T2" fmla="*/ 165 w 171"/>
              <a:gd name="T3" fmla="*/ 264 h 447"/>
              <a:gd name="T4" fmla="*/ 135 w 171"/>
              <a:gd name="T5" fmla="*/ 351 h 447"/>
              <a:gd name="T6" fmla="*/ 81 w 171"/>
              <a:gd name="T7" fmla="*/ 411 h 447"/>
              <a:gd name="T8" fmla="*/ 0 w 171"/>
              <a:gd name="T9" fmla="*/ 447 h 447"/>
            </a:gdLst>
            <a:ahLst/>
            <a:cxnLst>
              <a:cxn ang="0">
                <a:pos x="T0" y="T1"/>
              </a:cxn>
              <a:cxn ang="0">
                <a:pos x="T2" y="T3"/>
              </a:cxn>
              <a:cxn ang="0">
                <a:pos x="T4" y="T5"/>
              </a:cxn>
              <a:cxn ang="0">
                <a:pos x="T6" y="T7"/>
              </a:cxn>
              <a:cxn ang="0">
                <a:pos x="T8" y="T9"/>
              </a:cxn>
            </a:cxnLst>
            <a:rect l="0" t="0" r="r" b="b"/>
            <a:pathLst>
              <a:path w="171" h="447">
                <a:moveTo>
                  <a:pt x="170" y="0"/>
                </a:moveTo>
                <a:cubicBezTo>
                  <a:pt x="169" y="44"/>
                  <a:pt x="171" y="206"/>
                  <a:pt x="165" y="264"/>
                </a:cubicBezTo>
                <a:cubicBezTo>
                  <a:pt x="159" y="322"/>
                  <a:pt x="149" y="326"/>
                  <a:pt x="135" y="351"/>
                </a:cubicBezTo>
                <a:cubicBezTo>
                  <a:pt x="121" y="376"/>
                  <a:pt x="103" y="395"/>
                  <a:pt x="81" y="411"/>
                </a:cubicBezTo>
                <a:cubicBezTo>
                  <a:pt x="59" y="427"/>
                  <a:pt x="17" y="440"/>
                  <a:pt x="0" y="447"/>
                </a:cubicBezTo>
              </a:path>
            </a:pathLst>
          </a:custGeom>
          <a:noFill/>
          <a:ln w="28575" cap="flat"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89" name="Oval 387"/>
          <p:cNvSpPr>
            <a:spLocks noChangeArrowheads="1"/>
          </p:cNvSpPr>
          <p:nvPr/>
        </p:nvSpPr>
        <p:spPr bwMode="auto">
          <a:xfrm>
            <a:off x="2392134" y="1255418"/>
            <a:ext cx="385102" cy="211149"/>
          </a:xfrm>
          <a:prstGeom prst="ellipse">
            <a:avLst/>
          </a:prstGeom>
          <a:solidFill>
            <a:srgbClr val="99FFCC"/>
          </a:solidFill>
          <a:ln w="12700">
            <a:solidFill>
              <a:srgbClr val="99FF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90" name="Rectangle 388"/>
          <p:cNvSpPr>
            <a:spLocks noChangeArrowheads="1"/>
          </p:cNvSpPr>
          <p:nvPr/>
        </p:nvSpPr>
        <p:spPr bwMode="auto">
          <a:xfrm>
            <a:off x="2371186" y="1236019"/>
            <a:ext cx="444827" cy="2628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r>
              <a:rPr kumimoji="1" lang="en-US" altLang="zh-CN" sz="1100" b="1" dirty="0">
                <a:latin typeface="微软雅黑" panose="020B0503020204020204" pitchFamily="34" charset="-122"/>
                <a:ea typeface="微软雅黑" panose="020B0503020204020204" pitchFamily="34" charset="-122"/>
              </a:rPr>
              <a:t>AP</a:t>
            </a:r>
            <a:r>
              <a:rPr kumimoji="1" lang="en-US" altLang="zh-CN" sz="1100" b="1" baseline="-25000" dirty="0">
                <a:latin typeface="微软雅黑" panose="020B0503020204020204" pitchFamily="34" charset="-122"/>
                <a:ea typeface="微软雅黑" panose="020B0503020204020204" pitchFamily="34" charset="-122"/>
              </a:rPr>
              <a:t>2</a:t>
            </a:r>
            <a:endParaRPr kumimoji="1" lang="en-US" altLang="zh-CN" sz="1100" b="1" dirty="0">
              <a:latin typeface="微软雅黑" panose="020B0503020204020204" pitchFamily="34" charset="-122"/>
              <a:ea typeface="微软雅黑" panose="020B0503020204020204" pitchFamily="34" charset="-122"/>
            </a:endParaRPr>
          </a:p>
        </p:txBody>
      </p:sp>
      <p:sp>
        <p:nvSpPr>
          <p:cNvPr id="91" name="Oval 394"/>
          <p:cNvSpPr>
            <a:spLocks noChangeArrowheads="1"/>
          </p:cNvSpPr>
          <p:nvPr/>
        </p:nvSpPr>
        <p:spPr bwMode="auto">
          <a:xfrm>
            <a:off x="6382133" y="1280298"/>
            <a:ext cx="383172" cy="197785"/>
          </a:xfrm>
          <a:prstGeom prst="ellipse">
            <a:avLst/>
          </a:prstGeom>
          <a:solidFill>
            <a:srgbClr val="99FFCC"/>
          </a:solidFill>
          <a:ln w="12700">
            <a:solidFill>
              <a:srgbClr val="99FF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92" name="Rectangle 395"/>
          <p:cNvSpPr>
            <a:spLocks noChangeArrowheads="1"/>
          </p:cNvSpPr>
          <p:nvPr/>
        </p:nvSpPr>
        <p:spPr bwMode="auto">
          <a:xfrm>
            <a:off x="6358291" y="1245617"/>
            <a:ext cx="444827" cy="262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r>
              <a:rPr kumimoji="1" lang="en-US" altLang="zh-CN" sz="1100" b="1" dirty="0">
                <a:latin typeface="微软雅黑" panose="020B0503020204020204" pitchFamily="34" charset="-122"/>
                <a:ea typeface="微软雅黑" panose="020B0503020204020204" pitchFamily="34" charset="-122"/>
              </a:rPr>
              <a:t>AP</a:t>
            </a:r>
            <a:r>
              <a:rPr kumimoji="1" lang="en-US" altLang="zh-CN" sz="1100" b="1" baseline="-25000" dirty="0">
                <a:latin typeface="微软雅黑" panose="020B0503020204020204" pitchFamily="34" charset="-122"/>
                <a:ea typeface="微软雅黑" panose="020B0503020204020204" pitchFamily="34" charset="-122"/>
              </a:rPr>
              <a:t>3</a:t>
            </a:r>
            <a:endParaRPr kumimoji="1" lang="en-US" altLang="zh-CN" sz="1100" b="1" dirty="0">
              <a:latin typeface="微软雅黑" panose="020B0503020204020204" pitchFamily="34" charset="-122"/>
              <a:ea typeface="微软雅黑" panose="020B0503020204020204" pitchFamily="34" charset="-122"/>
            </a:endParaRPr>
          </a:p>
        </p:txBody>
      </p:sp>
      <p:sp>
        <p:nvSpPr>
          <p:cNvPr id="93" name="Oval 389"/>
          <p:cNvSpPr>
            <a:spLocks noChangeArrowheads="1"/>
          </p:cNvSpPr>
          <p:nvPr/>
        </p:nvSpPr>
        <p:spPr bwMode="auto">
          <a:xfrm>
            <a:off x="2301407" y="1798059"/>
            <a:ext cx="93621" cy="76619"/>
          </a:xfrm>
          <a:prstGeom prst="ellipse">
            <a:avLst/>
          </a:prstGeom>
          <a:solidFill>
            <a:schemeClr val="bg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94" name="Oval 393"/>
          <p:cNvSpPr>
            <a:spLocks noChangeArrowheads="1"/>
          </p:cNvSpPr>
          <p:nvPr/>
        </p:nvSpPr>
        <p:spPr bwMode="auto">
          <a:xfrm>
            <a:off x="6757586" y="1798059"/>
            <a:ext cx="91691" cy="76619"/>
          </a:xfrm>
          <a:prstGeom prst="ellipse">
            <a:avLst/>
          </a:prstGeom>
          <a:solidFill>
            <a:schemeClr val="bg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2" name="云形 1"/>
          <p:cNvSpPr/>
          <p:nvPr/>
        </p:nvSpPr>
        <p:spPr>
          <a:xfrm>
            <a:off x="7273527" y="3193629"/>
            <a:ext cx="1787604" cy="846912"/>
          </a:xfrm>
          <a:prstGeom prst="cloud">
            <a:avLst/>
          </a:prstGeom>
        </p:spPr>
        <p:style>
          <a:lnRef idx="1">
            <a:schemeClr val="accent6"/>
          </a:lnRef>
          <a:fillRef idx="2">
            <a:schemeClr val="accent6"/>
          </a:fillRef>
          <a:effectRef idx="1">
            <a:schemeClr val="accent6"/>
          </a:effectRef>
          <a:fontRef idx="minor">
            <a:schemeClr val="dk1"/>
          </a:fontRef>
        </p:style>
        <p:txBody>
          <a:bodyPr lIns="91436" tIns="45718" rIns="91436" bIns="45718" rtlCol="0" anchor="ctr"/>
          <a:lstStyle/>
          <a:p>
            <a:pPr algn="ctr"/>
            <a:r>
              <a:rPr lang="zh-CN" altLang="en-US" sz="1400" b="1"/>
              <a:t>分用，明显标志，进程号（</a:t>
            </a:r>
            <a:r>
              <a:rPr lang="en-US" altLang="zh-CN" sz="1400" b="1"/>
              <a:t>OS</a:t>
            </a:r>
            <a:r>
              <a:rPr lang="zh-CN" altLang="en-US" sz="1400" b="1"/>
              <a:t>）？</a:t>
            </a:r>
            <a:endParaRPr lang="zh-CN" altLang="en-US" sz="1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5" y="1006744"/>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3" name="Rectangle 6"/>
          <p:cNvSpPr>
            <a:spLocks noChangeArrowheads="1"/>
          </p:cNvSpPr>
          <p:nvPr/>
        </p:nvSpPr>
        <p:spPr bwMode="auto">
          <a:xfrm>
            <a:off x="2804066" y="973533"/>
            <a:ext cx="3554575"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加法增大，乘法减小 </a:t>
            </a:r>
            <a:r>
              <a:rPr lang="en-US" altLang="zh-CN" sz="2000" b="1" dirty="0">
                <a:solidFill>
                  <a:schemeClr val="bg1"/>
                </a:solidFill>
                <a:latin typeface="微软雅黑" panose="020B0503020204020204" pitchFamily="34" charset="-122"/>
                <a:ea typeface="微软雅黑" panose="020B0503020204020204" pitchFamily="34" charset="-122"/>
              </a:rPr>
              <a:t>(AIMD)</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Rectangle 68"/>
          <p:cNvSpPr>
            <a:spLocks noChangeArrowheads="1"/>
          </p:cNvSpPr>
          <p:nvPr/>
        </p:nvSpPr>
        <p:spPr bwMode="auto">
          <a:xfrm>
            <a:off x="556965" y="1369845"/>
            <a:ext cx="8048776"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可以看出，在拥塞避免阶段，拥塞窗口是按照线性规律增大的。这常称为“</a:t>
            </a:r>
            <a:r>
              <a:rPr lang="zh-CN" altLang="en-US" sz="2000" b="1" dirty="0">
                <a:solidFill>
                  <a:srgbClr val="0000FF"/>
                </a:solidFill>
                <a:latin typeface="微软雅黑" panose="020B0503020204020204" pitchFamily="34" charset="-122"/>
                <a:ea typeface="微软雅黑" panose="020B0503020204020204" pitchFamily="34" charset="-122"/>
              </a:rPr>
              <a:t>加法增大</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AI (Additive Increase)</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当出现超时或</a:t>
            </a:r>
            <a:r>
              <a:rPr lang="en-US" altLang="zh-CN" sz="2000" b="1" dirty="0">
                <a:latin typeface="微软雅黑" panose="020B0503020204020204" pitchFamily="34" charset="-122"/>
                <a:ea typeface="微软雅黑" panose="020B0503020204020204" pitchFamily="34" charset="-122"/>
              </a:rPr>
              <a:t>3</a:t>
            </a:r>
            <a:r>
              <a:rPr lang="zh-CN" altLang="en-US" sz="2000" b="1" dirty="0">
                <a:latin typeface="微软雅黑" panose="020B0503020204020204" pitchFamily="34" charset="-122"/>
                <a:ea typeface="微软雅黑" panose="020B0503020204020204" pitchFamily="34" charset="-122"/>
              </a:rPr>
              <a:t>个重复的确认时，就要把门限值设置为当前拥塞窗口值的一半，并大大减小拥塞窗口的数值。这常称为“</a:t>
            </a:r>
            <a:r>
              <a:rPr lang="zh-CN" altLang="en-US" sz="2000" b="1" dirty="0">
                <a:solidFill>
                  <a:srgbClr val="0000FF"/>
                </a:solidFill>
                <a:latin typeface="微软雅黑" panose="020B0503020204020204" pitchFamily="34" charset="-122"/>
                <a:ea typeface="微软雅黑" panose="020B0503020204020204" pitchFamily="34" charset="-122"/>
              </a:rPr>
              <a:t>乘法减小</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MD (Multiplicative Decrease)</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二者合在一起就是所谓的 </a:t>
            </a:r>
            <a:r>
              <a:rPr lang="en-US" altLang="zh-CN" sz="2000" b="1" dirty="0">
                <a:latin typeface="微软雅黑" panose="020B0503020204020204" pitchFamily="34" charset="-122"/>
                <a:ea typeface="微软雅黑" panose="020B0503020204020204" pitchFamily="34" charset="-122"/>
              </a:rPr>
              <a:t>AIMD </a:t>
            </a:r>
            <a:r>
              <a:rPr lang="zh-CN" altLang="en-US" sz="2000" b="1" dirty="0">
                <a:latin typeface="微软雅黑" panose="020B0503020204020204" pitchFamily="34" charset="-122"/>
                <a:ea typeface="微软雅黑" panose="020B0503020204020204" pitchFamily="34" charset="-122"/>
              </a:rPr>
              <a:t>算法。</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45145" y="1069850"/>
            <a:ext cx="8053710"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b="1" dirty="0"/>
          </a:p>
        </p:txBody>
      </p:sp>
      <p:sp>
        <p:nvSpPr>
          <p:cNvPr id="3" name="AutoShape 5"/>
          <p:cNvSpPr>
            <a:spLocks noChangeArrowheads="1"/>
          </p:cNvSpPr>
          <p:nvPr/>
        </p:nvSpPr>
        <p:spPr bwMode="auto">
          <a:xfrm>
            <a:off x="545145" y="628209"/>
            <a:ext cx="8053710"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4" name="Rectangle 6"/>
          <p:cNvSpPr>
            <a:spLocks noChangeArrowheads="1"/>
          </p:cNvSpPr>
          <p:nvPr/>
        </p:nvSpPr>
        <p:spPr bwMode="auto">
          <a:xfrm>
            <a:off x="3278389" y="605119"/>
            <a:ext cx="25699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TCP</a:t>
            </a:r>
            <a:r>
              <a:rPr lang="zh-CN" altLang="en-US" sz="2000" b="1" dirty="0">
                <a:solidFill>
                  <a:schemeClr val="bg1"/>
                </a:solidFill>
                <a:latin typeface="微软雅黑" panose="020B0503020204020204" pitchFamily="34" charset="-122"/>
                <a:ea typeface="微软雅黑" panose="020B0503020204020204" pitchFamily="34" charset="-122"/>
              </a:rPr>
              <a:t>拥塞控制流程图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1382575" y="1139152"/>
            <a:ext cx="6517843" cy="3201802"/>
            <a:chOff x="41479" y="1207205"/>
            <a:chExt cx="10472080" cy="5144263"/>
          </a:xfrm>
        </p:grpSpPr>
        <p:cxnSp>
          <p:nvCxnSpPr>
            <p:cNvPr id="5" name="直接箭头连接符 4"/>
            <p:cNvCxnSpPr/>
            <p:nvPr/>
          </p:nvCxnSpPr>
          <p:spPr>
            <a:xfrm>
              <a:off x="5005388" y="1668870"/>
              <a:ext cx="0" cy="499555"/>
            </a:xfrm>
            <a:prstGeom prst="straightConnector1">
              <a:avLst/>
            </a:prstGeom>
            <a:ln w="12700">
              <a:solidFill>
                <a:srgbClr val="0033CC"/>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6" name="TextBox 31"/>
            <p:cNvSpPr txBox="1">
              <a:spLocks noChangeArrowheads="1"/>
            </p:cNvSpPr>
            <p:nvPr/>
          </p:nvSpPr>
          <p:spPr bwMode="auto">
            <a:xfrm>
              <a:off x="4394912" y="1207205"/>
              <a:ext cx="1285695" cy="445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dirty="0">
                  <a:latin typeface="微软雅黑" panose="020B0503020204020204" pitchFamily="34" charset="-122"/>
                  <a:ea typeface="微软雅黑" panose="020B0503020204020204" pitchFamily="34" charset="-122"/>
                </a:rPr>
                <a:t>连接建立</a:t>
              </a:r>
              <a:endParaRPr lang="zh-CN" altLang="en-US" sz="1200" b="1" dirty="0">
                <a:latin typeface="微软雅黑" panose="020B0503020204020204" pitchFamily="34" charset="-122"/>
                <a:ea typeface="微软雅黑" panose="020B0503020204020204" pitchFamily="34" charset="-122"/>
              </a:endParaRPr>
            </a:p>
          </p:txBody>
        </p:sp>
        <p:cxnSp>
          <p:nvCxnSpPr>
            <p:cNvPr id="7" name="直接箭头连接符 6"/>
            <p:cNvCxnSpPr/>
            <p:nvPr/>
          </p:nvCxnSpPr>
          <p:spPr>
            <a:xfrm flipH="1">
              <a:off x="5022057" y="3451125"/>
              <a:ext cx="1587" cy="863600"/>
            </a:xfrm>
            <a:prstGeom prst="straightConnector1">
              <a:avLst/>
            </a:prstGeom>
            <a:ln w="12700">
              <a:solidFill>
                <a:srgbClr val="0033CC"/>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8" name="AutoShape 5"/>
            <p:cNvSpPr>
              <a:spLocks noChangeArrowheads="1"/>
            </p:cNvSpPr>
            <p:nvPr/>
          </p:nvSpPr>
          <p:spPr bwMode="auto">
            <a:xfrm>
              <a:off x="2809082" y="4314725"/>
              <a:ext cx="4392612" cy="1169987"/>
            </a:xfrm>
            <a:prstGeom prst="flowChartProcess">
              <a:avLst/>
            </a:prstGeom>
            <a:solidFill>
              <a:srgbClr val="00FFFF"/>
            </a:solidFill>
            <a:ln w="9525">
              <a:solidFill>
                <a:schemeClr val="tx1"/>
              </a:solidFill>
              <a:miter lim="800000"/>
            </a:ln>
          </p:spPr>
          <p:txBody>
            <a:bodyPr wrap="none" anchor="ctr"/>
            <a:lstStyle/>
            <a:p>
              <a:pPr algn="ctr"/>
              <a:endParaRPr lang="zh-CN" altLang="zh-CN" sz="1200" b="1">
                <a:latin typeface="微软雅黑" panose="020B0503020204020204" pitchFamily="34" charset="-122"/>
                <a:ea typeface="微软雅黑" panose="020B0503020204020204" pitchFamily="34" charset="-122"/>
              </a:endParaRPr>
            </a:p>
          </p:txBody>
        </p:sp>
        <p:sp>
          <p:nvSpPr>
            <p:cNvPr id="9" name="TextBox 65"/>
            <p:cNvSpPr txBox="1">
              <a:spLocks noChangeArrowheads="1"/>
            </p:cNvSpPr>
            <p:nvPr/>
          </p:nvSpPr>
          <p:spPr bwMode="auto">
            <a:xfrm>
              <a:off x="41479" y="1433412"/>
              <a:ext cx="2733942" cy="741747"/>
            </a:xfrm>
            <a:prstGeom prst="rect">
              <a:avLst/>
            </a:prstGeom>
            <a:solidFill>
              <a:srgbClr val="66FF66"/>
            </a:solidFill>
            <a:ln w="12700">
              <a:solidFill>
                <a:schemeClr val="tx1"/>
              </a:solidFill>
              <a:miter lim="800000"/>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dirty="0" err="1">
                  <a:latin typeface="微软雅黑" panose="020B0503020204020204" pitchFamily="34" charset="-122"/>
                  <a:ea typeface="微软雅黑" panose="020B0503020204020204" pitchFamily="34" charset="-122"/>
                  <a:cs typeface="Times New Roman" panose="02020603050405020304" pitchFamily="18" charset="0"/>
                </a:rPr>
                <a:t>ssthresh</a:t>
              </a:r>
              <a:r>
                <a:rPr lang="en-US" altLang="zh-CN" sz="1200" b="1" dirty="0">
                  <a:latin typeface="微软雅黑" panose="020B0503020204020204" pitchFamily="34" charset="-122"/>
                  <a:ea typeface="微软雅黑" panose="020B0503020204020204" pitchFamily="34" charset="-122"/>
                  <a:cs typeface="Times New Roman" panose="02020603050405020304" pitchFamily="18" charset="0"/>
                </a:rPr>
                <a:t> = </a:t>
              </a:r>
              <a:r>
                <a:rPr lang="en-US" altLang="zh-CN" sz="1200" b="1" dirty="0" err="1">
                  <a:latin typeface="微软雅黑" panose="020B0503020204020204" pitchFamily="34" charset="-122"/>
                  <a:ea typeface="微软雅黑" panose="020B0503020204020204" pitchFamily="34" charset="-122"/>
                  <a:cs typeface="Times New Roman" panose="02020603050405020304" pitchFamily="18" charset="0"/>
                </a:rPr>
                <a:t>cwnd</a:t>
              </a:r>
              <a:r>
                <a:rPr lang="en-US" altLang="zh-CN" sz="1200" b="1" dirty="0">
                  <a:latin typeface="微软雅黑" panose="020B0503020204020204" pitchFamily="34" charset="-122"/>
                  <a:ea typeface="微软雅黑" panose="020B0503020204020204" pitchFamily="34" charset="-122"/>
                  <a:cs typeface="Times New Roman" panose="02020603050405020304" pitchFamily="18" charset="0"/>
                </a:rPr>
                <a:t> / 2</a:t>
              </a:r>
              <a:endParaRPr lang="en-US" altLang="zh-CN" sz="1200" b="1" dirty="0">
                <a:latin typeface="微软雅黑" panose="020B0503020204020204" pitchFamily="34" charset="-122"/>
                <a:ea typeface="微软雅黑" panose="020B0503020204020204" pitchFamily="34" charset="-122"/>
                <a:cs typeface="Times New Roman" panose="02020603050405020304" pitchFamily="18" charset="0"/>
              </a:endParaRPr>
            </a:p>
            <a:p>
              <a:pPr algn="ctr" eaLnBrk="1" hangingPunct="1"/>
              <a:r>
                <a:rPr lang="en-US" altLang="zh-CN" sz="1200" b="1" dirty="0" err="1">
                  <a:latin typeface="微软雅黑" panose="020B0503020204020204" pitchFamily="34" charset="-122"/>
                  <a:ea typeface="微软雅黑" panose="020B0503020204020204" pitchFamily="34" charset="-122"/>
                  <a:cs typeface="Times New Roman" panose="02020603050405020304" pitchFamily="18" charset="0"/>
                </a:rPr>
                <a:t>cwnd</a:t>
              </a:r>
              <a:r>
                <a:rPr lang="en-US" altLang="zh-CN" sz="1200" b="1" dirty="0">
                  <a:latin typeface="微软雅黑" panose="020B0503020204020204" pitchFamily="34" charset="-122"/>
                  <a:ea typeface="微软雅黑" panose="020B0503020204020204" pitchFamily="34" charset="-122"/>
                  <a:cs typeface="Times New Roman" panose="02020603050405020304" pitchFamily="18" charset="0"/>
                </a:rPr>
                <a:t> = 1</a:t>
              </a:r>
              <a:endParaRPr lang="zh-CN" altLang="en-US" sz="1200" b="1" dirty="0">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0" name="肘形连接符 9"/>
            <p:cNvCxnSpPr>
              <a:stCxn id="22" idx="1"/>
              <a:endCxn id="9" idx="2"/>
            </p:cNvCxnSpPr>
            <p:nvPr/>
          </p:nvCxnSpPr>
          <p:spPr>
            <a:xfrm rot="10800000">
              <a:off x="1408453" y="2175159"/>
              <a:ext cx="1341868" cy="633304"/>
            </a:xfrm>
            <a:prstGeom prst="bentConnector2">
              <a:avLst/>
            </a:prstGeom>
            <a:ln w="12700">
              <a:solidFill>
                <a:srgbClr val="0033CC"/>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8" idx="1"/>
              <a:endCxn id="9" idx="2"/>
            </p:cNvCxnSpPr>
            <p:nvPr/>
          </p:nvCxnSpPr>
          <p:spPr>
            <a:xfrm rot="10800000">
              <a:off x="1408451" y="2175161"/>
              <a:ext cx="1400632" cy="2724560"/>
            </a:xfrm>
            <a:prstGeom prst="bentConnector2">
              <a:avLst/>
            </a:prstGeom>
            <a:ln w="12700">
              <a:solidFill>
                <a:srgbClr val="0033CC"/>
              </a:solidFill>
            </a:ln>
          </p:spPr>
          <p:style>
            <a:lnRef idx="1">
              <a:schemeClr val="accent1"/>
            </a:lnRef>
            <a:fillRef idx="0">
              <a:schemeClr val="accent1"/>
            </a:fillRef>
            <a:effectRef idx="0">
              <a:schemeClr val="accent1"/>
            </a:effectRef>
            <a:fontRef idx="minor">
              <a:schemeClr val="tx1"/>
            </a:fontRef>
          </p:style>
        </p:cxnSp>
        <p:sp>
          <p:nvSpPr>
            <p:cNvPr id="12" name="TextBox 36"/>
            <p:cNvSpPr txBox="1">
              <a:spLocks noChangeArrowheads="1"/>
            </p:cNvSpPr>
            <p:nvPr/>
          </p:nvSpPr>
          <p:spPr bwMode="auto">
            <a:xfrm>
              <a:off x="7490619" y="3594002"/>
              <a:ext cx="3022940" cy="741747"/>
            </a:xfrm>
            <a:prstGeom prst="rect">
              <a:avLst/>
            </a:prstGeom>
            <a:solidFill>
              <a:srgbClr val="66FF66"/>
            </a:solidFill>
            <a:ln w="9525">
              <a:solidFill>
                <a:schemeClr val="tx1"/>
              </a:solidFill>
              <a:miter lim="800000"/>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a:latin typeface="微软雅黑" panose="020B0503020204020204" pitchFamily="34" charset="-122"/>
                  <a:ea typeface="微软雅黑" panose="020B0503020204020204" pitchFamily="34" charset="-122"/>
                  <a:cs typeface="Times New Roman" panose="02020603050405020304" pitchFamily="18" charset="0"/>
                </a:rPr>
                <a:t>ssthresh = cwnd / 2</a:t>
              </a:r>
              <a:endParaRPr lang="en-US" altLang="zh-CN" sz="1200" b="1">
                <a:latin typeface="微软雅黑" panose="020B0503020204020204" pitchFamily="34" charset="-122"/>
                <a:ea typeface="微软雅黑" panose="020B0503020204020204" pitchFamily="34" charset="-122"/>
                <a:cs typeface="Times New Roman" panose="02020603050405020304" pitchFamily="18" charset="0"/>
              </a:endParaRPr>
            </a:p>
            <a:p>
              <a:pPr algn="ctr" eaLnBrk="1" hangingPunct="1"/>
              <a:r>
                <a:rPr lang="en-US" altLang="zh-CN" sz="1200" b="1">
                  <a:latin typeface="微软雅黑" panose="020B0503020204020204" pitchFamily="34" charset="-122"/>
                  <a:ea typeface="微软雅黑" panose="020B0503020204020204" pitchFamily="34" charset="-122"/>
                  <a:cs typeface="Times New Roman" panose="02020603050405020304" pitchFamily="18" charset="0"/>
                </a:rPr>
                <a:t>cwnd = ssthresh</a:t>
              </a:r>
              <a:endParaRPr lang="zh-CN" altLang="en-US" sz="1200" b="1">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3" name="直接箭头连接符 12"/>
            <p:cNvCxnSpPr/>
            <p:nvPr/>
          </p:nvCxnSpPr>
          <p:spPr>
            <a:xfrm flipH="1">
              <a:off x="5022061" y="3917169"/>
              <a:ext cx="2468557" cy="2"/>
            </a:xfrm>
            <a:prstGeom prst="straightConnector1">
              <a:avLst/>
            </a:prstGeom>
            <a:ln w="12700">
              <a:solidFill>
                <a:srgbClr val="0033CC"/>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4" name="肘形连接符 13"/>
            <p:cNvCxnSpPr>
              <a:endCxn id="12" idx="2"/>
            </p:cNvCxnSpPr>
            <p:nvPr/>
          </p:nvCxnSpPr>
          <p:spPr>
            <a:xfrm flipV="1">
              <a:off x="7201694" y="4335749"/>
              <a:ext cx="1800394" cy="555178"/>
            </a:xfrm>
            <a:prstGeom prst="bentConnector2">
              <a:avLst/>
            </a:prstGeom>
            <a:ln w="12700">
              <a:solidFill>
                <a:srgbClr val="0033CC"/>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5" name="肘形连接符 105"/>
            <p:cNvCxnSpPr>
              <a:endCxn id="12" idx="0"/>
            </p:cNvCxnSpPr>
            <p:nvPr/>
          </p:nvCxnSpPr>
          <p:spPr>
            <a:xfrm>
              <a:off x="7201694" y="2730400"/>
              <a:ext cx="1800394" cy="863602"/>
            </a:xfrm>
            <a:prstGeom prst="bentConnector2">
              <a:avLst/>
            </a:prstGeom>
            <a:ln w="12700">
              <a:solidFill>
                <a:srgbClr val="0033CC"/>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5022057" y="5482555"/>
              <a:ext cx="4762" cy="466725"/>
            </a:xfrm>
            <a:prstGeom prst="straightConnector1">
              <a:avLst/>
            </a:prstGeom>
            <a:ln w="12700">
              <a:solidFill>
                <a:srgbClr val="0033CC"/>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17" name="TextBox 114"/>
            <p:cNvSpPr txBox="1">
              <a:spLocks noChangeArrowheads="1"/>
            </p:cNvSpPr>
            <p:nvPr/>
          </p:nvSpPr>
          <p:spPr bwMode="auto">
            <a:xfrm>
              <a:off x="4394115" y="5906420"/>
              <a:ext cx="1285695" cy="445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b="1" dirty="0">
                  <a:latin typeface="微软雅黑" panose="020B0503020204020204" pitchFamily="34" charset="-122"/>
                  <a:ea typeface="微软雅黑" panose="020B0503020204020204" pitchFamily="34" charset="-122"/>
                </a:rPr>
                <a:t>连接终止</a:t>
              </a:r>
              <a:endParaRPr lang="zh-CN" altLang="en-US" sz="1200" b="1" dirty="0">
                <a:latin typeface="微软雅黑" panose="020B0503020204020204" pitchFamily="34" charset="-122"/>
                <a:ea typeface="微软雅黑" panose="020B0503020204020204" pitchFamily="34" charset="-122"/>
              </a:endParaRPr>
            </a:p>
          </p:txBody>
        </p:sp>
        <p:sp>
          <p:nvSpPr>
            <p:cNvPr id="18" name="AutoShape 5"/>
            <p:cNvSpPr>
              <a:spLocks noChangeArrowheads="1"/>
            </p:cNvSpPr>
            <p:nvPr/>
          </p:nvSpPr>
          <p:spPr bwMode="auto">
            <a:xfrm>
              <a:off x="2809081" y="2154138"/>
              <a:ext cx="4681536" cy="1296986"/>
            </a:xfrm>
            <a:prstGeom prst="flowChartProcess">
              <a:avLst/>
            </a:prstGeom>
            <a:solidFill>
              <a:srgbClr val="0000FF"/>
            </a:solidFill>
            <a:ln w="12700">
              <a:solidFill>
                <a:schemeClr val="tx1"/>
              </a:solidFill>
              <a:miter lim="800000"/>
            </a:ln>
            <a:effectLst>
              <a:outerShdw blurRad="50800" dist="38100" dir="2700000" algn="tl" rotWithShape="0">
                <a:prstClr val="black">
                  <a:alpha val="40000"/>
                </a:prstClr>
              </a:outerShdw>
            </a:effectLst>
          </p:spPr>
          <p:txBody>
            <a:bodyPr wrap="none" anchor="ctr"/>
            <a:lstStyle/>
            <a:p>
              <a:pPr algn="ctr">
                <a:defRPr/>
              </a:pPr>
              <a:endParaRPr lang="zh-CN" altLang="zh-CN" sz="12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9" name="Text Box 15"/>
            <p:cNvSpPr txBox="1">
              <a:spLocks noChangeArrowheads="1"/>
            </p:cNvSpPr>
            <p:nvPr/>
          </p:nvSpPr>
          <p:spPr bwMode="auto">
            <a:xfrm>
              <a:off x="4472452" y="2118880"/>
              <a:ext cx="1038446" cy="445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dirty="0">
                  <a:solidFill>
                    <a:srgbClr val="FFFF00"/>
                  </a:solidFill>
                  <a:latin typeface="微软雅黑" panose="020B0503020204020204" pitchFamily="34" charset="-122"/>
                  <a:ea typeface="微软雅黑" panose="020B0503020204020204" pitchFamily="34" charset="-122"/>
                </a:rPr>
                <a:t>慢开始</a:t>
              </a:r>
              <a:endParaRPr lang="zh-CN" altLang="en-US" sz="1200" b="1" dirty="0">
                <a:solidFill>
                  <a:srgbClr val="FFFF00"/>
                </a:solidFill>
                <a:latin typeface="微软雅黑" panose="020B0503020204020204" pitchFamily="34" charset="-122"/>
                <a:ea typeface="微软雅黑" panose="020B0503020204020204" pitchFamily="34" charset="-122"/>
              </a:endParaRPr>
            </a:p>
          </p:txBody>
        </p:sp>
        <p:sp>
          <p:nvSpPr>
            <p:cNvPr id="20" name="Text Box 16"/>
            <p:cNvSpPr txBox="1">
              <a:spLocks noChangeArrowheads="1"/>
            </p:cNvSpPr>
            <p:nvPr/>
          </p:nvSpPr>
          <p:spPr bwMode="auto">
            <a:xfrm>
              <a:off x="3753015" y="2446211"/>
              <a:ext cx="2528491" cy="692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b="1" dirty="0">
                  <a:solidFill>
                    <a:srgbClr val="00FFFF"/>
                  </a:solidFill>
                  <a:latin typeface="微软雅黑" panose="020B0503020204020204" pitchFamily="34" charset="-122"/>
                  <a:ea typeface="微软雅黑" panose="020B0503020204020204" pitchFamily="34" charset="-122"/>
                </a:rPr>
                <a:t>拥塞窗口 </a:t>
              </a:r>
              <a:r>
                <a:rPr lang="en-US" altLang="zh-CN" sz="1100" b="1" dirty="0" err="1">
                  <a:solidFill>
                    <a:srgbClr val="00FFFF"/>
                  </a:solidFill>
                  <a:latin typeface="微软雅黑" panose="020B0503020204020204" pitchFamily="34" charset="-122"/>
                  <a:ea typeface="微软雅黑" panose="020B0503020204020204" pitchFamily="34" charset="-122"/>
                </a:rPr>
                <a:t>cwnd</a:t>
              </a:r>
              <a:r>
                <a:rPr lang="en-US" altLang="zh-CN" sz="1100" b="1" dirty="0">
                  <a:solidFill>
                    <a:srgbClr val="00FFFF"/>
                  </a:solidFill>
                  <a:latin typeface="微软雅黑" panose="020B0503020204020204" pitchFamily="34" charset="-122"/>
                  <a:ea typeface="微软雅黑" panose="020B0503020204020204" pitchFamily="34" charset="-122"/>
                </a:rPr>
                <a:t> =</a:t>
              </a:r>
              <a:r>
                <a:rPr lang="zh-CN" altLang="en-US" sz="1100" b="1" dirty="0">
                  <a:solidFill>
                    <a:srgbClr val="00FFFF"/>
                  </a:solidFill>
                  <a:latin typeface="微软雅黑" panose="020B0503020204020204" pitchFamily="34" charset="-122"/>
                  <a:ea typeface="微软雅黑" panose="020B0503020204020204" pitchFamily="34" charset="-122"/>
                </a:rPr>
                <a:t> </a:t>
              </a:r>
              <a:r>
                <a:rPr lang="en-US" altLang="zh-CN" sz="1100" b="1" dirty="0">
                  <a:solidFill>
                    <a:srgbClr val="00FFFF"/>
                  </a:solidFill>
                  <a:latin typeface="微软雅黑" panose="020B0503020204020204" pitchFamily="34" charset="-122"/>
                  <a:ea typeface="微软雅黑" panose="020B0503020204020204" pitchFamily="34" charset="-122"/>
                </a:rPr>
                <a:t>1 </a:t>
              </a:r>
              <a:endParaRPr lang="zh-CN" altLang="en-US" sz="1100" b="1" dirty="0">
                <a:solidFill>
                  <a:srgbClr val="00FFFF"/>
                </a:solidFill>
                <a:latin typeface="微软雅黑" panose="020B0503020204020204" pitchFamily="34" charset="-122"/>
                <a:ea typeface="微软雅黑" panose="020B0503020204020204" pitchFamily="34" charset="-122"/>
              </a:endParaRPr>
            </a:p>
            <a:p>
              <a:pPr algn="ctr" eaLnBrk="1" hangingPunct="1"/>
              <a:r>
                <a:rPr lang="zh-CN" altLang="en-US" sz="1100" b="1" dirty="0">
                  <a:solidFill>
                    <a:srgbClr val="00FFFF"/>
                  </a:solidFill>
                  <a:latin typeface="微软雅黑" panose="020B0503020204020204" pitchFamily="34" charset="-122"/>
                  <a:ea typeface="微软雅黑" panose="020B0503020204020204" pitchFamily="34" charset="-122"/>
                </a:rPr>
                <a:t>按指数规律增大</a:t>
              </a:r>
              <a:endParaRPr lang="en-US" altLang="zh-CN" sz="1100" b="1" u="sng" dirty="0">
                <a:solidFill>
                  <a:srgbClr val="00FFFF"/>
                </a:solidFill>
                <a:latin typeface="微软雅黑" panose="020B0503020204020204" pitchFamily="34" charset="-122"/>
                <a:ea typeface="微软雅黑" panose="020B0503020204020204" pitchFamily="34" charset="-122"/>
                <a:sym typeface="Symbol" panose="05050102010706020507" pitchFamily="18" charset="2"/>
              </a:endParaRPr>
            </a:p>
          </p:txBody>
        </p:sp>
        <p:sp>
          <p:nvSpPr>
            <p:cNvPr id="21" name="TextBox 25"/>
            <p:cNvSpPr txBox="1">
              <a:spLocks noChangeArrowheads="1"/>
            </p:cNvSpPr>
            <p:nvPr/>
          </p:nvSpPr>
          <p:spPr bwMode="auto">
            <a:xfrm>
              <a:off x="6169040" y="2395092"/>
              <a:ext cx="1339782" cy="74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3 </a:t>
              </a:r>
              <a:r>
                <a:rPr lang="zh-CN" altLang="en-US" sz="12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个重复</a:t>
              </a:r>
              <a:endParaRPr lang="en-US" altLang="zh-CN" sz="12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r>
                <a:rPr lang="zh-CN" altLang="en-US" sz="12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的 </a:t>
              </a:r>
              <a:r>
                <a:rPr lang="en-US" altLang="zh-CN" sz="12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ACK</a:t>
              </a:r>
              <a:endParaRPr lang="zh-CN" altLang="en-US" sz="12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 name="TextBox 26"/>
            <p:cNvSpPr txBox="1">
              <a:spLocks noChangeArrowheads="1"/>
            </p:cNvSpPr>
            <p:nvPr/>
          </p:nvSpPr>
          <p:spPr bwMode="auto">
            <a:xfrm>
              <a:off x="2750319" y="2585938"/>
              <a:ext cx="791198" cy="445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dirty="0">
                  <a:solidFill>
                    <a:schemeClr val="bg1"/>
                  </a:solidFill>
                  <a:latin typeface="微软雅黑" panose="020B0503020204020204" pitchFamily="34" charset="-122"/>
                  <a:ea typeface="微软雅黑" panose="020B0503020204020204" pitchFamily="34" charset="-122"/>
                </a:rPr>
                <a:t>超时</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23" name="TextBox 32"/>
            <p:cNvSpPr txBox="1">
              <a:spLocks noChangeArrowheads="1"/>
            </p:cNvSpPr>
            <p:nvPr/>
          </p:nvSpPr>
          <p:spPr bwMode="auto">
            <a:xfrm>
              <a:off x="3871428" y="2997047"/>
              <a:ext cx="2281182" cy="445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dirty="0" err="1">
                  <a:solidFill>
                    <a:schemeClr val="bg1"/>
                  </a:solidFill>
                  <a:latin typeface="微软雅黑" panose="020B0503020204020204" pitchFamily="34" charset="-122"/>
                  <a:ea typeface="微软雅黑" panose="020B0503020204020204" pitchFamily="34" charset="-122"/>
                </a:rPr>
                <a:t>cwnd</a:t>
              </a:r>
              <a:r>
                <a:rPr lang="en-US" altLang="zh-CN" sz="1200" b="1" dirty="0">
                  <a:solidFill>
                    <a:schemeClr val="bg1"/>
                  </a:solidFill>
                  <a:latin typeface="微软雅黑" panose="020B0503020204020204" pitchFamily="34" charset="-122"/>
                  <a:ea typeface="微软雅黑" panose="020B0503020204020204" pitchFamily="34" charset="-122"/>
                </a:rPr>
                <a:t> </a:t>
              </a:r>
              <a:r>
                <a:rPr lang="en-US" altLang="zh-CN" sz="1200" b="1" dirty="0">
                  <a:solidFill>
                    <a:schemeClr val="bg1"/>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1200" b="1" dirty="0" err="1">
                  <a:solidFill>
                    <a:schemeClr val="bg1"/>
                  </a:solidFill>
                  <a:latin typeface="微软雅黑" panose="020B0503020204020204" pitchFamily="34" charset="-122"/>
                  <a:ea typeface="微软雅黑" panose="020B0503020204020204" pitchFamily="34" charset="-122"/>
                  <a:sym typeface="Symbol" panose="05050102010706020507" pitchFamily="18" charset="2"/>
                </a:rPr>
                <a:t>ssthresh</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24" name="Text Box 15"/>
            <p:cNvSpPr txBox="1">
              <a:spLocks noChangeArrowheads="1"/>
            </p:cNvSpPr>
            <p:nvPr/>
          </p:nvSpPr>
          <p:spPr bwMode="auto">
            <a:xfrm>
              <a:off x="4411398" y="4338230"/>
              <a:ext cx="1285695" cy="445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b="1" dirty="0">
                  <a:solidFill>
                    <a:srgbClr val="CC00CC"/>
                  </a:solidFill>
                  <a:latin typeface="微软雅黑" panose="020B0503020204020204" pitchFamily="34" charset="-122"/>
                  <a:ea typeface="微软雅黑" panose="020B0503020204020204" pitchFamily="34" charset="-122"/>
                </a:rPr>
                <a:t>拥塞避免</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25" name="TextBox 41"/>
            <p:cNvSpPr txBox="1">
              <a:spLocks noChangeArrowheads="1"/>
            </p:cNvSpPr>
            <p:nvPr/>
          </p:nvSpPr>
          <p:spPr bwMode="auto">
            <a:xfrm>
              <a:off x="6021587" y="4551290"/>
              <a:ext cx="1265091" cy="74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3 </a:t>
              </a:r>
              <a:r>
                <a:rPr lang="zh-CN" altLang="en-US" sz="1200"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个重复</a:t>
              </a:r>
              <a:endParaRPr lang="en-US" altLang="zh-CN" sz="1200"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a:p>
              <a:pPr algn="ctr" eaLnBrk="1" hangingPunct="1"/>
              <a:r>
                <a:rPr lang="zh-CN" altLang="en-US" sz="1200"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的 </a:t>
              </a:r>
              <a:r>
                <a:rPr lang="en-US" altLang="zh-CN" sz="1200"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ACK</a:t>
              </a:r>
              <a:endParaRPr lang="zh-CN" altLang="en-US" sz="1200"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TextBox 42"/>
            <p:cNvSpPr txBox="1">
              <a:spLocks noChangeArrowheads="1"/>
            </p:cNvSpPr>
            <p:nvPr/>
          </p:nvSpPr>
          <p:spPr bwMode="auto">
            <a:xfrm>
              <a:off x="2763018" y="4624288"/>
              <a:ext cx="791198" cy="445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dirty="0">
                  <a:solidFill>
                    <a:srgbClr val="0000FF"/>
                  </a:solidFill>
                  <a:latin typeface="微软雅黑" panose="020B0503020204020204" pitchFamily="34" charset="-122"/>
                  <a:ea typeface="微软雅黑" panose="020B0503020204020204" pitchFamily="34" charset="-122"/>
                </a:rPr>
                <a:t>超时</a:t>
              </a:r>
              <a:endParaRPr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27" name="Text Box 16"/>
            <p:cNvSpPr txBox="1">
              <a:spLocks noChangeArrowheads="1"/>
            </p:cNvSpPr>
            <p:nvPr/>
          </p:nvSpPr>
          <p:spPr bwMode="auto">
            <a:xfrm>
              <a:off x="3995327" y="4725146"/>
              <a:ext cx="2096470" cy="74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b="1" dirty="0">
                  <a:latin typeface="微软雅黑" panose="020B0503020204020204" pitchFamily="34" charset="-122"/>
                  <a:ea typeface="微软雅黑" panose="020B0503020204020204" pitchFamily="34" charset="-122"/>
                </a:rPr>
                <a:t>拥塞窗口 </a:t>
              </a:r>
              <a:r>
                <a:rPr lang="en-US" altLang="zh-CN" sz="1200" b="1" dirty="0" err="1">
                  <a:latin typeface="微软雅黑" panose="020B0503020204020204" pitchFamily="34" charset="-122"/>
                  <a:ea typeface="微软雅黑" panose="020B0503020204020204" pitchFamily="34" charset="-122"/>
                </a:rPr>
                <a:t>cwnd</a:t>
              </a:r>
              <a:r>
                <a:rPr lang="en-US" altLang="zh-CN" sz="1200" b="1" dirty="0">
                  <a:latin typeface="微软雅黑" panose="020B0503020204020204" pitchFamily="34" charset="-122"/>
                  <a:ea typeface="微软雅黑" panose="020B0503020204020204" pitchFamily="34" charset="-122"/>
                </a:rPr>
                <a:t> </a:t>
              </a:r>
              <a:endParaRPr lang="zh-CN" altLang="en-US" sz="1200" b="1" dirty="0">
                <a:latin typeface="微软雅黑" panose="020B0503020204020204" pitchFamily="34" charset="-122"/>
                <a:ea typeface="微软雅黑" panose="020B0503020204020204" pitchFamily="34" charset="-122"/>
              </a:endParaRPr>
            </a:p>
            <a:p>
              <a:pPr algn="ctr" eaLnBrk="1" hangingPunct="1"/>
              <a:r>
                <a:rPr lang="zh-CN" altLang="en-US" sz="1200" b="1" dirty="0">
                  <a:latin typeface="微软雅黑" panose="020B0503020204020204" pitchFamily="34" charset="-122"/>
                  <a:ea typeface="微软雅黑" panose="020B0503020204020204" pitchFamily="34" charset="-122"/>
                </a:rPr>
                <a:t>按线性规律增大</a:t>
              </a:r>
              <a:endParaRPr lang="en-US" altLang="zh-CN" sz="1200" b="1" u="sng" dirty="0">
                <a:latin typeface="微软雅黑" panose="020B0503020204020204" pitchFamily="34" charset="-122"/>
                <a:ea typeface="微软雅黑" panose="020B0503020204020204" pitchFamily="34" charset="-122"/>
                <a:sym typeface="Symbol" panose="05050102010706020507" pitchFamily="18" charset="2"/>
              </a:endParaRPr>
            </a:p>
          </p:txBody>
        </p:sp>
        <p:grpSp>
          <p:nvGrpSpPr>
            <p:cNvPr id="28" name="组合 27"/>
            <p:cNvGrpSpPr/>
            <p:nvPr/>
          </p:nvGrpSpPr>
          <p:grpSpPr>
            <a:xfrm>
              <a:off x="2775422" y="1756579"/>
              <a:ext cx="1169466" cy="397559"/>
              <a:chOff x="2775422" y="1756579"/>
              <a:chExt cx="1169466" cy="397559"/>
            </a:xfrm>
          </p:grpSpPr>
          <p:cxnSp>
            <p:nvCxnSpPr>
              <p:cNvPr id="29" name="直接连接符 28"/>
              <p:cNvCxnSpPr/>
              <p:nvPr/>
            </p:nvCxnSpPr>
            <p:spPr bwMode="auto">
              <a:xfrm>
                <a:off x="2775422" y="1756579"/>
                <a:ext cx="1169466" cy="5"/>
              </a:xfrm>
              <a:prstGeom prst="line">
                <a:avLst/>
              </a:prstGeom>
              <a:solidFill>
                <a:schemeClr val="accent1"/>
              </a:solidFill>
              <a:ln w="12700" cap="flat" cmpd="sng" algn="ctr">
                <a:solidFill>
                  <a:srgbClr val="0033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箭头连接符 29"/>
              <p:cNvCxnSpPr/>
              <p:nvPr/>
            </p:nvCxnSpPr>
            <p:spPr bwMode="auto">
              <a:xfrm>
                <a:off x="3944888" y="1756579"/>
                <a:ext cx="0" cy="397559"/>
              </a:xfrm>
              <a:prstGeom prst="straightConnector1">
                <a:avLst/>
              </a:prstGeom>
              <a:ln w="12700">
                <a:solidFill>
                  <a:srgbClr val="0033CC"/>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5" y="769000"/>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3" name="Rectangle 6"/>
          <p:cNvSpPr>
            <a:spLocks noChangeArrowheads="1"/>
          </p:cNvSpPr>
          <p:nvPr/>
        </p:nvSpPr>
        <p:spPr bwMode="auto">
          <a:xfrm>
            <a:off x="3450275" y="735789"/>
            <a:ext cx="2262153"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发送窗口的上限值</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Rectangle 68"/>
          <p:cNvSpPr>
            <a:spLocks noChangeArrowheads="1"/>
          </p:cNvSpPr>
          <p:nvPr/>
        </p:nvSpPr>
        <p:spPr bwMode="auto">
          <a:xfrm>
            <a:off x="556963" y="1132100"/>
            <a:ext cx="8184960" cy="216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42900" indent="-342900">
              <a:lnSpc>
                <a:spcPts val="2700"/>
              </a:lnSpc>
              <a:buClr>
                <a:srgbClr val="0070C0"/>
              </a:buClr>
              <a:buFont typeface="Wingdings" panose="05000000000000000000" pitchFamily="2" charset="2"/>
              <a:buChar char="l"/>
            </a:pPr>
            <a:r>
              <a:rPr lang="zh-CN" altLang="en-US" sz="1900" b="1" dirty="0">
                <a:latin typeface="微软雅黑" panose="020B0503020204020204" pitchFamily="34" charset="-122"/>
                <a:ea typeface="微软雅黑" panose="020B0503020204020204" pitchFamily="34" charset="-122"/>
              </a:rPr>
              <a:t>发送方的发送窗口的上限值应当取为接收方窗口 </a:t>
            </a:r>
            <a:r>
              <a:rPr lang="en-US" altLang="zh-CN" sz="1900" b="1" dirty="0" err="1">
                <a:latin typeface="微软雅黑" panose="020B0503020204020204" pitchFamily="34" charset="-122"/>
                <a:ea typeface="微软雅黑" panose="020B0503020204020204" pitchFamily="34" charset="-122"/>
              </a:rPr>
              <a:t>rwnd</a:t>
            </a:r>
            <a:r>
              <a:rPr lang="en-US" altLang="zh-CN" sz="1900" b="1" dirty="0">
                <a:latin typeface="微软雅黑" panose="020B0503020204020204" pitchFamily="34" charset="-122"/>
                <a:ea typeface="微软雅黑" panose="020B0503020204020204" pitchFamily="34" charset="-122"/>
              </a:rPr>
              <a:t> </a:t>
            </a:r>
            <a:r>
              <a:rPr lang="zh-CN" altLang="en-US" sz="1900" b="1" dirty="0">
                <a:latin typeface="微软雅黑" panose="020B0503020204020204" pitchFamily="34" charset="-122"/>
                <a:ea typeface="微软雅黑" panose="020B0503020204020204" pitchFamily="34" charset="-122"/>
              </a:rPr>
              <a:t>和拥塞窗口 </a:t>
            </a:r>
            <a:r>
              <a:rPr lang="en-US" altLang="zh-CN" sz="1900" b="1" dirty="0" err="1">
                <a:latin typeface="微软雅黑" panose="020B0503020204020204" pitchFamily="34" charset="-122"/>
                <a:ea typeface="微软雅黑" panose="020B0503020204020204" pitchFamily="34" charset="-122"/>
              </a:rPr>
              <a:t>cwnd</a:t>
            </a:r>
            <a:r>
              <a:rPr lang="en-US" altLang="zh-CN" sz="1900" b="1" dirty="0">
                <a:latin typeface="微软雅黑" panose="020B0503020204020204" pitchFamily="34" charset="-122"/>
                <a:ea typeface="微软雅黑" panose="020B0503020204020204" pitchFamily="34" charset="-122"/>
              </a:rPr>
              <a:t> </a:t>
            </a:r>
            <a:r>
              <a:rPr lang="zh-CN" altLang="en-US" sz="1900" b="1" dirty="0">
                <a:latin typeface="微软雅黑" panose="020B0503020204020204" pitchFamily="34" charset="-122"/>
                <a:ea typeface="微软雅黑" panose="020B0503020204020204" pitchFamily="34" charset="-122"/>
              </a:rPr>
              <a:t>这两个变量中较小的一个，即应按以下公式确定：</a:t>
            </a:r>
            <a:endParaRPr lang="en-US" altLang="zh-CN" sz="1900" b="1" dirty="0">
              <a:latin typeface="微软雅黑" panose="020B0503020204020204" pitchFamily="34" charset="-122"/>
              <a:ea typeface="微软雅黑" panose="020B0503020204020204" pitchFamily="34" charset="-122"/>
            </a:endParaRPr>
          </a:p>
          <a:p>
            <a:pPr marL="342900" indent="-342900">
              <a:lnSpc>
                <a:spcPts val="2700"/>
              </a:lnSpc>
              <a:buClr>
                <a:srgbClr val="0070C0"/>
              </a:buClr>
              <a:buFont typeface="Wingdings" panose="05000000000000000000" pitchFamily="2" charset="2"/>
              <a:buChar char="l"/>
            </a:pPr>
            <a:endParaRPr lang="zh-CN" altLang="en-US" sz="1900" b="1" dirty="0">
              <a:latin typeface="微软雅黑" panose="020B0503020204020204" pitchFamily="34" charset="-122"/>
              <a:ea typeface="微软雅黑" panose="020B0503020204020204" pitchFamily="34" charset="-122"/>
            </a:endParaRPr>
          </a:p>
          <a:p>
            <a:pPr>
              <a:lnSpc>
                <a:spcPts val="2700"/>
              </a:lnSpc>
              <a:buClr>
                <a:srgbClr val="0070C0"/>
              </a:buClr>
            </a:pPr>
            <a:endParaRPr lang="zh-CN" altLang="en-US" sz="1900" b="1" dirty="0">
              <a:latin typeface="微软雅黑" panose="020B0503020204020204" pitchFamily="34" charset="-122"/>
              <a:ea typeface="微软雅黑" panose="020B0503020204020204" pitchFamily="34" charset="-122"/>
            </a:endParaRPr>
          </a:p>
          <a:p>
            <a:pPr marL="342900" indent="-342900">
              <a:lnSpc>
                <a:spcPts val="2700"/>
              </a:lnSpc>
              <a:buClr>
                <a:srgbClr val="0070C0"/>
              </a:buClr>
              <a:buFont typeface="Wingdings" panose="05000000000000000000" pitchFamily="2" charset="2"/>
              <a:buChar char="l"/>
            </a:pPr>
            <a:r>
              <a:rPr lang="zh-CN" altLang="en-US" sz="1900" b="1" dirty="0">
                <a:latin typeface="微软雅黑" panose="020B0503020204020204" pitchFamily="34" charset="-122"/>
                <a:ea typeface="微软雅黑" panose="020B0503020204020204" pitchFamily="34" charset="-122"/>
              </a:rPr>
              <a:t>当 </a:t>
            </a:r>
            <a:r>
              <a:rPr lang="en-US" altLang="zh-CN" sz="1900" b="1" dirty="0" err="1">
                <a:latin typeface="微软雅黑" panose="020B0503020204020204" pitchFamily="34" charset="-122"/>
                <a:ea typeface="微软雅黑" panose="020B0503020204020204" pitchFamily="34" charset="-122"/>
              </a:rPr>
              <a:t>rwnd</a:t>
            </a:r>
            <a:r>
              <a:rPr lang="en-US" altLang="zh-CN" sz="1900" b="1" dirty="0">
                <a:latin typeface="微软雅黑" panose="020B0503020204020204" pitchFamily="34" charset="-122"/>
                <a:ea typeface="微软雅黑" panose="020B0503020204020204" pitchFamily="34" charset="-122"/>
              </a:rPr>
              <a:t> &lt; </a:t>
            </a:r>
            <a:r>
              <a:rPr lang="en-US" altLang="zh-CN" sz="1900" b="1" dirty="0" err="1">
                <a:latin typeface="微软雅黑" panose="020B0503020204020204" pitchFamily="34" charset="-122"/>
                <a:ea typeface="微软雅黑" panose="020B0503020204020204" pitchFamily="34" charset="-122"/>
              </a:rPr>
              <a:t>cwnd</a:t>
            </a:r>
            <a:r>
              <a:rPr lang="en-US" altLang="zh-CN" sz="1900" b="1" dirty="0">
                <a:latin typeface="微软雅黑" panose="020B0503020204020204" pitchFamily="34" charset="-122"/>
                <a:ea typeface="微软雅黑" panose="020B0503020204020204" pitchFamily="34" charset="-122"/>
              </a:rPr>
              <a:t> </a:t>
            </a:r>
            <a:r>
              <a:rPr lang="zh-CN" altLang="en-US" sz="1900" b="1" dirty="0">
                <a:latin typeface="微软雅黑" panose="020B0503020204020204" pitchFamily="34" charset="-122"/>
                <a:ea typeface="微软雅黑" panose="020B0503020204020204" pitchFamily="34" charset="-122"/>
              </a:rPr>
              <a:t>时，是接收方的接收能力限制发送窗口的最大值。</a:t>
            </a:r>
            <a:endParaRPr lang="zh-CN" altLang="en-US" sz="1900" b="1" dirty="0">
              <a:latin typeface="微软雅黑" panose="020B0503020204020204" pitchFamily="34" charset="-122"/>
              <a:ea typeface="微软雅黑" panose="020B0503020204020204" pitchFamily="34" charset="-122"/>
            </a:endParaRPr>
          </a:p>
          <a:p>
            <a:pPr marL="342900" indent="-342900">
              <a:lnSpc>
                <a:spcPts val="2700"/>
              </a:lnSpc>
              <a:buClr>
                <a:srgbClr val="0070C0"/>
              </a:buClr>
              <a:buFont typeface="Wingdings" panose="05000000000000000000" pitchFamily="2" charset="2"/>
              <a:buChar char="l"/>
            </a:pPr>
            <a:r>
              <a:rPr lang="zh-CN" altLang="en-US" sz="1900" b="1" dirty="0">
                <a:latin typeface="微软雅黑" panose="020B0503020204020204" pitchFamily="34" charset="-122"/>
                <a:ea typeface="微软雅黑" panose="020B0503020204020204" pitchFamily="34" charset="-122"/>
              </a:rPr>
              <a:t>当 </a:t>
            </a:r>
            <a:r>
              <a:rPr lang="en-US" altLang="zh-CN" sz="1900" b="1" dirty="0" err="1">
                <a:latin typeface="微软雅黑" panose="020B0503020204020204" pitchFamily="34" charset="-122"/>
                <a:ea typeface="微软雅黑" panose="020B0503020204020204" pitchFamily="34" charset="-122"/>
              </a:rPr>
              <a:t>cwnd</a:t>
            </a:r>
            <a:r>
              <a:rPr lang="en-US" altLang="zh-CN" sz="1900" b="1" dirty="0">
                <a:latin typeface="微软雅黑" panose="020B0503020204020204" pitchFamily="34" charset="-122"/>
                <a:ea typeface="微软雅黑" panose="020B0503020204020204" pitchFamily="34" charset="-122"/>
              </a:rPr>
              <a:t> &lt; </a:t>
            </a:r>
            <a:r>
              <a:rPr lang="en-US" altLang="zh-CN" sz="1900" b="1" dirty="0" err="1">
                <a:latin typeface="微软雅黑" panose="020B0503020204020204" pitchFamily="34" charset="-122"/>
                <a:ea typeface="微软雅黑" panose="020B0503020204020204" pitchFamily="34" charset="-122"/>
              </a:rPr>
              <a:t>rwnd</a:t>
            </a:r>
            <a:r>
              <a:rPr lang="en-US" altLang="zh-CN" sz="1900" b="1" dirty="0">
                <a:latin typeface="微软雅黑" panose="020B0503020204020204" pitchFamily="34" charset="-122"/>
                <a:ea typeface="微软雅黑" panose="020B0503020204020204" pitchFamily="34" charset="-122"/>
              </a:rPr>
              <a:t> </a:t>
            </a:r>
            <a:r>
              <a:rPr lang="zh-CN" altLang="en-US" sz="1900" b="1" dirty="0">
                <a:latin typeface="微软雅黑" panose="020B0503020204020204" pitchFamily="34" charset="-122"/>
                <a:ea typeface="微软雅黑" panose="020B0503020204020204" pitchFamily="34" charset="-122"/>
              </a:rPr>
              <a:t>时，则是网络的拥塞限制发送窗口的最大值。 </a:t>
            </a:r>
            <a:endParaRPr lang="zh-CN" altLang="en-US" sz="1900" b="1" dirty="0">
              <a:latin typeface="微软雅黑" panose="020B0503020204020204" pitchFamily="34" charset="-122"/>
              <a:ea typeface="微软雅黑" panose="020B0503020204020204" pitchFamily="34" charset="-122"/>
            </a:endParaRPr>
          </a:p>
        </p:txBody>
      </p:sp>
      <p:sp>
        <p:nvSpPr>
          <p:cNvPr id="5" name="矩形 4"/>
          <p:cNvSpPr/>
          <p:nvPr/>
        </p:nvSpPr>
        <p:spPr>
          <a:xfrm>
            <a:off x="556965" y="1995286"/>
            <a:ext cx="8048776" cy="369332"/>
          </a:xfrm>
          <a:prstGeom prst="rect">
            <a:avLst/>
          </a:prstGeom>
          <a:solidFill>
            <a:srgbClr val="99FFCC"/>
          </a:solidFill>
          <a:ln w="12700"/>
        </p:spPr>
        <p:style>
          <a:lnRef idx="2">
            <a:schemeClr val="dk1"/>
          </a:lnRef>
          <a:fillRef idx="1">
            <a:schemeClr val="lt1"/>
          </a:fillRef>
          <a:effectRef idx="0">
            <a:schemeClr val="dk1"/>
          </a:effectRef>
          <a:fontRef idx="minor">
            <a:schemeClr val="dk1"/>
          </a:fontRef>
        </p:style>
        <p:txBody>
          <a:bodyPr wrap="none" lIns="91436" tIns="45718" rIns="91436" bIns="45718" anchor="ctr"/>
          <a:lstStyle/>
          <a:p>
            <a:pPr algn="ctr"/>
            <a:r>
              <a:rPr lang="zh-CN" altLang="en-US" b="1" dirty="0">
                <a:latin typeface="微软雅黑" panose="020B0503020204020204" pitchFamily="34" charset="-122"/>
                <a:ea typeface="微软雅黑" panose="020B0503020204020204" pitchFamily="34" charset="-122"/>
              </a:rPr>
              <a:t>发送窗口的上限值 </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Min [</a:t>
            </a:r>
            <a:r>
              <a:rPr lang="en-US" altLang="zh-CN" b="1" dirty="0" err="1">
                <a:latin typeface="微软雅黑" panose="020B0503020204020204" pitchFamily="34" charset="-122"/>
                <a:ea typeface="微软雅黑" panose="020B0503020204020204" pitchFamily="34" charset="-122"/>
              </a:rPr>
              <a:t>rwnd</a:t>
            </a:r>
            <a:r>
              <a:rPr lang="en-US" altLang="zh-CN" b="1" dirty="0">
                <a:latin typeface="微软雅黑" panose="020B0503020204020204" pitchFamily="34" charset="-122"/>
                <a:ea typeface="微软雅黑" panose="020B0503020204020204" pitchFamily="34" charset="-122"/>
              </a:rPr>
              <a:t>, </a:t>
            </a:r>
            <a:r>
              <a:rPr lang="en-US" altLang="zh-CN" b="1" dirty="0" err="1">
                <a:latin typeface="微软雅黑" panose="020B0503020204020204" pitchFamily="34" charset="-122"/>
                <a:ea typeface="微软雅黑" panose="020B0503020204020204" pitchFamily="34" charset="-122"/>
              </a:rPr>
              <a:t>cwnd</a:t>
            </a:r>
            <a:r>
              <a:rPr lang="en-US" altLang="zh-CN" b="1" dirty="0">
                <a:latin typeface="微软雅黑" panose="020B0503020204020204" pitchFamily="34" charset="-122"/>
                <a:ea typeface="微软雅黑" panose="020B0503020204020204" pitchFamily="34" charset="-122"/>
              </a:rPr>
              <a:t>]                (5-9)</a:t>
            </a:r>
            <a:endParaRPr lang="en-US" altLang="zh-CN" b="1" dirty="0">
              <a:latin typeface="微软雅黑" panose="020B0503020204020204" pitchFamily="34" charset="-122"/>
              <a:ea typeface="微软雅黑" panose="020B0503020204020204" pitchFamily="34" charset="-122"/>
            </a:endParaRPr>
          </a:p>
        </p:txBody>
      </p:sp>
      <p:sp>
        <p:nvSpPr>
          <p:cNvPr id="6" name="对角圆角矩形 5"/>
          <p:cNvSpPr/>
          <p:nvPr/>
        </p:nvSpPr>
        <p:spPr>
          <a:xfrm>
            <a:off x="556965" y="3355437"/>
            <a:ext cx="8048776" cy="913012"/>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 name="矩形 6"/>
          <p:cNvSpPr/>
          <p:nvPr/>
        </p:nvSpPr>
        <p:spPr>
          <a:xfrm>
            <a:off x="940853" y="3423788"/>
            <a:ext cx="7363641" cy="784827"/>
          </a:xfrm>
          <a:prstGeom prst="rect">
            <a:avLst/>
          </a:prstGeom>
        </p:spPr>
        <p:txBody>
          <a:bodyPr wrap="square" lIns="91436" tIns="45718" rIns="91436" bIns="45718">
            <a:spAutoFit/>
          </a:bodyPr>
          <a:lstStyle/>
          <a:p>
            <a:pPr>
              <a:lnSpc>
                <a:spcPts val="2700"/>
              </a:lnSpc>
              <a:spcBef>
                <a:spcPts val="600"/>
              </a:spcBef>
            </a:pPr>
            <a:r>
              <a:rPr lang="zh-CN" altLang="en-US" sz="2000" b="1" dirty="0">
                <a:solidFill>
                  <a:schemeClr val="bg1"/>
                </a:solidFill>
                <a:latin typeface="微软雅黑" panose="020B0503020204020204" pitchFamily="34" charset="-122"/>
                <a:ea typeface="微软雅黑" panose="020B0503020204020204" pitchFamily="34" charset="-122"/>
              </a:rPr>
              <a:t>也就是说，</a:t>
            </a:r>
            <a:r>
              <a:rPr lang="en-US" altLang="zh-CN" sz="2000" b="1" dirty="0" err="1">
                <a:solidFill>
                  <a:schemeClr val="bg1"/>
                </a:solidFill>
                <a:latin typeface="微软雅黑" panose="020B0503020204020204" pitchFamily="34" charset="-122"/>
                <a:ea typeface="微软雅黑" panose="020B0503020204020204" pitchFamily="34" charset="-122"/>
              </a:rPr>
              <a:t>rwnd</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和 </a:t>
            </a:r>
            <a:r>
              <a:rPr lang="en-US" altLang="zh-CN" sz="2000" b="1" dirty="0" err="1">
                <a:solidFill>
                  <a:schemeClr val="bg1"/>
                </a:solidFill>
                <a:latin typeface="微软雅黑" panose="020B0503020204020204" pitchFamily="34" charset="-122"/>
                <a:ea typeface="微软雅黑" panose="020B0503020204020204" pitchFamily="34" charset="-122"/>
              </a:rPr>
              <a:t>cwnd</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中数值较小的一个，控制了发送方发送数据的速率。</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2629135" y="1602971"/>
            <a:ext cx="5775326" cy="1982787"/>
            <a:chOff x="2629135" y="1377190"/>
            <a:chExt cx="5775326" cy="1982787"/>
          </a:xfrm>
        </p:grpSpPr>
        <p:grpSp>
          <p:nvGrpSpPr>
            <p:cNvPr id="9" name="组合 8"/>
            <p:cNvGrpSpPr/>
            <p:nvPr/>
          </p:nvGrpSpPr>
          <p:grpSpPr>
            <a:xfrm>
              <a:off x="2629135" y="1642479"/>
              <a:ext cx="5775326" cy="936625"/>
              <a:chOff x="2629135" y="1631190"/>
              <a:chExt cx="5775326" cy="936625"/>
            </a:xfrm>
          </p:grpSpPr>
          <p:sp>
            <p:nvSpPr>
              <p:cNvPr id="3" name="Rectangle 9"/>
              <p:cNvSpPr>
                <a:spLocks noChangeArrowheads="1"/>
              </p:cNvSpPr>
              <p:nvPr/>
            </p:nvSpPr>
            <p:spPr bwMode="auto">
              <a:xfrm>
                <a:off x="2629135" y="1631190"/>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4" name="Rectangle 10"/>
              <p:cNvSpPr>
                <a:spLocks noChangeArrowheads="1"/>
              </p:cNvSpPr>
              <p:nvPr/>
            </p:nvSpPr>
            <p:spPr bwMode="auto">
              <a:xfrm>
                <a:off x="2629135" y="2237615"/>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grpSp>
        <p:sp>
          <p:nvSpPr>
            <p:cNvPr id="5" name="Line 16"/>
            <p:cNvSpPr>
              <a:spLocks noChangeShapeType="1"/>
            </p:cNvSpPr>
            <p:nvPr/>
          </p:nvSpPr>
          <p:spPr bwMode="auto">
            <a:xfrm>
              <a:off x="3637198" y="1559752"/>
              <a:ext cx="0" cy="1800225"/>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6" name="Rectangle 8"/>
            <p:cNvSpPr>
              <a:spLocks noChangeArrowheads="1"/>
            </p:cNvSpPr>
            <p:nvPr/>
          </p:nvSpPr>
          <p:spPr bwMode="auto">
            <a:xfrm>
              <a:off x="2700573" y="1377190"/>
              <a:ext cx="54721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5.9.1                                     TCP </a:t>
              </a:r>
              <a:r>
                <a:rPr lang="zh-CN" altLang="en-US" sz="2000" b="1" dirty="0">
                  <a:solidFill>
                    <a:schemeClr val="bg1"/>
                  </a:solidFill>
                  <a:latin typeface="微软雅黑" panose="020B0503020204020204" pitchFamily="34" charset="-122"/>
                  <a:ea typeface="微软雅黑" panose="020B0503020204020204" pitchFamily="34" charset="-122"/>
                </a:rPr>
                <a:t>的连接建立</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5.9.2                                     TCP </a:t>
              </a:r>
              <a:r>
                <a:rPr lang="zh-CN" altLang="en-US" sz="2000" b="1" dirty="0">
                  <a:solidFill>
                    <a:schemeClr val="bg1"/>
                  </a:solidFill>
                  <a:latin typeface="微软雅黑" panose="020B0503020204020204" pitchFamily="34" charset="-122"/>
                  <a:ea typeface="微软雅黑" panose="020B0503020204020204" pitchFamily="34" charset="-122"/>
                </a:rPr>
                <a:t>的连接释放</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5.9.3                                 TCP </a:t>
              </a:r>
              <a:r>
                <a:rPr lang="zh-CN" altLang="en-US" sz="2000" b="1" dirty="0">
                  <a:solidFill>
                    <a:schemeClr val="bg1"/>
                  </a:solidFill>
                  <a:latin typeface="微软雅黑" panose="020B0503020204020204" pitchFamily="34" charset="-122"/>
                  <a:ea typeface="微软雅黑" panose="020B0503020204020204" pitchFamily="34" charset="-122"/>
                </a:rPr>
                <a:t>的有限状态机</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7" name="Rectangle 27"/>
          <p:cNvSpPr>
            <a:spLocks noChangeArrowheads="1"/>
          </p:cNvSpPr>
          <p:nvPr/>
        </p:nvSpPr>
        <p:spPr bwMode="auto">
          <a:xfrm>
            <a:off x="639732" y="163119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eaLnBrk="0" hangingPunct="0"/>
            <a:endParaRPr lang="fr-FR">
              <a:latin typeface="宋体" panose="02010600030101010101" pitchFamily="2" charset="-122"/>
            </a:endParaRPr>
          </a:p>
        </p:txBody>
      </p:sp>
      <p:sp>
        <p:nvSpPr>
          <p:cNvPr id="8" name="Rectangle 29"/>
          <p:cNvSpPr>
            <a:spLocks noChangeArrowheads="1"/>
          </p:cNvSpPr>
          <p:nvPr/>
        </p:nvSpPr>
        <p:spPr bwMode="auto">
          <a:xfrm>
            <a:off x="648621" y="1726123"/>
            <a:ext cx="1627651" cy="1027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eaLnBrk="0" hangingPunct="0"/>
            <a:r>
              <a:rPr lang="fr-FR" altLang="zh-CN" sz="2000" b="1" dirty="0">
                <a:solidFill>
                  <a:srgbClr val="FFFF00"/>
                </a:solidFill>
                <a:latin typeface="微软雅黑" panose="020B0503020204020204" pitchFamily="34" charset="-122"/>
                <a:ea typeface="微软雅黑" panose="020B0503020204020204" pitchFamily="34" charset="-122"/>
              </a:rPr>
              <a:t>5.9</a:t>
            </a:r>
            <a:endParaRPr lang="fr-FR" altLang="zh-CN" sz="2000" b="1" dirty="0">
              <a:solidFill>
                <a:srgbClr val="FFFF00"/>
              </a:solidFill>
              <a:latin typeface="微软雅黑" panose="020B0503020204020204" pitchFamily="34" charset="-122"/>
              <a:ea typeface="微软雅黑" panose="020B0503020204020204" pitchFamily="34" charset="-122"/>
            </a:endParaRPr>
          </a:p>
          <a:p>
            <a:pPr eaLnBrk="0" hangingPunct="0"/>
            <a:r>
              <a:rPr lang="en-US" altLang="zh-CN" sz="2000" b="1" dirty="0">
                <a:solidFill>
                  <a:schemeClr val="bg1"/>
                </a:solidFill>
                <a:latin typeface="微软雅黑" panose="020B0503020204020204" pitchFamily="34" charset="-122"/>
                <a:ea typeface="微软雅黑" panose="020B0503020204020204" pitchFamily="34" charset="-122"/>
              </a:rPr>
              <a:t>TCP </a:t>
            </a:r>
            <a:r>
              <a:rPr lang="zh-CN" altLang="en-US" sz="2000" b="1" dirty="0">
                <a:solidFill>
                  <a:schemeClr val="bg1"/>
                </a:solidFill>
                <a:latin typeface="微软雅黑" panose="020B0503020204020204" pitchFamily="34" charset="-122"/>
                <a:ea typeface="微软雅黑" panose="020B0503020204020204" pitchFamily="34" charset="-122"/>
              </a:rPr>
              <a:t>的运输连接管理</a:t>
            </a:r>
            <a:endParaRPr lang="zh-CN" altLang="fr-FR"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343118" y="756615"/>
            <a:ext cx="8053711" cy="388721"/>
          </a:xfrm>
          <a:prstGeom prst="roundRect">
            <a:avLst>
              <a:gd name="adj" fmla="val 16667"/>
            </a:avLst>
          </a:prstGeom>
          <a:solidFill>
            <a:srgbClr val="0089FA"/>
          </a:solidFill>
          <a:ln>
            <a:noFill/>
          </a:ln>
          <a:effectLst/>
        </p:spPr>
        <p:txBody>
          <a:bodyPr wrap="none" lIns="91436" tIns="45718" rIns="91436" bIns="45718" anchor="ctr"/>
          <a:lstStyle/>
          <a:p>
            <a:endParaRPr lang="zh-CN" altLang="en-US"/>
          </a:p>
        </p:txBody>
      </p:sp>
      <p:sp>
        <p:nvSpPr>
          <p:cNvPr id="3" name="Rectangle 6"/>
          <p:cNvSpPr>
            <a:spLocks noChangeArrowheads="1"/>
          </p:cNvSpPr>
          <p:nvPr/>
        </p:nvSpPr>
        <p:spPr bwMode="auto">
          <a:xfrm>
            <a:off x="2892650" y="705200"/>
            <a:ext cx="29546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运输连接的三个阶段</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 name="Rectangle 8"/>
          <p:cNvSpPr>
            <a:spLocks noChangeArrowheads="1"/>
          </p:cNvSpPr>
          <p:nvPr/>
        </p:nvSpPr>
        <p:spPr bwMode="auto">
          <a:xfrm>
            <a:off x="343118" y="1169640"/>
            <a:ext cx="8053711"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285750" indent="-28575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TCP </a:t>
            </a:r>
            <a:r>
              <a:rPr lang="zh-CN" altLang="en-US" sz="2000" b="1" dirty="0">
                <a:latin typeface="微软雅黑" panose="020B0503020204020204" pitchFamily="34" charset="-122"/>
                <a:ea typeface="微软雅黑" panose="020B0503020204020204" pitchFamily="34" charset="-122"/>
              </a:rPr>
              <a:t>是面向连接的协议。</a:t>
            </a:r>
            <a:endParaRPr lang="en-US" altLang="zh-CN"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运输连接是每一次</a:t>
            </a:r>
            <a:r>
              <a:rPr lang="zh-CN" altLang="en-US" sz="2000" b="1" dirty="0">
                <a:solidFill>
                  <a:srgbClr val="FF0000"/>
                </a:solidFill>
                <a:latin typeface="微软雅黑" panose="020B0503020204020204" pitchFamily="34" charset="-122"/>
                <a:ea typeface="微软雅黑" panose="020B0503020204020204" pitchFamily="34" charset="-122"/>
              </a:rPr>
              <a:t>面向连接的通讯中必不可少的过程</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TCP </a:t>
            </a:r>
            <a:r>
              <a:rPr lang="zh-CN" altLang="en-US" sz="2000" b="1" dirty="0">
                <a:latin typeface="微软雅黑" panose="020B0503020204020204" pitchFamily="34" charset="-122"/>
                <a:ea typeface="微软雅黑" panose="020B0503020204020204" pitchFamily="34" charset="-122"/>
              </a:rPr>
              <a:t>运输连接有三个阶段：</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solidFill>
                  <a:srgbClr val="0000FF"/>
                </a:solidFill>
                <a:latin typeface="微软雅黑" panose="020B0503020204020204" pitchFamily="34" charset="-122"/>
                <a:ea typeface="微软雅黑" panose="020B0503020204020204" pitchFamily="34" charset="-122"/>
              </a:rPr>
              <a:t>连接建立（“三报文握手“）</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solidFill>
                  <a:srgbClr val="0000FF"/>
                </a:solidFill>
                <a:latin typeface="微软雅黑" panose="020B0503020204020204" pitchFamily="34" charset="-122"/>
                <a:ea typeface="微软雅黑" panose="020B0503020204020204" pitchFamily="34" charset="-122"/>
              </a:rPr>
              <a:t>数据传送（实现可靠的传输）</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solidFill>
                  <a:srgbClr val="0000FF"/>
                </a:solidFill>
                <a:latin typeface="微软雅黑" panose="020B0503020204020204" pitchFamily="34" charset="-122"/>
                <a:ea typeface="微软雅黑" panose="020B0503020204020204" pitchFamily="34" charset="-122"/>
              </a:rPr>
              <a:t>连接释放（“四报文挥手”）</a:t>
            </a:r>
            <a:endParaRPr lang="en-US" altLang="zh-CN" sz="2000" b="1" dirty="0">
              <a:solidFill>
                <a:srgbClr val="0000FF"/>
              </a:solidFill>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endParaRPr lang="zh-CN" altLang="en-US" sz="2000" b="1" dirty="0">
              <a:solidFill>
                <a:srgbClr val="0000FF"/>
              </a:solidFill>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en-US" altLang="zh-CN" sz="2000" b="1" dirty="0">
                <a:solidFill>
                  <a:srgbClr val="0000FF"/>
                </a:solidFill>
                <a:latin typeface="微软雅黑" panose="020B0503020204020204" pitchFamily="34" charset="-122"/>
                <a:ea typeface="微软雅黑" panose="020B0503020204020204" pitchFamily="34" charset="-122"/>
              </a:rPr>
              <a:t>TCP </a:t>
            </a:r>
            <a:r>
              <a:rPr lang="zh-CN" altLang="en-US" sz="2000" b="1" dirty="0">
                <a:solidFill>
                  <a:srgbClr val="0000FF"/>
                </a:solidFill>
                <a:latin typeface="微软雅黑" panose="020B0503020204020204" pitchFamily="34" charset="-122"/>
                <a:ea typeface="微软雅黑" panose="020B0503020204020204" pitchFamily="34" charset="-122"/>
              </a:rPr>
              <a:t>连接的管理</a:t>
            </a:r>
            <a:r>
              <a:rPr lang="zh-CN" altLang="en-US" sz="2000" b="1" dirty="0">
                <a:latin typeface="微软雅黑" panose="020B0503020204020204" pitchFamily="34" charset="-122"/>
                <a:ea typeface="微软雅黑" panose="020B0503020204020204" pitchFamily="34" charset="-122"/>
              </a:rPr>
              <a:t>就是使 </a:t>
            </a:r>
            <a:r>
              <a:rPr lang="en-US" altLang="zh-CN" sz="2000" b="1" dirty="0">
                <a:latin typeface="微软雅黑" panose="020B0503020204020204" pitchFamily="34" charset="-122"/>
                <a:ea typeface="微软雅黑" panose="020B0503020204020204" pitchFamily="34" charset="-122"/>
              </a:rPr>
              <a:t>TCP </a:t>
            </a:r>
            <a:r>
              <a:rPr lang="zh-CN" altLang="en-US" sz="2000" b="1" dirty="0">
                <a:latin typeface="微软雅黑" panose="020B0503020204020204" pitchFamily="34" charset="-122"/>
                <a:ea typeface="微软雅黑" panose="020B0503020204020204" pitchFamily="34" charset="-122"/>
              </a:rPr>
              <a:t>连接的建立和释放都能正常地进行。</a:t>
            </a:r>
            <a:endParaRPr lang="zh-CN" altLang="en-US" sz="2000" b="1" dirty="0">
              <a:latin typeface="微软雅黑" panose="020B0503020204020204" pitchFamily="34" charset="-122"/>
              <a:ea typeface="微软雅黑" panose="020B0503020204020204" pitchFamily="34" charset="-122"/>
            </a:endParaRPr>
          </a:p>
        </p:txBody>
      </p:sp>
      <p:pic>
        <p:nvPicPr>
          <p:cNvPr id="1536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37655" y="2087937"/>
            <a:ext cx="4061190" cy="20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5" y="967347"/>
            <a:ext cx="8053711" cy="388721"/>
          </a:xfrm>
          <a:prstGeom prst="roundRect">
            <a:avLst>
              <a:gd name="adj" fmla="val 16667"/>
            </a:avLst>
          </a:prstGeom>
          <a:solidFill>
            <a:srgbClr val="0089FA"/>
          </a:solidFill>
          <a:ln>
            <a:noFill/>
          </a:ln>
          <a:effectLst/>
        </p:spPr>
        <p:txBody>
          <a:bodyPr wrap="none" lIns="91436" tIns="45718" rIns="91436" bIns="45718" anchor="ctr"/>
          <a:lstStyle/>
          <a:p>
            <a:endParaRPr lang="zh-CN" altLang="en-US"/>
          </a:p>
        </p:txBody>
      </p:sp>
      <p:sp>
        <p:nvSpPr>
          <p:cNvPr id="3" name="Rectangle 6"/>
          <p:cNvSpPr>
            <a:spLocks noChangeArrowheads="1"/>
          </p:cNvSpPr>
          <p:nvPr/>
        </p:nvSpPr>
        <p:spPr bwMode="auto">
          <a:xfrm>
            <a:off x="1831126" y="925076"/>
            <a:ext cx="54817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TCP </a:t>
            </a:r>
            <a:r>
              <a:rPr lang="zh-CN" altLang="en-US" sz="2400" b="1" dirty="0">
                <a:solidFill>
                  <a:schemeClr val="bg1"/>
                </a:solidFill>
                <a:latin typeface="微软雅黑" panose="020B0503020204020204" pitchFamily="34" charset="-122"/>
                <a:ea typeface="微软雅黑" panose="020B0503020204020204" pitchFamily="34" charset="-122"/>
              </a:rPr>
              <a:t>连接建立过程中要解决的三个问题</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 name="Rectangle 8"/>
          <p:cNvSpPr>
            <a:spLocks noChangeArrowheads="1"/>
          </p:cNvSpPr>
          <p:nvPr/>
        </p:nvSpPr>
        <p:spPr bwMode="auto">
          <a:xfrm>
            <a:off x="545145" y="1380371"/>
            <a:ext cx="8053711" cy="220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42900" indent="-342900">
              <a:lnSpc>
                <a:spcPts val="3300"/>
              </a:lnSpc>
              <a:buClr>
                <a:srgbClr val="0070C0"/>
              </a:buClr>
              <a:buFont typeface="+mj-lt"/>
              <a:buAutoNum type="arabicPeriod"/>
            </a:pPr>
            <a:r>
              <a:rPr lang="zh-CN" altLang="en-US" sz="2000" b="1" dirty="0">
                <a:latin typeface="微软雅黑" panose="020B0503020204020204" pitchFamily="34" charset="-122"/>
                <a:ea typeface="微软雅黑" panose="020B0503020204020204" pitchFamily="34" charset="-122"/>
              </a:rPr>
              <a:t>要使每一方能够确知对方的存在。</a:t>
            </a:r>
            <a:endParaRPr lang="zh-CN" altLang="en-US" sz="2000"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mj-lt"/>
              <a:buAutoNum type="arabicPeriod"/>
            </a:pPr>
            <a:r>
              <a:rPr lang="zh-CN" altLang="en-US" sz="2000" b="1" dirty="0">
                <a:latin typeface="微软雅黑" panose="020B0503020204020204" pitchFamily="34" charset="-122"/>
                <a:ea typeface="微软雅黑" panose="020B0503020204020204" pitchFamily="34" charset="-122"/>
              </a:rPr>
              <a:t>要允许双方协商一些参数（如最大窗口值、最大报文段长度、时间戳选项以及服务质量等）。</a:t>
            </a:r>
            <a:endParaRPr lang="zh-CN" altLang="en-US" sz="2000"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mj-lt"/>
              <a:buAutoNum type="arabicPeriod"/>
            </a:pPr>
            <a:r>
              <a:rPr lang="zh-CN" altLang="en-US" sz="2000" b="1" dirty="0">
                <a:latin typeface="微软雅黑" panose="020B0503020204020204" pitchFamily="34" charset="-122"/>
                <a:ea typeface="微软雅黑" panose="020B0503020204020204" pitchFamily="34" charset="-122"/>
              </a:rPr>
              <a:t>能够对运输实体资源（如缓存大小、各状态变量连接表中的项目等）进行初始化。</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9"/>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9"/>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5" y="543096"/>
            <a:ext cx="8053711" cy="388721"/>
          </a:xfrm>
          <a:prstGeom prst="roundRect">
            <a:avLst>
              <a:gd name="adj" fmla="val 16667"/>
            </a:avLst>
          </a:prstGeom>
          <a:solidFill>
            <a:srgbClr val="0089FA"/>
          </a:solidFill>
          <a:ln>
            <a:noFill/>
          </a:ln>
          <a:effectLst/>
        </p:spPr>
        <p:txBody>
          <a:bodyPr wrap="none" lIns="91436" tIns="45718" rIns="91436" bIns="45718" anchor="ctr"/>
          <a:lstStyle/>
          <a:p>
            <a:endParaRPr lang="zh-CN" altLang="en-US"/>
          </a:p>
        </p:txBody>
      </p:sp>
      <p:sp>
        <p:nvSpPr>
          <p:cNvPr id="3" name="Rectangle 6"/>
          <p:cNvSpPr>
            <a:spLocks noChangeArrowheads="1"/>
          </p:cNvSpPr>
          <p:nvPr/>
        </p:nvSpPr>
        <p:spPr bwMode="auto">
          <a:xfrm>
            <a:off x="2906739" y="500825"/>
            <a:ext cx="33305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5.9.1  TCP </a:t>
            </a:r>
            <a:r>
              <a:rPr lang="zh-CN" altLang="en-US" sz="2400" b="1" dirty="0">
                <a:solidFill>
                  <a:schemeClr val="bg1"/>
                </a:solidFill>
                <a:latin typeface="微软雅黑" panose="020B0503020204020204" pitchFamily="34" charset="-122"/>
                <a:ea typeface="微软雅黑" panose="020B0503020204020204" pitchFamily="34" charset="-122"/>
              </a:rPr>
              <a:t>的连接建立</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 name="Rectangle 8"/>
          <p:cNvSpPr>
            <a:spLocks noChangeArrowheads="1"/>
          </p:cNvSpPr>
          <p:nvPr/>
        </p:nvSpPr>
        <p:spPr bwMode="auto">
          <a:xfrm>
            <a:off x="394161" y="2297886"/>
            <a:ext cx="8053711" cy="938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42900" indent="-342900">
              <a:lnSpc>
                <a:spcPts val="3300"/>
              </a:lnSpc>
              <a:buClr>
                <a:srgbClr val="0070C0"/>
              </a:buClr>
              <a:buFont typeface="Wingdings" panose="05000000000000000000" pitchFamily="2" charset="2"/>
              <a:buChar char="l"/>
            </a:pPr>
            <a:r>
              <a:rPr lang="en-US" altLang="zh-CN" b="1" dirty="0">
                <a:latin typeface="微软雅黑" panose="020B0503020204020204" pitchFamily="34" charset="-122"/>
                <a:ea typeface="微软雅黑" panose="020B0503020204020204" pitchFamily="34" charset="-122"/>
              </a:rPr>
              <a:t>TCP </a:t>
            </a:r>
            <a:r>
              <a:rPr lang="zh-CN" altLang="en-US" b="1" dirty="0">
                <a:latin typeface="微软雅黑" panose="020B0503020204020204" pitchFamily="34" charset="-122"/>
                <a:ea typeface="微软雅黑" panose="020B0503020204020204" pitchFamily="34" charset="-122"/>
              </a:rPr>
              <a:t>建立连接的过程叫做</a:t>
            </a:r>
            <a:r>
              <a:rPr lang="zh-CN" altLang="en-US" b="1" dirty="0">
                <a:solidFill>
                  <a:srgbClr val="0000FF"/>
                </a:solidFill>
                <a:latin typeface="微软雅黑" panose="020B0503020204020204" pitchFamily="34" charset="-122"/>
                <a:ea typeface="微软雅黑" panose="020B0503020204020204" pitchFamily="34" charset="-122"/>
              </a:rPr>
              <a:t>握手</a:t>
            </a:r>
            <a:r>
              <a:rPr lang="zh-CN" altLang="en-US"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握手需要在客户和服务器之间交换三个 </a:t>
            </a:r>
            <a:r>
              <a:rPr lang="en-US" altLang="zh-CN" b="1" dirty="0">
                <a:latin typeface="微软雅黑" panose="020B0503020204020204" pitchFamily="34" charset="-122"/>
                <a:ea typeface="微软雅黑" panose="020B0503020204020204" pitchFamily="34" charset="-122"/>
              </a:rPr>
              <a:t>TCP </a:t>
            </a:r>
            <a:r>
              <a:rPr lang="zh-CN" altLang="en-US" b="1" dirty="0">
                <a:latin typeface="微软雅黑" panose="020B0503020204020204" pitchFamily="34" charset="-122"/>
                <a:ea typeface="微软雅黑" panose="020B0503020204020204" pitchFamily="34" charset="-122"/>
              </a:rPr>
              <a:t>报文段。称之为</a:t>
            </a:r>
            <a:r>
              <a:rPr lang="zh-CN" altLang="en-US" b="1" dirty="0">
                <a:solidFill>
                  <a:srgbClr val="0000FF"/>
                </a:solidFill>
                <a:latin typeface="微软雅黑" panose="020B0503020204020204" pitchFamily="34" charset="-122"/>
                <a:ea typeface="微软雅黑" panose="020B0503020204020204" pitchFamily="34" charset="-122"/>
              </a:rPr>
              <a:t>三报文握手</a:t>
            </a:r>
            <a:r>
              <a:rPr lang="zh-CN" altLang="en-US"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9" name="圆角矩形 8"/>
          <p:cNvSpPr/>
          <p:nvPr/>
        </p:nvSpPr>
        <p:spPr>
          <a:xfrm>
            <a:off x="2803029" y="3223167"/>
            <a:ext cx="5826643" cy="18389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solidFill>
                <a:schemeClr val="tx1"/>
              </a:solidFill>
            </a:endParaRPr>
          </a:p>
        </p:txBody>
      </p:sp>
      <p:sp>
        <p:nvSpPr>
          <p:cNvPr id="10" name="Text Box 155"/>
          <p:cNvSpPr txBox="1">
            <a:spLocks noChangeArrowheads="1"/>
          </p:cNvSpPr>
          <p:nvPr/>
        </p:nvSpPr>
        <p:spPr bwMode="auto">
          <a:xfrm>
            <a:off x="3950935" y="3269905"/>
            <a:ext cx="3372722" cy="363174"/>
          </a:xfrm>
          <a:prstGeom prst="rect">
            <a:avLst/>
          </a:prstGeom>
          <a:noFill/>
          <a:ln w="9525">
            <a:noFill/>
            <a:miter lim="800000"/>
          </a:ln>
          <a:effectLst/>
        </p:spPr>
        <p:txBody>
          <a:bodyPr wrap="square" lIns="91436" tIns="45718" rIns="91436" bIns="45718">
            <a:spAutoFit/>
          </a:bodyPr>
          <a:lstStyle/>
          <a:p>
            <a:pPr algn="ctr">
              <a:lnSpc>
                <a:spcPct val="110000"/>
              </a:lnSpc>
            </a:pPr>
            <a:r>
              <a:rPr lang="en-US" altLang="zh-CN" sz="1600" b="1" dirty="0">
                <a:latin typeface="微软雅黑" panose="020B0503020204020204" pitchFamily="34" charset="-122"/>
                <a:ea typeface="微软雅黑" panose="020B0503020204020204" pitchFamily="34" charset="-122"/>
              </a:rPr>
              <a:t>TCP </a:t>
            </a:r>
            <a:r>
              <a:rPr lang="zh-CN" altLang="en-US" sz="1600" b="1" dirty="0">
                <a:latin typeface="微软雅黑" panose="020B0503020204020204" pitchFamily="34" charset="-122"/>
                <a:ea typeface="微软雅黑" panose="020B0503020204020204" pitchFamily="34" charset="-122"/>
              </a:rPr>
              <a:t>的连接建立：采用三报文握手</a:t>
            </a:r>
            <a:endParaRPr lang="zh-CN" altLang="en-US" sz="1600" b="1" dirty="0">
              <a:latin typeface="微软雅黑" panose="020B0503020204020204" pitchFamily="34" charset="-122"/>
              <a:ea typeface="微软雅黑" panose="020B0503020204020204" pitchFamily="34" charset="-122"/>
            </a:endParaRPr>
          </a:p>
        </p:txBody>
      </p:sp>
      <p:grpSp>
        <p:nvGrpSpPr>
          <p:cNvPr id="11" name="Group 2"/>
          <p:cNvGrpSpPr/>
          <p:nvPr/>
        </p:nvGrpSpPr>
        <p:grpSpPr bwMode="auto">
          <a:xfrm>
            <a:off x="4284056" y="4280866"/>
            <a:ext cx="2873166" cy="689947"/>
            <a:chOff x="1474" y="1888"/>
            <a:chExt cx="2676" cy="2432"/>
          </a:xfrm>
        </p:grpSpPr>
        <p:sp>
          <p:nvSpPr>
            <p:cNvPr id="22" name="Line 3"/>
            <p:cNvSpPr>
              <a:spLocks noChangeShapeType="1"/>
            </p:cNvSpPr>
            <p:nvPr/>
          </p:nvSpPr>
          <p:spPr bwMode="auto">
            <a:xfrm>
              <a:off x="1474" y="1888"/>
              <a:ext cx="0" cy="2432"/>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23" name="Line 4"/>
            <p:cNvSpPr>
              <a:spLocks noChangeShapeType="1"/>
            </p:cNvSpPr>
            <p:nvPr/>
          </p:nvSpPr>
          <p:spPr bwMode="auto">
            <a:xfrm>
              <a:off x="4150" y="1888"/>
              <a:ext cx="0" cy="2432"/>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200" kern="0">
                <a:latin typeface="微软雅黑" panose="020B0503020204020204" pitchFamily="34" charset="-122"/>
                <a:ea typeface="微软雅黑" panose="020B0503020204020204" pitchFamily="34" charset="-122"/>
              </a:endParaRPr>
            </a:p>
          </p:txBody>
        </p:sp>
      </p:grpSp>
      <p:sp>
        <p:nvSpPr>
          <p:cNvPr id="12" name="Rectangle 9"/>
          <p:cNvSpPr>
            <a:spLocks noChangeArrowheads="1"/>
          </p:cNvSpPr>
          <p:nvPr/>
        </p:nvSpPr>
        <p:spPr bwMode="auto">
          <a:xfrm>
            <a:off x="4008831" y="3970938"/>
            <a:ext cx="691644" cy="189738"/>
          </a:xfrm>
          <a:prstGeom prst="rect">
            <a:avLst/>
          </a:prstGeom>
          <a:solidFill>
            <a:srgbClr val="66FF99"/>
          </a:solidFill>
          <a:ln w="12700">
            <a:solidFill>
              <a:schemeClr val="tx1"/>
            </a:solidFill>
            <a:miter lim="800000"/>
          </a:ln>
          <a:effectLst/>
        </p:spPr>
        <p:txBody>
          <a:bodyPr wrap="none" lIns="91436" tIns="45718" rIns="91436" bIns="45718" anchor="ctr"/>
          <a:lstStyle/>
          <a:p>
            <a:pPr algn="ctr">
              <a:defRPr/>
            </a:pPr>
            <a:endParaRPr lang="zh-CN" altLang="en-US" sz="1200" b="1" kern="0">
              <a:latin typeface="微软雅黑" panose="020B0503020204020204" pitchFamily="34" charset="-122"/>
              <a:ea typeface="微软雅黑" panose="020B0503020204020204" pitchFamily="34" charset="-122"/>
            </a:endParaRPr>
          </a:p>
        </p:txBody>
      </p:sp>
      <p:sp>
        <p:nvSpPr>
          <p:cNvPr id="13" name="Text Box 10"/>
          <p:cNvSpPr txBox="1">
            <a:spLocks noChangeArrowheads="1"/>
          </p:cNvSpPr>
          <p:nvPr/>
        </p:nvSpPr>
        <p:spPr bwMode="auto">
          <a:xfrm>
            <a:off x="3980087" y="3965432"/>
            <a:ext cx="795935" cy="276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lang="en-US" altLang="zh-CN" sz="1200" dirty="0">
                <a:latin typeface="微软雅黑" panose="020B0503020204020204" pitchFamily="34" charset="-122"/>
                <a:ea typeface="微软雅黑" panose="020B0503020204020204" pitchFamily="34" charset="-122"/>
              </a:rPr>
              <a:t>CLOSED</a:t>
            </a:r>
            <a:endParaRPr lang="en-US" altLang="zh-CN" sz="1200" dirty="0">
              <a:latin typeface="微软雅黑" panose="020B0503020204020204" pitchFamily="34" charset="-122"/>
              <a:ea typeface="微软雅黑" panose="020B0503020204020204" pitchFamily="34" charset="-122"/>
            </a:endParaRPr>
          </a:p>
        </p:txBody>
      </p:sp>
      <p:sp>
        <p:nvSpPr>
          <p:cNvPr id="14" name="Rectangle 11"/>
          <p:cNvSpPr>
            <a:spLocks noChangeArrowheads="1"/>
          </p:cNvSpPr>
          <p:nvPr/>
        </p:nvSpPr>
        <p:spPr bwMode="auto">
          <a:xfrm>
            <a:off x="6782809" y="3988866"/>
            <a:ext cx="705272" cy="189738"/>
          </a:xfrm>
          <a:prstGeom prst="rect">
            <a:avLst/>
          </a:prstGeom>
          <a:solidFill>
            <a:srgbClr val="66FF99"/>
          </a:solidFill>
          <a:ln w="12700">
            <a:solidFill>
              <a:schemeClr val="tx1"/>
            </a:solidFill>
            <a:miter lim="800000"/>
          </a:ln>
          <a:effectLst/>
        </p:spPr>
        <p:txBody>
          <a:bodyPr wrap="none" lIns="91436" tIns="45718" rIns="91436" bIns="45718" anchor="ctr"/>
          <a:lstStyle/>
          <a:p>
            <a:pPr algn="ctr">
              <a:defRPr/>
            </a:pPr>
            <a:endParaRPr lang="zh-CN" altLang="en-US" sz="1200" b="1" kern="0">
              <a:latin typeface="微软雅黑" panose="020B0503020204020204" pitchFamily="34" charset="-122"/>
              <a:ea typeface="微软雅黑" panose="020B0503020204020204" pitchFamily="34" charset="-122"/>
            </a:endParaRPr>
          </a:p>
        </p:txBody>
      </p:sp>
      <p:sp>
        <p:nvSpPr>
          <p:cNvPr id="15" name="Text Box 12"/>
          <p:cNvSpPr txBox="1">
            <a:spLocks noChangeArrowheads="1"/>
          </p:cNvSpPr>
          <p:nvPr/>
        </p:nvSpPr>
        <p:spPr bwMode="auto">
          <a:xfrm>
            <a:off x="6759255" y="3974396"/>
            <a:ext cx="795935" cy="276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lang="en-US" altLang="zh-CN" sz="1200">
                <a:latin typeface="微软雅黑" panose="020B0503020204020204" pitchFamily="34" charset="-122"/>
                <a:ea typeface="微软雅黑" panose="020B0503020204020204" pitchFamily="34" charset="-122"/>
              </a:rPr>
              <a:t>CLOSED</a:t>
            </a:r>
            <a:endParaRPr lang="en-US" altLang="zh-CN" sz="1200">
              <a:latin typeface="微软雅黑" panose="020B0503020204020204" pitchFamily="34" charset="-122"/>
              <a:ea typeface="微软雅黑" panose="020B0503020204020204" pitchFamily="34" charset="-122"/>
            </a:endParaRPr>
          </a:p>
        </p:txBody>
      </p:sp>
      <p:sp>
        <p:nvSpPr>
          <p:cNvPr id="16" name="Rectangle 21"/>
          <p:cNvSpPr>
            <a:spLocks noChangeArrowheads="1"/>
          </p:cNvSpPr>
          <p:nvPr/>
        </p:nvSpPr>
        <p:spPr bwMode="auto">
          <a:xfrm>
            <a:off x="4367043" y="3695967"/>
            <a:ext cx="298156" cy="274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en-US" altLang="zh-CN" sz="1200" b="1" kern="0" dirty="0">
                <a:latin typeface="微软雅黑" panose="020B0503020204020204" pitchFamily="34" charset="-122"/>
                <a:ea typeface="微软雅黑" panose="020B0503020204020204" pitchFamily="34" charset="-122"/>
              </a:rPr>
              <a:t>A</a:t>
            </a:r>
            <a:endParaRPr lang="en-US" altLang="zh-CN" sz="1200" b="1" kern="0" dirty="0">
              <a:latin typeface="微软雅黑" panose="020B0503020204020204" pitchFamily="34" charset="-122"/>
              <a:ea typeface="微软雅黑" panose="020B0503020204020204" pitchFamily="34" charset="-122"/>
            </a:endParaRPr>
          </a:p>
        </p:txBody>
      </p:sp>
      <p:sp>
        <p:nvSpPr>
          <p:cNvPr id="17" name="Rectangle 22"/>
          <p:cNvSpPr>
            <a:spLocks noChangeArrowheads="1"/>
          </p:cNvSpPr>
          <p:nvPr/>
        </p:nvSpPr>
        <p:spPr bwMode="auto">
          <a:xfrm>
            <a:off x="6657524" y="3749753"/>
            <a:ext cx="288538" cy="274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en-US" altLang="zh-CN" sz="1200" b="1" kern="0" dirty="0">
                <a:latin typeface="微软雅黑" panose="020B0503020204020204" pitchFamily="34" charset="-122"/>
                <a:ea typeface="微软雅黑" panose="020B0503020204020204" pitchFamily="34" charset="-122"/>
              </a:rPr>
              <a:t>B</a:t>
            </a:r>
            <a:endParaRPr lang="en-US" altLang="zh-CN" sz="1200" b="1" kern="0" dirty="0">
              <a:latin typeface="微软雅黑" panose="020B0503020204020204" pitchFamily="34" charset="-122"/>
              <a:ea typeface="微软雅黑" panose="020B0503020204020204" pitchFamily="34" charset="-122"/>
            </a:endParaRPr>
          </a:p>
        </p:txBody>
      </p:sp>
      <p:sp>
        <p:nvSpPr>
          <p:cNvPr id="18" name="Rectangle 23"/>
          <p:cNvSpPr>
            <a:spLocks noChangeArrowheads="1"/>
          </p:cNvSpPr>
          <p:nvPr/>
        </p:nvSpPr>
        <p:spPr bwMode="auto">
          <a:xfrm>
            <a:off x="4091895" y="3510927"/>
            <a:ext cx="490516" cy="274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zh-CN" altLang="en-US" sz="1200" b="1" kern="0" dirty="0">
                <a:latin typeface="微软雅黑" panose="020B0503020204020204" pitchFamily="34" charset="-122"/>
                <a:ea typeface="微软雅黑" panose="020B0503020204020204" pitchFamily="34" charset="-122"/>
              </a:rPr>
              <a:t>客户</a:t>
            </a:r>
            <a:endParaRPr lang="zh-CN" altLang="en-US" sz="1200" b="1" kern="0" dirty="0">
              <a:latin typeface="微软雅黑" panose="020B0503020204020204" pitchFamily="34" charset="-122"/>
              <a:ea typeface="微软雅黑" panose="020B0503020204020204" pitchFamily="34" charset="-122"/>
            </a:endParaRPr>
          </a:p>
        </p:txBody>
      </p:sp>
      <p:sp>
        <p:nvSpPr>
          <p:cNvPr id="19" name="Rectangle 24"/>
          <p:cNvSpPr>
            <a:spLocks noChangeArrowheads="1"/>
          </p:cNvSpPr>
          <p:nvPr/>
        </p:nvSpPr>
        <p:spPr bwMode="auto">
          <a:xfrm>
            <a:off x="6814823" y="3528857"/>
            <a:ext cx="644405" cy="274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zh-CN" altLang="en-US" sz="1200" b="1" kern="0" dirty="0">
                <a:latin typeface="微软雅黑" panose="020B0503020204020204" pitchFamily="34" charset="-122"/>
                <a:ea typeface="微软雅黑" panose="020B0503020204020204" pitchFamily="34" charset="-122"/>
              </a:rPr>
              <a:t>服务器</a:t>
            </a:r>
            <a:endParaRPr lang="zh-CN" altLang="en-US" sz="1200" b="1" kern="0" dirty="0">
              <a:latin typeface="微软雅黑" panose="020B0503020204020204" pitchFamily="34" charset="-122"/>
              <a:ea typeface="微软雅黑" panose="020B0503020204020204" pitchFamily="34" charset="-122"/>
            </a:endParaRPr>
          </a:p>
        </p:txBody>
      </p:sp>
      <p:pic>
        <p:nvPicPr>
          <p:cNvPr id="20" name="Picture 134"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40976" y="3712964"/>
            <a:ext cx="286158" cy="18136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34"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50696" y="3766750"/>
            <a:ext cx="286158" cy="181363"/>
          </a:xfrm>
          <a:prstGeom prst="rect">
            <a:avLst/>
          </a:prstGeom>
          <a:noFill/>
          <a:extLst>
            <a:ext uri="{909E8E84-426E-40DD-AFC4-6F175D3DCCD1}">
              <a14:hiddenFill xmlns:a14="http://schemas.microsoft.com/office/drawing/2010/main">
                <a:solidFill>
                  <a:srgbClr val="FFFFFF"/>
                </a:solidFill>
              </a14:hiddenFill>
            </a:ext>
          </a:extLst>
        </p:spPr>
      </p:pic>
      <p:sp>
        <p:nvSpPr>
          <p:cNvPr id="25" name="矩形 24"/>
          <p:cNvSpPr/>
          <p:nvPr/>
        </p:nvSpPr>
        <p:spPr>
          <a:xfrm>
            <a:off x="394159" y="983789"/>
            <a:ext cx="8481896" cy="1361911"/>
          </a:xfrm>
          <a:prstGeom prst="rect">
            <a:avLst/>
          </a:prstGeom>
        </p:spPr>
        <p:txBody>
          <a:bodyPr wrap="square" lIns="91436" tIns="45718" rIns="91436" bIns="45718">
            <a:spAutoFit/>
          </a:bodyPr>
          <a:lstStyle/>
          <a:p>
            <a:pPr marL="342900" indent="-342900">
              <a:lnSpc>
                <a:spcPts val="3300"/>
              </a:lnSpc>
              <a:buClr>
                <a:srgbClr val="0070C0"/>
              </a:buClr>
              <a:buFont typeface="Wingdings" panose="05000000000000000000" pitchFamily="2" charset="2"/>
              <a:buChar char="l"/>
            </a:pPr>
            <a:r>
              <a:rPr lang="en-US" altLang="zh-CN" b="1" dirty="0">
                <a:latin typeface="微软雅黑" panose="020B0503020204020204" pitchFamily="34" charset="-122"/>
                <a:ea typeface="微软雅黑" panose="020B0503020204020204" pitchFamily="34" charset="-122"/>
              </a:rPr>
              <a:t>TCP </a:t>
            </a:r>
            <a:r>
              <a:rPr lang="zh-CN" altLang="en-US" b="1" dirty="0">
                <a:latin typeface="微软雅黑" panose="020B0503020204020204" pitchFamily="34" charset="-122"/>
                <a:ea typeface="微软雅黑" panose="020B0503020204020204" pitchFamily="34" charset="-122"/>
              </a:rPr>
              <a:t>连接的建立</a:t>
            </a:r>
            <a:r>
              <a:rPr lang="zh-CN" altLang="en-US" b="1" dirty="0">
                <a:solidFill>
                  <a:srgbClr val="0000FF"/>
                </a:solidFill>
                <a:latin typeface="微软雅黑" panose="020B0503020204020204" pitchFamily="34" charset="-122"/>
                <a:ea typeface="微软雅黑" panose="020B0503020204020204" pitchFamily="34" charset="-122"/>
              </a:rPr>
              <a:t>采用客户服务器方式</a:t>
            </a:r>
            <a:r>
              <a:rPr lang="zh-CN" altLang="en-US"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主动发起连接建立的应用进程叫做</a:t>
            </a:r>
            <a:r>
              <a:rPr lang="zh-CN" altLang="en-US" b="1" dirty="0">
                <a:solidFill>
                  <a:srgbClr val="0000FF"/>
                </a:solidFill>
                <a:latin typeface="微软雅黑" panose="020B0503020204020204" pitchFamily="34" charset="-122"/>
                <a:ea typeface="微软雅黑" panose="020B0503020204020204" pitchFamily="34" charset="-122"/>
              </a:rPr>
              <a:t>客户</a:t>
            </a:r>
            <a:r>
              <a:rPr lang="zh-CN" altLang="en-US"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(client)</a:t>
            </a:r>
            <a:r>
              <a:rPr lang="zh-CN" altLang="en-US"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被动等待连接建立的应用进程叫做</a:t>
            </a:r>
            <a:r>
              <a:rPr lang="zh-CN" altLang="en-US" b="1" dirty="0">
                <a:solidFill>
                  <a:srgbClr val="0000FF"/>
                </a:solidFill>
                <a:latin typeface="微软雅黑" panose="020B0503020204020204" pitchFamily="34" charset="-122"/>
                <a:ea typeface="微软雅黑" panose="020B0503020204020204" pitchFamily="34" charset="-122"/>
              </a:rPr>
              <a:t>服务器</a:t>
            </a:r>
            <a:r>
              <a:rPr lang="zh-CN" altLang="en-US"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(server)</a:t>
            </a:r>
            <a:r>
              <a:rPr lang="zh-CN" altLang="en-US"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33851" y="712685"/>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1715472" y="731253"/>
            <a:ext cx="3751385" cy="363174"/>
          </a:xfrm>
          <a:prstGeom prst="rect">
            <a:avLst/>
          </a:prstGeom>
          <a:noFill/>
          <a:ln w="9525">
            <a:noFill/>
            <a:miter lim="800000"/>
          </a:ln>
          <a:effectLst/>
        </p:spPr>
        <p:txBody>
          <a:bodyPr wrap="square" lIns="91436" tIns="45718" rIns="91436" bIns="45718">
            <a:spAutoFit/>
          </a:bodyPr>
          <a:lstStyle/>
          <a:p>
            <a:pPr algn="ctr">
              <a:lnSpc>
                <a:spcPct val="110000"/>
              </a:lnSpc>
            </a:pPr>
            <a:r>
              <a:rPr lang="en-US" altLang="zh-CN" sz="1600" b="1" dirty="0">
                <a:latin typeface="微软雅黑" panose="020B0503020204020204" pitchFamily="34" charset="-122"/>
                <a:ea typeface="微软雅黑" panose="020B0503020204020204" pitchFamily="34" charset="-122"/>
              </a:rPr>
              <a:t>TCP </a:t>
            </a:r>
            <a:r>
              <a:rPr lang="zh-CN" altLang="en-US" sz="1600" b="1" dirty="0">
                <a:latin typeface="微软雅黑" panose="020B0503020204020204" pitchFamily="34" charset="-122"/>
                <a:ea typeface="微软雅黑" panose="020B0503020204020204" pitchFamily="34" charset="-122"/>
              </a:rPr>
              <a:t>的连接建立：采用三报文握手</a:t>
            </a:r>
            <a:endParaRPr lang="zh-CN" altLang="en-US" sz="1600" b="1" dirty="0">
              <a:latin typeface="微软雅黑" panose="020B0503020204020204" pitchFamily="34" charset="-122"/>
              <a:ea typeface="微软雅黑" panose="020B0503020204020204" pitchFamily="34" charset="-122"/>
            </a:endParaRPr>
          </a:p>
        </p:txBody>
      </p:sp>
      <p:grpSp>
        <p:nvGrpSpPr>
          <p:cNvPr id="4" name="Group 2"/>
          <p:cNvGrpSpPr/>
          <p:nvPr/>
        </p:nvGrpSpPr>
        <p:grpSpPr bwMode="auto">
          <a:xfrm>
            <a:off x="2327470" y="2028342"/>
            <a:ext cx="2575352" cy="2086458"/>
            <a:chOff x="1474" y="1888"/>
            <a:chExt cx="2676" cy="2432"/>
          </a:xfrm>
        </p:grpSpPr>
        <p:sp>
          <p:nvSpPr>
            <p:cNvPr id="5" name="Line 3"/>
            <p:cNvSpPr>
              <a:spLocks noChangeShapeType="1"/>
            </p:cNvSpPr>
            <p:nvPr/>
          </p:nvSpPr>
          <p:spPr bwMode="auto">
            <a:xfrm>
              <a:off x="1474" y="1888"/>
              <a:ext cx="0" cy="2432"/>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6" name="Line 4"/>
            <p:cNvSpPr>
              <a:spLocks noChangeShapeType="1"/>
            </p:cNvSpPr>
            <p:nvPr/>
          </p:nvSpPr>
          <p:spPr bwMode="auto">
            <a:xfrm>
              <a:off x="4150" y="1888"/>
              <a:ext cx="0" cy="2432"/>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200" kern="0">
                <a:latin typeface="微软雅黑" panose="020B0503020204020204" pitchFamily="34" charset="-122"/>
                <a:ea typeface="微软雅黑" panose="020B0503020204020204" pitchFamily="34" charset="-122"/>
              </a:endParaRPr>
            </a:p>
          </p:txBody>
        </p:sp>
      </p:grpSp>
      <p:sp>
        <p:nvSpPr>
          <p:cNvPr id="10" name="Rectangle 9"/>
          <p:cNvSpPr>
            <a:spLocks noChangeArrowheads="1"/>
          </p:cNvSpPr>
          <p:nvPr/>
        </p:nvSpPr>
        <p:spPr bwMode="auto">
          <a:xfrm>
            <a:off x="1779869" y="1662636"/>
            <a:ext cx="769296" cy="332986"/>
          </a:xfrm>
          <a:prstGeom prst="rect">
            <a:avLst/>
          </a:prstGeom>
          <a:solidFill>
            <a:srgbClr val="66FF99"/>
          </a:solidFill>
          <a:ln w="12700">
            <a:solidFill>
              <a:schemeClr val="tx1"/>
            </a:solidFill>
            <a:miter lim="800000"/>
          </a:ln>
          <a:effectLst/>
        </p:spPr>
        <p:txBody>
          <a:bodyPr wrap="none" lIns="91436" tIns="45718" rIns="91436" bIns="45718" anchor="ctr"/>
          <a:lstStyle/>
          <a:p>
            <a:pPr algn="ctr">
              <a:defRPr/>
            </a:pPr>
            <a:endParaRPr lang="zh-CN" altLang="en-US" sz="1200" b="1" kern="0">
              <a:latin typeface="微软雅黑" panose="020B0503020204020204" pitchFamily="34" charset="-122"/>
              <a:ea typeface="微软雅黑" panose="020B0503020204020204" pitchFamily="34" charset="-122"/>
            </a:endParaRPr>
          </a:p>
        </p:txBody>
      </p:sp>
      <p:sp>
        <p:nvSpPr>
          <p:cNvPr id="11" name="Text Box 10"/>
          <p:cNvSpPr txBox="1">
            <a:spLocks noChangeArrowheads="1"/>
          </p:cNvSpPr>
          <p:nvPr/>
        </p:nvSpPr>
        <p:spPr bwMode="auto">
          <a:xfrm>
            <a:off x="1790980" y="1700168"/>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lang="en-US" altLang="zh-CN" sz="1200" dirty="0">
                <a:latin typeface="微软雅黑" panose="020B0503020204020204" pitchFamily="34" charset="-122"/>
                <a:ea typeface="微软雅黑" panose="020B0503020204020204" pitchFamily="34" charset="-122"/>
              </a:rPr>
              <a:t>CLOSED</a:t>
            </a:r>
            <a:endParaRPr lang="en-US" altLang="zh-CN" sz="1200"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4865288" y="1662636"/>
            <a:ext cx="816016" cy="332986"/>
            <a:chOff x="4865287" y="1662634"/>
            <a:chExt cx="816016" cy="332986"/>
          </a:xfrm>
        </p:grpSpPr>
        <p:sp>
          <p:nvSpPr>
            <p:cNvPr id="12" name="Rectangle 11"/>
            <p:cNvSpPr>
              <a:spLocks noChangeArrowheads="1"/>
            </p:cNvSpPr>
            <p:nvPr/>
          </p:nvSpPr>
          <p:spPr bwMode="auto">
            <a:xfrm>
              <a:off x="4865287" y="1662634"/>
              <a:ext cx="784455" cy="332986"/>
            </a:xfrm>
            <a:prstGeom prst="rect">
              <a:avLst/>
            </a:prstGeom>
            <a:solidFill>
              <a:srgbClr val="66FF99"/>
            </a:solidFill>
            <a:ln w="12700">
              <a:solidFill>
                <a:schemeClr val="tx1"/>
              </a:solidFill>
              <a:miter lim="800000"/>
            </a:ln>
            <a:effectLst/>
          </p:spPr>
          <p:txBody>
            <a:bodyPr wrap="none" anchor="ctr"/>
            <a:lstStyle/>
            <a:p>
              <a:pPr algn="ctr">
                <a:defRPr/>
              </a:pPr>
              <a:endParaRPr lang="zh-CN" altLang="en-US" sz="1200" b="1" kern="0">
                <a:latin typeface="微软雅黑" panose="020B0503020204020204" pitchFamily="34" charset="-122"/>
                <a:ea typeface="微软雅黑" panose="020B0503020204020204" pitchFamily="34" charset="-122"/>
              </a:endParaRPr>
            </a:p>
          </p:txBody>
        </p:sp>
        <p:sp>
          <p:nvSpPr>
            <p:cNvPr id="13" name="Text Box 12"/>
            <p:cNvSpPr txBox="1">
              <a:spLocks noChangeArrowheads="1"/>
            </p:cNvSpPr>
            <p:nvPr/>
          </p:nvSpPr>
          <p:spPr bwMode="auto">
            <a:xfrm>
              <a:off x="4882173"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lang="en-US" altLang="zh-CN" sz="1200">
                  <a:latin typeface="微软雅黑" panose="020B0503020204020204" pitchFamily="34" charset="-122"/>
                  <a:ea typeface="微软雅黑" panose="020B0503020204020204" pitchFamily="34" charset="-122"/>
                </a:rPr>
                <a:t>CLOSED</a:t>
              </a:r>
              <a:endParaRPr lang="en-US" altLang="zh-CN" sz="1200">
                <a:latin typeface="微软雅黑" panose="020B0503020204020204" pitchFamily="34" charset="-122"/>
                <a:ea typeface="微软雅黑" panose="020B0503020204020204" pitchFamily="34" charset="-122"/>
              </a:endParaRPr>
            </a:p>
          </p:txBody>
        </p:sp>
      </p:grpSp>
      <p:grpSp>
        <p:nvGrpSpPr>
          <p:cNvPr id="17" name="Group 16"/>
          <p:cNvGrpSpPr/>
          <p:nvPr/>
        </p:nvGrpSpPr>
        <p:grpSpPr bwMode="auto">
          <a:xfrm>
            <a:off x="5287782" y="1463421"/>
            <a:ext cx="1188551" cy="578397"/>
            <a:chOff x="4550" y="1301"/>
            <a:chExt cx="1235" cy="601"/>
          </a:xfrm>
        </p:grpSpPr>
        <p:sp>
          <p:nvSpPr>
            <p:cNvPr id="18" name="Rectangle 17"/>
            <p:cNvSpPr>
              <a:spLocks noChangeArrowheads="1"/>
            </p:cNvSpPr>
            <p:nvPr/>
          </p:nvSpPr>
          <p:spPr bwMode="auto">
            <a:xfrm>
              <a:off x="4956" y="1617"/>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zh-CN" altLang="en-US" sz="1200" b="1" kern="0" dirty="0">
                  <a:solidFill>
                    <a:srgbClr val="FF0000"/>
                  </a:solidFill>
                  <a:latin typeface="微软雅黑" panose="020B0503020204020204" pitchFamily="34" charset="-122"/>
                  <a:ea typeface="微软雅黑" panose="020B0503020204020204" pitchFamily="34" charset="-122"/>
                </a:rPr>
                <a:t>被动</a:t>
              </a:r>
              <a:r>
                <a:rPr lang="zh-CN" altLang="en-US" sz="1200" b="1" kern="0" dirty="0">
                  <a:latin typeface="微软雅黑" panose="020B0503020204020204" pitchFamily="34" charset="-122"/>
                  <a:ea typeface="微软雅黑" panose="020B0503020204020204" pitchFamily="34" charset="-122"/>
                </a:rPr>
                <a:t>打开</a:t>
              </a:r>
              <a:endParaRPr lang="zh-CN" altLang="en-US" sz="1200" b="1" kern="0" dirty="0">
                <a:latin typeface="微软雅黑" panose="020B0503020204020204" pitchFamily="34" charset="-122"/>
                <a:ea typeface="微软雅黑" panose="020B0503020204020204" pitchFamily="34" charset="-122"/>
              </a:endParaRPr>
            </a:p>
          </p:txBody>
        </p:sp>
        <p:sp>
          <p:nvSpPr>
            <p:cNvPr id="19" name="Freeform 18"/>
            <p:cNvSpPr/>
            <p:nvPr/>
          </p:nvSpPr>
          <p:spPr bwMode="auto">
            <a:xfrm>
              <a:off x="4550" y="1301"/>
              <a:ext cx="1209"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200" b="1" kern="0">
                <a:latin typeface="微软雅黑" panose="020B0503020204020204" pitchFamily="34" charset="-122"/>
                <a:ea typeface="微软雅黑" panose="020B0503020204020204" pitchFamily="34" charset="-122"/>
              </a:endParaRPr>
            </a:p>
          </p:txBody>
        </p:sp>
      </p:grpSp>
      <p:sp>
        <p:nvSpPr>
          <p:cNvPr id="22" name="Rectangle 21"/>
          <p:cNvSpPr>
            <a:spLocks noChangeArrowheads="1"/>
          </p:cNvSpPr>
          <p:nvPr/>
        </p:nvSpPr>
        <p:spPr bwMode="auto">
          <a:xfrm>
            <a:off x="2178298" y="1290190"/>
            <a:ext cx="29816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en-US" altLang="zh-CN" sz="1200" b="1" kern="0" dirty="0">
                <a:latin typeface="微软雅黑" panose="020B0503020204020204" pitchFamily="34" charset="-122"/>
                <a:ea typeface="微软雅黑" panose="020B0503020204020204" pitchFamily="34" charset="-122"/>
              </a:rPr>
              <a:t>A</a:t>
            </a:r>
            <a:endParaRPr lang="en-US" altLang="zh-CN" sz="1200" b="1" kern="0" dirty="0">
              <a:latin typeface="微软雅黑" panose="020B0503020204020204" pitchFamily="34" charset="-122"/>
              <a:ea typeface="微软雅黑" panose="020B0503020204020204" pitchFamily="34" charset="-122"/>
            </a:endParaRPr>
          </a:p>
        </p:txBody>
      </p:sp>
      <p:sp>
        <p:nvSpPr>
          <p:cNvPr id="23" name="Rectangle 22"/>
          <p:cNvSpPr>
            <a:spLocks noChangeArrowheads="1"/>
          </p:cNvSpPr>
          <p:nvPr/>
        </p:nvSpPr>
        <p:spPr bwMode="auto">
          <a:xfrm>
            <a:off x="4714111" y="1290190"/>
            <a:ext cx="28854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en-US" altLang="zh-CN" sz="1200" b="1" kern="0" dirty="0">
                <a:latin typeface="微软雅黑" panose="020B0503020204020204" pitchFamily="34" charset="-122"/>
                <a:ea typeface="微软雅黑" panose="020B0503020204020204" pitchFamily="34" charset="-122"/>
              </a:rPr>
              <a:t>B</a:t>
            </a:r>
            <a:endParaRPr lang="en-US" altLang="zh-CN" sz="1200" b="1" kern="0" dirty="0">
              <a:latin typeface="微软雅黑" panose="020B0503020204020204" pitchFamily="34" charset="-122"/>
              <a:ea typeface="微软雅黑" panose="020B0503020204020204" pitchFamily="34" charset="-122"/>
            </a:endParaRPr>
          </a:p>
        </p:txBody>
      </p:sp>
      <p:sp>
        <p:nvSpPr>
          <p:cNvPr id="24" name="Rectangle 23"/>
          <p:cNvSpPr>
            <a:spLocks noChangeArrowheads="1"/>
          </p:cNvSpPr>
          <p:nvPr/>
        </p:nvSpPr>
        <p:spPr bwMode="auto">
          <a:xfrm>
            <a:off x="1872259" y="1075577"/>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zh-CN" altLang="en-US" sz="1200" b="1" kern="0" dirty="0">
                <a:latin typeface="微软雅黑" panose="020B0503020204020204" pitchFamily="34" charset="-122"/>
                <a:ea typeface="微软雅黑" panose="020B0503020204020204" pitchFamily="34" charset="-122"/>
              </a:rPr>
              <a:t>客户</a:t>
            </a:r>
            <a:endParaRPr lang="zh-CN" altLang="en-US" sz="1200" b="1" kern="0" dirty="0">
              <a:latin typeface="微软雅黑" panose="020B0503020204020204" pitchFamily="34" charset="-122"/>
              <a:ea typeface="微软雅黑" panose="020B0503020204020204" pitchFamily="34" charset="-122"/>
            </a:endParaRPr>
          </a:p>
        </p:txBody>
      </p:sp>
      <p:sp>
        <p:nvSpPr>
          <p:cNvPr id="25" name="Rectangle 24"/>
          <p:cNvSpPr>
            <a:spLocks noChangeArrowheads="1"/>
          </p:cNvSpPr>
          <p:nvPr/>
        </p:nvSpPr>
        <p:spPr bwMode="auto">
          <a:xfrm>
            <a:off x="4900897" y="1075577"/>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zh-CN" altLang="en-US" sz="1200" b="1" kern="0">
                <a:latin typeface="微软雅黑" panose="020B0503020204020204" pitchFamily="34" charset="-122"/>
                <a:ea typeface="微软雅黑" panose="020B0503020204020204" pitchFamily="34" charset="-122"/>
              </a:rPr>
              <a:t>服务器</a:t>
            </a:r>
            <a:endParaRPr lang="zh-CN" altLang="en-US" sz="1200" b="1" kern="0">
              <a:latin typeface="微软雅黑" panose="020B0503020204020204" pitchFamily="34" charset="-122"/>
              <a:ea typeface="微软雅黑" panose="020B0503020204020204" pitchFamily="34" charset="-122"/>
            </a:endParaRPr>
          </a:p>
        </p:txBody>
      </p:sp>
      <p:pic>
        <p:nvPicPr>
          <p:cNvPr id="28" name="Picture 134"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26852" y="1320019"/>
            <a:ext cx="318286" cy="31828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4"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40198" y="1320019"/>
            <a:ext cx="318286" cy="318286"/>
          </a:xfrm>
          <a:prstGeom prst="rect">
            <a:avLst/>
          </a:prstGeom>
          <a:noFill/>
          <a:extLst>
            <a:ext uri="{909E8E84-426E-40DD-AFC4-6F175D3DCCD1}">
              <a14:hiddenFill xmlns:a14="http://schemas.microsoft.com/office/drawing/2010/main">
                <a:solidFill>
                  <a:srgbClr val="FFFFFF"/>
                </a:solidFill>
              </a14:hiddenFill>
            </a:ext>
          </a:extLst>
        </p:spPr>
      </p:pic>
      <p:sp>
        <p:nvSpPr>
          <p:cNvPr id="30" name="Text Box 155"/>
          <p:cNvSpPr txBox="1">
            <a:spLocks noChangeArrowheads="1"/>
          </p:cNvSpPr>
          <p:nvPr/>
        </p:nvSpPr>
        <p:spPr bwMode="auto">
          <a:xfrm>
            <a:off x="936346" y="2908166"/>
            <a:ext cx="5422002" cy="904863"/>
          </a:xfrm>
          <a:prstGeom prst="rect">
            <a:avLst/>
          </a:prstGeom>
          <a:solidFill>
            <a:srgbClr val="99FFCC"/>
          </a:solidFill>
          <a:ln w="9525">
            <a:solidFill>
              <a:schemeClr val="tx1"/>
            </a:solidFill>
            <a:miter lim="800000"/>
          </a:ln>
          <a:effectLst/>
        </p:spPr>
        <p:txBody>
          <a:bodyPr wrap="square" lIns="91436" tIns="45718" rIns="91436" bIns="45718">
            <a:spAutoFit/>
          </a:bodyPr>
          <a:lstStyle/>
          <a:p>
            <a:pPr>
              <a:lnSpc>
                <a:spcPct val="110000"/>
              </a:lnSpc>
            </a:pPr>
            <a:r>
              <a:rPr lang="en-US" altLang="zh-CN" sz="1600" b="1" dirty="0">
                <a:latin typeface="微软雅黑" panose="020B0503020204020204" pitchFamily="34" charset="-122"/>
                <a:ea typeface="微软雅黑" panose="020B0503020204020204" pitchFamily="34" charset="-122"/>
              </a:rPr>
              <a:t>B</a:t>
            </a:r>
            <a:r>
              <a:rPr lang="zh-CN" altLang="en-US" sz="1600" b="1" dirty="0">
                <a:latin typeface="微软雅黑" panose="020B0503020204020204" pitchFamily="34" charset="-122"/>
                <a:ea typeface="微软雅黑" panose="020B0503020204020204" pitchFamily="34" charset="-122"/>
              </a:rPr>
              <a:t>的 </a:t>
            </a:r>
            <a:r>
              <a:rPr lang="en-US" altLang="zh-CN" sz="1600" b="1" dirty="0">
                <a:latin typeface="微软雅黑" panose="020B0503020204020204" pitchFamily="34" charset="-122"/>
                <a:ea typeface="微软雅黑" panose="020B0503020204020204" pitchFamily="34" charset="-122"/>
              </a:rPr>
              <a:t>TCP </a:t>
            </a:r>
            <a:r>
              <a:rPr lang="zh-CN" altLang="en-US" sz="1600" b="1" dirty="0">
                <a:latin typeface="微软雅黑" panose="020B0503020204020204" pitchFamily="34" charset="-122"/>
                <a:ea typeface="微软雅黑" panose="020B0503020204020204" pitchFamily="34" charset="-122"/>
              </a:rPr>
              <a:t>服务器进程先创建传输控制块</a:t>
            </a:r>
            <a:r>
              <a:rPr lang="en-US" altLang="zh-CN" sz="1600" b="1" dirty="0">
                <a:latin typeface="微软雅黑" panose="020B0503020204020204" pitchFamily="34" charset="-122"/>
                <a:ea typeface="微软雅黑" panose="020B0503020204020204" pitchFamily="34" charset="-122"/>
              </a:rPr>
              <a:t>TCB</a:t>
            </a:r>
            <a:r>
              <a:rPr lang="zh-CN" altLang="en-US" sz="1600" b="1" dirty="0">
                <a:latin typeface="微软雅黑" panose="020B0503020204020204" pitchFamily="34" charset="-122"/>
                <a:ea typeface="微软雅黑" panose="020B0503020204020204" pitchFamily="34" charset="-122"/>
              </a:rPr>
              <a:t>，准备接受客户进程的连接请求。（指向发送和接收缓存的指针，指向重传队列的指针，当前的发送和接收序号）</a:t>
            </a:r>
            <a:endParaRPr lang="zh-CN" altLang="en-US" sz="1600" b="1" dirty="0">
              <a:latin typeface="微软雅黑" panose="020B0503020204020204" pitchFamily="34" charset="-122"/>
              <a:ea typeface="微软雅黑" panose="020B0503020204020204" pitchFamily="34" charset="-122"/>
            </a:endParaRPr>
          </a:p>
        </p:txBody>
      </p:sp>
      <p:sp>
        <p:nvSpPr>
          <p:cNvPr id="7" name="矩形 6"/>
          <p:cNvSpPr/>
          <p:nvPr/>
        </p:nvSpPr>
        <p:spPr>
          <a:xfrm>
            <a:off x="6592704" y="1075577"/>
            <a:ext cx="1669212" cy="809667"/>
          </a:xfrm>
          <a:prstGeom prst="rect">
            <a:avLst/>
          </a:prstGeom>
        </p:spPr>
        <p:style>
          <a:lnRef idx="1">
            <a:schemeClr val="accent6"/>
          </a:lnRef>
          <a:fillRef idx="2">
            <a:schemeClr val="accent6"/>
          </a:fillRef>
          <a:effectRef idx="1">
            <a:schemeClr val="accent6"/>
          </a:effectRef>
          <a:fontRef idx="minor">
            <a:schemeClr val="dk1"/>
          </a:fontRef>
        </p:style>
        <p:txBody>
          <a:bodyPr lIns="91436" tIns="45718" rIns="91436" bIns="45718" rtlCol="0" anchor="ctr"/>
          <a:lstStyle/>
          <a:p>
            <a:pPr algn="ctr"/>
            <a:r>
              <a:rPr lang="zh-CN" altLang="en-US" sz="1400" b="1" dirty="0"/>
              <a:t>服务器进程进入</a:t>
            </a:r>
            <a:r>
              <a:rPr lang="en-US" altLang="zh-CN" sz="1400" b="1" dirty="0"/>
              <a:t>LISTEN</a:t>
            </a:r>
            <a:r>
              <a:rPr lang="zh-CN" altLang="en-US" sz="1400" b="1" dirty="0"/>
              <a:t>状态，等待客户连接请求。</a:t>
            </a:r>
            <a:endParaRPr lang="zh-CN" altLang="en-US" sz="1400" b="1" dirty="0"/>
          </a:p>
        </p:txBody>
      </p:sp>
      <p:grpSp>
        <p:nvGrpSpPr>
          <p:cNvPr id="27" name="组合 26"/>
          <p:cNvGrpSpPr/>
          <p:nvPr/>
        </p:nvGrpSpPr>
        <p:grpSpPr>
          <a:xfrm>
            <a:off x="4862441" y="2007057"/>
            <a:ext cx="784455" cy="332986"/>
            <a:chOff x="4865287" y="1662634"/>
            <a:chExt cx="784455" cy="332986"/>
          </a:xfrm>
        </p:grpSpPr>
        <p:sp>
          <p:nvSpPr>
            <p:cNvPr id="31" name="Rectangle 11"/>
            <p:cNvSpPr>
              <a:spLocks noChangeArrowheads="1"/>
            </p:cNvSpPr>
            <p:nvPr/>
          </p:nvSpPr>
          <p:spPr bwMode="auto">
            <a:xfrm>
              <a:off x="4865287" y="1662634"/>
              <a:ext cx="784455" cy="332986"/>
            </a:xfrm>
            <a:prstGeom prst="rect">
              <a:avLst/>
            </a:prstGeom>
            <a:solidFill>
              <a:srgbClr val="66FF99"/>
            </a:solidFill>
            <a:ln w="12700">
              <a:solidFill>
                <a:schemeClr val="tx1"/>
              </a:solidFill>
              <a:miter lim="800000"/>
            </a:ln>
            <a:effectLst/>
          </p:spPr>
          <p:txBody>
            <a:bodyPr wrap="none" anchor="ctr"/>
            <a:lstStyle/>
            <a:p>
              <a:pPr algn="ctr">
                <a:defRPr/>
              </a:pPr>
              <a:endParaRPr lang="zh-CN" altLang="en-US" sz="1200" b="1" kern="0">
                <a:latin typeface="微软雅黑" panose="020B0503020204020204" pitchFamily="34" charset="-122"/>
                <a:ea typeface="微软雅黑" panose="020B0503020204020204" pitchFamily="34" charset="-122"/>
              </a:endParaRPr>
            </a:p>
          </p:txBody>
        </p:sp>
        <p:sp>
          <p:nvSpPr>
            <p:cNvPr id="32" name="Text Box 12"/>
            <p:cNvSpPr txBox="1">
              <a:spLocks noChangeArrowheads="1"/>
            </p:cNvSpPr>
            <p:nvPr/>
          </p:nvSpPr>
          <p:spPr bwMode="auto">
            <a:xfrm>
              <a:off x="4917695" y="1700167"/>
              <a:ext cx="72808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lang="en-US" altLang="zh-CN" sz="1200" dirty="0">
                  <a:latin typeface="微软雅黑" panose="020B0503020204020204" pitchFamily="34" charset="-122"/>
                  <a:ea typeface="微软雅黑" panose="020B0503020204020204" pitchFamily="34" charset="-122"/>
                </a:rPr>
                <a:t>LISTEN</a:t>
              </a:r>
              <a:endParaRPr lang="en-US" altLang="zh-CN" sz="1200" dirty="0">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50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p:tgtEl>
                                          <p:spTgt spid="30"/>
                                        </p:tgtEl>
                                        <p:attrNameLst>
                                          <p:attrName>ppt_y</p:attrName>
                                        </p:attrNameLst>
                                      </p:cBhvr>
                                      <p:tavLst>
                                        <p:tav tm="0">
                                          <p:val>
                                            <p:strVal val="#ppt_y-#ppt_h*1.125000"/>
                                          </p:val>
                                        </p:tav>
                                        <p:tav tm="100000">
                                          <p:val>
                                            <p:strVal val="#ppt_y"/>
                                          </p:val>
                                        </p:tav>
                                      </p:tavLst>
                                    </p:anim>
                                    <p:animEffect transition="in" filter="wipe(down)">
                                      <p:cBhvr>
                                        <p:cTn id="8" dur="1000"/>
                                        <p:tgtEl>
                                          <p:spTgt spid="30"/>
                                        </p:tgtEl>
                                      </p:cBhvr>
                                    </p:animEffect>
                                  </p:childTnLst>
                                </p:cTn>
                              </p:par>
                            </p:childTnLst>
                          </p:cTn>
                        </p:par>
                        <p:par>
                          <p:cTn id="9" fill="hold">
                            <p:stCondLst>
                              <p:cond delay="1500"/>
                            </p:stCondLst>
                            <p:childTnLst>
                              <p:par>
                                <p:cTn id="10" presetID="22" presetClass="entr" presetSubtype="1" fill="hold" nodeType="afterEffect">
                                  <p:stCondLst>
                                    <p:cond delay="200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20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7" grpId="0" animBg="1"/>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31209" y="744153"/>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708901" y="731253"/>
            <a:ext cx="3751385" cy="363174"/>
          </a:xfrm>
          <a:prstGeom prst="rect">
            <a:avLst/>
          </a:prstGeom>
          <a:noFill/>
          <a:ln w="9525">
            <a:noFill/>
            <a:miter lim="800000"/>
          </a:ln>
          <a:effectLst/>
        </p:spPr>
        <p:txBody>
          <a:bodyPr wrap="square" lIns="91436" tIns="45718" rIns="91436" bIns="45718">
            <a:spAutoFit/>
          </a:bodyPr>
          <a:lstStyle/>
          <a:p>
            <a:pPr algn="ctr">
              <a:lnSpc>
                <a:spcPct val="110000"/>
              </a:lnSpc>
            </a:pPr>
            <a:r>
              <a:rPr lang="en-US" altLang="zh-CN" sz="1600" b="1" dirty="0">
                <a:latin typeface="微软雅黑" panose="020B0503020204020204" pitchFamily="34" charset="-122"/>
                <a:ea typeface="微软雅黑" panose="020B0503020204020204" pitchFamily="34" charset="-122"/>
              </a:rPr>
              <a:t>TCP </a:t>
            </a:r>
            <a:r>
              <a:rPr lang="zh-CN" altLang="en-US" sz="1600" b="1" dirty="0">
                <a:latin typeface="微软雅黑" panose="020B0503020204020204" pitchFamily="34" charset="-122"/>
                <a:ea typeface="微软雅黑" panose="020B0503020204020204" pitchFamily="34" charset="-122"/>
              </a:rPr>
              <a:t>的连接建立：采用三报文握手</a:t>
            </a:r>
            <a:endParaRPr lang="zh-CN" altLang="en-US" sz="1600" b="1" dirty="0">
              <a:latin typeface="微软雅黑" panose="020B0503020204020204" pitchFamily="34" charset="-122"/>
              <a:ea typeface="微软雅黑" panose="020B0503020204020204" pitchFamily="34" charset="-122"/>
            </a:endParaRPr>
          </a:p>
        </p:txBody>
      </p:sp>
      <p:grpSp>
        <p:nvGrpSpPr>
          <p:cNvPr id="4" name="Group 2"/>
          <p:cNvGrpSpPr/>
          <p:nvPr/>
        </p:nvGrpSpPr>
        <p:grpSpPr bwMode="auto">
          <a:xfrm>
            <a:off x="4461076" y="2028342"/>
            <a:ext cx="2575352" cy="2086458"/>
            <a:chOff x="1474" y="1888"/>
            <a:chExt cx="2676" cy="2432"/>
          </a:xfrm>
        </p:grpSpPr>
        <p:sp>
          <p:nvSpPr>
            <p:cNvPr id="5" name="Line 3"/>
            <p:cNvSpPr>
              <a:spLocks noChangeShapeType="1"/>
            </p:cNvSpPr>
            <p:nvPr/>
          </p:nvSpPr>
          <p:spPr bwMode="auto">
            <a:xfrm>
              <a:off x="1474" y="1888"/>
              <a:ext cx="0" cy="2432"/>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6" name="Line 4"/>
            <p:cNvSpPr>
              <a:spLocks noChangeShapeType="1"/>
            </p:cNvSpPr>
            <p:nvPr/>
          </p:nvSpPr>
          <p:spPr bwMode="auto">
            <a:xfrm>
              <a:off x="4150" y="1888"/>
              <a:ext cx="0" cy="2432"/>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200" kern="0">
                <a:latin typeface="微软雅黑" panose="020B0503020204020204" pitchFamily="34" charset="-122"/>
                <a:ea typeface="微软雅黑" panose="020B0503020204020204" pitchFamily="34" charset="-122"/>
              </a:endParaRPr>
            </a:p>
          </p:txBody>
        </p:sp>
      </p:grpSp>
      <p:grpSp>
        <p:nvGrpSpPr>
          <p:cNvPr id="7" name="Group 6"/>
          <p:cNvGrpSpPr/>
          <p:nvPr/>
        </p:nvGrpSpPr>
        <p:grpSpPr bwMode="auto">
          <a:xfrm>
            <a:off x="4505345" y="1949771"/>
            <a:ext cx="2492586" cy="512956"/>
            <a:chOff x="1520" y="1865"/>
            <a:chExt cx="2590" cy="533"/>
          </a:xfrm>
        </p:grpSpPr>
        <p:sp>
          <p:nvSpPr>
            <p:cNvPr id="8" name="Rectangle 7"/>
            <p:cNvSpPr>
              <a:spLocks noChangeArrowheads="1"/>
            </p:cNvSpPr>
            <p:nvPr/>
          </p:nvSpPr>
          <p:spPr bwMode="auto">
            <a:xfrm rot="665985">
              <a:off x="2088" y="1865"/>
              <a:ext cx="1604"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defRPr/>
              </a:pPr>
              <a:r>
                <a:rPr lang="en-US" altLang="zh-CN" sz="1200" b="1" kern="0" dirty="0">
                  <a:latin typeface="微软雅黑" panose="020B0503020204020204" pitchFamily="34" charset="-122"/>
                  <a:ea typeface="微软雅黑" panose="020B0503020204020204" pitchFamily="34" charset="-122"/>
                </a:rPr>
                <a:t>SYN = 1, </a:t>
              </a:r>
              <a:r>
                <a:rPr lang="en-US" altLang="zh-CN" sz="1200" b="1" kern="0" dirty="0" err="1">
                  <a:latin typeface="微软雅黑" panose="020B0503020204020204" pitchFamily="34" charset="-122"/>
                  <a:ea typeface="微软雅黑" panose="020B0503020204020204" pitchFamily="34" charset="-122"/>
                </a:rPr>
                <a:t>seq</a:t>
              </a:r>
              <a:r>
                <a:rPr lang="en-US" altLang="zh-CN" sz="1200" b="1" kern="0" dirty="0">
                  <a:latin typeface="微软雅黑" panose="020B0503020204020204" pitchFamily="34" charset="-122"/>
                  <a:ea typeface="微软雅黑" panose="020B0503020204020204" pitchFamily="34" charset="-122"/>
                </a:rPr>
                <a:t> = x</a:t>
              </a:r>
              <a:endParaRPr lang="en-US" altLang="zh-CN" sz="1200" b="1" kern="0" dirty="0">
                <a:latin typeface="微软雅黑" panose="020B0503020204020204" pitchFamily="34" charset="-122"/>
                <a:ea typeface="微软雅黑" panose="020B0503020204020204" pitchFamily="34" charset="-122"/>
              </a:endParaRPr>
            </a:p>
          </p:txBody>
        </p:sp>
        <p:sp>
          <p:nvSpPr>
            <p:cNvPr id="9" name="Line 8"/>
            <p:cNvSpPr>
              <a:spLocks noChangeShapeType="1"/>
            </p:cNvSpPr>
            <p:nvPr/>
          </p:nvSpPr>
          <p:spPr bwMode="auto">
            <a:xfrm>
              <a:off x="1520" y="1893"/>
              <a:ext cx="2590" cy="505"/>
            </a:xfrm>
            <a:prstGeom prst="line">
              <a:avLst/>
            </a:prstGeom>
            <a:noFill/>
            <a:ln w="5715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200" b="1" kern="0">
                <a:latin typeface="微软雅黑" panose="020B0503020204020204" pitchFamily="34" charset="-122"/>
                <a:ea typeface="微软雅黑" panose="020B0503020204020204" pitchFamily="34" charset="-122"/>
              </a:endParaRPr>
            </a:p>
          </p:txBody>
        </p:sp>
      </p:grpSp>
      <p:sp>
        <p:nvSpPr>
          <p:cNvPr id="10" name="Rectangle 9"/>
          <p:cNvSpPr>
            <a:spLocks noChangeArrowheads="1"/>
          </p:cNvSpPr>
          <p:nvPr/>
        </p:nvSpPr>
        <p:spPr bwMode="auto">
          <a:xfrm>
            <a:off x="3913476" y="1662636"/>
            <a:ext cx="769296" cy="332986"/>
          </a:xfrm>
          <a:prstGeom prst="rect">
            <a:avLst/>
          </a:prstGeom>
          <a:solidFill>
            <a:srgbClr val="66FF99"/>
          </a:solidFill>
          <a:ln w="12700">
            <a:solidFill>
              <a:schemeClr val="tx1"/>
            </a:solidFill>
            <a:miter lim="800000"/>
          </a:ln>
          <a:effectLst/>
        </p:spPr>
        <p:txBody>
          <a:bodyPr wrap="none" lIns="91436" tIns="45718" rIns="91436" bIns="45718" anchor="ctr"/>
          <a:lstStyle/>
          <a:p>
            <a:pPr algn="ctr">
              <a:defRPr/>
            </a:pPr>
            <a:endParaRPr lang="zh-CN" altLang="en-US" sz="1200" b="1" kern="0">
              <a:latin typeface="微软雅黑" panose="020B0503020204020204" pitchFamily="34" charset="-122"/>
              <a:ea typeface="微软雅黑" panose="020B0503020204020204" pitchFamily="34" charset="-122"/>
            </a:endParaRPr>
          </a:p>
        </p:txBody>
      </p:sp>
      <p:sp>
        <p:nvSpPr>
          <p:cNvPr id="11" name="Text Box 10"/>
          <p:cNvSpPr txBox="1">
            <a:spLocks noChangeArrowheads="1"/>
          </p:cNvSpPr>
          <p:nvPr/>
        </p:nvSpPr>
        <p:spPr bwMode="auto">
          <a:xfrm>
            <a:off x="3924586" y="1700168"/>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lang="en-US" altLang="zh-CN" sz="1200" dirty="0">
                <a:latin typeface="微软雅黑" panose="020B0503020204020204" pitchFamily="34" charset="-122"/>
                <a:ea typeface="微软雅黑" panose="020B0503020204020204" pitchFamily="34" charset="-122"/>
              </a:rPr>
              <a:t>CLOSED</a:t>
            </a:r>
            <a:endParaRPr lang="en-US" altLang="zh-CN" sz="1200" dirty="0">
              <a:latin typeface="微软雅黑" panose="020B0503020204020204" pitchFamily="34" charset="-122"/>
              <a:ea typeface="微软雅黑" panose="020B0503020204020204" pitchFamily="34" charset="-122"/>
            </a:endParaRPr>
          </a:p>
        </p:txBody>
      </p:sp>
      <p:sp>
        <p:nvSpPr>
          <p:cNvPr id="12" name="Rectangle 11"/>
          <p:cNvSpPr>
            <a:spLocks noChangeArrowheads="1"/>
          </p:cNvSpPr>
          <p:nvPr/>
        </p:nvSpPr>
        <p:spPr bwMode="auto">
          <a:xfrm>
            <a:off x="6998894" y="1662636"/>
            <a:ext cx="784455" cy="332986"/>
          </a:xfrm>
          <a:prstGeom prst="rect">
            <a:avLst/>
          </a:prstGeom>
          <a:solidFill>
            <a:srgbClr val="66FF99"/>
          </a:solidFill>
          <a:ln w="12700">
            <a:solidFill>
              <a:schemeClr val="tx1"/>
            </a:solidFill>
            <a:miter lim="800000"/>
          </a:ln>
          <a:effectLst/>
        </p:spPr>
        <p:txBody>
          <a:bodyPr wrap="none" lIns="91436" tIns="45718" rIns="91436" bIns="45718" anchor="ctr"/>
          <a:lstStyle/>
          <a:p>
            <a:pPr algn="ctr">
              <a:defRPr/>
            </a:pPr>
            <a:endParaRPr lang="zh-CN" altLang="en-US" sz="1200" b="1" kern="0">
              <a:latin typeface="微软雅黑" panose="020B0503020204020204" pitchFamily="34" charset="-122"/>
              <a:ea typeface="微软雅黑" panose="020B0503020204020204" pitchFamily="34" charset="-122"/>
            </a:endParaRPr>
          </a:p>
        </p:txBody>
      </p:sp>
      <p:sp>
        <p:nvSpPr>
          <p:cNvPr id="13" name="Text Box 12"/>
          <p:cNvSpPr txBox="1">
            <a:spLocks noChangeArrowheads="1"/>
          </p:cNvSpPr>
          <p:nvPr/>
        </p:nvSpPr>
        <p:spPr bwMode="auto">
          <a:xfrm>
            <a:off x="7015780" y="1700168"/>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lang="en-US" altLang="zh-CN" sz="1200">
                <a:latin typeface="微软雅黑" panose="020B0503020204020204" pitchFamily="34" charset="-122"/>
                <a:ea typeface="微软雅黑" panose="020B0503020204020204" pitchFamily="34" charset="-122"/>
              </a:rPr>
              <a:t>CLOSED</a:t>
            </a:r>
            <a:endParaRPr lang="en-US" altLang="zh-CN" sz="1200">
              <a:latin typeface="微软雅黑" panose="020B0503020204020204" pitchFamily="34" charset="-122"/>
              <a:ea typeface="微软雅黑" panose="020B0503020204020204" pitchFamily="34" charset="-122"/>
            </a:endParaRPr>
          </a:p>
        </p:txBody>
      </p:sp>
      <p:grpSp>
        <p:nvGrpSpPr>
          <p:cNvPr id="14" name="Group 13"/>
          <p:cNvGrpSpPr/>
          <p:nvPr/>
        </p:nvGrpSpPr>
        <p:grpSpPr bwMode="auto">
          <a:xfrm>
            <a:off x="2987659" y="1458608"/>
            <a:ext cx="1095199" cy="593794"/>
            <a:chOff x="-57" y="1296"/>
            <a:chExt cx="1138" cy="617"/>
          </a:xfrm>
        </p:grpSpPr>
        <p:sp>
          <p:nvSpPr>
            <p:cNvPr id="15" name="Rectangle 14"/>
            <p:cNvSpPr>
              <a:spLocks noChangeArrowheads="1"/>
            </p:cNvSpPr>
            <p:nvPr/>
          </p:nvSpPr>
          <p:spPr bwMode="auto">
            <a:xfrm>
              <a:off x="-57" y="1628"/>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zh-CN" altLang="en-US" sz="1200" b="1" kern="0" dirty="0">
                  <a:solidFill>
                    <a:srgbClr val="FF0000"/>
                  </a:solidFill>
                  <a:latin typeface="微软雅黑" panose="020B0503020204020204" pitchFamily="34" charset="-122"/>
                  <a:ea typeface="微软雅黑" panose="020B0503020204020204" pitchFamily="34" charset="-122"/>
                </a:rPr>
                <a:t>主动</a:t>
              </a:r>
              <a:r>
                <a:rPr lang="zh-CN" altLang="en-US" sz="1200" b="1" kern="0" dirty="0">
                  <a:latin typeface="微软雅黑" panose="020B0503020204020204" pitchFamily="34" charset="-122"/>
                  <a:ea typeface="微软雅黑" panose="020B0503020204020204" pitchFamily="34" charset="-122"/>
                </a:rPr>
                <a:t>打开</a:t>
              </a:r>
              <a:endParaRPr lang="zh-CN" altLang="en-US" sz="1200" b="1" kern="0" dirty="0">
                <a:latin typeface="微软雅黑" panose="020B0503020204020204" pitchFamily="34" charset="-122"/>
                <a:ea typeface="微软雅黑" panose="020B0503020204020204" pitchFamily="34" charset="-122"/>
              </a:endParaRPr>
            </a:p>
          </p:txBody>
        </p:sp>
        <p:sp>
          <p:nvSpPr>
            <p:cNvPr id="16" name="Freeform 15"/>
            <p:cNvSpPr/>
            <p:nvPr/>
          </p:nvSpPr>
          <p:spPr bwMode="auto">
            <a:xfrm>
              <a:off x="-27" y="1296"/>
              <a:ext cx="1108"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200" b="1" kern="0">
                <a:latin typeface="微软雅黑" panose="020B0503020204020204" pitchFamily="34" charset="-122"/>
                <a:ea typeface="微软雅黑" panose="020B0503020204020204" pitchFamily="34" charset="-122"/>
              </a:endParaRPr>
            </a:p>
          </p:txBody>
        </p:sp>
      </p:grpSp>
      <p:grpSp>
        <p:nvGrpSpPr>
          <p:cNvPr id="17" name="Group 16"/>
          <p:cNvGrpSpPr/>
          <p:nvPr/>
        </p:nvGrpSpPr>
        <p:grpSpPr bwMode="auto">
          <a:xfrm>
            <a:off x="7421389" y="1463421"/>
            <a:ext cx="1188551" cy="578397"/>
            <a:chOff x="4550" y="1301"/>
            <a:chExt cx="1235" cy="601"/>
          </a:xfrm>
        </p:grpSpPr>
        <p:sp>
          <p:nvSpPr>
            <p:cNvPr id="18" name="Rectangle 17"/>
            <p:cNvSpPr>
              <a:spLocks noChangeArrowheads="1"/>
            </p:cNvSpPr>
            <p:nvPr/>
          </p:nvSpPr>
          <p:spPr bwMode="auto">
            <a:xfrm>
              <a:off x="4956" y="1617"/>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zh-CN" altLang="en-US" sz="1200" b="1" kern="0" dirty="0">
                  <a:latin typeface="微软雅黑" panose="020B0503020204020204" pitchFamily="34" charset="-122"/>
                  <a:ea typeface="微软雅黑" panose="020B0503020204020204" pitchFamily="34" charset="-122"/>
                </a:rPr>
                <a:t>被动打开</a:t>
              </a:r>
              <a:endParaRPr lang="zh-CN" altLang="en-US" sz="1200" b="1" kern="0" dirty="0">
                <a:latin typeface="微软雅黑" panose="020B0503020204020204" pitchFamily="34" charset="-122"/>
                <a:ea typeface="微软雅黑" panose="020B0503020204020204" pitchFamily="34" charset="-122"/>
              </a:endParaRPr>
            </a:p>
          </p:txBody>
        </p:sp>
        <p:sp>
          <p:nvSpPr>
            <p:cNvPr id="19" name="Freeform 18"/>
            <p:cNvSpPr/>
            <p:nvPr/>
          </p:nvSpPr>
          <p:spPr bwMode="auto">
            <a:xfrm>
              <a:off x="4550" y="1301"/>
              <a:ext cx="1209"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200" b="1" kern="0">
                <a:latin typeface="微软雅黑" panose="020B0503020204020204" pitchFamily="34" charset="-122"/>
                <a:ea typeface="微软雅黑" panose="020B0503020204020204" pitchFamily="34" charset="-122"/>
              </a:endParaRPr>
            </a:p>
          </p:txBody>
        </p:sp>
      </p:grpSp>
      <p:sp>
        <p:nvSpPr>
          <p:cNvPr id="22" name="Rectangle 21"/>
          <p:cNvSpPr>
            <a:spLocks noChangeArrowheads="1"/>
          </p:cNvSpPr>
          <p:nvPr/>
        </p:nvSpPr>
        <p:spPr bwMode="auto">
          <a:xfrm>
            <a:off x="4311907" y="1290190"/>
            <a:ext cx="29816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en-US" altLang="zh-CN" sz="1200" b="1" kern="0" dirty="0">
                <a:latin typeface="微软雅黑" panose="020B0503020204020204" pitchFamily="34" charset="-122"/>
                <a:ea typeface="微软雅黑" panose="020B0503020204020204" pitchFamily="34" charset="-122"/>
              </a:rPr>
              <a:t>A</a:t>
            </a:r>
            <a:endParaRPr lang="en-US" altLang="zh-CN" sz="1200" b="1" kern="0" dirty="0">
              <a:latin typeface="微软雅黑" panose="020B0503020204020204" pitchFamily="34" charset="-122"/>
              <a:ea typeface="微软雅黑" panose="020B0503020204020204" pitchFamily="34" charset="-122"/>
            </a:endParaRPr>
          </a:p>
        </p:txBody>
      </p:sp>
      <p:sp>
        <p:nvSpPr>
          <p:cNvPr id="23" name="Rectangle 22"/>
          <p:cNvSpPr>
            <a:spLocks noChangeArrowheads="1"/>
          </p:cNvSpPr>
          <p:nvPr/>
        </p:nvSpPr>
        <p:spPr bwMode="auto">
          <a:xfrm>
            <a:off x="6847717" y="1290190"/>
            <a:ext cx="28854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en-US" altLang="zh-CN" sz="1200" b="1" kern="0" dirty="0">
                <a:latin typeface="微软雅黑" panose="020B0503020204020204" pitchFamily="34" charset="-122"/>
                <a:ea typeface="微软雅黑" panose="020B0503020204020204" pitchFamily="34" charset="-122"/>
              </a:rPr>
              <a:t>B</a:t>
            </a:r>
            <a:endParaRPr lang="en-US" altLang="zh-CN" sz="1200" b="1" kern="0" dirty="0">
              <a:latin typeface="微软雅黑" panose="020B0503020204020204" pitchFamily="34" charset="-122"/>
              <a:ea typeface="微软雅黑" panose="020B0503020204020204" pitchFamily="34" charset="-122"/>
            </a:endParaRPr>
          </a:p>
        </p:txBody>
      </p:sp>
      <p:sp>
        <p:nvSpPr>
          <p:cNvPr id="24" name="Rectangle 23"/>
          <p:cNvSpPr>
            <a:spLocks noChangeArrowheads="1"/>
          </p:cNvSpPr>
          <p:nvPr/>
        </p:nvSpPr>
        <p:spPr bwMode="auto">
          <a:xfrm>
            <a:off x="4005865" y="1075577"/>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zh-CN" altLang="en-US" sz="1200" b="1" kern="0" dirty="0">
                <a:latin typeface="微软雅黑" panose="020B0503020204020204" pitchFamily="34" charset="-122"/>
                <a:ea typeface="微软雅黑" panose="020B0503020204020204" pitchFamily="34" charset="-122"/>
              </a:rPr>
              <a:t>客户</a:t>
            </a:r>
            <a:endParaRPr lang="zh-CN" altLang="en-US" sz="1200" b="1" kern="0" dirty="0">
              <a:latin typeface="微软雅黑" panose="020B0503020204020204" pitchFamily="34" charset="-122"/>
              <a:ea typeface="微软雅黑" panose="020B0503020204020204" pitchFamily="34" charset="-122"/>
            </a:endParaRPr>
          </a:p>
        </p:txBody>
      </p:sp>
      <p:sp>
        <p:nvSpPr>
          <p:cNvPr id="25" name="Rectangle 24"/>
          <p:cNvSpPr>
            <a:spLocks noChangeArrowheads="1"/>
          </p:cNvSpPr>
          <p:nvPr/>
        </p:nvSpPr>
        <p:spPr bwMode="auto">
          <a:xfrm>
            <a:off x="7034503" y="1075577"/>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zh-CN" altLang="en-US" sz="1200" b="1" kern="0">
                <a:latin typeface="微软雅黑" panose="020B0503020204020204" pitchFamily="34" charset="-122"/>
                <a:ea typeface="微软雅黑" panose="020B0503020204020204" pitchFamily="34" charset="-122"/>
              </a:rPr>
              <a:t>服务器</a:t>
            </a:r>
            <a:endParaRPr lang="zh-CN" altLang="en-US" sz="1200" b="1" kern="0">
              <a:latin typeface="微软雅黑" panose="020B0503020204020204" pitchFamily="34" charset="-122"/>
              <a:ea typeface="微软雅黑" panose="020B0503020204020204" pitchFamily="34" charset="-122"/>
            </a:endParaRPr>
          </a:p>
        </p:txBody>
      </p:sp>
      <p:pic>
        <p:nvPicPr>
          <p:cNvPr id="28" name="Picture 134"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060458" y="1320019"/>
            <a:ext cx="318286" cy="31828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4"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173804" y="1320019"/>
            <a:ext cx="318286" cy="318286"/>
          </a:xfrm>
          <a:prstGeom prst="rect">
            <a:avLst/>
          </a:prstGeom>
          <a:noFill/>
          <a:extLst>
            <a:ext uri="{909E8E84-426E-40DD-AFC4-6F175D3DCCD1}">
              <a14:hiddenFill xmlns:a14="http://schemas.microsoft.com/office/drawing/2010/main">
                <a:solidFill>
                  <a:srgbClr val="FFFFFF"/>
                </a:solidFill>
              </a14:hiddenFill>
            </a:ext>
          </a:extLst>
        </p:spPr>
      </p:pic>
      <p:sp>
        <p:nvSpPr>
          <p:cNvPr id="30" name="Text Box 155"/>
          <p:cNvSpPr txBox="1">
            <a:spLocks noChangeArrowheads="1"/>
          </p:cNvSpPr>
          <p:nvPr/>
        </p:nvSpPr>
        <p:spPr bwMode="auto">
          <a:xfrm>
            <a:off x="3069953" y="3365384"/>
            <a:ext cx="5422002" cy="904863"/>
          </a:xfrm>
          <a:prstGeom prst="rect">
            <a:avLst/>
          </a:prstGeom>
          <a:solidFill>
            <a:srgbClr val="99FFCC"/>
          </a:solidFill>
          <a:ln w="9525">
            <a:solidFill>
              <a:schemeClr val="tx1"/>
            </a:solidFill>
            <a:miter lim="800000"/>
          </a:ln>
          <a:effectLst/>
        </p:spPr>
        <p:txBody>
          <a:bodyPr wrap="square" lIns="91436" tIns="45718" rIns="91436" bIns="45718">
            <a:spAutoFit/>
          </a:bodyPr>
          <a:lstStyle/>
          <a:p>
            <a:pPr>
              <a:lnSpc>
                <a:spcPct val="110000"/>
              </a:lnSpc>
            </a:pPr>
            <a:r>
              <a:rPr lang="en-US" altLang="zh-CN" sz="1600" b="1" dirty="0">
                <a:latin typeface="微软雅黑" panose="020B0503020204020204" pitchFamily="34" charset="-122"/>
                <a:ea typeface="微软雅黑" panose="020B0503020204020204" pitchFamily="34" charset="-122"/>
              </a:rPr>
              <a:t>A</a:t>
            </a:r>
            <a:r>
              <a:rPr lang="zh-CN" altLang="en-US" sz="1600" b="1" dirty="0">
                <a:latin typeface="微软雅黑" panose="020B0503020204020204" pitchFamily="34" charset="-122"/>
                <a:ea typeface="微软雅黑" panose="020B0503020204020204" pitchFamily="34" charset="-122"/>
              </a:rPr>
              <a:t>的</a:t>
            </a:r>
            <a:r>
              <a:rPr lang="en-US" altLang="zh-CN" sz="1600" b="1" dirty="0">
                <a:latin typeface="微软雅黑" panose="020B0503020204020204" pitchFamily="34" charset="-122"/>
                <a:ea typeface="微软雅黑" panose="020B0503020204020204" pitchFamily="34" charset="-122"/>
              </a:rPr>
              <a:t>TCP</a:t>
            </a:r>
            <a:r>
              <a:rPr lang="zh-CN" altLang="en-US" sz="1600" b="1" dirty="0">
                <a:latin typeface="微软雅黑" panose="020B0503020204020204" pitchFamily="34" charset="-122"/>
                <a:ea typeface="微软雅黑" panose="020B0503020204020204" pitchFamily="34" charset="-122"/>
              </a:rPr>
              <a:t>进程也首先创建传输控制块</a:t>
            </a:r>
            <a:r>
              <a:rPr lang="en-US" altLang="zh-CN" sz="1600" b="1" dirty="0">
                <a:latin typeface="微软雅黑" panose="020B0503020204020204" pitchFamily="34" charset="-122"/>
                <a:ea typeface="微软雅黑" panose="020B0503020204020204" pitchFamily="34" charset="-122"/>
              </a:rPr>
              <a:t>TCB</a:t>
            </a:r>
            <a:r>
              <a:rPr lang="zh-CN" altLang="en-US" sz="1600" b="1" dirty="0">
                <a:latin typeface="微软雅黑" panose="020B0503020204020204" pitchFamily="34" charset="-122"/>
                <a:ea typeface="微软雅黑" panose="020B0503020204020204" pitchFamily="34" charset="-122"/>
              </a:rPr>
              <a:t>。</a:t>
            </a:r>
            <a:endParaRPr lang="en-US" altLang="zh-CN" sz="1600" b="1" dirty="0">
              <a:latin typeface="微软雅黑" panose="020B0503020204020204" pitchFamily="34" charset="-122"/>
              <a:ea typeface="微软雅黑" panose="020B0503020204020204" pitchFamily="34" charset="-122"/>
            </a:endParaRPr>
          </a:p>
          <a:p>
            <a:pPr>
              <a:lnSpc>
                <a:spcPct val="110000"/>
              </a:lnSpc>
            </a:pPr>
            <a:r>
              <a:rPr lang="en-US" altLang="zh-CN" sz="1600" b="1" dirty="0">
                <a:latin typeface="微软雅黑" panose="020B0503020204020204" pitchFamily="34" charset="-122"/>
                <a:ea typeface="微软雅黑" panose="020B0503020204020204" pitchFamily="34" charset="-122"/>
              </a:rPr>
              <a:t>A </a:t>
            </a:r>
            <a:r>
              <a:rPr lang="zh-CN" altLang="en-US" sz="1600" b="1" dirty="0">
                <a:latin typeface="微软雅黑" panose="020B0503020204020204" pitchFamily="34" charset="-122"/>
                <a:ea typeface="微软雅黑" panose="020B0503020204020204" pitchFamily="34" charset="-122"/>
              </a:rPr>
              <a:t>的 </a:t>
            </a:r>
            <a:r>
              <a:rPr lang="en-US" altLang="zh-CN" sz="1600" b="1" dirty="0">
                <a:latin typeface="微软雅黑" panose="020B0503020204020204" pitchFamily="34" charset="-122"/>
                <a:ea typeface="微软雅黑" panose="020B0503020204020204" pitchFamily="34" charset="-122"/>
              </a:rPr>
              <a:t>TCP </a:t>
            </a:r>
            <a:r>
              <a:rPr lang="zh-CN" altLang="en-US" sz="1600" b="1" dirty="0">
                <a:latin typeface="微软雅黑" panose="020B0503020204020204" pitchFamily="34" charset="-122"/>
                <a:ea typeface="微软雅黑" panose="020B0503020204020204" pitchFamily="34" charset="-122"/>
              </a:rPr>
              <a:t>向 </a:t>
            </a:r>
            <a:r>
              <a:rPr lang="en-US" altLang="zh-CN" sz="1600" b="1" dirty="0">
                <a:latin typeface="微软雅黑" panose="020B0503020204020204" pitchFamily="34" charset="-122"/>
                <a:ea typeface="微软雅黑" panose="020B0503020204020204" pitchFamily="34" charset="-122"/>
              </a:rPr>
              <a:t>B </a:t>
            </a:r>
            <a:r>
              <a:rPr lang="zh-CN" altLang="en-US" sz="1600" b="1" dirty="0">
                <a:latin typeface="微软雅黑" panose="020B0503020204020204" pitchFamily="34" charset="-122"/>
                <a:ea typeface="微软雅黑" panose="020B0503020204020204" pitchFamily="34" charset="-122"/>
              </a:rPr>
              <a:t>发出连接请求报文段，其首部中的同步位 </a:t>
            </a:r>
            <a:r>
              <a:rPr lang="en-US" altLang="zh-CN" sz="1600" b="1" dirty="0">
                <a:latin typeface="微软雅黑" panose="020B0503020204020204" pitchFamily="34" charset="-122"/>
                <a:ea typeface="微软雅黑" panose="020B0503020204020204" pitchFamily="34" charset="-122"/>
              </a:rPr>
              <a:t>SYN = 1</a:t>
            </a:r>
            <a:r>
              <a:rPr lang="zh-CN" altLang="en-US" sz="1600" b="1" dirty="0">
                <a:latin typeface="微软雅黑" panose="020B0503020204020204" pitchFamily="34" charset="-122"/>
                <a:ea typeface="微软雅黑" panose="020B0503020204020204" pitchFamily="34" charset="-122"/>
              </a:rPr>
              <a:t>，并选择序号 </a:t>
            </a:r>
            <a:r>
              <a:rPr lang="en-US" altLang="zh-CN" sz="1600" b="1" dirty="0" err="1">
                <a:latin typeface="微软雅黑" panose="020B0503020204020204" pitchFamily="34" charset="-122"/>
                <a:ea typeface="微软雅黑" panose="020B0503020204020204" pitchFamily="34" charset="-122"/>
              </a:rPr>
              <a:t>seq</a:t>
            </a:r>
            <a:r>
              <a:rPr lang="en-US" altLang="zh-CN" sz="1600" b="1" dirty="0">
                <a:latin typeface="微软雅黑" panose="020B0503020204020204" pitchFamily="34" charset="-122"/>
                <a:ea typeface="微软雅黑" panose="020B0503020204020204" pitchFamily="34" charset="-122"/>
              </a:rPr>
              <a:t> = x</a:t>
            </a:r>
            <a:r>
              <a:rPr lang="zh-CN" altLang="en-US"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27" name="矩形 26"/>
          <p:cNvSpPr/>
          <p:nvPr/>
        </p:nvSpPr>
        <p:spPr>
          <a:xfrm>
            <a:off x="781465" y="957869"/>
            <a:ext cx="1669212" cy="809667"/>
          </a:xfrm>
          <a:prstGeom prst="rect">
            <a:avLst/>
          </a:prstGeom>
        </p:spPr>
        <p:style>
          <a:lnRef idx="1">
            <a:schemeClr val="accent6"/>
          </a:lnRef>
          <a:fillRef idx="2">
            <a:schemeClr val="accent6"/>
          </a:fillRef>
          <a:effectRef idx="1">
            <a:schemeClr val="accent6"/>
          </a:effectRef>
          <a:fontRef idx="minor">
            <a:schemeClr val="dk1"/>
          </a:fontRef>
        </p:style>
        <p:txBody>
          <a:bodyPr lIns="91436" tIns="45718" rIns="91436" bIns="45718" rtlCol="0" anchor="ctr"/>
          <a:lstStyle/>
          <a:p>
            <a:pPr algn="ctr"/>
            <a:r>
              <a:rPr lang="zh-CN" altLang="en-US" sz="1400" b="1" dirty="0"/>
              <a:t>不能携带数据，消耗一个序号。进入</a:t>
            </a:r>
            <a:r>
              <a:rPr lang="en-US" altLang="zh-CN" sz="1400" b="1" dirty="0"/>
              <a:t>SYN-SENT</a:t>
            </a:r>
            <a:r>
              <a:rPr lang="zh-CN" altLang="en-US" sz="1400" b="1" dirty="0"/>
              <a:t>状态。</a:t>
            </a:r>
            <a:endParaRPr lang="zh-CN" altLang="en-US" sz="1400" b="1" dirty="0"/>
          </a:p>
        </p:txBody>
      </p:sp>
      <p:grpSp>
        <p:nvGrpSpPr>
          <p:cNvPr id="31" name="组合 30"/>
          <p:cNvGrpSpPr/>
          <p:nvPr/>
        </p:nvGrpSpPr>
        <p:grpSpPr>
          <a:xfrm>
            <a:off x="6998347" y="2019946"/>
            <a:ext cx="784455" cy="457411"/>
            <a:chOff x="4865287" y="1662634"/>
            <a:chExt cx="784455" cy="332986"/>
          </a:xfrm>
        </p:grpSpPr>
        <p:sp>
          <p:nvSpPr>
            <p:cNvPr id="32" name="Rectangle 11"/>
            <p:cNvSpPr>
              <a:spLocks noChangeArrowheads="1"/>
            </p:cNvSpPr>
            <p:nvPr/>
          </p:nvSpPr>
          <p:spPr bwMode="auto">
            <a:xfrm>
              <a:off x="4865287" y="1662634"/>
              <a:ext cx="784455" cy="332986"/>
            </a:xfrm>
            <a:prstGeom prst="rect">
              <a:avLst/>
            </a:prstGeom>
            <a:solidFill>
              <a:srgbClr val="66FF99"/>
            </a:solidFill>
            <a:ln w="12700">
              <a:solidFill>
                <a:schemeClr val="tx1"/>
              </a:solidFill>
              <a:miter lim="800000"/>
            </a:ln>
            <a:effectLst/>
          </p:spPr>
          <p:txBody>
            <a:bodyPr wrap="none" anchor="ctr"/>
            <a:lstStyle/>
            <a:p>
              <a:pPr algn="ctr">
                <a:defRPr/>
              </a:pPr>
              <a:endParaRPr lang="zh-CN" altLang="en-US" sz="1200" b="1" kern="0">
                <a:latin typeface="微软雅黑" panose="020B0503020204020204" pitchFamily="34" charset="-122"/>
                <a:ea typeface="微软雅黑" panose="020B0503020204020204" pitchFamily="34" charset="-122"/>
              </a:endParaRPr>
            </a:p>
          </p:txBody>
        </p:sp>
        <p:sp>
          <p:nvSpPr>
            <p:cNvPr id="33" name="Text Box 12"/>
            <p:cNvSpPr txBox="1">
              <a:spLocks noChangeArrowheads="1"/>
            </p:cNvSpPr>
            <p:nvPr/>
          </p:nvSpPr>
          <p:spPr bwMode="auto">
            <a:xfrm>
              <a:off x="4917695" y="1731789"/>
              <a:ext cx="728084" cy="2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lang="en-US" altLang="zh-CN" sz="1200" dirty="0">
                  <a:latin typeface="微软雅黑" panose="020B0503020204020204" pitchFamily="34" charset="-122"/>
                  <a:ea typeface="微软雅黑" panose="020B0503020204020204" pitchFamily="34" charset="-122"/>
                </a:rPr>
                <a:t>LISTEN</a:t>
              </a:r>
              <a:endParaRPr lang="en-US" altLang="zh-CN" sz="1200" dirty="0">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3876050" y="2013860"/>
            <a:ext cx="915635" cy="783329"/>
            <a:chOff x="4819979" y="1662634"/>
            <a:chExt cx="923514" cy="332986"/>
          </a:xfrm>
        </p:grpSpPr>
        <p:sp>
          <p:nvSpPr>
            <p:cNvPr id="35" name="Rectangle 11"/>
            <p:cNvSpPr>
              <a:spLocks noChangeArrowheads="1"/>
            </p:cNvSpPr>
            <p:nvPr/>
          </p:nvSpPr>
          <p:spPr bwMode="auto">
            <a:xfrm>
              <a:off x="4865287" y="1662634"/>
              <a:ext cx="784455" cy="332986"/>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defRPr/>
              </a:pPr>
              <a:endParaRPr lang="zh-CN" altLang="en-US" sz="1200" b="1" kern="0">
                <a:latin typeface="微软雅黑" panose="020B0503020204020204" pitchFamily="34" charset="-122"/>
                <a:ea typeface="微软雅黑" panose="020B0503020204020204" pitchFamily="34" charset="-122"/>
              </a:endParaRPr>
            </a:p>
          </p:txBody>
        </p:sp>
        <p:sp>
          <p:nvSpPr>
            <p:cNvPr id="36" name="Text Box 12"/>
            <p:cNvSpPr txBox="1">
              <a:spLocks noChangeArrowheads="1"/>
            </p:cNvSpPr>
            <p:nvPr/>
          </p:nvSpPr>
          <p:spPr bwMode="auto">
            <a:xfrm>
              <a:off x="4819979" y="1731789"/>
              <a:ext cx="923514" cy="183166"/>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lang="en-US" altLang="zh-CN" sz="1100" dirty="0">
                  <a:latin typeface="微软雅黑" panose="020B0503020204020204" pitchFamily="34" charset="-122"/>
                  <a:ea typeface="微软雅黑" panose="020B0503020204020204" pitchFamily="34" charset="-122"/>
                </a:rPr>
                <a:t>SYN-SENT</a:t>
              </a:r>
              <a:endParaRPr lang="en-US" altLang="zh-CN" sz="1100" dirty="0">
                <a:latin typeface="微软雅黑" panose="020B0503020204020204" pitchFamily="34" charset="-122"/>
                <a:ea typeface="微软雅黑" panose="020B0503020204020204" pitchFamily="34" charset="-122"/>
              </a:endParaRPr>
            </a:p>
            <a:p>
              <a:pPr algn="ctr"/>
              <a:r>
                <a:rPr lang="zh-CN" altLang="en-US" sz="1100" dirty="0">
                  <a:latin typeface="微软雅黑" panose="020B0503020204020204" pitchFamily="34" charset="-122"/>
                  <a:ea typeface="微软雅黑" panose="020B0503020204020204" pitchFamily="34" charset="-122"/>
                </a:rPr>
                <a:t>同步已发送</a:t>
              </a:r>
              <a:endParaRPr lang="en-US" altLang="zh-CN" sz="1100" dirty="0">
                <a:latin typeface="微软雅黑" panose="020B0503020204020204" pitchFamily="34" charset="-122"/>
                <a:ea typeface="微软雅黑" panose="020B0503020204020204" pitchFamily="34" charset="-122"/>
              </a:endParaRPr>
            </a:p>
          </p:txBody>
        </p:sp>
      </p:grpSp>
      <p:sp>
        <p:nvSpPr>
          <p:cNvPr id="37" name="矩形 36"/>
          <p:cNvSpPr/>
          <p:nvPr/>
        </p:nvSpPr>
        <p:spPr>
          <a:xfrm>
            <a:off x="678685" y="2248652"/>
            <a:ext cx="2202740" cy="2021597"/>
          </a:xfrm>
          <a:prstGeom prst="rect">
            <a:avLst/>
          </a:prstGeom>
        </p:spPr>
        <p:style>
          <a:lnRef idx="1">
            <a:schemeClr val="accent4"/>
          </a:lnRef>
          <a:fillRef idx="2">
            <a:schemeClr val="accent4"/>
          </a:fillRef>
          <a:effectRef idx="1">
            <a:schemeClr val="accent4"/>
          </a:effectRef>
          <a:fontRef idx="minor">
            <a:schemeClr val="dk1"/>
          </a:fontRef>
        </p:style>
        <p:txBody>
          <a:bodyPr lIns="91436" tIns="45718" rIns="91436" bIns="45718" rtlCol="0" anchor="ctr"/>
          <a:lstStyle/>
          <a:p>
            <a:r>
              <a:rPr lang="zh-CN" altLang="en-US" sz="1400" b="1" dirty="0">
                <a:solidFill>
                  <a:srgbClr val="FF0000"/>
                </a:solidFill>
              </a:rPr>
              <a:t>注意</a:t>
            </a:r>
            <a:r>
              <a:rPr lang="zh-CN" altLang="en-US" sz="1400" b="1" dirty="0">
                <a:sym typeface="Wingdings" panose="05000000000000000000" pitchFamily="2" charset="2"/>
              </a:rPr>
              <a:t>（</a:t>
            </a:r>
            <a:r>
              <a:rPr lang="en-US" altLang="zh-CN" sz="1400" b="1" dirty="0">
                <a:sym typeface="Wingdings" panose="05000000000000000000" pitchFamily="2" charset="2"/>
              </a:rPr>
              <a:t>1</a:t>
            </a:r>
            <a:r>
              <a:rPr lang="zh-CN" altLang="en-US" sz="1400" b="1" dirty="0">
                <a:sym typeface="Wingdings" panose="05000000000000000000" pitchFamily="2" charset="2"/>
              </a:rPr>
              <a:t>）</a:t>
            </a:r>
            <a:r>
              <a:rPr lang="en-US" altLang="zh-CN" sz="1400" b="1" dirty="0"/>
              <a:t>TCP</a:t>
            </a:r>
            <a:r>
              <a:rPr lang="zh-CN" altLang="en-US" sz="1400" b="1" dirty="0"/>
              <a:t>规定同步标志位</a:t>
            </a:r>
            <a:r>
              <a:rPr lang="en-US" altLang="zh-CN" sz="1400" b="1" dirty="0"/>
              <a:t>SYN</a:t>
            </a:r>
            <a:r>
              <a:rPr lang="zh-CN" altLang="en-US" sz="1400" b="1" dirty="0"/>
              <a:t>被设置位</a:t>
            </a:r>
            <a:r>
              <a:rPr lang="en-US" altLang="zh-CN" sz="1400" b="1" dirty="0"/>
              <a:t>1</a:t>
            </a:r>
            <a:r>
              <a:rPr lang="zh-CN" altLang="en-US" sz="1400" b="1" dirty="0"/>
              <a:t>的报文段（连接请求报文段、连接请求确认报文段）不能携带数据，且消耗一个序号。</a:t>
            </a:r>
            <a:r>
              <a:rPr lang="en-US" altLang="zh-CN" sz="1400" b="1" dirty="0"/>
              <a:t>seq=x</a:t>
            </a:r>
            <a:r>
              <a:rPr lang="zh-CN" altLang="en-US" sz="1400" b="1" dirty="0"/>
              <a:t>。</a:t>
            </a:r>
            <a:endParaRPr lang="en-US" altLang="zh-CN" sz="1400" b="1" dirty="0"/>
          </a:p>
          <a:p>
            <a:r>
              <a:rPr lang="zh-CN" altLang="en-US" sz="1400" b="1" dirty="0"/>
              <a:t>（</a:t>
            </a:r>
            <a:r>
              <a:rPr lang="en-US" altLang="zh-CN" sz="1400" b="1" dirty="0"/>
              <a:t>2</a:t>
            </a:r>
            <a:r>
              <a:rPr lang="zh-CN" altLang="en-US" sz="1400" b="1" dirty="0"/>
              <a:t>）下一次发送</a:t>
            </a:r>
            <a:r>
              <a:rPr lang="en-US" altLang="zh-CN" sz="1400" b="1" dirty="0"/>
              <a:t>TCP</a:t>
            </a:r>
            <a:r>
              <a:rPr lang="zh-CN" altLang="en-US" sz="1400" b="1" dirty="0"/>
              <a:t>报文段的数据载荷的第一个字节的序号为</a:t>
            </a:r>
            <a:r>
              <a:rPr lang="en-US" altLang="zh-CN" sz="1400" b="1" dirty="0"/>
              <a:t>x+1.</a:t>
            </a:r>
            <a:endParaRPr lang="en-US" altLang="zh-CN" sz="1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100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2000"/>
                                        <p:tgtEl>
                                          <p:spTgt spid="14"/>
                                        </p:tgtEl>
                                      </p:cBhvr>
                                    </p:animEffect>
                                  </p:childTnLst>
                                </p:cTn>
                              </p:par>
                            </p:childTnLst>
                          </p:cTn>
                        </p:par>
                        <p:par>
                          <p:cTn id="8" fill="hold">
                            <p:stCondLst>
                              <p:cond delay="3000"/>
                            </p:stCondLst>
                            <p:childTnLst>
                              <p:par>
                                <p:cTn id="9" presetID="12" presetClass="entr" presetSubtype="1" fill="hold" grpId="0" nodeType="afterEffect">
                                  <p:stCondLst>
                                    <p:cond delay="100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2000"/>
                                        <p:tgtEl>
                                          <p:spTgt spid="30"/>
                                        </p:tgtEl>
                                        <p:attrNameLst>
                                          <p:attrName>ppt_y</p:attrName>
                                        </p:attrNameLst>
                                      </p:cBhvr>
                                      <p:tavLst>
                                        <p:tav tm="0">
                                          <p:val>
                                            <p:strVal val="#ppt_y-#ppt_h*1.125000"/>
                                          </p:val>
                                        </p:tav>
                                        <p:tav tm="100000">
                                          <p:val>
                                            <p:strVal val="#ppt_y"/>
                                          </p:val>
                                        </p:tav>
                                      </p:tavLst>
                                    </p:anim>
                                    <p:animEffect transition="in" filter="wipe(down)">
                                      <p:cBhvr>
                                        <p:cTn id="12" dur="2000"/>
                                        <p:tgtEl>
                                          <p:spTgt spid="30"/>
                                        </p:tgtEl>
                                      </p:cBhvr>
                                    </p:animEffect>
                                  </p:childTnLst>
                                </p:cTn>
                              </p:par>
                            </p:childTnLst>
                          </p:cTn>
                        </p:par>
                        <p:par>
                          <p:cTn id="13" fill="hold">
                            <p:stCondLst>
                              <p:cond delay="6000"/>
                            </p:stCondLst>
                            <p:childTnLst>
                              <p:par>
                                <p:cTn id="14" presetID="22" presetClass="entr" presetSubtype="8" fill="hold" nodeType="afterEffect">
                                  <p:stCondLst>
                                    <p:cond delay="300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2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7" grpId="0" animBg="1"/>
      <p:bldP spid="37" grpId="0" animBg="1"/>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圆角矩形 30"/>
          <p:cNvSpPr/>
          <p:nvPr/>
        </p:nvSpPr>
        <p:spPr>
          <a:xfrm>
            <a:off x="545146" y="649226"/>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618590" y="731253"/>
            <a:ext cx="3751385" cy="363174"/>
          </a:xfrm>
          <a:prstGeom prst="rect">
            <a:avLst/>
          </a:prstGeom>
          <a:noFill/>
          <a:ln w="9525">
            <a:noFill/>
            <a:miter lim="800000"/>
          </a:ln>
          <a:effectLst/>
        </p:spPr>
        <p:txBody>
          <a:bodyPr wrap="square" lIns="91436" tIns="45718" rIns="91436" bIns="45718">
            <a:spAutoFit/>
          </a:bodyPr>
          <a:lstStyle/>
          <a:p>
            <a:pPr algn="ctr">
              <a:lnSpc>
                <a:spcPct val="110000"/>
              </a:lnSpc>
            </a:pPr>
            <a:r>
              <a:rPr lang="en-US" altLang="zh-CN" sz="1600" b="1" dirty="0">
                <a:latin typeface="微软雅黑" panose="020B0503020204020204" pitchFamily="34" charset="-122"/>
                <a:ea typeface="微软雅黑" panose="020B0503020204020204" pitchFamily="34" charset="-122"/>
              </a:rPr>
              <a:t>TCP </a:t>
            </a:r>
            <a:r>
              <a:rPr lang="zh-CN" altLang="en-US" sz="1600" b="1" dirty="0">
                <a:latin typeface="微软雅黑" panose="020B0503020204020204" pitchFamily="34" charset="-122"/>
                <a:ea typeface="微软雅黑" panose="020B0503020204020204" pitchFamily="34" charset="-122"/>
              </a:rPr>
              <a:t>的连接建立：采用三报文握手</a:t>
            </a:r>
            <a:endParaRPr lang="zh-CN" altLang="en-US" sz="1600" b="1" dirty="0">
              <a:latin typeface="微软雅黑" panose="020B0503020204020204" pitchFamily="34" charset="-122"/>
              <a:ea typeface="微软雅黑" panose="020B0503020204020204" pitchFamily="34" charset="-122"/>
            </a:endParaRPr>
          </a:p>
        </p:txBody>
      </p:sp>
      <p:grpSp>
        <p:nvGrpSpPr>
          <p:cNvPr id="4" name="Group 2"/>
          <p:cNvGrpSpPr/>
          <p:nvPr/>
        </p:nvGrpSpPr>
        <p:grpSpPr bwMode="auto">
          <a:xfrm>
            <a:off x="2620984" y="2028342"/>
            <a:ext cx="2575352" cy="2086458"/>
            <a:chOff x="1474" y="1888"/>
            <a:chExt cx="2676" cy="2432"/>
          </a:xfrm>
        </p:grpSpPr>
        <p:sp>
          <p:nvSpPr>
            <p:cNvPr id="5" name="Line 3"/>
            <p:cNvSpPr>
              <a:spLocks noChangeShapeType="1"/>
            </p:cNvSpPr>
            <p:nvPr/>
          </p:nvSpPr>
          <p:spPr bwMode="auto">
            <a:xfrm>
              <a:off x="1474" y="1888"/>
              <a:ext cx="0" cy="2432"/>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6" name="Line 4"/>
            <p:cNvSpPr>
              <a:spLocks noChangeShapeType="1"/>
            </p:cNvSpPr>
            <p:nvPr/>
          </p:nvSpPr>
          <p:spPr bwMode="auto">
            <a:xfrm>
              <a:off x="4150" y="1888"/>
              <a:ext cx="0" cy="2432"/>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200" kern="0">
                <a:latin typeface="微软雅黑" panose="020B0503020204020204" pitchFamily="34" charset="-122"/>
                <a:ea typeface="微软雅黑" panose="020B0503020204020204" pitchFamily="34" charset="-122"/>
              </a:endParaRPr>
            </a:p>
          </p:txBody>
        </p:sp>
      </p:grpSp>
      <p:grpSp>
        <p:nvGrpSpPr>
          <p:cNvPr id="7" name="Group 6"/>
          <p:cNvGrpSpPr/>
          <p:nvPr/>
        </p:nvGrpSpPr>
        <p:grpSpPr bwMode="auto">
          <a:xfrm>
            <a:off x="2665253" y="2006216"/>
            <a:ext cx="2492586" cy="512956"/>
            <a:chOff x="1520" y="1865"/>
            <a:chExt cx="2590" cy="533"/>
          </a:xfrm>
        </p:grpSpPr>
        <p:sp>
          <p:nvSpPr>
            <p:cNvPr id="8" name="Rectangle 7"/>
            <p:cNvSpPr>
              <a:spLocks noChangeArrowheads="1"/>
            </p:cNvSpPr>
            <p:nvPr/>
          </p:nvSpPr>
          <p:spPr bwMode="auto">
            <a:xfrm rot="665985">
              <a:off x="2088" y="1865"/>
              <a:ext cx="1604"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defRPr/>
              </a:pPr>
              <a:r>
                <a:rPr lang="en-US" altLang="zh-CN" sz="1200" b="1" kern="0" dirty="0">
                  <a:latin typeface="微软雅黑" panose="020B0503020204020204" pitchFamily="34" charset="-122"/>
                  <a:ea typeface="微软雅黑" panose="020B0503020204020204" pitchFamily="34" charset="-122"/>
                </a:rPr>
                <a:t>SYN = 1, </a:t>
              </a:r>
              <a:r>
                <a:rPr lang="en-US" altLang="zh-CN" sz="1200" b="1" kern="0" dirty="0" err="1">
                  <a:solidFill>
                    <a:srgbClr val="FF0000"/>
                  </a:solidFill>
                  <a:latin typeface="微软雅黑" panose="020B0503020204020204" pitchFamily="34" charset="-122"/>
                  <a:ea typeface="微软雅黑" panose="020B0503020204020204" pitchFamily="34" charset="-122"/>
                </a:rPr>
                <a:t>seq</a:t>
              </a:r>
              <a:r>
                <a:rPr lang="en-US" altLang="zh-CN" sz="1200" b="1" kern="0" dirty="0">
                  <a:solidFill>
                    <a:srgbClr val="FF0000"/>
                  </a:solidFill>
                  <a:latin typeface="微软雅黑" panose="020B0503020204020204" pitchFamily="34" charset="-122"/>
                  <a:ea typeface="微软雅黑" panose="020B0503020204020204" pitchFamily="34" charset="-122"/>
                </a:rPr>
                <a:t> = x</a:t>
              </a:r>
              <a:endParaRPr lang="en-US" altLang="zh-CN" sz="1200" b="1" kern="0" dirty="0">
                <a:solidFill>
                  <a:srgbClr val="FF0000"/>
                </a:solidFill>
                <a:latin typeface="微软雅黑" panose="020B0503020204020204" pitchFamily="34" charset="-122"/>
                <a:ea typeface="微软雅黑" panose="020B0503020204020204" pitchFamily="34" charset="-122"/>
              </a:endParaRPr>
            </a:p>
          </p:txBody>
        </p:sp>
        <p:sp>
          <p:nvSpPr>
            <p:cNvPr id="9" name="Line 8"/>
            <p:cNvSpPr>
              <a:spLocks noChangeShapeType="1"/>
            </p:cNvSpPr>
            <p:nvPr/>
          </p:nvSpPr>
          <p:spPr bwMode="auto">
            <a:xfrm>
              <a:off x="1520" y="1893"/>
              <a:ext cx="2590" cy="505"/>
            </a:xfrm>
            <a:prstGeom prst="line">
              <a:avLst/>
            </a:prstGeom>
            <a:noFill/>
            <a:ln w="5715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200" b="1" kern="0">
                <a:latin typeface="微软雅黑" panose="020B0503020204020204" pitchFamily="34" charset="-122"/>
                <a:ea typeface="微软雅黑" panose="020B0503020204020204" pitchFamily="34" charset="-122"/>
              </a:endParaRPr>
            </a:p>
          </p:txBody>
        </p:sp>
      </p:grpSp>
      <p:sp>
        <p:nvSpPr>
          <p:cNvPr id="10" name="Rectangle 9"/>
          <p:cNvSpPr>
            <a:spLocks noChangeArrowheads="1"/>
          </p:cNvSpPr>
          <p:nvPr/>
        </p:nvSpPr>
        <p:spPr bwMode="auto">
          <a:xfrm>
            <a:off x="1802449" y="1662636"/>
            <a:ext cx="769296" cy="332986"/>
          </a:xfrm>
          <a:prstGeom prst="rect">
            <a:avLst/>
          </a:prstGeom>
          <a:solidFill>
            <a:srgbClr val="66FF99"/>
          </a:solidFill>
          <a:ln w="12700">
            <a:solidFill>
              <a:schemeClr val="tx1"/>
            </a:solidFill>
            <a:miter lim="800000"/>
          </a:ln>
          <a:effectLst/>
        </p:spPr>
        <p:txBody>
          <a:bodyPr wrap="none" lIns="91436" tIns="45718" rIns="91436" bIns="45718" anchor="ctr"/>
          <a:lstStyle/>
          <a:p>
            <a:pPr algn="ctr">
              <a:defRPr/>
            </a:pPr>
            <a:endParaRPr lang="zh-CN" altLang="en-US" sz="1200" b="1" kern="0">
              <a:latin typeface="微软雅黑" panose="020B0503020204020204" pitchFamily="34" charset="-122"/>
              <a:ea typeface="微软雅黑" panose="020B0503020204020204" pitchFamily="34" charset="-122"/>
            </a:endParaRPr>
          </a:p>
        </p:txBody>
      </p:sp>
      <p:sp>
        <p:nvSpPr>
          <p:cNvPr id="11" name="Text Box 10"/>
          <p:cNvSpPr txBox="1">
            <a:spLocks noChangeArrowheads="1"/>
          </p:cNvSpPr>
          <p:nvPr/>
        </p:nvSpPr>
        <p:spPr bwMode="auto">
          <a:xfrm>
            <a:off x="1813561" y="1700168"/>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lang="en-US" altLang="zh-CN" sz="1200" dirty="0">
                <a:latin typeface="微软雅黑" panose="020B0503020204020204" pitchFamily="34" charset="-122"/>
                <a:ea typeface="微软雅黑" panose="020B0503020204020204" pitchFamily="34" charset="-122"/>
              </a:rPr>
              <a:t>CLOSED</a:t>
            </a:r>
            <a:endParaRPr lang="en-US" altLang="zh-CN" sz="1200" dirty="0">
              <a:latin typeface="微软雅黑" panose="020B0503020204020204" pitchFamily="34" charset="-122"/>
              <a:ea typeface="微软雅黑" panose="020B0503020204020204" pitchFamily="34" charset="-122"/>
            </a:endParaRPr>
          </a:p>
        </p:txBody>
      </p:sp>
      <p:sp>
        <p:nvSpPr>
          <p:cNvPr id="12" name="Rectangle 11"/>
          <p:cNvSpPr>
            <a:spLocks noChangeArrowheads="1"/>
          </p:cNvSpPr>
          <p:nvPr/>
        </p:nvSpPr>
        <p:spPr bwMode="auto">
          <a:xfrm>
            <a:off x="5158802" y="1662636"/>
            <a:ext cx="784455" cy="332986"/>
          </a:xfrm>
          <a:prstGeom prst="rect">
            <a:avLst/>
          </a:prstGeom>
          <a:solidFill>
            <a:srgbClr val="66FF99"/>
          </a:solidFill>
          <a:ln w="12700">
            <a:solidFill>
              <a:schemeClr val="tx1"/>
            </a:solidFill>
            <a:miter lim="800000"/>
          </a:ln>
          <a:effectLst/>
        </p:spPr>
        <p:txBody>
          <a:bodyPr wrap="none" lIns="91436" tIns="45718" rIns="91436" bIns="45718" anchor="ctr"/>
          <a:lstStyle/>
          <a:p>
            <a:pPr algn="ctr">
              <a:defRPr/>
            </a:pPr>
            <a:endParaRPr lang="zh-CN" altLang="en-US" sz="1200" b="1" kern="0">
              <a:latin typeface="微软雅黑" panose="020B0503020204020204" pitchFamily="34" charset="-122"/>
              <a:ea typeface="微软雅黑" panose="020B0503020204020204" pitchFamily="34" charset="-122"/>
            </a:endParaRPr>
          </a:p>
        </p:txBody>
      </p:sp>
      <p:sp>
        <p:nvSpPr>
          <p:cNvPr id="13" name="Text Box 12"/>
          <p:cNvSpPr txBox="1">
            <a:spLocks noChangeArrowheads="1"/>
          </p:cNvSpPr>
          <p:nvPr/>
        </p:nvSpPr>
        <p:spPr bwMode="auto">
          <a:xfrm>
            <a:off x="5175688" y="1700168"/>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lang="en-US" altLang="zh-CN" sz="1200">
                <a:latin typeface="微软雅黑" panose="020B0503020204020204" pitchFamily="34" charset="-122"/>
                <a:ea typeface="微软雅黑" panose="020B0503020204020204" pitchFamily="34" charset="-122"/>
              </a:rPr>
              <a:t>CLOSED</a:t>
            </a:r>
            <a:endParaRPr lang="en-US" altLang="zh-CN" sz="1200">
              <a:latin typeface="微软雅黑" panose="020B0503020204020204" pitchFamily="34" charset="-122"/>
              <a:ea typeface="微软雅黑" panose="020B0503020204020204" pitchFamily="34" charset="-122"/>
            </a:endParaRPr>
          </a:p>
        </p:txBody>
      </p:sp>
      <p:grpSp>
        <p:nvGrpSpPr>
          <p:cNvPr id="14" name="Group 13"/>
          <p:cNvGrpSpPr/>
          <p:nvPr/>
        </p:nvGrpSpPr>
        <p:grpSpPr bwMode="auto">
          <a:xfrm>
            <a:off x="1147567" y="1458608"/>
            <a:ext cx="1095199" cy="593794"/>
            <a:chOff x="-57" y="1296"/>
            <a:chExt cx="1138" cy="617"/>
          </a:xfrm>
        </p:grpSpPr>
        <p:sp>
          <p:nvSpPr>
            <p:cNvPr id="15" name="Rectangle 14"/>
            <p:cNvSpPr>
              <a:spLocks noChangeArrowheads="1"/>
            </p:cNvSpPr>
            <p:nvPr/>
          </p:nvSpPr>
          <p:spPr bwMode="auto">
            <a:xfrm>
              <a:off x="-57" y="1628"/>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zh-CN" altLang="en-US" sz="1200" b="1" kern="0" dirty="0">
                  <a:latin typeface="微软雅黑" panose="020B0503020204020204" pitchFamily="34" charset="-122"/>
                  <a:ea typeface="微软雅黑" panose="020B0503020204020204" pitchFamily="34" charset="-122"/>
                </a:rPr>
                <a:t>主动打开</a:t>
              </a:r>
              <a:endParaRPr lang="zh-CN" altLang="en-US" sz="1200" b="1" kern="0" dirty="0">
                <a:latin typeface="微软雅黑" panose="020B0503020204020204" pitchFamily="34" charset="-122"/>
                <a:ea typeface="微软雅黑" panose="020B0503020204020204" pitchFamily="34" charset="-122"/>
              </a:endParaRPr>
            </a:p>
          </p:txBody>
        </p:sp>
        <p:sp>
          <p:nvSpPr>
            <p:cNvPr id="16" name="Freeform 15"/>
            <p:cNvSpPr/>
            <p:nvPr/>
          </p:nvSpPr>
          <p:spPr bwMode="auto">
            <a:xfrm>
              <a:off x="-27" y="1296"/>
              <a:ext cx="1108"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200" b="1" kern="0">
                <a:latin typeface="微软雅黑" panose="020B0503020204020204" pitchFamily="34" charset="-122"/>
                <a:ea typeface="微软雅黑" panose="020B0503020204020204" pitchFamily="34" charset="-122"/>
              </a:endParaRPr>
            </a:p>
          </p:txBody>
        </p:sp>
      </p:grpSp>
      <p:grpSp>
        <p:nvGrpSpPr>
          <p:cNvPr id="17" name="Group 16"/>
          <p:cNvGrpSpPr/>
          <p:nvPr/>
        </p:nvGrpSpPr>
        <p:grpSpPr bwMode="auto">
          <a:xfrm>
            <a:off x="5581297" y="1463421"/>
            <a:ext cx="1188551" cy="578397"/>
            <a:chOff x="4550" y="1301"/>
            <a:chExt cx="1235" cy="601"/>
          </a:xfrm>
        </p:grpSpPr>
        <p:sp>
          <p:nvSpPr>
            <p:cNvPr id="18" name="Rectangle 17"/>
            <p:cNvSpPr>
              <a:spLocks noChangeArrowheads="1"/>
            </p:cNvSpPr>
            <p:nvPr/>
          </p:nvSpPr>
          <p:spPr bwMode="auto">
            <a:xfrm>
              <a:off x="4956" y="1617"/>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zh-CN" altLang="en-US" sz="1200" b="1" kern="0" dirty="0">
                  <a:latin typeface="微软雅黑" panose="020B0503020204020204" pitchFamily="34" charset="-122"/>
                  <a:ea typeface="微软雅黑" panose="020B0503020204020204" pitchFamily="34" charset="-122"/>
                </a:rPr>
                <a:t>被动打开</a:t>
              </a:r>
              <a:endParaRPr lang="zh-CN" altLang="en-US" sz="1200" b="1" kern="0" dirty="0">
                <a:latin typeface="微软雅黑" panose="020B0503020204020204" pitchFamily="34" charset="-122"/>
                <a:ea typeface="微软雅黑" panose="020B0503020204020204" pitchFamily="34" charset="-122"/>
              </a:endParaRPr>
            </a:p>
          </p:txBody>
        </p:sp>
        <p:sp>
          <p:nvSpPr>
            <p:cNvPr id="19" name="Freeform 18"/>
            <p:cNvSpPr/>
            <p:nvPr/>
          </p:nvSpPr>
          <p:spPr bwMode="auto">
            <a:xfrm>
              <a:off x="4550" y="1301"/>
              <a:ext cx="1209"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200" b="1" kern="0">
                <a:latin typeface="微软雅黑" panose="020B0503020204020204" pitchFamily="34" charset="-122"/>
                <a:ea typeface="微软雅黑" panose="020B0503020204020204" pitchFamily="34" charset="-122"/>
              </a:endParaRPr>
            </a:p>
          </p:txBody>
        </p:sp>
      </p:grpSp>
      <p:sp>
        <p:nvSpPr>
          <p:cNvPr id="20" name="Rectangle 21"/>
          <p:cNvSpPr>
            <a:spLocks noChangeArrowheads="1"/>
          </p:cNvSpPr>
          <p:nvPr/>
        </p:nvSpPr>
        <p:spPr bwMode="auto">
          <a:xfrm>
            <a:off x="2471814" y="1290190"/>
            <a:ext cx="29816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en-US" altLang="zh-CN" sz="1200" b="1" kern="0" dirty="0">
                <a:latin typeface="微软雅黑" panose="020B0503020204020204" pitchFamily="34" charset="-122"/>
                <a:ea typeface="微软雅黑" panose="020B0503020204020204" pitchFamily="34" charset="-122"/>
              </a:rPr>
              <a:t>A</a:t>
            </a:r>
            <a:endParaRPr lang="en-US" altLang="zh-CN" sz="1200" b="1" kern="0" dirty="0">
              <a:latin typeface="微软雅黑" panose="020B0503020204020204" pitchFamily="34" charset="-122"/>
              <a:ea typeface="微软雅黑" panose="020B0503020204020204" pitchFamily="34" charset="-122"/>
            </a:endParaRPr>
          </a:p>
        </p:txBody>
      </p:sp>
      <p:sp>
        <p:nvSpPr>
          <p:cNvPr id="21" name="Rectangle 22"/>
          <p:cNvSpPr>
            <a:spLocks noChangeArrowheads="1"/>
          </p:cNvSpPr>
          <p:nvPr/>
        </p:nvSpPr>
        <p:spPr bwMode="auto">
          <a:xfrm>
            <a:off x="5007625" y="1290190"/>
            <a:ext cx="28854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en-US" altLang="zh-CN" sz="1200" b="1" kern="0" dirty="0">
                <a:latin typeface="微软雅黑" panose="020B0503020204020204" pitchFamily="34" charset="-122"/>
                <a:ea typeface="微软雅黑" panose="020B0503020204020204" pitchFamily="34" charset="-122"/>
              </a:rPr>
              <a:t>B</a:t>
            </a:r>
            <a:endParaRPr lang="en-US" altLang="zh-CN" sz="1200" b="1" kern="0" dirty="0">
              <a:latin typeface="微软雅黑" panose="020B0503020204020204" pitchFamily="34" charset="-122"/>
              <a:ea typeface="微软雅黑" panose="020B0503020204020204" pitchFamily="34" charset="-122"/>
            </a:endParaRPr>
          </a:p>
        </p:txBody>
      </p:sp>
      <p:sp>
        <p:nvSpPr>
          <p:cNvPr id="22" name="Rectangle 23"/>
          <p:cNvSpPr>
            <a:spLocks noChangeArrowheads="1"/>
          </p:cNvSpPr>
          <p:nvPr/>
        </p:nvSpPr>
        <p:spPr bwMode="auto">
          <a:xfrm>
            <a:off x="2165773" y="1075577"/>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zh-CN" altLang="en-US" sz="1200" b="1" kern="0" dirty="0">
                <a:latin typeface="微软雅黑" panose="020B0503020204020204" pitchFamily="34" charset="-122"/>
                <a:ea typeface="微软雅黑" panose="020B0503020204020204" pitchFamily="34" charset="-122"/>
              </a:rPr>
              <a:t>客户</a:t>
            </a:r>
            <a:endParaRPr lang="zh-CN" altLang="en-US" sz="1200" b="1" kern="0" dirty="0">
              <a:latin typeface="微软雅黑" panose="020B0503020204020204" pitchFamily="34" charset="-122"/>
              <a:ea typeface="微软雅黑" panose="020B0503020204020204" pitchFamily="34" charset="-122"/>
            </a:endParaRPr>
          </a:p>
        </p:txBody>
      </p:sp>
      <p:sp>
        <p:nvSpPr>
          <p:cNvPr id="23" name="Rectangle 24"/>
          <p:cNvSpPr>
            <a:spLocks noChangeArrowheads="1"/>
          </p:cNvSpPr>
          <p:nvPr/>
        </p:nvSpPr>
        <p:spPr bwMode="auto">
          <a:xfrm>
            <a:off x="5194411" y="1075577"/>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zh-CN" altLang="en-US" sz="1200" b="1" kern="0">
                <a:latin typeface="微软雅黑" panose="020B0503020204020204" pitchFamily="34" charset="-122"/>
                <a:ea typeface="微软雅黑" panose="020B0503020204020204" pitchFamily="34" charset="-122"/>
              </a:rPr>
              <a:t>服务器</a:t>
            </a:r>
            <a:endParaRPr lang="zh-CN" altLang="en-US" sz="1200" b="1" kern="0">
              <a:latin typeface="微软雅黑" panose="020B0503020204020204" pitchFamily="34" charset="-122"/>
              <a:ea typeface="微软雅黑" panose="020B0503020204020204" pitchFamily="34" charset="-122"/>
            </a:endParaRPr>
          </a:p>
        </p:txBody>
      </p:sp>
      <p:pic>
        <p:nvPicPr>
          <p:cNvPr id="24" name="Picture 134"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220366" y="1320019"/>
            <a:ext cx="318286" cy="3182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34"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333712" y="1320019"/>
            <a:ext cx="318286" cy="318286"/>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组合 28"/>
          <p:cNvGrpSpPr/>
          <p:nvPr/>
        </p:nvGrpSpPr>
        <p:grpSpPr>
          <a:xfrm>
            <a:off x="2496469" y="2596896"/>
            <a:ext cx="2679216" cy="723958"/>
            <a:chOff x="3196383" y="2596896"/>
            <a:chExt cx="2679216" cy="723958"/>
          </a:xfrm>
        </p:grpSpPr>
        <p:sp>
          <p:nvSpPr>
            <p:cNvPr id="27" name="Line 27"/>
            <p:cNvSpPr>
              <a:spLocks noChangeShapeType="1"/>
            </p:cNvSpPr>
            <p:nvPr/>
          </p:nvSpPr>
          <p:spPr bwMode="auto">
            <a:xfrm flipH="1">
              <a:off x="3356206" y="2596896"/>
              <a:ext cx="2519393" cy="723958"/>
            </a:xfrm>
            <a:prstGeom prst="line">
              <a:avLst/>
            </a:prstGeom>
            <a:noFill/>
            <a:ln w="5715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kern="0">
                <a:latin typeface="微软雅黑" panose="020B0503020204020204" pitchFamily="34" charset="-122"/>
                <a:ea typeface="微软雅黑" panose="020B0503020204020204" pitchFamily="34" charset="-122"/>
              </a:endParaRPr>
            </a:p>
          </p:txBody>
        </p:sp>
        <p:sp>
          <p:nvSpPr>
            <p:cNvPr id="28" name="Rectangle 28"/>
            <p:cNvSpPr>
              <a:spLocks noChangeArrowheads="1"/>
            </p:cNvSpPr>
            <p:nvPr/>
          </p:nvSpPr>
          <p:spPr bwMode="auto">
            <a:xfrm rot="20622176" flipH="1">
              <a:off x="3196383" y="2734428"/>
              <a:ext cx="2585915"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defRPr/>
              </a:pPr>
              <a:r>
                <a:rPr lang="en-US" altLang="zh-CN" sz="900" b="1" kern="0" dirty="0">
                  <a:latin typeface="微软雅黑" panose="020B0503020204020204" pitchFamily="34" charset="-122"/>
                  <a:ea typeface="微软雅黑" panose="020B0503020204020204" pitchFamily="34" charset="-122"/>
                </a:rPr>
                <a:t>SYN = 1, ACK = 1, </a:t>
              </a:r>
              <a:r>
                <a:rPr lang="en-US" altLang="zh-CN" sz="900" b="1" kern="0" dirty="0" err="1">
                  <a:latin typeface="微软雅黑" panose="020B0503020204020204" pitchFamily="34" charset="-122"/>
                  <a:ea typeface="微软雅黑" panose="020B0503020204020204" pitchFamily="34" charset="-122"/>
                </a:rPr>
                <a:t>seq</a:t>
              </a:r>
              <a:r>
                <a:rPr lang="en-US" altLang="zh-CN" sz="900" b="1" kern="0" dirty="0">
                  <a:latin typeface="微软雅黑" panose="020B0503020204020204" pitchFamily="34" charset="-122"/>
                  <a:ea typeface="微软雅黑" panose="020B0503020204020204" pitchFamily="34" charset="-122"/>
                </a:rPr>
                <a:t> = y</a:t>
              </a:r>
              <a:r>
                <a:rPr lang="en-US" altLang="zh-CN" sz="900" b="1" kern="0" dirty="0">
                  <a:solidFill>
                    <a:srgbClr val="FF0000"/>
                  </a:solidFill>
                  <a:latin typeface="微软雅黑" panose="020B0503020204020204" pitchFamily="34" charset="-122"/>
                  <a:ea typeface="微软雅黑" panose="020B0503020204020204" pitchFamily="34" charset="-122"/>
                </a:rPr>
                <a:t>, </a:t>
              </a:r>
              <a:r>
                <a:rPr lang="en-US" altLang="zh-CN" sz="900" b="1" kern="0" dirty="0" err="1">
                  <a:solidFill>
                    <a:srgbClr val="FF0000"/>
                  </a:solidFill>
                  <a:latin typeface="微软雅黑" panose="020B0503020204020204" pitchFamily="34" charset="-122"/>
                  <a:ea typeface="微软雅黑" panose="020B0503020204020204" pitchFamily="34" charset="-122"/>
                </a:rPr>
                <a:t>ack</a:t>
              </a:r>
              <a:r>
                <a:rPr lang="en-US" altLang="zh-CN" sz="900" b="1" kern="0" dirty="0">
                  <a:solidFill>
                    <a:srgbClr val="FF0000"/>
                  </a:solidFill>
                  <a:latin typeface="微软雅黑" panose="020B0503020204020204" pitchFamily="34" charset="-122"/>
                  <a:ea typeface="微软雅黑" panose="020B0503020204020204" pitchFamily="34" charset="-122"/>
                </a:rPr>
                <a:t>= x </a:t>
              </a:r>
              <a:r>
                <a:rPr lang="en-US" altLang="zh-CN" sz="900" b="1" kern="0"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 1</a:t>
              </a:r>
              <a:endParaRPr lang="en-US" altLang="zh-CN" sz="900" b="1" kern="0" dirty="0">
                <a:solidFill>
                  <a:srgbClr val="FF0000"/>
                </a:solidFill>
                <a:latin typeface="微软雅黑" panose="020B0503020204020204" pitchFamily="34" charset="-122"/>
                <a:ea typeface="微软雅黑" panose="020B0503020204020204" pitchFamily="34" charset="-122"/>
              </a:endParaRPr>
            </a:p>
          </p:txBody>
        </p:sp>
      </p:grpSp>
      <p:sp>
        <p:nvSpPr>
          <p:cNvPr id="30" name="Text Box 155"/>
          <p:cNvSpPr txBox="1">
            <a:spLocks noChangeArrowheads="1"/>
          </p:cNvSpPr>
          <p:nvPr/>
        </p:nvSpPr>
        <p:spPr bwMode="auto">
          <a:xfrm>
            <a:off x="1074414" y="3512141"/>
            <a:ext cx="5514965" cy="904863"/>
          </a:xfrm>
          <a:prstGeom prst="rect">
            <a:avLst/>
          </a:prstGeom>
          <a:solidFill>
            <a:srgbClr val="99FFCC"/>
          </a:solidFill>
          <a:ln w="9525">
            <a:solidFill>
              <a:schemeClr val="tx1"/>
            </a:solidFill>
            <a:miter lim="800000"/>
          </a:ln>
          <a:effectLst/>
        </p:spPr>
        <p:txBody>
          <a:bodyPr wrap="square" lIns="91436" tIns="45718" rIns="91436" bIns="45718">
            <a:spAutoFit/>
          </a:bodyPr>
          <a:lstStyle/>
          <a:p>
            <a:pPr marL="285750" indent="-285750">
              <a:lnSpc>
                <a:spcPct val="110000"/>
              </a:lnSpc>
              <a:buFont typeface="Wingdings" panose="05000000000000000000" pitchFamily="2" charset="2"/>
              <a:buChar char="l"/>
            </a:pPr>
            <a:r>
              <a:rPr lang="en-US" altLang="zh-CN" sz="1600" b="1" dirty="0">
                <a:latin typeface="微软雅黑" panose="020B0503020204020204" pitchFamily="34" charset="-122"/>
                <a:ea typeface="微软雅黑" panose="020B0503020204020204" pitchFamily="34" charset="-122"/>
              </a:rPr>
              <a:t>B </a:t>
            </a:r>
            <a:r>
              <a:rPr lang="zh-CN" altLang="en-US" sz="1600" b="1" dirty="0">
                <a:latin typeface="微软雅黑" panose="020B0503020204020204" pitchFamily="34" charset="-122"/>
                <a:ea typeface="微软雅黑" panose="020B0503020204020204" pitchFamily="34" charset="-122"/>
              </a:rPr>
              <a:t>的 </a:t>
            </a:r>
            <a:r>
              <a:rPr lang="en-US" altLang="zh-CN" sz="1600" b="1" dirty="0">
                <a:latin typeface="微软雅黑" panose="020B0503020204020204" pitchFamily="34" charset="-122"/>
                <a:ea typeface="微软雅黑" panose="020B0503020204020204" pitchFamily="34" charset="-122"/>
              </a:rPr>
              <a:t>TCP </a:t>
            </a:r>
            <a:r>
              <a:rPr lang="zh-CN" altLang="en-US" sz="1600" b="1" dirty="0">
                <a:latin typeface="微软雅黑" panose="020B0503020204020204" pitchFamily="34" charset="-122"/>
                <a:ea typeface="微软雅黑" panose="020B0503020204020204" pitchFamily="34" charset="-122"/>
              </a:rPr>
              <a:t>收到连接请求报文段后，如同意，则发回确认。</a:t>
            </a:r>
            <a:endParaRPr lang="zh-CN" altLang="en-US" sz="1600" b="1" dirty="0">
              <a:latin typeface="微软雅黑" panose="020B0503020204020204" pitchFamily="34" charset="-122"/>
              <a:ea typeface="微软雅黑" panose="020B0503020204020204" pitchFamily="34" charset="-122"/>
            </a:endParaRPr>
          </a:p>
          <a:p>
            <a:pPr marL="285750" indent="-285750">
              <a:lnSpc>
                <a:spcPct val="110000"/>
              </a:lnSpc>
              <a:buFont typeface="Wingdings" panose="05000000000000000000" pitchFamily="2" charset="2"/>
              <a:buChar char="l"/>
            </a:pPr>
            <a:r>
              <a:rPr lang="en-US" altLang="zh-CN" sz="1600" b="1" dirty="0">
                <a:latin typeface="微软雅黑" panose="020B0503020204020204" pitchFamily="34" charset="-122"/>
                <a:ea typeface="微软雅黑" panose="020B0503020204020204" pitchFamily="34" charset="-122"/>
              </a:rPr>
              <a:t>B </a:t>
            </a:r>
            <a:r>
              <a:rPr lang="zh-CN" altLang="en-US" sz="1600" b="1" dirty="0">
                <a:latin typeface="微软雅黑" panose="020B0503020204020204" pitchFamily="34" charset="-122"/>
                <a:ea typeface="微软雅黑" panose="020B0503020204020204" pitchFamily="34" charset="-122"/>
              </a:rPr>
              <a:t>在确认报文段中应使 </a:t>
            </a:r>
            <a:r>
              <a:rPr lang="en-US" altLang="zh-CN" sz="1600" b="1" dirty="0">
                <a:latin typeface="微软雅黑" panose="020B0503020204020204" pitchFamily="34" charset="-122"/>
                <a:ea typeface="微软雅黑" panose="020B0503020204020204" pitchFamily="34" charset="-122"/>
              </a:rPr>
              <a:t>SYN = 1</a:t>
            </a:r>
            <a:r>
              <a:rPr lang="zh-CN" altLang="en-US" sz="1600" b="1" dirty="0">
                <a:latin typeface="微软雅黑" panose="020B0503020204020204" pitchFamily="34" charset="-122"/>
                <a:ea typeface="微软雅黑" panose="020B0503020204020204" pitchFamily="34" charset="-122"/>
              </a:rPr>
              <a:t>，使 </a:t>
            </a:r>
            <a:r>
              <a:rPr lang="en-US" altLang="zh-CN" sz="1600" b="1" dirty="0">
                <a:latin typeface="微软雅黑" panose="020B0503020204020204" pitchFamily="34" charset="-122"/>
                <a:ea typeface="微软雅黑" panose="020B0503020204020204" pitchFamily="34" charset="-122"/>
              </a:rPr>
              <a:t>ACK = 1</a:t>
            </a:r>
            <a:r>
              <a:rPr lang="zh-CN" altLang="en-US" sz="1600" b="1" dirty="0">
                <a:latin typeface="微软雅黑" panose="020B0503020204020204" pitchFamily="34" charset="-122"/>
                <a:ea typeface="微软雅黑" panose="020B0503020204020204" pitchFamily="34" charset="-122"/>
              </a:rPr>
              <a:t>，其确认号 </a:t>
            </a:r>
            <a:r>
              <a:rPr lang="en-US" altLang="zh-CN" sz="1600" b="1" dirty="0" err="1">
                <a:latin typeface="微软雅黑" panose="020B0503020204020204" pitchFamily="34" charset="-122"/>
                <a:ea typeface="微软雅黑" panose="020B0503020204020204" pitchFamily="34" charset="-122"/>
              </a:rPr>
              <a:t>ack</a:t>
            </a:r>
            <a:r>
              <a:rPr lang="en-US" altLang="zh-CN" sz="1600" b="1" dirty="0">
                <a:latin typeface="微软雅黑" panose="020B0503020204020204" pitchFamily="34" charset="-122"/>
                <a:ea typeface="微软雅黑" panose="020B0503020204020204" pitchFamily="34" charset="-122"/>
              </a:rPr>
              <a:t> = </a:t>
            </a:r>
            <a:r>
              <a:rPr lang="en-US" altLang="zh-CN" sz="1600" b="1">
                <a:latin typeface="微软雅黑" panose="020B0503020204020204" pitchFamily="34" charset="-122"/>
                <a:ea typeface="微软雅黑" panose="020B0503020204020204" pitchFamily="34" charset="-122"/>
              </a:rPr>
              <a:t>x + </a:t>
            </a:r>
            <a:r>
              <a:rPr lang="en-US" altLang="zh-CN" sz="1600" b="1" dirty="0">
                <a:latin typeface="微软雅黑" panose="020B0503020204020204" pitchFamily="34" charset="-122"/>
                <a:ea typeface="微软雅黑" panose="020B0503020204020204" pitchFamily="34" charset="-122"/>
              </a:rPr>
              <a:t>1</a:t>
            </a:r>
            <a:r>
              <a:rPr lang="zh-CN" altLang="en-US" sz="1600" b="1" dirty="0">
                <a:latin typeface="微软雅黑" panose="020B0503020204020204" pitchFamily="34" charset="-122"/>
                <a:ea typeface="微软雅黑" panose="020B0503020204020204" pitchFamily="34" charset="-122"/>
              </a:rPr>
              <a:t>，自己选择的序号 </a:t>
            </a:r>
            <a:r>
              <a:rPr lang="en-US" altLang="zh-CN" sz="1600" b="1" dirty="0" err="1">
                <a:latin typeface="微软雅黑" panose="020B0503020204020204" pitchFamily="34" charset="-122"/>
                <a:ea typeface="微软雅黑" panose="020B0503020204020204" pitchFamily="34" charset="-122"/>
              </a:rPr>
              <a:t>seq</a:t>
            </a:r>
            <a:r>
              <a:rPr lang="en-US" altLang="zh-CN" sz="1600" b="1" dirty="0">
                <a:latin typeface="微软雅黑" panose="020B0503020204020204" pitchFamily="34" charset="-122"/>
                <a:ea typeface="微软雅黑" panose="020B0503020204020204" pitchFamily="34" charset="-122"/>
              </a:rPr>
              <a:t> = y</a:t>
            </a:r>
            <a:r>
              <a:rPr lang="zh-CN" altLang="en-US"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39" name="矩形 38"/>
          <p:cNvSpPr/>
          <p:nvPr/>
        </p:nvSpPr>
        <p:spPr>
          <a:xfrm>
            <a:off x="6885997" y="1295333"/>
            <a:ext cx="1669212" cy="809667"/>
          </a:xfrm>
          <a:prstGeom prst="rect">
            <a:avLst/>
          </a:prstGeom>
        </p:spPr>
        <p:style>
          <a:lnRef idx="1">
            <a:schemeClr val="accent6"/>
          </a:lnRef>
          <a:fillRef idx="2">
            <a:schemeClr val="accent6"/>
          </a:fillRef>
          <a:effectRef idx="1">
            <a:schemeClr val="accent6"/>
          </a:effectRef>
          <a:fontRef idx="minor">
            <a:schemeClr val="dk1"/>
          </a:fontRef>
        </p:style>
        <p:txBody>
          <a:bodyPr lIns="91436" tIns="45718" rIns="91436" bIns="45718" rtlCol="0" anchor="ctr"/>
          <a:lstStyle/>
          <a:p>
            <a:pPr algn="ctr"/>
            <a:r>
              <a:rPr lang="zh-CN" altLang="en-US" sz="1400" b="1" dirty="0"/>
              <a:t>不能携带数据，消耗一个序号。进入</a:t>
            </a:r>
            <a:r>
              <a:rPr lang="en-US" altLang="zh-CN" sz="1400" b="1" dirty="0"/>
              <a:t>SYN-RCVD</a:t>
            </a:r>
            <a:r>
              <a:rPr lang="zh-CN" altLang="en-US" sz="1400" b="1" dirty="0"/>
              <a:t>状态。</a:t>
            </a:r>
            <a:endParaRPr lang="zh-CN" altLang="en-US" sz="1400" b="1" dirty="0"/>
          </a:p>
        </p:txBody>
      </p:sp>
      <p:grpSp>
        <p:nvGrpSpPr>
          <p:cNvPr id="40" name="组合 39"/>
          <p:cNvGrpSpPr/>
          <p:nvPr/>
        </p:nvGrpSpPr>
        <p:grpSpPr>
          <a:xfrm>
            <a:off x="5158256" y="2019944"/>
            <a:ext cx="784455" cy="503496"/>
            <a:chOff x="4865287" y="1662634"/>
            <a:chExt cx="784455" cy="366535"/>
          </a:xfrm>
        </p:grpSpPr>
        <p:sp>
          <p:nvSpPr>
            <p:cNvPr id="41" name="Rectangle 11"/>
            <p:cNvSpPr>
              <a:spLocks noChangeArrowheads="1"/>
            </p:cNvSpPr>
            <p:nvPr/>
          </p:nvSpPr>
          <p:spPr bwMode="auto">
            <a:xfrm>
              <a:off x="4865287" y="1662634"/>
              <a:ext cx="784455" cy="332986"/>
            </a:xfrm>
            <a:prstGeom prst="rect">
              <a:avLst/>
            </a:prstGeom>
            <a:solidFill>
              <a:srgbClr val="66FF99"/>
            </a:solidFill>
            <a:ln w="12700">
              <a:solidFill>
                <a:schemeClr val="tx1"/>
              </a:solidFill>
              <a:miter lim="800000"/>
            </a:ln>
            <a:effectLst/>
          </p:spPr>
          <p:txBody>
            <a:bodyPr wrap="none" anchor="ctr"/>
            <a:lstStyle/>
            <a:p>
              <a:pPr algn="ctr">
                <a:defRPr/>
              </a:pPr>
              <a:endParaRPr lang="zh-CN" altLang="en-US" sz="1200" b="1" kern="0">
                <a:latin typeface="微软雅黑" panose="020B0503020204020204" pitchFamily="34" charset="-122"/>
                <a:ea typeface="微软雅黑" panose="020B0503020204020204" pitchFamily="34" charset="-122"/>
              </a:endParaRPr>
            </a:p>
          </p:txBody>
        </p:sp>
        <p:sp>
          <p:nvSpPr>
            <p:cNvPr id="42" name="Text Box 12"/>
            <p:cNvSpPr txBox="1">
              <a:spLocks noChangeArrowheads="1"/>
            </p:cNvSpPr>
            <p:nvPr/>
          </p:nvSpPr>
          <p:spPr bwMode="auto">
            <a:xfrm>
              <a:off x="4917695" y="1693086"/>
              <a:ext cx="728084" cy="336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lang="en-US" altLang="zh-CN" sz="1200" dirty="0">
                  <a:latin typeface="微软雅黑" panose="020B0503020204020204" pitchFamily="34" charset="-122"/>
                  <a:ea typeface="微软雅黑" panose="020B0503020204020204" pitchFamily="34" charset="-122"/>
                </a:rPr>
                <a:t>LISTEN</a:t>
              </a:r>
              <a:endParaRPr lang="en-US" altLang="zh-CN" sz="1200" dirty="0">
                <a:latin typeface="微软雅黑" panose="020B0503020204020204" pitchFamily="34" charset="-122"/>
                <a:ea typeface="微软雅黑" panose="020B0503020204020204" pitchFamily="34" charset="-122"/>
              </a:endParaRPr>
            </a:p>
            <a:p>
              <a:pPr algn="ctr"/>
              <a:r>
                <a:rPr lang="zh-CN" altLang="en-US" sz="1200" dirty="0">
                  <a:latin typeface="微软雅黑" panose="020B0503020204020204" pitchFamily="34" charset="-122"/>
                  <a:ea typeface="微软雅黑" panose="020B0503020204020204" pitchFamily="34" charset="-122"/>
                </a:rPr>
                <a:t>监听</a:t>
              </a:r>
              <a:endParaRPr lang="en-US" altLang="zh-CN" sz="1200" dirty="0">
                <a:latin typeface="微软雅黑" panose="020B0503020204020204" pitchFamily="34" charset="-122"/>
                <a:ea typeface="微软雅黑" panose="020B0503020204020204" pitchFamily="34" charset="-122"/>
              </a:endParaRPr>
            </a:p>
          </p:txBody>
        </p:sp>
      </p:grpSp>
      <p:grpSp>
        <p:nvGrpSpPr>
          <p:cNvPr id="43" name="组合 42"/>
          <p:cNvGrpSpPr/>
          <p:nvPr/>
        </p:nvGrpSpPr>
        <p:grpSpPr>
          <a:xfrm>
            <a:off x="1749880" y="2013859"/>
            <a:ext cx="915636" cy="1332278"/>
            <a:chOff x="4813998" y="1662634"/>
            <a:chExt cx="935478" cy="332986"/>
          </a:xfrm>
        </p:grpSpPr>
        <p:sp>
          <p:nvSpPr>
            <p:cNvPr id="44" name="Rectangle 11"/>
            <p:cNvSpPr>
              <a:spLocks noChangeArrowheads="1"/>
            </p:cNvSpPr>
            <p:nvPr/>
          </p:nvSpPr>
          <p:spPr bwMode="auto">
            <a:xfrm>
              <a:off x="4865287" y="1662634"/>
              <a:ext cx="784455" cy="332986"/>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defRPr/>
              </a:pPr>
              <a:endParaRPr lang="zh-CN" altLang="en-US" sz="1200" b="1" kern="0">
                <a:latin typeface="微软雅黑" panose="020B0503020204020204" pitchFamily="34" charset="-122"/>
                <a:ea typeface="微软雅黑" panose="020B0503020204020204" pitchFamily="34" charset="-122"/>
              </a:endParaRPr>
            </a:p>
          </p:txBody>
        </p:sp>
        <p:sp>
          <p:nvSpPr>
            <p:cNvPr id="45" name="Text Box 12"/>
            <p:cNvSpPr txBox="1">
              <a:spLocks noChangeArrowheads="1"/>
            </p:cNvSpPr>
            <p:nvPr/>
          </p:nvSpPr>
          <p:spPr bwMode="auto">
            <a:xfrm>
              <a:off x="4813998" y="1731789"/>
              <a:ext cx="935478" cy="10769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lang="en-US" altLang="zh-CN" sz="1100" dirty="0">
                  <a:latin typeface="微软雅黑" panose="020B0503020204020204" pitchFamily="34" charset="-122"/>
                  <a:ea typeface="微软雅黑" panose="020B0503020204020204" pitchFamily="34" charset="-122"/>
                </a:rPr>
                <a:t>SYN-SENT</a:t>
              </a:r>
              <a:endParaRPr lang="en-US" altLang="zh-CN" sz="1100" dirty="0">
                <a:latin typeface="微软雅黑" panose="020B0503020204020204" pitchFamily="34" charset="-122"/>
                <a:ea typeface="微软雅黑" panose="020B0503020204020204" pitchFamily="34" charset="-122"/>
              </a:endParaRPr>
            </a:p>
            <a:p>
              <a:pPr algn="ctr"/>
              <a:r>
                <a:rPr lang="zh-CN" altLang="en-US" sz="1100" dirty="0">
                  <a:latin typeface="微软雅黑" panose="020B0503020204020204" pitchFamily="34" charset="-122"/>
                  <a:ea typeface="微软雅黑" panose="020B0503020204020204" pitchFamily="34" charset="-122"/>
                </a:rPr>
                <a:t>同步已发送</a:t>
              </a:r>
              <a:endParaRPr lang="en-US" altLang="zh-CN" sz="1100" dirty="0">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5100969" y="2477150"/>
            <a:ext cx="947696" cy="868986"/>
            <a:chOff x="4802058" y="1662634"/>
            <a:chExt cx="959357" cy="332986"/>
          </a:xfrm>
        </p:grpSpPr>
        <p:sp>
          <p:nvSpPr>
            <p:cNvPr id="47" name="Rectangle 11"/>
            <p:cNvSpPr>
              <a:spLocks noChangeArrowheads="1"/>
            </p:cNvSpPr>
            <p:nvPr/>
          </p:nvSpPr>
          <p:spPr bwMode="auto">
            <a:xfrm>
              <a:off x="4865287" y="1662634"/>
              <a:ext cx="784455" cy="332986"/>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defRPr/>
              </a:pPr>
              <a:endParaRPr lang="zh-CN" altLang="en-US" sz="1200" b="1" kern="0">
                <a:latin typeface="微软雅黑" panose="020B0503020204020204" pitchFamily="34" charset="-122"/>
                <a:ea typeface="微软雅黑" panose="020B0503020204020204" pitchFamily="34" charset="-122"/>
              </a:endParaRPr>
            </a:p>
          </p:txBody>
        </p:sp>
        <p:sp>
          <p:nvSpPr>
            <p:cNvPr id="48" name="Text Box 12"/>
            <p:cNvSpPr txBox="1">
              <a:spLocks noChangeArrowheads="1"/>
            </p:cNvSpPr>
            <p:nvPr/>
          </p:nvSpPr>
          <p:spPr bwMode="auto">
            <a:xfrm>
              <a:off x="4802058" y="1731789"/>
              <a:ext cx="959357" cy="165111"/>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lang="en-US" altLang="zh-CN" sz="1100" dirty="0">
                  <a:latin typeface="微软雅黑" panose="020B0503020204020204" pitchFamily="34" charset="-122"/>
                  <a:ea typeface="微软雅黑" panose="020B0503020204020204" pitchFamily="34" charset="-122"/>
                </a:rPr>
                <a:t>SYN-RCVD</a:t>
              </a:r>
              <a:endParaRPr lang="en-US" altLang="zh-CN" sz="1100" dirty="0">
                <a:latin typeface="微软雅黑" panose="020B0503020204020204" pitchFamily="34" charset="-122"/>
                <a:ea typeface="微软雅黑" panose="020B0503020204020204" pitchFamily="34" charset="-122"/>
              </a:endParaRPr>
            </a:p>
            <a:p>
              <a:pPr algn="ctr"/>
              <a:r>
                <a:rPr lang="zh-CN" altLang="en-US" sz="1100" dirty="0">
                  <a:latin typeface="微软雅黑" panose="020B0503020204020204" pitchFamily="34" charset="-122"/>
                  <a:ea typeface="微软雅黑" panose="020B0503020204020204" pitchFamily="34" charset="-122"/>
                </a:rPr>
                <a:t>同步已接收</a:t>
              </a:r>
              <a:endParaRPr lang="en-US" altLang="zh-CN" sz="1100" dirty="0">
                <a:latin typeface="微软雅黑" panose="020B0503020204020204" pitchFamily="34" charset="-122"/>
                <a:ea typeface="微软雅黑" panose="020B0503020204020204" pitchFamily="34" charset="-122"/>
              </a:endParaRPr>
            </a:p>
          </p:txBody>
        </p:sp>
      </p:grpSp>
      <p:sp>
        <p:nvSpPr>
          <p:cNvPr id="2" name="弧形 1"/>
          <p:cNvSpPr/>
          <p:nvPr/>
        </p:nvSpPr>
        <p:spPr>
          <a:xfrm rot="18482858">
            <a:off x="4168727" y="2090884"/>
            <a:ext cx="898173" cy="525374"/>
          </a:xfrm>
          <a:prstGeom prst="arc">
            <a:avLst>
              <a:gd name="adj1" fmla="val 16200000"/>
              <a:gd name="adj2" fmla="val 4684523"/>
            </a:avLst>
          </a:prstGeom>
          <a:ln w="22225">
            <a:solidFill>
              <a:srgbClr val="FF0000"/>
            </a:solidFill>
            <a:prstDash val="sysDash"/>
            <a:headEnd type="none"/>
            <a:tailEnd type="arrow"/>
          </a:ln>
        </p:spPr>
        <p:style>
          <a:lnRef idx="1">
            <a:schemeClr val="accent1"/>
          </a:lnRef>
          <a:fillRef idx="0">
            <a:schemeClr val="accent1"/>
          </a:fillRef>
          <a:effectRef idx="0">
            <a:schemeClr val="accent1"/>
          </a:effectRef>
          <a:fontRef idx="minor">
            <a:schemeClr val="tx1"/>
          </a:fontRef>
        </p:style>
        <p:txBody>
          <a:bodyPr lIns="91436" tIns="45718" rIns="91436" bIns="45718"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1000"/>
                                        <p:tgtEl>
                                          <p:spTgt spid="30"/>
                                        </p:tgtEl>
                                      </p:cBhvr>
                                    </p:animEffect>
                                  </p:childTnLst>
                                </p:cTn>
                              </p:par>
                            </p:childTnLst>
                          </p:cTn>
                        </p:par>
                        <p:par>
                          <p:cTn id="8" fill="hold">
                            <p:stCondLst>
                              <p:cond delay="1000"/>
                            </p:stCondLst>
                            <p:childTnLst>
                              <p:par>
                                <p:cTn id="9" presetID="22" presetClass="entr" presetSubtype="2" fill="hold" nodeType="afterEffect">
                                  <p:stCondLst>
                                    <p:cond delay="3000"/>
                                  </p:stCondLst>
                                  <p:childTnLst>
                                    <p:set>
                                      <p:cBhvr>
                                        <p:cTn id="10" dur="1" fill="hold">
                                          <p:stCondLst>
                                            <p:cond delay="0"/>
                                          </p:stCondLst>
                                        </p:cTn>
                                        <p:tgtEl>
                                          <p:spTgt spid="29"/>
                                        </p:tgtEl>
                                        <p:attrNameLst>
                                          <p:attrName>style.visibility</p:attrName>
                                        </p:attrNameLst>
                                      </p:cBhvr>
                                      <p:to>
                                        <p:strVal val="visible"/>
                                      </p:to>
                                    </p:set>
                                    <p:animEffect transition="in" filter="wipe(right)">
                                      <p:cBhvr>
                                        <p:cTn id="11" dur="20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5" y="963109"/>
            <a:ext cx="8053711" cy="388721"/>
          </a:xfrm>
          <a:prstGeom prst="roundRect">
            <a:avLst>
              <a:gd name="adj" fmla="val 16667"/>
            </a:avLst>
          </a:prstGeom>
          <a:solidFill>
            <a:srgbClr val="0089FA"/>
          </a:solidFill>
          <a:ln>
            <a:noFill/>
          </a:ln>
          <a:effectLst/>
        </p:spPr>
        <p:txBody>
          <a:bodyPr wrap="none" lIns="91436" tIns="45718" rIns="91436" bIns="45718" anchor="ctr"/>
          <a:lstStyle/>
          <a:p>
            <a:endParaRPr lang="zh-CN" altLang="en-US"/>
          </a:p>
        </p:txBody>
      </p:sp>
      <p:sp>
        <p:nvSpPr>
          <p:cNvPr id="3" name="Rectangle 6"/>
          <p:cNvSpPr>
            <a:spLocks noChangeArrowheads="1"/>
          </p:cNvSpPr>
          <p:nvPr/>
        </p:nvSpPr>
        <p:spPr bwMode="auto">
          <a:xfrm>
            <a:off x="3047387" y="920838"/>
            <a:ext cx="30492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5.1.3   </a:t>
            </a:r>
            <a:r>
              <a:rPr lang="zh-CN" altLang="en-US" sz="2400" b="1" dirty="0">
                <a:solidFill>
                  <a:schemeClr val="bg1"/>
                </a:solidFill>
                <a:latin typeface="微软雅黑" panose="020B0503020204020204" pitchFamily="34" charset="-122"/>
                <a:ea typeface="微软雅黑" panose="020B0503020204020204" pitchFamily="34" charset="-122"/>
              </a:rPr>
              <a:t>运输层的端口</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 name="Rectangle 8"/>
          <p:cNvSpPr>
            <a:spLocks noChangeArrowheads="1"/>
          </p:cNvSpPr>
          <p:nvPr/>
        </p:nvSpPr>
        <p:spPr bwMode="auto">
          <a:xfrm>
            <a:off x="499425" y="1412708"/>
            <a:ext cx="8123369" cy="263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运行在计算机中的进程是用</a:t>
            </a:r>
            <a:r>
              <a:rPr lang="zh-CN" altLang="en-US" sz="2000" b="1" dirty="0">
                <a:solidFill>
                  <a:srgbClr val="0000FF"/>
                </a:solidFill>
                <a:latin typeface="微软雅黑" panose="020B0503020204020204" pitchFamily="34" charset="-122"/>
                <a:ea typeface="微软雅黑" panose="020B0503020204020204" pitchFamily="34" charset="-122"/>
              </a:rPr>
              <a:t>进程标识符</a:t>
            </a:r>
            <a:r>
              <a:rPr lang="zh-CN" altLang="en-US" sz="2000" b="1" dirty="0">
                <a:latin typeface="微软雅黑" panose="020B0503020204020204" pitchFamily="34" charset="-122"/>
                <a:ea typeface="微软雅黑" panose="020B0503020204020204" pitchFamily="34" charset="-122"/>
              </a:rPr>
              <a:t>来标志的。</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但运行在应用层的各种应用进程却</a:t>
            </a:r>
            <a:r>
              <a:rPr lang="zh-CN" altLang="en-US" sz="2000" b="1" dirty="0">
                <a:solidFill>
                  <a:srgbClr val="FF0000"/>
                </a:solidFill>
                <a:latin typeface="微软雅黑" panose="020B0503020204020204" pitchFamily="34" charset="-122"/>
                <a:ea typeface="微软雅黑" panose="020B0503020204020204" pitchFamily="34" charset="-122"/>
              </a:rPr>
              <a:t>不应当让计算机操作系统指派它的进程标识符。</a:t>
            </a:r>
            <a:r>
              <a:rPr lang="zh-CN" altLang="en-US" sz="2000" b="1" dirty="0">
                <a:latin typeface="微软雅黑" panose="020B0503020204020204" pitchFamily="34" charset="-122"/>
                <a:ea typeface="微软雅黑" panose="020B0503020204020204" pitchFamily="34" charset="-122"/>
              </a:rPr>
              <a:t>这是因为在互联网上使用的计算机的操作系统种类很多，而不同的操作系统又使用不同格式的进程标识符。</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为了使运行不同操作系统的计算机的应用进程能够互相通信，就</a:t>
            </a:r>
            <a:r>
              <a:rPr lang="zh-CN" altLang="en-US" sz="2000" b="1" dirty="0">
                <a:solidFill>
                  <a:srgbClr val="0000FF"/>
                </a:solidFill>
                <a:latin typeface="微软雅黑" panose="020B0503020204020204" pitchFamily="34" charset="-122"/>
                <a:ea typeface="微软雅黑" panose="020B0503020204020204" pitchFamily="34" charset="-122"/>
              </a:rPr>
              <a:t>必须用统一的方法</a:t>
            </a:r>
            <a:r>
              <a:rPr lang="zh-CN" altLang="en-US" sz="2000" b="1" dirty="0">
                <a:latin typeface="微软雅黑" panose="020B0503020204020204" pitchFamily="34" charset="-122"/>
                <a:ea typeface="微软雅黑" panose="020B0503020204020204" pitchFamily="34" charset="-122"/>
              </a:rPr>
              <a:t>对 </a:t>
            </a:r>
            <a:r>
              <a:rPr lang="en-US" altLang="zh-CN" sz="2000" b="1" dirty="0">
                <a:latin typeface="微软雅黑" panose="020B0503020204020204" pitchFamily="34" charset="-122"/>
                <a:ea typeface="微软雅黑" panose="020B0503020204020204" pitchFamily="34" charset="-122"/>
              </a:rPr>
              <a:t>TCP/IP </a:t>
            </a:r>
            <a:r>
              <a:rPr lang="zh-CN" altLang="en-US" sz="2000" b="1" dirty="0">
                <a:latin typeface="微软雅黑" panose="020B0503020204020204" pitchFamily="34" charset="-122"/>
                <a:ea typeface="微软雅黑" panose="020B0503020204020204" pitchFamily="34" charset="-122"/>
              </a:rPr>
              <a:t>体系的</a:t>
            </a:r>
            <a:r>
              <a:rPr lang="zh-CN" altLang="en-US" sz="2000" b="1" dirty="0">
                <a:solidFill>
                  <a:srgbClr val="FF0000"/>
                </a:solidFill>
                <a:latin typeface="微软雅黑" panose="020B0503020204020204" pitchFamily="34" charset="-122"/>
                <a:ea typeface="微软雅黑" panose="020B0503020204020204" pitchFamily="34" charset="-122"/>
              </a:rPr>
              <a:t>应用进程进行标志（协议端口号）</a:t>
            </a:r>
            <a:r>
              <a:rPr lang="zh-CN" altLang="en-US" sz="2000" b="1" dirty="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圆角矩形 33"/>
          <p:cNvSpPr/>
          <p:nvPr/>
        </p:nvSpPr>
        <p:spPr>
          <a:xfrm>
            <a:off x="545146" y="649226"/>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708901" y="731253"/>
            <a:ext cx="3751385" cy="363174"/>
          </a:xfrm>
          <a:prstGeom prst="rect">
            <a:avLst/>
          </a:prstGeom>
          <a:noFill/>
          <a:ln w="9525">
            <a:noFill/>
            <a:miter lim="800000"/>
          </a:ln>
          <a:effectLst/>
        </p:spPr>
        <p:txBody>
          <a:bodyPr wrap="square" lIns="91436" tIns="45718" rIns="91436" bIns="45718">
            <a:spAutoFit/>
          </a:bodyPr>
          <a:lstStyle/>
          <a:p>
            <a:pPr algn="ctr">
              <a:lnSpc>
                <a:spcPct val="110000"/>
              </a:lnSpc>
            </a:pPr>
            <a:r>
              <a:rPr lang="en-US" altLang="zh-CN" sz="1600" b="1" dirty="0">
                <a:latin typeface="微软雅黑" panose="020B0503020204020204" pitchFamily="34" charset="-122"/>
                <a:ea typeface="微软雅黑" panose="020B0503020204020204" pitchFamily="34" charset="-122"/>
              </a:rPr>
              <a:t>TCP </a:t>
            </a:r>
            <a:r>
              <a:rPr lang="zh-CN" altLang="en-US" sz="1600" b="1" dirty="0">
                <a:latin typeface="微软雅黑" panose="020B0503020204020204" pitchFamily="34" charset="-122"/>
                <a:ea typeface="微软雅黑" panose="020B0503020204020204" pitchFamily="34" charset="-122"/>
              </a:rPr>
              <a:t>的连接建立：采用三报文握手</a:t>
            </a:r>
            <a:endParaRPr lang="zh-CN" altLang="en-US" sz="1600" b="1" dirty="0">
              <a:latin typeface="微软雅黑" panose="020B0503020204020204" pitchFamily="34" charset="-122"/>
              <a:ea typeface="微软雅黑" panose="020B0503020204020204" pitchFamily="34" charset="-122"/>
            </a:endParaRPr>
          </a:p>
        </p:txBody>
      </p:sp>
      <p:sp>
        <p:nvSpPr>
          <p:cNvPr id="26" name="Text Box 155"/>
          <p:cNvSpPr txBox="1">
            <a:spLocks noChangeArrowheads="1"/>
          </p:cNvSpPr>
          <p:nvPr/>
        </p:nvSpPr>
        <p:spPr bwMode="auto">
          <a:xfrm>
            <a:off x="570634" y="2101756"/>
            <a:ext cx="2436395" cy="2263309"/>
          </a:xfrm>
          <a:prstGeom prst="rect">
            <a:avLst/>
          </a:prstGeom>
          <a:solidFill>
            <a:srgbClr val="99FFCC"/>
          </a:solidFill>
          <a:ln w="9525">
            <a:solidFill>
              <a:schemeClr val="tx1"/>
            </a:solidFill>
            <a:miter lim="800000"/>
          </a:ln>
          <a:effectLst/>
        </p:spPr>
        <p:txBody>
          <a:bodyPr wrap="square" lIns="91436" tIns="45718" rIns="91436" bIns="45718">
            <a:spAutoFit/>
          </a:bodyPr>
          <a:lstStyle/>
          <a:p>
            <a:pPr marL="182880" indent="-182880">
              <a:lnSpc>
                <a:spcPct val="110000"/>
              </a:lnSpc>
              <a:buFont typeface="Wingdings" panose="05000000000000000000" pitchFamily="2" charset="2"/>
              <a:buChar char="l"/>
            </a:pPr>
            <a:r>
              <a:rPr lang="en-US" altLang="zh-CN" sz="1400" b="1" dirty="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收到此报文段后向 </a:t>
            </a:r>
            <a:r>
              <a:rPr lang="en-US" altLang="zh-CN" sz="1400" b="1" dirty="0">
                <a:latin typeface="微软雅黑" panose="020B0503020204020204" pitchFamily="34" charset="-122"/>
                <a:ea typeface="微软雅黑" panose="020B0503020204020204" pitchFamily="34" charset="-122"/>
              </a:rPr>
              <a:t>B </a:t>
            </a:r>
            <a:r>
              <a:rPr lang="zh-CN" altLang="en-US" sz="1400" b="1" dirty="0">
                <a:latin typeface="微软雅黑" panose="020B0503020204020204" pitchFamily="34" charset="-122"/>
                <a:ea typeface="微软雅黑" panose="020B0503020204020204" pitchFamily="34" charset="-122"/>
              </a:rPr>
              <a:t>给出确认，其 </a:t>
            </a:r>
            <a:r>
              <a:rPr lang="en-US" altLang="zh-CN" sz="1400" b="1" dirty="0">
                <a:latin typeface="微软雅黑" panose="020B0503020204020204" pitchFamily="34" charset="-122"/>
                <a:ea typeface="微软雅黑" panose="020B0503020204020204" pitchFamily="34" charset="-122"/>
              </a:rPr>
              <a:t>ACK = 1</a:t>
            </a:r>
            <a:r>
              <a:rPr lang="zh-CN" altLang="en-US" sz="1400" b="1" dirty="0">
                <a:latin typeface="微软雅黑" panose="020B0503020204020204" pitchFamily="34" charset="-122"/>
                <a:ea typeface="微软雅黑" panose="020B0503020204020204" pitchFamily="34" charset="-122"/>
              </a:rPr>
              <a:t>，确认号 </a:t>
            </a:r>
            <a:r>
              <a:rPr lang="en-US" altLang="zh-CN" sz="1400" b="1" dirty="0" err="1">
                <a:latin typeface="微软雅黑" panose="020B0503020204020204" pitchFamily="34" charset="-122"/>
                <a:ea typeface="微软雅黑" panose="020B0503020204020204" pitchFamily="34" charset="-122"/>
              </a:rPr>
              <a:t>ack</a:t>
            </a:r>
            <a:r>
              <a:rPr lang="en-US" altLang="zh-CN" sz="1400" b="1" dirty="0">
                <a:latin typeface="微软雅黑" panose="020B0503020204020204" pitchFamily="34" charset="-122"/>
                <a:ea typeface="微软雅黑" panose="020B0503020204020204" pitchFamily="34" charset="-122"/>
              </a:rPr>
              <a:t> = y + 1</a:t>
            </a:r>
            <a:r>
              <a:rPr lang="zh-CN" altLang="en-US" sz="1400" b="1" dirty="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pPr marL="182880" indent="-182880">
              <a:lnSpc>
                <a:spcPct val="1100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此</a:t>
            </a:r>
            <a:r>
              <a:rPr lang="en-US" altLang="zh-CN" sz="1400" b="1" dirty="0">
                <a:latin typeface="微软雅黑" panose="020B0503020204020204" pitchFamily="34" charset="-122"/>
                <a:ea typeface="微软雅黑" panose="020B0503020204020204" pitchFamily="34" charset="-122"/>
              </a:rPr>
              <a:t>ACK</a:t>
            </a:r>
            <a:r>
              <a:rPr lang="zh-CN" altLang="en-US" sz="1400" b="1" dirty="0">
                <a:latin typeface="微软雅黑" panose="020B0503020204020204" pitchFamily="34" charset="-122"/>
                <a:ea typeface="微软雅黑" panose="020B0503020204020204" pitchFamily="34" charset="-122"/>
              </a:rPr>
              <a:t>报文段可携带数据，此例子不携带数据</a:t>
            </a:r>
            <a:r>
              <a:rPr lang="zh-CN" altLang="en-US" sz="1400" b="1" dirty="0">
                <a:solidFill>
                  <a:srgbClr val="FF0000"/>
                </a:solidFill>
                <a:latin typeface="微软雅黑" panose="020B0503020204020204" pitchFamily="34" charset="-122"/>
                <a:ea typeface="微软雅黑" panose="020B0503020204020204" pitchFamily="34" charset="-122"/>
              </a:rPr>
              <a:t>不消耗序列号</a:t>
            </a:r>
            <a:r>
              <a:rPr lang="zh-CN" altLang="en-US" sz="1400" b="1" dirty="0">
                <a:latin typeface="微软雅黑" panose="020B0503020204020204" pitchFamily="34" charset="-122"/>
                <a:ea typeface="微软雅黑" panose="020B0503020204020204" pitchFamily="34" charset="-122"/>
              </a:rPr>
              <a:t>，下一个报文段的序列号</a:t>
            </a:r>
            <a:r>
              <a:rPr lang="en-US" altLang="zh-CN" sz="1400" b="1" dirty="0" err="1">
                <a:latin typeface="微软雅黑" panose="020B0503020204020204" pitchFamily="34" charset="-122"/>
                <a:ea typeface="微软雅黑" panose="020B0503020204020204" pitchFamily="34" charset="-122"/>
              </a:rPr>
              <a:t>seq</a:t>
            </a:r>
            <a:r>
              <a:rPr lang="zh-CN" altLang="en-US" sz="1400" b="1" dirty="0">
                <a:latin typeface="微软雅黑" panose="020B0503020204020204" pitchFamily="34" charset="-122"/>
                <a:ea typeface="微软雅黑" panose="020B0503020204020204" pitchFamily="34" charset="-122"/>
              </a:rPr>
              <a:t>仍为</a:t>
            </a:r>
            <a:r>
              <a:rPr lang="en-US" altLang="zh-CN" sz="1400" b="1" dirty="0">
                <a:solidFill>
                  <a:srgbClr val="FF0000"/>
                </a:solidFill>
                <a:latin typeface="微软雅黑" panose="020B0503020204020204" pitchFamily="34" charset="-122"/>
                <a:ea typeface="微软雅黑" panose="020B0503020204020204" pitchFamily="34" charset="-122"/>
              </a:rPr>
              <a:t>x+1</a:t>
            </a:r>
            <a:r>
              <a:rPr lang="zh-CN" altLang="en-US" sz="1400" b="1" dirty="0">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a:p>
            <a:pPr marL="182880" indent="-182880">
              <a:lnSpc>
                <a:spcPct val="110000"/>
              </a:lnSpc>
              <a:buFont typeface="Wingdings" panose="05000000000000000000" pitchFamily="2" charset="2"/>
              <a:buChar char="l"/>
            </a:pPr>
            <a:r>
              <a:rPr lang="en-US" altLang="zh-CN" sz="1400" b="1" dirty="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的 </a:t>
            </a:r>
            <a:r>
              <a:rPr lang="en-US" altLang="zh-CN" sz="1400" b="1" dirty="0">
                <a:latin typeface="微软雅黑" panose="020B0503020204020204" pitchFamily="34" charset="-122"/>
                <a:ea typeface="微软雅黑" panose="020B0503020204020204" pitchFamily="34" charset="-122"/>
              </a:rPr>
              <a:t>TCP </a:t>
            </a:r>
            <a:r>
              <a:rPr lang="zh-CN" altLang="en-US" sz="1400" b="1" dirty="0">
                <a:latin typeface="微软雅黑" panose="020B0503020204020204" pitchFamily="34" charset="-122"/>
                <a:ea typeface="微软雅黑" panose="020B0503020204020204" pitchFamily="34" charset="-122"/>
              </a:rPr>
              <a:t>通知上层应用进程，连接已经建立。 </a:t>
            </a:r>
            <a:endParaRPr lang="zh-CN" altLang="en-US" sz="1400" b="1" dirty="0">
              <a:latin typeface="微软雅黑" panose="020B0503020204020204" pitchFamily="34" charset="-122"/>
              <a:ea typeface="微软雅黑" panose="020B0503020204020204" pitchFamily="34" charset="-122"/>
            </a:endParaRPr>
          </a:p>
        </p:txBody>
      </p:sp>
      <p:sp>
        <p:nvSpPr>
          <p:cNvPr id="22" name="Rectangle 23"/>
          <p:cNvSpPr>
            <a:spLocks noChangeArrowheads="1"/>
          </p:cNvSpPr>
          <p:nvPr/>
        </p:nvSpPr>
        <p:spPr bwMode="auto">
          <a:xfrm>
            <a:off x="3543022" y="1075577"/>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zh-CN" altLang="en-US" sz="1200" b="1" kern="0" dirty="0">
                <a:latin typeface="微软雅黑" panose="020B0503020204020204" pitchFamily="34" charset="-122"/>
                <a:ea typeface="微软雅黑" panose="020B0503020204020204" pitchFamily="34" charset="-122"/>
              </a:rPr>
              <a:t>客户</a:t>
            </a:r>
            <a:endParaRPr lang="zh-CN" altLang="en-US" sz="1200" b="1" kern="0" dirty="0">
              <a:latin typeface="微软雅黑" panose="020B0503020204020204" pitchFamily="34" charset="-122"/>
              <a:ea typeface="微软雅黑" panose="020B0503020204020204" pitchFamily="34" charset="-122"/>
            </a:endParaRPr>
          </a:p>
        </p:txBody>
      </p:sp>
      <p:sp>
        <p:nvSpPr>
          <p:cNvPr id="23" name="Rectangle 24"/>
          <p:cNvSpPr>
            <a:spLocks noChangeArrowheads="1"/>
          </p:cNvSpPr>
          <p:nvPr/>
        </p:nvSpPr>
        <p:spPr bwMode="auto">
          <a:xfrm>
            <a:off x="6571660" y="1075577"/>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zh-CN" altLang="en-US" sz="1200" b="1" kern="0">
                <a:latin typeface="微软雅黑" panose="020B0503020204020204" pitchFamily="34" charset="-122"/>
                <a:ea typeface="微软雅黑" panose="020B0503020204020204" pitchFamily="34" charset="-122"/>
              </a:rPr>
              <a:t>服务器</a:t>
            </a:r>
            <a:endParaRPr lang="zh-CN" altLang="en-US" sz="1200" b="1" kern="0">
              <a:latin typeface="微软雅黑" panose="020B0503020204020204" pitchFamily="34" charset="-122"/>
              <a:ea typeface="微软雅黑" panose="020B0503020204020204" pitchFamily="34" charset="-122"/>
            </a:endParaRPr>
          </a:p>
        </p:txBody>
      </p:sp>
      <p:grpSp>
        <p:nvGrpSpPr>
          <p:cNvPr id="49" name="组合 48"/>
          <p:cNvGrpSpPr/>
          <p:nvPr/>
        </p:nvGrpSpPr>
        <p:grpSpPr>
          <a:xfrm>
            <a:off x="2299036" y="1290192"/>
            <a:ext cx="5848063" cy="3020215"/>
            <a:chOff x="2299034" y="1290190"/>
            <a:chExt cx="5848063" cy="3020215"/>
          </a:xfrm>
        </p:grpSpPr>
        <p:grpSp>
          <p:nvGrpSpPr>
            <p:cNvPr id="4" name="Group 2"/>
            <p:cNvGrpSpPr/>
            <p:nvPr/>
          </p:nvGrpSpPr>
          <p:grpSpPr bwMode="auto">
            <a:xfrm>
              <a:off x="3998232" y="2028342"/>
              <a:ext cx="2530561" cy="2282063"/>
              <a:chOff x="1474" y="1888"/>
              <a:chExt cx="2720" cy="2660"/>
            </a:xfrm>
          </p:grpSpPr>
          <p:sp>
            <p:nvSpPr>
              <p:cNvPr id="5" name="Line 3"/>
              <p:cNvSpPr>
                <a:spLocks noChangeShapeType="1"/>
              </p:cNvSpPr>
              <p:nvPr/>
            </p:nvSpPr>
            <p:spPr bwMode="auto">
              <a:xfrm flipH="1">
                <a:off x="1474" y="1888"/>
                <a:ext cx="0" cy="2660"/>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6" name="Line 4"/>
              <p:cNvSpPr>
                <a:spLocks noChangeShapeType="1"/>
              </p:cNvSpPr>
              <p:nvPr/>
            </p:nvSpPr>
            <p:spPr bwMode="auto">
              <a:xfrm flipH="1">
                <a:off x="4172" y="1888"/>
                <a:ext cx="22" cy="2660"/>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200" kern="0">
                  <a:latin typeface="微软雅黑" panose="020B0503020204020204" pitchFamily="34" charset="-122"/>
                  <a:ea typeface="微软雅黑" panose="020B0503020204020204" pitchFamily="34" charset="-122"/>
                </a:endParaRPr>
              </a:p>
            </p:txBody>
          </p:sp>
        </p:grpSp>
        <p:grpSp>
          <p:nvGrpSpPr>
            <p:cNvPr id="7" name="Group 6"/>
            <p:cNvGrpSpPr/>
            <p:nvPr/>
          </p:nvGrpSpPr>
          <p:grpSpPr bwMode="auto">
            <a:xfrm>
              <a:off x="4042502" y="2006212"/>
              <a:ext cx="2492586" cy="512955"/>
              <a:chOff x="1520" y="1865"/>
              <a:chExt cx="2590" cy="533"/>
            </a:xfrm>
          </p:grpSpPr>
          <p:sp>
            <p:nvSpPr>
              <p:cNvPr id="8" name="Rectangle 7"/>
              <p:cNvSpPr>
                <a:spLocks noChangeArrowheads="1"/>
              </p:cNvSpPr>
              <p:nvPr/>
            </p:nvSpPr>
            <p:spPr bwMode="auto">
              <a:xfrm rot="665985">
                <a:off x="2088" y="1865"/>
                <a:ext cx="1604"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defRPr/>
                </a:pPr>
                <a:r>
                  <a:rPr lang="en-US" altLang="zh-CN" sz="1200" b="1" kern="0" dirty="0">
                    <a:latin typeface="微软雅黑" panose="020B0503020204020204" pitchFamily="34" charset="-122"/>
                    <a:ea typeface="微软雅黑" panose="020B0503020204020204" pitchFamily="34" charset="-122"/>
                  </a:rPr>
                  <a:t>SYN = 1, </a:t>
                </a:r>
                <a:r>
                  <a:rPr lang="en-US" altLang="zh-CN" sz="1200" b="1" kern="0" dirty="0" err="1">
                    <a:solidFill>
                      <a:srgbClr val="FF0000"/>
                    </a:solidFill>
                    <a:latin typeface="微软雅黑" panose="020B0503020204020204" pitchFamily="34" charset="-122"/>
                    <a:ea typeface="微软雅黑" panose="020B0503020204020204" pitchFamily="34" charset="-122"/>
                  </a:rPr>
                  <a:t>seq</a:t>
                </a:r>
                <a:r>
                  <a:rPr lang="en-US" altLang="zh-CN" sz="1200" b="1" kern="0" dirty="0">
                    <a:solidFill>
                      <a:srgbClr val="FF0000"/>
                    </a:solidFill>
                    <a:latin typeface="微软雅黑" panose="020B0503020204020204" pitchFamily="34" charset="-122"/>
                    <a:ea typeface="微软雅黑" panose="020B0503020204020204" pitchFamily="34" charset="-122"/>
                  </a:rPr>
                  <a:t> = x</a:t>
                </a:r>
                <a:endParaRPr lang="en-US" altLang="zh-CN" sz="1200" b="1" kern="0" dirty="0">
                  <a:solidFill>
                    <a:srgbClr val="FF0000"/>
                  </a:solidFill>
                  <a:latin typeface="微软雅黑" panose="020B0503020204020204" pitchFamily="34" charset="-122"/>
                  <a:ea typeface="微软雅黑" panose="020B0503020204020204" pitchFamily="34" charset="-122"/>
                </a:endParaRPr>
              </a:p>
            </p:txBody>
          </p:sp>
          <p:sp>
            <p:nvSpPr>
              <p:cNvPr id="9" name="Line 8"/>
              <p:cNvSpPr>
                <a:spLocks noChangeShapeType="1"/>
              </p:cNvSpPr>
              <p:nvPr/>
            </p:nvSpPr>
            <p:spPr bwMode="auto">
              <a:xfrm>
                <a:off x="1520" y="1893"/>
                <a:ext cx="2590" cy="505"/>
              </a:xfrm>
              <a:prstGeom prst="line">
                <a:avLst/>
              </a:prstGeom>
              <a:noFill/>
              <a:ln w="5715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200" b="1" kern="0">
                  <a:latin typeface="微软雅黑" panose="020B0503020204020204" pitchFamily="34" charset="-122"/>
                  <a:ea typeface="微软雅黑" panose="020B0503020204020204" pitchFamily="34" charset="-122"/>
                </a:endParaRPr>
              </a:p>
            </p:txBody>
          </p:sp>
        </p:grpSp>
        <p:sp>
          <p:nvSpPr>
            <p:cNvPr id="12" name="Rectangle 11"/>
            <p:cNvSpPr>
              <a:spLocks noChangeArrowheads="1"/>
            </p:cNvSpPr>
            <p:nvPr/>
          </p:nvSpPr>
          <p:spPr bwMode="auto">
            <a:xfrm>
              <a:off x="6524762" y="1662634"/>
              <a:ext cx="784455" cy="332986"/>
            </a:xfrm>
            <a:prstGeom prst="rect">
              <a:avLst/>
            </a:prstGeom>
            <a:solidFill>
              <a:srgbClr val="66FF99"/>
            </a:solidFill>
            <a:ln w="12700">
              <a:solidFill>
                <a:schemeClr val="tx1"/>
              </a:solidFill>
              <a:miter lim="800000"/>
            </a:ln>
            <a:effectLst/>
          </p:spPr>
          <p:txBody>
            <a:bodyPr wrap="none" anchor="ctr"/>
            <a:lstStyle/>
            <a:p>
              <a:pPr algn="ctr">
                <a:defRPr/>
              </a:pPr>
              <a:endParaRPr lang="zh-CN" altLang="en-US" sz="1200" b="1" kern="0">
                <a:latin typeface="微软雅黑" panose="020B0503020204020204" pitchFamily="34" charset="-122"/>
                <a:ea typeface="微软雅黑" panose="020B0503020204020204" pitchFamily="34" charset="-122"/>
              </a:endParaRPr>
            </a:p>
          </p:txBody>
        </p:sp>
        <p:sp>
          <p:nvSpPr>
            <p:cNvPr id="13" name="Text Box 12"/>
            <p:cNvSpPr txBox="1">
              <a:spLocks noChangeArrowheads="1"/>
            </p:cNvSpPr>
            <p:nvPr/>
          </p:nvSpPr>
          <p:spPr bwMode="auto">
            <a:xfrm>
              <a:off x="6541648"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lang="en-US" altLang="zh-CN" sz="1200" dirty="0">
                  <a:latin typeface="微软雅黑" panose="020B0503020204020204" pitchFamily="34" charset="-122"/>
                  <a:ea typeface="微软雅黑" panose="020B0503020204020204" pitchFamily="34" charset="-122"/>
                </a:rPr>
                <a:t>CLOSED</a:t>
              </a:r>
              <a:endParaRPr lang="en-US" altLang="zh-CN" sz="1200" dirty="0">
                <a:latin typeface="微软雅黑" panose="020B0503020204020204" pitchFamily="34" charset="-122"/>
                <a:ea typeface="微软雅黑" panose="020B0503020204020204" pitchFamily="34" charset="-122"/>
              </a:endParaRPr>
            </a:p>
          </p:txBody>
        </p:sp>
        <p:grpSp>
          <p:nvGrpSpPr>
            <p:cNvPr id="14" name="Group 13"/>
            <p:cNvGrpSpPr/>
            <p:nvPr/>
          </p:nvGrpSpPr>
          <p:grpSpPr bwMode="auto">
            <a:xfrm>
              <a:off x="2299034" y="1458608"/>
              <a:ext cx="1095199" cy="593794"/>
              <a:chOff x="-57" y="1296"/>
              <a:chExt cx="1138" cy="617"/>
            </a:xfrm>
          </p:grpSpPr>
          <p:sp>
            <p:nvSpPr>
              <p:cNvPr id="15" name="Rectangle 14"/>
              <p:cNvSpPr>
                <a:spLocks noChangeArrowheads="1"/>
              </p:cNvSpPr>
              <p:nvPr/>
            </p:nvSpPr>
            <p:spPr bwMode="auto">
              <a:xfrm>
                <a:off x="-57" y="1628"/>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zh-CN" altLang="en-US" sz="1200" b="1" kern="0" dirty="0">
                    <a:latin typeface="微软雅黑" panose="020B0503020204020204" pitchFamily="34" charset="-122"/>
                    <a:ea typeface="微软雅黑" panose="020B0503020204020204" pitchFamily="34" charset="-122"/>
                  </a:rPr>
                  <a:t>主动打开</a:t>
                </a:r>
                <a:endParaRPr lang="zh-CN" altLang="en-US" sz="1200" b="1" kern="0" dirty="0">
                  <a:latin typeface="微软雅黑" panose="020B0503020204020204" pitchFamily="34" charset="-122"/>
                  <a:ea typeface="微软雅黑" panose="020B0503020204020204" pitchFamily="34" charset="-122"/>
                </a:endParaRPr>
              </a:p>
            </p:txBody>
          </p:sp>
          <p:sp>
            <p:nvSpPr>
              <p:cNvPr id="16" name="Freeform 15"/>
              <p:cNvSpPr/>
              <p:nvPr/>
            </p:nvSpPr>
            <p:spPr bwMode="auto">
              <a:xfrm>
                <a:off x="-27" y="1296"/>
                <a:ext cx="1108"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200" b="1" kern="0">
                  <a:latin typeface="微软雅黑" panose="020B0503020204020204" pitchFamily="34" charset="-122"/>
                  <a:ea typeface="微软雅黑" panose="020B0503020204020204" pitchFamily="34" charset="-122"/>
                </a:endParaRPr>
              </a:p>
            </p:txBody>
          </p:sp>
        </p:grpSp>
        <p:grpSp>
          <p:nvGrpSpPr>
            <p:cNvPr id="17" name="Group 16"/>
            <p:cNvGrpSpPr/>
            <p:nvPr/>
          </p:nvGrpSpPr>
          <p:grpSpPr bwMode="auto">
            <a:xfrm>
              <a:off x="6958546" y="1463418"/>
              <a:ext cx="1188551" cy="578395"/>
              <a:chOff x="4550" y="1301"/>
              <a:chExt cx="1235" cy="601"/>
            </a:xfrm>
          </p:grpSpPr>
          <p:sp>
            <p:nvSpPr>
              <p:cNvPr id="18" name="Rectangle 17"/>
              <p:cNvSpPr>
                <a:spLocks noChangeArrowheads="1"/>
              </p:cNvSpPr>
              <p:nvPr/>
            </p:nvSpPr>
            <p:spPr bwMode="auto">
              <a:xfrm>
                <a:off x="4956" y="1617"/>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zh-CN" altLang="en-US" sz="1200" b="1" kern="0" dirty="0">
                    <a:latin typeface="微软雅黑" panose="020B0503020204020204" pitchFamily="34" charset="-122"/>
                    <a:ea typeface="微软雅黑" panose="020B0503020204020204" pitchFamily="34" charset="-122"/>
                  </a:rPr>
                  <a:t>被动打开</a:t>
                </a:r>
                <a:endParaRPr lang="zh-CN" altLang="en-US" sz="1200" b="1" kern="0" dirty="0">
                  <a:latin typeface="微软雅黑" panose="020B0503020204020204" pitchFamily="34" charset="-122"/>
                  <a:ea typeface="微软雅黑" panose="020B0503020204020204" pitchFamily="34" charset="-122"/>
                </a:endParaRPr>
              </a:p>
            </p:txBody>
          </p:sp>
          <p:sp>
            <p:nvSpPr>
              <p:cNvPr id="19" name="Freeform 18"/>
              <p:cNvSpPr/>
              <p:nvPr/>
            </p:nvSpPr>
            <p:spPr bwMode="auto">
              <a:xfrm>
                <a:off x="4550" y="1301"/>
                <a:ext cx="1209"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200" b="1" kern="0">
                  <a:latin typeface="微软雅黑" panose="020B0503020204020204" pitchFamily="34" charset="-122"/>
                  <a:ea typeface="微软雅黑" panose="020B0503020204020204" pitchFamily="34" charset="-122"/>
                </a:endParaRPr>
              </a:p>
            </p:txBody>
          </p:sp>
        </p:grpSp>
        <p:sp>
          <p:nvSpPr>
            <p:cNvPr id="20" name="Rectangle 21"/>
            <p:cNvSpPr>
              <a:spLocks noChangeArrowheads="1"/>
            </p:cNvSpPr>
            <p:nvPr/>
          </p:nvSpPr>
          <p:spPr bwMode="auto">
            <a:xfrm>
              <a:off x="3849062" y="1290190"/>
              <a:ext cx="29816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n-US" altLang="zh-CN" sz="1200" b="1" kern="0" dirty="0">
                  <a:latin typeface="微软雅黑" panose="020B0503020204020204" pitchFamily="34" charset="-122"/>
                  <a:ea typeface="微软雅黑" panose="020B0503020204020204" pitchFamily="34" charset="-122"/>
                </a:rPr>
                <a:t>A</a:t>
              </a:r>
              <a:endParaRPr lang="en-US" altLang="zh-CN" sz="1200" b="1" kern="0" dirty="0">
                <a:latin typeface="微软雅黑" panose="020B0503020204020204" pitchFamily="34" charset="-122"/>
                <a:ea typeface="微软雅黑" panose="020B0503020204020204" pitchFamily="34" charset="-122"/>
              </a:endParaRPr>
            </a:p>
          </p:txBody>
        </p:sp>
        <p:sp>
          <p:nvSpPr>
            <p:cNvPr id="21" name="Rectangle 22"/>
            <p:cNvSpPr>
              <a:spLocks noChangeArrowheads="1"/>
            </p:cNvSpPr>
            <p:nvPr/>
          </p:nvSpPr>
          <p:spPr bwMode="auto">
            <a:xfrm>
              <a:off x="6384873" y="1290190"/>
              <a:ext cx="28854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n-US" altLang="zh-CN" sz="1200" b="1" kern="0" dirty="0">
                  <a:latin typeface="微软雅黑" panose="020B0503020204020204" pitchFamily="34" charset="-122"/>
                  <a:ea typeface="微软雅黑" panose="020B0503020204020204" pitchFamily="34" charset="-122"/>
                </a:rPr>
                <a:t>B</a:t>
              </a:r>
              <a:endParaRPr lang="en-US" altLang="zh-CN" sz="1200" b="1" kern="0" dirty="0">
                <a:latin typeface="微软雅黑" panose="020B0503020204020204" pitchFamily="34" charset="-122"/>
                <a:ea typeface="微软雅黑" panose="020B0503020204020204" pitchFamily="34" charset="-122"/>
              </a:endParaRPr>
            </a:p>
          </p:txBody>
        </p:sp>
        <p:pic>
          <p:nvPicPr>
            <p:cNvPr id="24" name="Picture 134"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597614" y="1320019"/>
              <a:ext cx="318286" cy="3182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34"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710961" y="1320019"/>
              <a:ext cx="318286" cy="318286"/>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组合 26"/>
            <p:cNvGrpSpPr/>
            <p:nvPr/>
          </p:nvGrpSpPr>
          <p:grpSpPr>
            <a:xfrm>
              <a:off x="3873718" y="2596896"/>
              <a:ext cx="2679216" cy="723958"/>
              <a:chOff x="3196383" y="2596896"/>
              <a:chExt cx="2679216" cy="723958"/>
            </a:xfrm>
          </p:grpSpPr>
          <p:sp>
            <p:nvSpPr>
              <p:cNvPr id="28" name="Line 27"/>
              <p:cNvSpPr>
                <a:spLocks noChangeShapeType="1"/>
              </p:cNvSpPr>
              <p:nvPr/>
            </p:nvSpPr>
            <p:spPr bwMode="auto">
              <a:xfrm flipH="1">
                <a:off x="3356206" y="2596896"/>
                <a:ext cx="2519393" cy="723958"/>
              </a:xfrm>
              <a:prstGeom prst="line">
                <a:avLst/>
              </a:prstGeom>
              <a:noFill/>
              <a:ln w="5715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kern="0">
                  <a:latin typeface="微软雅黑" panose="020B0503020204020204" pitchFamily="34" charset="-122"/>
                  <a:ea typeface="微软雅黑" panose="020B0503020204020204" pitchFamily="34" charset="-122"/>
                </a:endParaRPr>
              </a:p>
            </p:txBody>
          </p:sp>
          <p:sp>
            <p:nvSpPr>
              <p:cNvPr id="29" name="Rectangle 28"/>
              <p:cNvSpPr>
                <a:spLocks noChangeArrowheads="1"/>
              </p:cNvSpPr>
              <p:nvPr/>
            </p:nvSpPr>
            <p:spPr bwMode="auto">
              <a:xfrm rot="20622176" flipH="1">
                <a:off x="3196383" y="2734428"/>
                <a:ext cx="2585915"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defRPr/>
                </a:pPr>
                <a:r>
                  <a:rPr lang="en-US" altLang="zh-CN" sz="900" b="1" kern="0" dirty="0">
                    <a:latin typeface="微软雅黑" panose="020B0503020204020204" pitchFamily="34" charset="-122"/>
                    <a:ea typeface="微软雅黑" panose="020B0503020204020204" pitchFamily="34" charset="-122"/>
                  </a:rPr>
                  <a:t>SYN = 1, ACK = 1, </a:t>
                </a:r>
                <a:r>
                  <a:rPr lang="en-US" altLang="zh-CN" sz="900" b="1" kern="0" dirty="0" err="1">
                    <a:latin typeface="微软雅黑" panose="020B0503020204020204" pitchFamily="34" charset="-122"/>
                    <a:ea typeface="微软雅黑" panose="020B0503020204020204" pitchFamily="34" charset="-122"/>
                  </a:rPr>
                  <a:t>seq</a:t>
                </a:r>
                <a:r>
                  <a:rPr lang="en-US" altLang="zh-CN" sz="900" b="1" kern="0" dirty="0">
                    <a:latin typeface="微软雅黑" panose="020B0503020204020204" pitchFamily="34" charset="-122"/>
                    <a:ea typeface="微软雅黑" panose="020B0503020204020204" pitchFamily="34" charset="-122"/>
                  </a:rPr>
                  <a:t> = y, </a:t>
                </a:r>
                <a:r>
                  <a:rPr lang="en-US" altLang="zh-CN" sz="900" b="1" kern="0" dirty="0" err="1">
                    <a:latin typeface="微软雅黑" panose="020B0503020204020204" pitchFamily="34" charset="-122"/>
                    <a:ea typeface="微软雅黑" panose="020B0503020204020204" pitchFamily="34" charset="-122"/>
                  </a:rPr>
                  <a:t>ack</a:t>
                </a:r>
                <a:r>
                  <a:rPr lang="en-US" altLang="zh-CN" sz="900" b="1" kern="0" dirty="0">
                    <a:latin typeface="微软雅黑" panose="020B0503020204020204" pitchFamily="34" charset="-122"/>
                    <a:ea typeface="微软雅黑" panose="020B0503020204020204" pitchFamily="34" charset="-122"/>
                  </a:rPr>
                  <a:t>= x </a:t>
                </a:r>
                <a:r>
                  <a:rPr lang="en-US" altLang="zh-CN" sz="900" b="1" kern="0" dirty="0">
                    <a:latin typeface="微软雅黑" panose="020B0503020204020204" pitchFamily="34" charset="-122"/>
                    <a:ea typeface="微软雅黑" panose="020B0503020204020204" pitchFamily="34" charset="-122"/>
                    <a:sym typeface="Symbol" panose="05050102010706020507" pitchFamily="18" charset="2"/>
                  </a:rPr>
                  <a:t> 1</a:t>
                </a:r>
                <a:endParaRPr lang="en-US" altLang="zh-CN" sz="900" b="1" kern="0" dirty="0">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4046944" y="3394792"/>
              <a:ext cx="2492586" cy="486008"/>
              <a:chOff x="3369609" y="3385648"/>
              <a:chExt cx="2492586" cy="486008"/>
            </a:xfrm>
          </p:grpSpPr>
          <p:sp>
            <p:nvSpPr>
              <p:cNvPr id="30" name="Line 8"/>
              <p:cNvSpPr>
                <a:spLocks noChangeShapeType="1"/>
              </p:cNvSpPr>
              <p:nvPr/>
            </p:nvSpPr>
            <p:spPr bwMode="auto">
              <a:xfrm>
                <a:off x="3369609" y="3385648"/>
                <a:ext cx="2492586" cy="486008"/>
              </a:xfrm>
              <a:prstGeom prst="line">
                <a:avLst/>
              </a:prstGeom>
              <a:noFill/>
              <a:ln w="5715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200" b="1" kern="0">
                  <a:latin typeface="微软雅黑" panose="020B0503020204020204" pitchFamily="34" charset="-122"/>
                  <a:ea typeface="微软雅黑" panose="020B0503020204020204" pitchFamily="34" charset="-122"/>
                </a:endParaRPr>
              </a:p>
            </p:txBody>
          </p:sp>
          <p:sp>
            <p:nvSpPr>
              <p:cNvPr id="32" name="Rectangle 7"/>
              <p:cNvSpPr>
                <a:spLocks noChangeArrowheads="1"/>
              </p:cNvSpPr>
              <p:nvPr/>
            </p:nvSpPr>
            <p:spPr bwMode="auto">
              <a:xfrm rot="665985">
                <a:off x="3673451" y="3400197"/>
                <a:ext cx="2046588"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defRPr/>
                </a:pPr>
                <a:r>
                  <a:rPr lang="es-ES" altLang="zh-CN" sz="900" b="1" kern="0" dirty="0">
                    <a:latin typeface="微软雅黑" panose="020B0503020204020204" pitchFamily="34" charset="-122"/>
                    <a:ea typeface="微软雅黑" panose="020B0503020204020204" pitchFamily="34" charset="-122"/>
                  </a:rPr>
                  <a:t>ACK = 1, </a:t>
                </a:r>
                <a:r>
                  <a:rPr lang="es-ES" altLang="zh-CN" sz="900" b="1" kern="0" dirty="0">
                    <a:solidFill>
                      <a:srgbClr val="FF0000"/>
                    </a:solidFill>
                    <a:latin typeface="微软雅黑" panose="020B0503020204020204" pitchFamily="34" charset="-122"/>
                    <a:ea typeface="微软雅黑" panose="020B0503020204020204" pitchFamily="34" charset="-122"/>
                  </a:rPr>
                  <a:t>seq = x + 1</a:t>
                </a:r>
                <a:r>
                  <a:rPr lang="es-ES" altLang="zh-CN" sz="900" b="1" kern="0" dirty="0">
                    <a:latin typeface="微软雅黑" panose="020B0503020204020204" pitchFamily="34" charset="-122"/>
                    <a:ea typeface="微软雅黑" panose="020B0503020204020204" pitchFamily="34" charset="-122"/>
                  </a:rPr>
                  <a:t>, ack = y+1</a:t>
                </a:r>
                <a:endParaRPr lang="es-ES" altLang="zh-CN" sz="900" b="1" kern="0" dirty="0">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a:off x="6524218" y="2019947"/>
              <a:ext cx="784455" cy="457411"/>
              <a:chOff x="4865287" y="1662634"/>
              <a:chExt cx="784455" cy="332986"/>
            </a:xfrm>
          </p:grpSpPr>
          <p:sp>
            <p:nvSpPr>
              <p:cNvPr id="37" name="Rectangle 11"/>
              <p:cNvSpPr>
                <a:spLocks noChangeArrowheads="1"/>
              </p:cNvSpPr>
              <p:nvPr/>
            </p:nvSpPr>
            <p:spPr bwMode="auto">
              <a:xfrm>
                <a:off x="4865287" y="1662634"/>
                <a:ext cx="784455" cy="332986"/>
              </a:xfrm>
              <a:prstGeom prst="rect">
                <a:avLst/>
              </a:prstGeom>
              <a:solidFill>
                <a:srgbClr val="66FF99"/>
              </a:solidFill>
              <a:ln w="12700">
                <a:solidFill>
                  <a:schemeClr val="tx1"/>
                </a:solidFill>
                <a:miter lim="800000"/>
              </a:ln>
              <a:effectLst/>
            </p:spPr>
            <p:txBody>
              <a:bodyPr wrap="none" anchor="ctr"/>
              <a:lstStyle/>
              <a:p>
                <a:pPr algn="ctr">
                  <a:defRPr/>
                </a:pPr>
                <a:endParaRPr lang="zh-CN" altLang="en-US" sz="1200" b="1" kern="0">
                  <a:latin typeface="微软雅黑" panose="020B0503020204020204" pitchFamily="34" charset="-122"/>
                  <a:ea typeface="微软雅黑" panose="020B0503020204020204" pitchFamily="34" charset="-122"/>
                </a:endParaRPr>
              </a:p>
            </p:txBody>
          </p:sp>
          <p:sp>
            <p:nvSpPr>
              <p:cNvPr id="38" name="Text Box 12"/>
              <p:cNvSpPr txBox="1">
                <a:spLocks noChangeArrowheads="1"/>
              </p:cNvSpPr>
              <p:nvPr/>
            </p:nvSpPr>
            <p:spPr bwMode="auto">
              <a:xfrm>
                <a:off x="4917695" y="1731789"/>
                <a:ext cx="728084" cy="2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lang="en-US" altLang="zh-CN" sz="1200" dirty="0">
                    <a:latin typeface="微软雅黑" panose="020B0503020204020204" pitchFamily="34" charset="-122"/>
                    <a:ea typeface="微软雅黑" panose="020B0503020204020204" pitchFamily="34" charset="-122"/>
                  </a:rPr>
                  <a:t>LISTEN</a:t>
                </a:r>
                <a:endParaRPr lang="en-US" altLang="zh-CN" sz="1200" dirty="0">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3142272" y="1651345"/>
              <a:ext cx="915635" cy="1638655"/>
              <a:chOff x="2724584" y="1662634"/>
              <a:chExt cx="915635" cy="1638655"/>
            </a:xfrm>
          </p:grpSpPr>
          <p:sp>
            <p:nvSpPr>
              <p:cNvPr id="10" name="Rectangle 9"/>
              <p:cNvSpPr>
                <a:spLocks noChangeArrowheads="1"/>
              </p:cNvSpPr>
              <p:nvPr/>
            </p:nvSpPr>
            <p:spPr bwMode="auto">
              <a:xfrm>
                <a:off x="2773298" y="1662634"/>
                <a:ext cx="769296" cy="332986"/>
              </a:xfrm>
              <a:prstGeom prst="rect">
                <a:avLst/>
              </a:prstGeom>
              <a:solidFill>
                <a:srgbClr val="66FF99"/>
              </a:solidFill>
              <a:ln w="12700">
                <a:solidFill>
                  <a:schemeClr val="tx1"/>
                </a:solidFill>
                <a:miter lim="800000"/>
              </a:ln>
              <a:effectLst/>
            </p:spPr>
            <p:txBody>
              <a:bodyPr wrap="none" anchor="ctr"/>
              <a:lstStyle/>
              <a:p>
                <a:pPr algn="ctr">
                  <a:defRPr/>
                </a:pPr>
                <a:endParaRPr lang="zh-CN" altLang="en-US" sz="1200" b="1" kern="0">
                  <a:latin typeface="微软雅黑" panose="020B0503020204020204" pitchFamily="34" charset="-122"/>
                  <a:ea typeface="微软雅黑" panose="020B0503020204020204" pitchFamily="34" charset="-122"/>
                </a:endParaRPr>
              </a:p>
            </p:txBody>
          </p:sp>
          <p:sp>
            <p:nvSpPr>
              <p:cNvPr id="11" name="Text Box 10"/>
              <p:cNvSpPr txBox="1">
                <a:spLocks noChangeArrowheads="1"/>
              </p:cNvSpPr>
              <p:nvPr/>
            </p:nvSpPr>
            <p:spPr bwMode="auto">
              <a:xfrm>
                <a:off x="2784408"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lang="en-US" altLang="zh-CN" sz="1200" dirty="0">
                    <a:latin typeface="微软雅黑" panose="020B0503020204020204" pitchFamily="34" charset="-122"/>
                    <a:ea typeface="微软雅黑" panose="020B0503020204020204" pitchFamily="34" charset="-122"/>
                  </a:rPr>
                  <a:t>CLOSED</a:t>
                </a:r>
                <a:endParaRPr lang="en-US" altLang="zh-CN" sz="1200" dirty="0">
                  <a:latin typeface="微软雅黑" panose="020B0503020204020204" pitchFamily="34" charset="-122"/>
                  <a:ea typeface="微软雅黑" panose="020B0503020204020204" pitchFamily="34" charset="-122"/>
                </a:endParaRPr>
              </a:p>
            </p:txBody>
          </p:sp>
          <p:grpSp>
            <p:nvGrpSpPr>
              <p:cNvPr id="39" name="组合 38"/>
              <p:cNvGrpSpPr/>
              <p:nvPr/>
            </p:nvGrpSpPr>
            <p:grpSpPr>
              <a:xfrm>
                <a:off x="2724584" y="2013858"/>
                <a:ext cx="915635" cy="1287431"/>
                <a:chOff x="4819979" y="1662634"/>
                <a:chExt cx="923515" cy="332986"/>
              </a:xfrm>
            </p:grpSpPr>
            <p:sp>
              <p:nvSpPr>
                <p:cNvPr id="40" name="Rectangle 11"/>
                <p:cNvSpPr>
                  <a:spLocks noChangeArrowheads="1"/>
                </p:cNvSpPr>
                <p:nvPr/>
              </p:nvSpPr>
              <p:spPr bwMode="auto">
                <a:xfrm>
                  <a:off x="4865287" y="1662634"/>
                  <a:ext cx="784455" cy="332986"/>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defRPr/>
                  </a:pPr>
                  <a:endParaRPr lang="zh-CN" altLang="en-US" sz="1200" b="1" kern="0">
                    <a:latin typeface="微软雅黑" panose="020B0503020204020204" pitchFamily="34" charset="-122"/>
                    <a:ea typeface="微软雅黑" panose="020B0503020204020204" pitchFamily="34" charset="-122"/>
                  </a:endParaRPr>
                </a:p>
              </p:txBody>
            </p:sp>
            <p:sp>
              <p:nvSpPr>
                <p:cNvPr id="41" name="Text Box 12"/>
                <p:cNvSpPr txBox="1">
                  <a:spLocks noChangeArrowheads="1"/>
                </p:cNvSpPr>
                <p:nvPr/>
              </p:nvSpPr>
              <p:spPr bwMode="auto">
                <a:xfrm>
                  <a:off x="4819979" y="1731789"/>
                  <a:ext cx="923515" cy="111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lang="en-US" altLang="zh-CN" sz="1100" dirty="0">
                      <a:latin typeface="微软雅黑" panose="020B0503020204020204" pitchFamily="34" charset="-122"/>
                      <a:ea typeface="微软雅黑" panose="020B0503020204020204" pitchFamily="34" charset="-122"/>
                    </a:rPr>
                    <a:t>SYN-SENT</a:t>
                  </a:r>
                  <a:endParaRPr lang="en-US" altLang="zh-CN" sz="1100" dirty="0">
                    <a:latin typeface="微软雅黑" panose="020B0503020204020204" pitchFamily="34" charset="-122"/>
                    <a:ea typeface="微软雅黑" panose="020B0503020204020204" pitchFamily="34" charset="-122"/>
                  </a:endParaRPr>
                </a:p>
                <a:p>
                  <a:pPr algn="ctr"/>
                  <a:r>
                    <a:rPr lang="zh-CN" altLang="en-US" sz="1100" dirty="0">
                      <a:latin typeface="微软雅黑" panose="020B0503020204020204" pitchFamily="34" charset="-122"/>
                      <a:ea typeface="微软雅黑" panose="020B0503020204020204" pitchFamily="34" charset="-122"/>
                    </a:rPr>
                    <a:t>同步已发送</a:t>
                  </a:r>
                  <a:endParaRPr lang="en-US" altLang="zh-CN" sz="1100" dirty="0">
                    <a:latin typeface="微软雅黑" panose="020B0503020204020204" pitchFamily="34" charset="-122"/>
                    <a:ea typeface="微软雅黑" panose="020B0503020204020204" pitchFamily="34" charset="-122"/>
                  </a:endParaRPr>
                </a:p>
              </p:txBody>
            </p:sp>
          </p:grpSp>
        </p:grpSp>
        <p:grpSp>
          <p:nvGrpSpPr>
            <p:cNvPr id="42" name="组合 41"/>
            <p:cNvGrpSpPr/>
            <p:nvPr/>
          </p:nvGrpSpPr>
          <p:grpSpPr>
            <a:xfrm>
              <a:off x="6466933" y="2477150"/>
              <a:ext cx="947696" cy="1403650"/>
              <a:chOff x="4802058" y="1662634"/>
              <a:chExt cx="959357" cy="332986"/>
            </a:xfrm>
          </p:grpSpPr>
          <p:sp>
            <p:nvSpPr>
              <p:cNvPr id="43" name="Rectangle 11"/>
              <p:cNvSpPr>
                <a:spLocks noChangeArrowheads="1"/>
              </p:cNvSpPr>
              <p:nvPr/>
            </p:nvSpPr>
            <p:spPr bwMode="auto">
              <a:xfrm>
                <a:off x="4865287" y="1662634"/>
                <a:ext cx="784455" cy="332986"/>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defRPr/>
                </a:pPr>
                <a:endParaRPr lang="zh-CN" altLang="en-US" sz="1200" b="1" kern="0">
                  <a:latin typeface="微软雅黑" panose="020B0503020204020204" pitchFamily="34" charset="-122"/>
                  <a:ea typeface="微软雅黑" panose="020B0503020204020204" pitchFamily="34" charset="-122"/>
                </a:endParaRPr>
              </a:p>
            </p:txBody>
          </p:sp>
          <p:sp>
            <p:nvSpPr>
              <p:cNvPr id="44" name="Text Box 12"/>
              <p:cNvSpPr txBox="1">
                <a:spLocks noChangeArrowheads="1"/>
              </p:cNvSpPr>
              <p:nvPr/>
            </p:nvSpPr>
            <p:spPr bwMode="auto">
              <a:xfrm>
                <a:off x="4802058" y="1731789"/>
                <a:ext cx="959357" cy="102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lang="en-US" altLang="zh-CN" sz="1100" dirty="0">
                    <a:latin typeface="微软雅黑" panose="020B0503020204020204" pitchFamily="34" charset="-122"/>
                    <a:ea typeface="微软雅黑" panose="020B0503020204020204" pitchFamily="34" charset="-122"/>
                  </a:rPr>
                  <a:t>SYN-RCVD</a:t>
                </a:r>
                <a:endParaRPr lang="en-US" altLang="zh-CN" sz="1100" dirty="0">
                  <a:latin typeface="微软雅黑" panose="020B0503020204020204" pitchFamily="34" charset="-122"/>
                  <a:ea typeface="微软雅黑" panose="020B0503020204020204" pitchFamily="34" charset="-122"/>
                </a:endParaRPr>
              </a:p>
              <a:p>
                <a:pPr algn="ctr"/>
                <a:r>
                  <a:rPr lang="zh-CN" altLang="en-US" sz="1100" dirty="0">
                    <a:latin typeface="微软雅黑" panose="020B0503020204020204" pitchFamily="34" charset="-122"/>
                    <a:ea typeface="微软雅黑" panose="020B0503020204020204" pitchFamily="34" charset="-122"/>
                  </a:rPr>
                  <a:t>同步已接收</a:t>
                </a:r>
                <a:endParaRPr lang="en-US" altLang="zh-CN" sz="1100" dirty="0">
                  <a:latin typeface="微软雅黑" panose="020B0503020204020204" pitchFamily="34" charset="-122"/>
                  <a:ea typeface="微软雅黑" panose="020B0503020204020204" pitchFamily="34" charset="-122"/>
                </a:endParaRPr>
              </a:p>
            </p:txBody>
          </p:sp>
        </p:grpSp>
        <p:sp>
          <p:nvSpPr>
            <p:cNvPr id="31" name="矩形 30"/>
            <p:cNvSpPr/>
            <p:nvPr/>
          </p:nvSpPr>
          <p:spPr>
            <a:xfrm>
              <a:off x="3187193" y="3290000"/>
              <a:ext cx="787575" cy="824800"/>
            </a:xfrm>
            <a:prstGeom prst="rect">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400" b="1" dirty="0"/>
                <a:t>ESTAB-LISHED</a:t>
              </a:r>
              <a:endParaRPr lang="en-US" altLang="zh-CN" sz="1400" b="1" dirty="0"/>
            </a:p>
            <a:p>
              <a:pPr algn="ctr"/>
              <a:r>
                <a:rPr lang="zh-CN" altLang="en-US" sz="1400" b="1" dirty="0"/>
                <a:t>连接已建立</a:t>
              </a:r>
              <a:endParaRPr lang="zh-CN" altLang="en-US" sz="1400" b="1" dirty="0"/>
            </a:p>
          </p:txBody>
        </p:sp>
      </p:grpSp>
      <p:cxnSp>
        <p:nvCxnSpPr>
          <p:cNvPr id="45" name="直接连接符 44"/>
          <p:cNvCxnSpPr/>
          <p:nvPr/>
        </p:nvCxnSpPr>
        <p:spPr>
          <a:xfrm flipH="1">
            <a:off x="5392871" y="2385510"/>
            <a:ext cx="172392" cy="1035289"/>
          </a:xfrm>
          <a:prstGeom prst="line">
            <a:avLst/>
          </a:prstGeom>
          <a:ln w="22225">
            <a:solidFill>
              <a:srgbClr val="FF0000"/>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圆角矩形 35"/>
          <p:cNvSpPr/>
          <p:nvPr/>
        </p:nvSpPr>
        <p:spPr>
          <a:xfrm>
            <a:off x="545146" y="649226"/>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708901" y="731253"/>
            <a:ext cx="3751385" cy="363174"/>
          </a:xfrm>
          <a:prstGeom prst="rect">
            <a:avLst/>
          </a:prstGeom>
          <a:noFill/>
          <a:ln w="9525">
            <a:noFill/>
            <a:miter lim="800000"/>
          </a:ln>
          <a:effectLst/>
        </p:spPr>
        <p:txBody>
          <a:bodyPr wrap="square" lIns="91436" tIns="45718" rIns="91436" bIns="45718">
            <a:spAutoFit/>
          </a:bodyPr>
          <a:lstStyle/>
          <a:p>
            <a:pPr algn="ctr">
              <a:lnSpc>
                <a:spcPct val="110000"/>
              </a:lnSpc>
            </a:pPr>
            <a:r>
              <a:rPr lang="en-US" altLang="zh-CN" sz="1600" b="1" dirty="0">
                <a:latin typeface="微软雅黑" panose="020B0503020204020204" pitchFamily="34" charset="-122"/>
                <a:ea typeface="微软雅黑" panose="020B0503020204020204" pitchFamily="34" charset="-122"/>
              </a:rPr>
              <a:t>TCP </a:t>
            </a:r>
            <a:r>
              <a:rPr lang="zh-CN" altLang="en-US" sz="1600" b="1" dirty="0">
                <a:latin typeface="微软雅黑" panose="020B0503020204020204" pitchFamily="34" charset="-122"/>
                <a:ea typeface="微软雅黑" panose="020B0503020204020204" pitchFamily="34" charset="-122"/>
              </a:rPr>
              <a:t>的连接建立：采用三报文握手</a:t>
            </a:r>
            <a:endParaRPr lang="zh-CN" altLang="en-US" sz="1600" b="1" dirty="0">
              <a:latin typeface="微软雅黑" panose="020B0503020204020204" pitchFamily="34" charset="-122"/>
              <a:ea typeface="微软雅黑" panose="020B0503020204020204" pitchFamily="34" charset="-122"/>
            </a:endParaRPr>
          </a:p>
        </p:txBody>
      </p:sp>
      <p:sp>
        <p:nvSpPr>
          <p:cNvPr id="26" name="Text Box 155"/>
          <p:cNvSpPr txBox="1">
            <a:spLocks noChangeArrowheads="1"/>
          </p:cNvSpPr>
          <p:nvPr/>
        </p:nvSpPr>
        <p:spPr bwMode="auto">
          <a:xfrm>
            <a:off x="6917915" y="3950916"/>
            <a:ext cx="2131455" cy="1107996"/>
          </a:xfrm>
          <a:prstGeom prst="rect">
            <a:avLst/>
          </a:prstGeom>
          <a:solidFill>
            <a:srgbClr val="99FFCC"/>
          </a:solidFill>
          <a:ln w="9525">
            <a:solidFill>
              <a:schemeClr val="tx1"/>
            </a:solidFill>
            <a:miter lim="800000"/>
          </a:ln>
          <a:effectLst/>
        </p:spPr>
        <p:txBody>
          <a:bodyPr wrap="square" lIns="91436" tIns="45718" rIns="91436" bIns="45718">
            <a:spAutoFit/>
          </a:bodyPr>
          <a:lstStyle/>
          <a:p>
            <a:pPr>
              <a:lnSpc>
                <a:spcPct val="110000"/>
              </a:lnSpc>
            </a:pPr>
            <a:r>
              <a:rPr lang="en-US" altLang="zh-CN" sz="1500" b="1" dirty="0">
                <a:latin typeface="微软雅黑" panose="020B0503020204020204" pitchFamily="34" charset="-122"/>
                <a:ea typeface="微软雅黑" panose="020B0503020204020204" pitchFamily="34" charset="-122"/>
              </a:rPr>
              <a:t>B </a:t>
            </a:r>
            <a:r>
              <a:rPr lang="zh-CN" altLang="en-US" sz="1500" b="1" dirty="0">
                <a:latin typeface="微软雅黑" panose="020B0503020204020204" pitchFamily="34" charset="-122"/>
                <a:ea typeface="微软雅黑" panose="020B0503020204020204" pitchFamily="34" charset="-122"/>
              </a:rPr>
              <a:t>的 </a:t>
            </a:r>
            <a:r>
              <a:rPr lang="en-US" altLang="zh-CN" sz="1500" b="1" dirty="0">
                <a:latin typeface="微软雅黑" panose="020B0503020204020204" pitchFamily="34" charset="-122"/>
                <a:ea typeface="微软雅黑" panose="020B0503020204020204" pitchFamily="34" charset="-122"/>
              </a:rPr>
              <a:t>TCP </a:t>
            </a:r>
            <a:r>
              <a:rPr lang="zh-CN" altLang="en-US" sz="1500" b="1" dirty="0">
                <a:latin typeface="微软雅黑" panose="020B0503020204020204" pitchFamily="34" charset="-122"/>
                <a:ea typeface="微软雅黑" panose="020B0503020204020204" pitchFamily="34" charset="-122"/>
              </a:rPr>
              <a:t>收到主机 </a:t>
            </a:r>
            <a:r>
              <a:rPr lang="en-US" altLang="zh-CN" sz="1500" b="1" dirty="0">
                <a:latin typeface="微软雅黑" panose="020B0503020204020204" pitchFamily="34" charset="-122"/>
                <a:ea typeface="微软雅黑" panose="020B0503020204020204" pitchFamily="34" charset="-122"/>
              </a:rPr>
              <a:t>A </a:t>
            </a:r>
            <a:r>
              <a:rPr lang="zh-CN" altLang="en-US" sz="1500" b="1" dirty="0">
                <a:latin typeface="微软雅黑" panose="020B0503020204020204" pitchFamily="34" charset="-122"/>
                <a:ea typeface="微软雅黑" panose="020B0503020204020204" pitchFamily="34" charset="-122"/>
              </a:rPr>
              <a:t>的确认后，也通知其上层应用进程：</a:t>
            </a:r>
            <a:r>
              <a:rPr lang="en-US" altLang="zh-CN" sz="1500" b="1" dirty="0">
                <a:latin typeface="微软雅黑" panose="020B0503020204020204" pitchFamily="34" charset="-122"/>
                <a:ea typeface="微软雅黑" panose="020B0503020204020204" pitchFamily="34" charset="-122"/>
              </a:rPr>
              <a:t>TCP </a:t>
            </a:r>
            <a:r>
              <a:rPr lang="zh-CN" altLang="en-US" sz="1500" b="1" dirty="0">
                <a:latin typeface="微软雅黑" panose="020B0503020204020204" pitchFamily="34" charset="-122"/>
                <a:ea typeface="微软雅黑" panose="020B0503020204020204" pitchFamily="34" charset="-122"/>
              </a:rPr>
              <a:t>连接已经建立。</a:t>
            </a:r>
            <a:endParaRPr lang="zh-CN" altLang="en-US" sz="1500" b="1" dirty="0">
              <a:latin typeface="微软雅黑" panose="020B0503020204020204" pitchFamily="34" charset="-122"/>
              <a:ea typeface="微软雅黑" panose="020B0503020204020204" pitchFamily="34" charset="-122"/>
            </a:endParaRPr>
          </a:p>
        </p:txBody>
      </p:sp>
      <p:grpSp>
        <p:nvGrpSpPr>
          <p:cNvPr id="33" name="Group 15"/>
          <p:cNvGrpSpPr/>
          <p:nvPr/>
        </p:nvGrpSpPr>
        <p:grpSpPr bwMode="auto">
          <a:xfrm>
            <a:off x="3931922" y="3836798"/>
            <a:ext cx="1330219" cy="274235"/>
            <a:chOff x="2088" y="3679"/>
            <a:chExt cx="1494" cy="308"/>
          </a:xfrm>
        </p:grpSpPr>
        <p:sp>
          <p:nvSpPr>
            <p:cNvPr id="34" name="AutoShape 16"/>
            <p:cNvSpPr>
              <a:spLocks noChangeArrowheads="1"/>
            </p:cNvSpPr>
            <p:nvPr/>
          </p:nvSpPr>
          <p:spPr bwMode="auto">
            <a:xfrm>
              <a:off x="2088" y="3735"/>
              <a:ext cx="1494" cy="166"/>
            </a:xfrm>
            <a:prstGeom prst="leftRightArrow">
              <a:avLst>
                <a:gd name="adj1" fmla="val 55880"/>
                <a:gd name="adj2" fmla="val 103167"/>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200" b="1" kern="0">
                <a:solidFill>
                  <a:sysClr val="windowText" lastClr="000000"/>
                </a:solidFill>
                <a:latin typeface="微软雅黑" panose="020B0503020204020204" pitchFamily="34" charset="-122"/>
                <a:ea typeface="微软雅黑" panose="020B0503020204020204" pitchFamily="34" charset="-122"/>
              </a:endParaRPr>
            </a:p>
          </p:txBody>
        </p:sp>
        <p:sp>
          <p:nvSpPr>
            <p:cNvPr id="35" name="Rectangle 17"/>
            <p:cNvSpPr>
              <a:spLocks noChangeArrowheads="1"/>
            </p:cNvSpPr>
            <p:nvPr/>
          </p:nvSpPr>
          <p:spPr bwMode="auto">
            <a:xfrm>
              <a:off x="2382" y="3679"/>
              <a:ext cx="897" cy="308"/>
            </a:xfrm>
            <a:prstGeom prst="rect">
              <a:avLst/>
            </a:prstGeom>
            <a:solidFill>
              <a:srgbClr val="66FF99"/>
            </a:solidFill>
            <a:ln w="12700">
              <a:solidFill>
                <a:schemeClr val="tx1"/>
              </a:solidFill>
            </a:ln>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algn="ctr" defTabSz="762000" eaLnBrk="0" hangingPunct="0">
                <a:defRPr/>
              </a:pPr>
              <a:r>
                <a:rPr lang="zh-CN" altLang="en-US" sz="1200" b="1" kern="0" dirty="0">
                  <a:latin typeface="微软雅黑" panose="020B0503020204020204" pitchFamily="34" charset="-122"/>
                  <a:ea typeface="微软雅黑" panose="020B0503020204020204" pitchFamily="34" charset="-122"/>
                </a:rPr>
                <a:t>数据传送</a:t>
              </a:r>
              <a:endParaRPr lang="zh-CN" altLang="en-US" sz="1200" b="1" kern="0" dirty="0">
                <a:latin typeface="微软雅黑" panose="020B0503020204020204" pitchFamily="34" charset="-122"/>
                <a:ea typeface="微软雅黑" panose="020B0503020204020204" pitchFamily="34" charset="-122"/>
              </a:endParaRPr>
            </a:p>
          </p:txBody>
        </p:sp>
      </p:grpSp>
      <p:grpSp>
        <p:nvGrpSpPr>
          <p:cNvPr id="76" name="Group 2"/>
          <p:cNvGrpSpPr/>
          <p:nvPr/>
        </p:nvGrpSpPr>
        <p:grpSpPr bwMode="auto">
          <a:xfrm>
            <a:off x="3501518" y="2005764"/>
            <a:ext cx="2489625" cy="2086458"/>
            <a:chOff x="1474" y="1888"/>
            <a:chExt cx="2676" cy="2432"/>
          </a:xfrm>
        </p:grpSpPr>
        <p:sp>
          <p:nvSpPr>
            <p:cNvPr id="111" name="Line 3"/>
            <p:cNvSpPr>
              <a:spLocks noChangeShapeType="1"/>
            </p:cNvSpPr>
            <p:nvPr/>
          </p:nvSpPr>
          <p:spPr bwMode="auto">
            <a:xfrm>
              <a:off x="1474" y="1888"/>
              <a:ext cx="0" cy="2432"/>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12" name="Line 4"/>
            <p:cNvSpPr>
              <a:spLocks noChangeShapeType="1"/>
            </p:cNvSpPr>
            <p:nvPr/>
          </p:nvSpPr>
          <p:spPr bwMode="auto">
            <a:xfrm>
              <a:off x="4150" y="1888"/>
              <a:ext cx="0" cy="2432"/>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200" kern="0">
                <a:latin typeface="微软雅黑" panose="020B0503020204020204" pitchFamily="34" charset="-122"/>
                <a:ea typeface="微软雅黑" panose="020B0503020204020204" pitchFamily="34" charset="-122"/>
              </a:endParaRPr>
            </a:p>
          </p:txBody>
        </p:sp>
      </p:grpSp>
      <p:grpSp>
        <p:nvGrpSpPr>
          <p:cNvPr id="77" name="Group 6"/>
          <p:cNvGrpSpPr/>
          <p:nvPr/>
        </p:nvGrpSpPr>
        <p:grpSpPr bwMode="auto">
          <a:xfrm>
            <a:off x="3545787" y="1983638"/>
            <a:ext cx="2492586" cy="512956"/>
            <a:chOff x="1520" y="1865"/>
            <a:chExt cx="2590" cy="533"/>
          </a:xfrm>
        </p:grpSpPr>
        <p:sp>
          <p:nvSpPr>
            <p:cNvPr id="109" name="Rectangle 7"/>
            <p:cNvSpPr>
              <a:spLocks noChangeArrowheads="1"/>
            </p:cNvSpPr>
            <p:nvPr/>
          </p:nvSpPr>
          <p:spPr bwMode="auto">
            <a:xfrm rot="665985">
              <a:off x="2088" y="1865"/>
              <a:ext cx="1604"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defRPr/>
              </a:pPr>
              <a:r>
                <a:rPr lang="en-US" altLang="zh-CN" sz="1200" b="1" kern="0" dirty="0">
                  <a:latin typeface="微软雅黑" panose="020B0503020204020204" pitchFamily="34" charset="-122"/>
                  <a:ea typeface="微软雅黑" panose="020B0503020204020204" pitchFamily="34" charset="-122"/>
                </a:rPr>
                <a:t>SYN = 1, </a:t>
              </a:r>
              <a:r>
                <a:rPr lang="en-US" altLang="zh-CN" sz="1200" b="1" kern="0" dirty="0" err="1">
                  <a:latin typeface="微软雅黑" panose="020B0503020204020204" pitchFamily="34" charset="-122"/>
                  <a:ea typeface="微软雅黑" panose="020B0503020204020204" pitchFamily="34" charset="-122"/>
                </a:rPr>
                <a:t>seq</a:t>
              </a:r>
              <a:r>
                <a:rPr lang="en-US" altLang="zh-CN" sz="1200" b="1" kern="0" dirty="0">
                  <a:latin typeface="微软雅黑" panose="020B0503020204020204" pitchFamily="34" charset="-122"/>
                  <a:ea typeface="微软雅黑" panose="020B0503020204020204" pitchFamily="34" charset="-122"/>
                </a:rPr>
                <a:t> = x</a:t>
              </a:r>
              <a:endParaRPr lang="en-US" altLang="zh-CN" sz="1200" b="1" kern="0" dirty="0">
                <a:latin typeface="微软雅黑" panose="020B0503020204020204" pitchFamily="34" charset="-122"/>
                <a:ea typeface="微软雅黑" panose="020B0503020204020204" pitchFamily="34" charset="-122"/>
              </a:endParaRPr>
            </a:p>
          </p:txBody>
        </p:sp>
        <p:sp>
          <p:nvSpPr>
            <p:cNvPr id="110" name="Line 8"/>
            <p:cNvSpPr>
              <a:spLocks noChangeShapeType="1"/>
            </p:cNvSpPr>
            <p:nvPr/>
          </p:nvSpPr>
          <p:spPr bwMode="auto">
            <a:xfrm>
              <a:off x="1520" y="1893"/>
              <a:ext cx="2590" cy="505"/>
            </a:xfrm>
            <a:prstGeom prst="line">
              <a:avLst/>
            </a:prstGeom>
            <a:noFill/>
            <a:ln w="5715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200" b="1" kern="0">
                <a:latin typeface="微软雅黑" panose="020B0503020204020204" pitchFamily="34" charset="-122"/>
                <a:ea typeface="微软雅黑" panose="020B0503020204020204" pitchFamily="34" charset="-122"/>
              </a:endParaRPr>
            </a:p>
          </p:txBody>
        </p:sp>
      </p:grpSp>
      <p:sp>
        <p:nvSpPr>
          <p:cNvPr id="78" name="Rectangle 11"/>
          <p:cNvSpPr>
            <a:spLocks noChangeArrowheads="1"/>
          </p:cNvSpPr>
          <p:nvPr/>
        </p:nvSpPr>
        <p:spPr bwMode="auto">
          <a:xfrm>
            <a:off x="6028049" y="1640058"/>
            <a:ext cx="784455" cy="332986"/>
          </a:xfrm>
          <a:prstGeom prst="rect">
            <a:avLst/>
          </a:prstGeom>
          <a:solidFill>
            <a:srgbClr val="66FF99"/>
          </a:solidFill>
          <a:ln w="12700">
            <a:solidFill>
              <a:schemeClr val="tx1"/>
            </a:solidFill>
            <a:miter lim="800000"/>
          </a:ln>
          <a:effectLst/>
        </p:spPr>
        <p:txBody>
          <a:bodyPr wrap="none" lIns="91436" tIns="45718" rIns="91436" bIns="45718" anchor="ctr"/>
          <a:lstStyle/>
          <a:p>
            <a:pPr algn="ctr">
              <a:defRPr/>
            </a:pPr>
            <a:endParaRPr lang="zh-CN" altLang="en-US" sz="1200" b="1" kern="0">
              <a:latin typeface="微软雅黑" panose="020B0503020204020204" pitchFamily="34" charset="-122"/>
              <a:ea typeface="微软雅黑" panose="020B0503020204020204" pitchFamily="34" charset="-122"/>
            </a:endParaRPr>
          </a:p>
        </p:txBody>
      </p:sp>
      <p:sp>
        <p:nvSpPr>
          <p:cNvPr id="79" name="Text Box 12"/>
          <p:cNvSpPr txBox="1">
            <a:spLocks noChangeArrowheads="1"/>
          </p:cNvSpPr>
          <p:nvPr/>
        </p:nvSpPr>
        <p:spPr bwMode="auto">
          <a:xfrm>
            <a:off x="6044932" y="1677590"/>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lang="en-US" altLang="zh-CN" sz="1200" dirty="0">
                <a:latin typeface="微软雅黑" panose="020B0503020204020204" pitchFamily="34" charset="-122"/>
                <a:ea typeface="微软雅黑" panose="020B0503020204020204" pitchFamily="34" charset="-122"/>
              </a:rPr>
              <a:t>CLOSED</a:t>
            </a:r>
            <a:endParaRPr lang="en-US" altLang="zh-CN" sz="1200" dirty="0">
              <a:latin typeface="微软雅黑" panose="020B0503020204020204" pitchFamily="34" charset="-122"/>
              <a:ea typeface="微软雅黑" panose="020B0503020204020204" pitchFamily="34" charset="-122"/>
            </a:endParaRPr>
          </a:p>
        </p:txBody>
      </p:sp>
      <p:grpSp>
        <p:nvGrpSpPr>
          <p:cNvPr id="80" name="Group 13"/>
          <p:cNvGrpSpPr/>
          <p:nvPr/>
        </p:nvGrpSpPr>
        <p:grpSpPr bwMode="auto">
          <a:xfrm>
            <a:off x="1802321" y="1436030"/>
            <a:ext cx="1095199" cy="593794"/>
            <a:chOff x="-57" y="1296"/>
            <a:chExt cx="1138" cy="617"/>
          </a:xfrm>
        </p:grpSpPr>
        <p:sp>
          <p:nvSpPr>
            <p:cNvPr id="107" name="Rectangle 14"/>
            <p:cNvSpPr>
              <a:spLocks noChangeArrowheads="1"/>
            </p:cNvSpPr>
            <p:nvPr/>
          </p:nvSpPr>
          <p:spPr bwMode="auto">
            <a:xfrm>
              <a:off x="-57" y="1628"/>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zh-CN" altLang="en-US" sz="1200" b="1" kern="0" dirty="0">
                  <a:latin typeface="微软雅黑" panose="020B0503020204020204" pitchFamily="34" charset="-122"/>
                  <a:ea typeface="微软雅黑" panose="020B0503020204020204" pitchFamily="34" charset="-122"/>
                </a:rPr>
                <a:t>主动打开</a:t>
              </a:r>
              <a:endParaRPr lang="zh-CN" altLang="en-US" sz="1200" b="1" kern="0" dirty="0">
                <a:latin typeface="微软雅黑" panose="020B0503020204020204" pitchFamily="34" charset="-122"/>
                <a:ea typeface="微软雅黑" panose="020B0503020204020204" pitchFamily="34" charset="-122"/>
              </a:endParaRPr>
            </a:p>
          </p:txBody>
        </p:sp>
        <p:sp>
          <p:nvSpPr>
            <p:cNvPr id="108" name="Freeform 15"/>
            <p:cNvSpPr/>
            <p:nvPr/>
          </p:nvSpPr>
          <p:spPr bwMode="auto">
            <a:xfrm>
              <a:off x="-27" y="1296"/>
              <a:ext cx="1108"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200" b="1" kern="0">
                <a:latin typeface="微软雅黑" panose="020B0503020204020204" pitchFamily="34" charset="-122"/>
                <a:ea typeface="微软雅黑" panose="020B0503020204020204" pitchFamily="34" charset="-122"/>
              </a:endParaRPr>
            </a:p>
          </p:txBody>
        </p:sp>
      </p:grpSp>
      <p:grpSp>
        <p:nvGrpSpPr>
          <p:cNvPr id="81" name="Group 16"/>
          <p:cNvGrpSpPr/>
          <p:nvPr/>
        </p:nvGrpSpPr>
        <p:grpSpPr bwMode="auto">
          <a:xfrm>
            <a:off x="6461831" y="1440843"/>
            <a:ext cx="1188551" cy="578397"/>
            <a:chOff x="4550" y="1301"/>
            <a:chExt cx="1235" cy="601"/>
          </a:xfrm>
        </p:grpSpPr>
        <p:sp>
          <p:nvSpPr>
            <p:cNvPr id="105" name="Rectangle 17"/>
            <p:cNvSpPr>
              <a:spLocks noChangeArrowheads="1"/>
            </p:cNvSpPr>
            <p:nvPr/>
          </p:nvSpPr>
          <p:spPr bwMode="auto">
            <a:xfrm>
              <a:off x="4956" y="1617"/>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zh-CN" altLang="en-US" sz="1200" b="1" kern="0" dirty="0">
                  <a:latin typeface="微软雅黑" panose="020B0503020204020204" pitchFamily="34" charset="-122"/>
                  <a:ea typeface="微软雅黑" panose="020B0503020204020204" pitchFamily="34" charset="-122"/>
                </a:rPr>
                <a:t>被动打开</a:t>
              </a:r>
              <a:endParaRPr lang="zh-CN" altLang="en-US" sz="1200" b="1" kern="0" dirty="0">
                <a:latin typeface="微软雅黑" panose="020B0503020204020204" pitchFamily="34" charset="-122"/>
                <a:ea typeface="微软雅黑" panose="020B0503020204020204" pitchFamily="34" charset="-122"/>
              </a:endParaRPr>
            </a:p>
          </p:txBody>
        </p:sp>
        <p:sp>
          <p:nvSpPr>
            <p:cNvPr id="106" name="Freeform 18"/>
            <p:cNvSpPr/>
            <p:nvPr/>
          </p:nvSpPr>
          <p:spPr bwMode="auto">
            <a:xfrm>
              <a:off x="4550" y="1301"/>
              <a:ext cx="1209"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200" b="1" kern="0">
                <a:latin typeface="微软雅黑" panose="020B0503020204020204" pitchFamily="34" charset="-122"/>
                <a:ea typeface="微软雅黑" panose="020B0503020204020204" pitchFamily="34" charset="-122"/>
              </a:endParaRPr>
            </a:p>
          </p:txBody>
        </p:sp>
      </p:grpSp>
      <p:sp>
        <p:nvSpPr>
          <p:cNvPr id="82" name="Rectangle 21"/>
          <p:cNvSpPr>
            <a:spLocks noChangeArrowheads="1"/>
          </p:cNvSpPr>
          <p:nvPr/>
        </p:nvSpPr>
        <p:spPr bwMode="auto">
          <a:xfrm>
            <a:off x="3352348" y="1267612"/>
            <a:ext cx="29816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en-US" altLang="zh-CN" sz="1200" b="1" kern="0" dirty="0">
                <a:latin typeface="微软雅黑" panose="020B0503020204020204" pitchFamily="34" charset="-122"/>
                <a:ea typeface="微软雅黑" panose="020B0503020204020204" pitchFamily="34" charset="-122"/>
              </a:rPr>
              <a:t>A</a:t>
            </a:r>
            <a:endParaRPr lang="en-US" altLang="zh-CN" sz="1200" b="1" kern="0" dirty="0">
              <a:latin typeface="微软雅黑" panose="020B0503020204020204" pitchFamily="34" charset="-122"/>
              <a:ea typeface="微软雅黑" panose="020B0503020204020204" pitchFamily="34" charset="-122"/>
            </a:endParaRPr>
          </a:p>
        </p:txBody>
      </p:sp>
      <p:sp>
        <p:nvSpPr>
          <p:cNvPr id="83" name="Rectangle 22"/>
          <p:cNvSpPr>
            <a:spLocks noChangeArrowheads="1"/>
          </p:cNvSpPr>
          <p:nvPr/>
        </p:nvSpPr>
        <p:spPr bwMode="auto">
          <a:xfrm>
            <a:off x="5888158" y="1267612"/>
            <a:ext cx="28854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en-US" altLang="zh-CN" sz="1200" b="1" kern="0" dirty="0">
                <a:latin typeface="微软雅黑" panose="020B0503020204020204" pitchFamily="34" charset="-122"/>
                <a:ea typeface="微软雅黑" panose="020B0503020204020204" pitchFamily="34" charset="-122"/>
              </a:rPr>
              <a:t>B</a:t>
            </a:r>
            <a:endParaRPr lang="en-US" altLang="zh-CN" sz="1200" b="1" kern="0" dirty="0">
              <a:latin typeface="微软雅黑" panose="020B0503020204020204" pitchFamily="34" charset="-122"/>
              <a:ea typeface="微软雅黑" panose="020B0503020204020204" pitchFamily="34" charset="-122"/>
            </a:endParaRPr>
          </a:p>
        </p:txBody>
      </p:sp>
      <p:pic>
        <p:nvPicPr>
          <p:cNvPr id="84" name="Picture 134"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00899" y="1297441"/>
            <a:ext cx="318286" cy="318286"/>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134"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214248" y="1297441"/>
            <a:ext cx="318286" cy="318286"/>
          </a:xfrm>
          <a:prstGeom prst="rect">
            <a:avLst/>
          </a:prstGeom>
          <a:noFill/>
          <a:extLst>
            <a:ext uri="{909E8E84-426E-40DD-AFC4-6F175D3DCCD1}">
              <a14:hiddenFill xmlns:a14="http://schemas.microsoft.com/office/drawing/2010/main">
                <a:solidFill>
                  <a:srgbClr val="FFFFFF"/>
                </a:solidFill>
              </a14:hiddenFill>
            </a:ext>
          </a:extLst>
        </p:spPr>
      </p:pic>
      <p:grpSp>
        <p:nvGrpSpPr>
          <p:cNvPr id="86" name="组合 85"/>
          <p:cNvGrpSpPr/>
          <p:nvPr/>
        </p:nvGrpSpPr>
        <p:grpSpPr>
          <a:xfrm>
            <a:off x="3377003" y="2574318"/>
            <a:ext cx="2679216" cy="723958"/>
            <a:chOff x="3196383" y="2596896"/>
            <a:chExt cx="2679216" cy="723958"/>
          </a:xfrm>
        </p:grpSpPr>
        <p:sp>
          <p:nvSpPr>
            <p:cNvPr id="103" name="Line 27"/>
            <p:cNvSpPr>
              <a:spLocks noChangeShapeType="1"/>
            </p:cNvSpPr>
            <p:nvPr/>
          </p:nvSpPr>
          <p:spPr bwMode="auto">
            <a:xfrm flipH="1">
              <a:off x="3356206" y="2596896"/>
              <a:ext cx="2519393" cy="723958"/>
            </a:xfrm>
            <a:prstGeom prst="line">
              <a:avLst/>
            </a:prstGeom>
            <a:noFill/>
            <a:ln w="5715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kern="0">
                <a:latin typeface="微软雅黑" panose="020B0503020204020204" pitchFamily="34" charset="-122"/>
                <a:ea typeface="微软雅黑" panose="020B0503020204020204" pitchFamily="34" charset="-122"/>
              </a:endParaRPr>
            </a:p>
          </p:txBody>
        </p:sp>
        <p:sp>
          <p:nvSpPr>
            <p:cNvPr id="104" name="Rectangle 28"/>
            <p:cNvSpPr>
              <a:spLocks noChangeArrowheads="1"/>
            </p:cNvSpPr>
            <p:nvPr/>
          </p:nvSpPr>
          <p:spPr bwMode="auto">
            <a:xfrm rot="20622176" flipH="1">
              <a:off x="3196383" y="2734428"/>
              <a:ext cx="2585915"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defRPr/>
              </a:pPr>
              <a:r>
                <a:rPr lang="en-US" altLang="zh-CN" sz="900" b="1" kern="0" dirty="0">
                  <a:latin typeface="微软雅黑" panose="020B0503020204020204" pitchFamily="34" charset="-122"/>
                  <a:ea typeface="微软雅黑" panose="020B0503020204020204" pitchFamily="34" charset="-122"/>
                </a:rPr>
                <a:t>SYN = 1, ACK = 1, </a:t>
              </a:r>
              <a:r>
                <a:rPr lang="en-US" altLang="zh-CN" sz="900" b="1" kern="0" dirty="0" err="1">
                  <a:solidFill>
                    <a:srgbClr val="FF0000"/>
                  </a:solidFill>
                  <a:latin typeface="微软雅黑" panose="020B0503020204020204" pitchFamily="34" charset="-122"/>
                  <a:ea typeface="微软雅黑" panose="020B0503020204020204" pitchFamily="34" charset="-122"/>
                </a:rPr>
                <a:t>seq</a:t>
              </a:r>
              <a:r>
                <a:rPr lang="en-US" altLang="zh-CN" sz="900" b="1" kern="0" dirty="0">
                  <a:solidFill>
                    <a:srgbClr val="FF0000"/>
                  </a:solidFill>
                  <a:latin typeface="微软雅黑" panose="020B0503020204020204" pitchFamily="34" charset="-122"/>
                  <a:ea typeface="微软雅黑" panose="020B0503020204020204" pitchFamily="34" charset="-122"/>
                </a:rPr>
                <a:t> = y</a:t>
              </a:r>
              <a:r>
                <a:rPr lang="en-US" altLang="zh-CN" sz="900" b="1" kern="0" dirty="0">
                  <a:latin typeface="微软雅黑" panose="020B0503020204020204" pitchFamily="34" charset="-122"/>
                  <a:ea typeface="微软雅黑" panose="020B0503020204020204" pitchFamily="34" charset="-122"/>
                </a:rPr>
                <a:t>, </a:t>
              </a:r>
              <a:r>
                <a:rPr lang="en-US" altLang="zh-CN" sz="900" b="1" kern="0" dirty="0" err="1">
                  <a:latin typeface="微软雅黑" panose="020B0503020204020204" pitchFamily="34" charset="-122"/>
                  <a:ea typeface="微软雅黑" panose="020B0503020204020204" pitchFamily="34" charset="-122"/>
                </a:rPr>
                <a:t>ack</a:t>
              </a:r>
              <a:r>
                <a:rPr lang="en-US" altLang="zh-CN" sz="900" b="1" kern="0" dirty="0">
                  <a:latin typeface="微软雅黑" panose="020B0503020204020204" pitchFamily="34" charset="-122"/>
                  <a:ea typeface="微软雅黑" panose="020B0503020204020204" pitchFamily="34" charset="-122"/>
                </a:rPr>
                <a:t>= x </a:t>
              </a:r>
              <a:r>
                <a:rPr lang="en-US" altLang="zh-CN" sz="900" b="1" kern="0" dirty="0">
                  <a:latin typeface="微软雅黑" panose="020B0503020204020204" pitchFamily="34" charset="-122"/>
                  <a:ea typeface="微软雅黑" panose="020B0503020204020204" pitchFamily="34" charset="-122"/>
                  <a:sym typeface="Symbol" panose="05050102010706020507" pitchFamily="18" charset="2"/>
                </a:rPr>
                <a:t> 1</a:t>
              </a:r>
              <a:endParaRPr lang="en-US" altLang="zh-CN" sz="900" b="1" kern="0" dirty="0">
                <a:latin typeface="微软雅黑" panose="020B0503020204020204" pitchFamily="34" charset="-122"/>
                <a:ea typeface="微软雅黑" panose="020B0503020204020204" pitchFamily="34" charset="-122"/>
              </a:endParaRPr>
            </a:p>
          </p:txBody>
        </p:sp>
      </p:grpSp>
      <p:grpSp>
        <p:nvGrpSpPr>
          <p:cNvPr id="87" name="组合 86"/>
          <p:cNvGrpSpPr/>
          <p:nvPr/>
        </p:nvGrpSpPr>
        <p:grpSpPr>
          <a:xfrm>
            <a:off x="3550229" y="3372214"/>
            <a:ext cx="2492586" cy="486008"/>
            <a:chOff x="3369609" y="3385648"/>
            <a:chExt cx="2492586" cy="486008"/>
          </a:xfrm>
        </p:grpSpPr>
        <p:sp>
          <p:nvSpPr>
            <p:cNvPr id="101" name="Line 8"/>
            <p:cNvSpPr>
              <a:spLocks noChangeShapeType="1"/>
            </p:cNvSpPr>
            <p:nvPr/>
          </p:nvSpPr>
          <p:spPr bwMode="auto">
            <a:xfrm>
              <a:off x="3369609" y="3385648"/>
              <a:ext cx="2492586" cy="486008"/>
            </a:xfrm>
            <a:prstGeom prst="line">
              <a:avLst/>
            </a:prstGeom>
            <a:noFill/>
            <a:ln w="5715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200" b="1" kern="0">
                <a:latin typeface="微软雅黑" panose="020B0503020204020204" pitchFamily="34" charset="-122"/>
                <a:ea typeface="微软雅黑" panose="020B0503020204020204" pitchFamily="34" charset="-122"/>
              </a:endParaRPr>
            </a:p>
          </p:txBody>
        </p:sp>
        <p:sp>
          <p:nvSpPr>
            <p:cNvPr id="102" name="Rectangle 7"/>
            <p:cNvSpPr>
              <a:spLocks noChangeArrowheads="1"/>
            </p:cNvSpPr>
            <p:nvPr/>
          </p:nvSpPr>
          <p:spPr bwMode="auto">
            <a:xfrm rot="665985">
              <a:off x="3673451" y="3400197"/>
              <a:ext cx="2046588"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defRPr/>
              </a:pPr>
              <a:r>
                <a:rPr lang="es-ES" altLang="zh-CN" sz="900" b="1" kern="0" dirty="0">
                  <a:latin typeface="微软雅黑" panose="020B0503020204020204" pitchFamily="34" charset="-122"/>
                  <a:ea typeface="微软雅黑" panose="020B0503020204020204" pitchFamily="34" charset="-122"/>
                </a:rPr>
                <a:t>ACK = 1, seq = x + 1, </a:t>
              </a:r>
              <a:r>
                <a:rPr lang="es-ES" altLang="zh-CN" sz="900" b="1" kern="0" dirty="0">
                  <a:solidFill>
                    <a:srgbClr val="FF0000"/>
                  </a:solidFill>
                  <a:latin typeface="微软雅黑" panose="020B0503020204020204" pitchFamily="34" charset="-122"/>
                  <a:ea typeface="微软雅黑" panose="020B0503020204020204" pitchFamily="34" charset="-122"/>
                </a:rPr>
                <a:t>ack = y+1</a:t>
              </a:r>
              <a:endParaRPr lang="es-ES" altLang="zh-CN" sz="900" b="1" kern="0" dirty="0">
                <a:solidFill>
                  <a:srgbClr val="FF0000"/>
                </a:solidFill>
                <a:latin typeface="微软雅黑" panose="020B0503020204020204" pitchFamily="34" charset="-122"/>
                <a:ea typeface="微软雅黑" panose="020B0503020204020204" pitchFamily="34" charset="-122"/>
              </a:endParaRPr>
            </a:p>
          </p:txBody>
        </p:sp>
      </p:grpSp>
      <p:grpSp>
        <p:nvGrpSpPr>
          <p:cNvPr id="88" name="组合 87"/>
          <p:cNvGrpSpPr/>
          <p:nvPr/>
        </p:nvGrpSpPr>
        <p:grpSpPr>
          <a:xfrm>
            <a:off x="6027503" y="1997368"/>
            <a:ext cx="784455" cy="457411"/>
            <a:chOff x="4865287" y="1662634"/>
            <a:chExt cx="784455" cy="332986"/>
          </a:xfrm>
        </p:grpSpPr>
        <p:sp>
          <p:nvSpPr>
            <p:cNvPr id="99" name="Rectangle 11"/>
            <p:cNvSpPr>
              <a:spLocks noChangeArrowheads="1"/>
            </p:cNvSpPr>
            <p:nvPr/>
          </p:nvSpPr>
          <p:spPr bwMode="auto">
            <a:xfrm>
              <a:off x="4865287" y="1662634"/>
              <a:ext cx="784455" cy="332986"/>
            </a:xfrm>
            <a:prstGeom prst="rect">
              <a:avLst/>
            </a:prstGeom>
            <a:solidFill>
              <a:srgbClr val="66FF99"/>
            </a:solidFill>
            <a:ln w="12700">
              <a:solidFill>
                <a:schemeClr val="tx1"/>
              </a:solidFill>
              <a:miter lim="800000"/>
            </a:ln>
            <a:effectLst/>
          </p:spPr>
          <p:txBody>
            <a:bodyPr wrap="none" anchor="ctr"/>
            <a:lstStyle/>
            <a:p>
              <a:pPr algn="ctr">
                <a:defRPr/>
              </a:pPr>
              <a:endParaRPr lang="zh-CN" altLang="en-US" sz="1200" b="1" kern="0">
                <a:latin typeface="微软雅黑" panose="020B0503020204020204" pitchFamily="34" charset="-122"/>
                <a:ea typeface="微软雅黑" panose="020B0503020204020204" pitchFamily="34" charset="-122"/>
              </a:endParaRPr>
            </a:p>
          </p:txBody>
        </p:sp>
        <p:sp>
          <p:nvSpPr>
            <p:cNvPr id="100" name="Text Box 12"/>
            <p:cNvSpPr txBox="1">
              <a:spLocks noChangeArrowheads="1"/>
            </p:cNvSpPr>
            <p:nvPr/>
          </p:nvSpPr>
          <p:spPr bwMode="auto">
            <a:xfrm>
              <a:off x="4917695" y="1731789"/>
              <a:ext cx="728084" cy="2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lang="en-US" altLang="zh-CN" sz="1200" dirty="0">
                  <a:latin typeface="微软雅黑" panose="020B0503020204020204" pitchFamily="34" charset="-122"/>
                  <a:ea typeface="微软雅黑" panose="020B0503020204020204" pitchFamily="34" charset="-122"/>
                </a:rPr>
                <a:t>LISTEN</a:t>
              </a:r>
              <a:endParaRPr lang="en-US" altLang="zh-CN" sz="1200" dirty="0">
                <a:latin typeface="微软雅黑" panose="020B0503020204020204" pitchFamily="34" charset="-122"/>
                <a:ea typeface="微软雅黑" panose="020B0503020204020204" pitchFamily="34" charset="-122"/>
              </a:endParaRPr>
            </a:p>
          </p:txBody>
        </p:sp>
      </p:grpSp>
      <p:grpSp>
        <p:nvGrpSpPr>
          <p:cNvPr id="89" name="组合 88"/>
          <p:cNvGrpSpPr/>
          <p:nvPr/>
        </p:nvGrpSpPr>
        <p:grpSpPr>
          <a:xfrm>
            <a:off x="2690483" y="1628769"/>
            <a:ext cx="814030" cy="1638655"/>
            <a:chOff x="2769508" y="1662634"/>
            <a:chExt cx="814030" cy="1638655"/>
          </a:xfrm>
        </p:grpSpPr>
        <p:sp>
          <p:nvSpPr>
            <p:cNvPr id="94" name="Rectangle 9"/>
            <p:cNvSpPr>
              <a:spLocks noChangeArrowheads="1"/>
            </p:cNvSpPr>
            <p:nvPr/>
          </p:nvSpPr>
          <p:spPr bwMode="auto">
            <a:xfrm>
              <a:off x="2773298" y="1662634"/>
              <a:ext cx="769296" cy="332986"/>
            </a:xfrm>
            <a:prstGeom prst="rect">
              <a:avLst/>
            </a:prstGeom>
            <a:solidFill>
              <a:srgbClr val="66FF99"/>
            </a:solidFill>
            <a:ln w="12700">
              <a:solidFill>
                <a:schemeClr val="tx1"/>
              </a:solidFill>
              <a:miter lim="800000"/>
            </a:ln>
            <a:effectLst/>
          </p:spPr>
          <p:txBody>
            <a:bodyPr wrap="none" anchor="ctr"/>
            <a:lstStyle/>
            <a:p>
              <a:pPr algn="ctr">
                <a:defRPr/>
              </a:pPr>
              <a:endParaRPr lang="zh-CN" altLang="en-US" sz="1200" b="1" kern="0">
                <a:latin typeface="微软雅黑" panose="020B0503020204020204" pitchFamily="34" charset="-122"/>
                <a:ea typeface="微软雅黑" panose="020B0503020204020204" pitchFamily="34" charset="-122"/>
              </a:endParaRPr>
            </a:p>
          </p:txBody>
        </p:sp>
        <p:sp>
          <p:nvSpPr>
            <p:cNvPr id="95" name="Text Box 10"/>
            <p:cNvSpPr txBox="1">
              <a:spLocks noChangeArrowheads="1"/>
            </p:cNvSpPr>
            <p:nvPr/>
          </p:nvSpPr>
          <p:spPr bwMode="auto">
            <a:xfrm>
              <a:off x="2784408"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lang="en-US" altLang="zh-CN" sz="1200" dirty="0">
                  <a:latin typeface="微软雅黑" panose="020B0503020204020204" pitchFamily="34" charset="-122"/>
                  <a:ea typeface="微软雅黑" panose="020B0503020204020204" pitchFamily="34" charset="-122"/>
                </a:rPr>
                <a:t>CLOSED</a:t>
              </a:r>
              <a:endParaRPr lang="en-US" altLang="zh-CN" sz="1200" dirty="0">
                <a:latin typeface="微软雅黑" panose="020B0503020204020204" pitchFamily="34" charset="-122"/>
                <a:ea typeface="微软雅黑" panose="020B0503020204020204" pitchFamily="34" charset="-122"/>
              </a:endParaRPr>
            </a:p>
          </p:txBody>
        </p:sp>
        <p:sp>
          <p:nvSpPr>
            <p:cNvPr id="97" name="Rectangle 11"/>
            <p:cNvSpPr>
              <a:spLocks noChangeArrowheads="1"/>
            </p:cNvSpPr>
            <p:nvPr/>
          </p:nvSpPr>
          <p:spPr bwMode="auto">
            <a:xfrm>
              <a:off x="2769508" y="2013858"/>
              <a:ext cx="777762" cy="1287431"/>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defRPr/>
              </a:pPr>
              <a:endParaRPr lang="zh-CN" altLang="en-US" sz="1200" b="1" kern="0">
                <a:latin typeface="微软雅黑" panose="020B0503020204020204" pitchFamily="34" charset="-122"/>
                <a:ea typeface="微软雅黑" panose="020B0503020204020204" pitchFamily="34" charset="-122"/>
              </a:endParaRPr>
            </a:p>
          </p:txBody>
        </p:sp>
      </p:grpSp>
      <p:grpSp>
        <p:nvGrpSpPr>
          <p:cNvPr id="90" name="组合 89"/>
          <p:cNvGrpSpPr/>
          <p:nvPr/>
        </p:nvGrpSpPr>
        <p:grpSpPr>
          <a:xfrm>
            <a:off x="5970220" y="2454573"/>
            <a:ext cx="947696" cy="1403650"/>
            <a:chOff x="4802058" y="1662634"/>
            <a:chExt cx="959357" cy="332986"/>
          </a:xfrm>
        </p:grpSpPr>
        <p:sp>
          <p:nvSpPr>
            <p:cNvPr id="92" name="Rectangle 11"/>
            <p:cNvSpPr>
              <a:spLocks noChangeArrowheads="1"/>
            </p:cNvSpPr>
            <p:nvPr/>
          </p:nvSpPr>
          <p:spPr bwMode="auto">
            <a:xfrm>
              <a:off x="4865287" y="1662634"/>
              <a:ext cx="784455" cy="332986"/>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defRPr/>
              </a:pPr>
              <a:endParaRPr lang="zh-CN" altLang="en-US" sz="1200" b="1" kern="0">
                <a:latin typeface="微软雅黑" panose="020B0503020204020204" pitchFamily="34" charset="-122"/>
                <a:ea typeface="微软雅黑" panose="020B0503020204020204" pitchFamily="34" charset="-122"/>
              </a:endParaRPr>
            </a:p>
          </p:txBody>
        </p:sp>
        <p:sp>
          <p:nvSpPr>
            <p:cNvPr id="93" name="Text Box 12"/>
            <p:cNvSpPr txBox="1">
              <a:spLocks noChangeArrowheads="1"/>
            </p:cNvSpPr>
            <p:nvPr/>
          </p:nvSpPr>
          <p:spPr bwMode="auto">
            <a:xfrm>
              <a:off x="4802058" y="1731789"/>
              <a:ext cx="959357" cy="102219"/>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lang="en-US" altLang="zh-CN" sz="1100" dirty="0">
                  <a:latin typeface="微软雅黑" panose="020B0503020204020204" pitchFamily="34" charset="-122"/>
                  <a:ea typeface="微软雅黑" panose="020B0503020204020204" pitchFamily="34" charset="-122"/>
                </a:rPr>
                <a:t>SYN-RCVD</a:t>
              </a:r>
              <a:endParaRPr lang="en-US" altLang="zh-CN" sz="1100" dirty="0">
                <a:latin typeface="微软雅黑" panose="020B0503020204020204" pitchFamily="34" charset="-122"/>
                <a:ea typeface="微软雅黑" panose="020B0503020204020204" pitchFamily="34" charset="-122"/>
              </a:endParaRPr>
            </a:p>
            <a:p>
              <a:pPr algn="ctr"/>
              <a:r>
                <a:rPr lang="zh-CN" altLang="en-US" sz="1100" dirty="0">
                  <a:latin typeface="微软雅黑" panose="020B0503020204020204" pitchFamily="34" charset="-122"/>
                  <a:ea typeface="微软雅黑" panose="020B0503020204020204" pitchFamily="34" charset="-122"/>
                </a:rPr>
                <a:t>同步已接收</a:t>
              </a:r>
              <a:endParaRPr lang="en-US" altLang="zh-CN" sz="1100" dirty="0">
                <a:latin typeface="微软雅黑" panose="020B0503020204020204" pitchFamily="34" charset="-122"/>
                <a:ea typeface="微软雅黑" panose="020B0503020204020204" pitchFamily="34" charset="-122"/>
              </a:endParaRPr>
            </a:p>
          </p:txBody>
        </p:sp>
      </p:grpSp>
      <p:sp>
        <p:nvSpPr>
          <p:cNvPr id="91" name="矩形 90"/>
          <p:cNvSpPr/>
          <p:nvPr/>
        </p:nvSpPr>
        <p:spPr>
          <a:xfrm>
            <a:off x="2690480" y="3267423"/>
            <a:ext cx="787575" cy="824800"/>
          </a:xfrm>
          <a:prstGeom prst="rect">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lIns="91436" tIns="45718" rIns="91436" bIns="45718" rtlCol="0" anchor="ctr"/>
          <a:lstStyle/>
          <a:p>
            <a:pPr algn="ctr"/>
            <a:r>
              <a:rPr lang="en-US" altLang="zh-CN" sz="1400" b="1" dirty="0"/>
              <a:t>ESTAB-LISHED</a:t>
            </a:r>
            <a:endParaRPr lang="en-US" altLang="zh-CN" sz="1400" b="1" dirty="0"/>
          </a:p>
          <a:p>
            <a:pPr algn="ctr"/>
            <a:r>
              <a:rPr lang="zh-CN" altLang="en-US" sz="1200" b="1" dirty="0"/>
              <a:t>连接已建立</a:t>
            </a:r>
            <a:endParaRPr lang="zh-CN" altLang="en-US" sz="1200" b="1" dirty="0"/>
          </a:p>
        </p:txBody>
      </p:sp>
      <p:sp>
        <p:nvSpPr>
          <p:cNvPr id="113" name="矩形 112"/>
          <p:cNvSpPr/>
          <p:nvPr/>
        </p:nvSpPr>
        <p:spPr>
          <a:xfrm>
            <a:off x="6025943" y="3867772"/>
            <a:ext cx="787575" cy="705320"/>
          </a:xfrm>
          <a:prstGeom prst="rect">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lIns="91436" tIns="45718" rIns="91436" bIns="45718" rtlCol="0" anchor="ctr"/>
          <a:lstStyle/>
          <a:p>
            <a:pPr algn="ctr"/>
            <a:r>
              <a:rPr lang="en-US" altLang="zh-CN" sz="1400" b="1" dirty="0"/>
              <a:t>ESTAB-LISHED</a:t>
            </a:r>
            <a:endParaRPr lang="zh-CN" altLang="en-US" sz="1400" b="1" dirty="0"/>
          </a:p>
        </p:txBody>
      </p:sp>
      <p:sp>
        <p:nvSpPr>
          <p:cNvPr id="46" name="Text Box 12"/>
          <p:cNvSpPr txBox="1">
            <a:spLocks noChangeArrowheads="1"/>
          </p:cNvSpPr>
          <p:nvPr/>
        </p:nvSpPr>
        <p:spPr bwMode="auto">
          <a:xfrm>
            <a:off x="2626181" y="2315197"/>
            <a:ext cx="932463" cy="438578"/>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lang="en-US" altLang="zh-CN" sz="1100" dirty="0">
                <a:latin typeface="微软雅黑" panose="020B0503020204020204" pitchFamily="34" charset="-122"/>
                <a:ea typeface="微软雅黑" panose="020B0503020204020204" pitchFamily="34" charset="-122"/>
              </a:rPr>
              <a:t>SYN-SENT</a:t>
            </a:r>
            <a:endParaRPr lang="en-US" altLang="zh-CN" sz="1100" dirty="0">
              <a:latin typeface="微软雅黑" panose="020B0503020204020204" pitchFamily="34" charset="-122"/>
              <a:ea typeface="微软雅黑" panose="020B0503020204020204" pitchFamily="34" charset="-122"/>
            </a:endParaRPr>
          </a:p>
          <a:p>
            <a:pPr algn="ctr"/>
            <a:r>
              <a:rPr lang="zh-CN" altLang="en-US" sz="1100" dirty="0">
                <a:latin typeface="微软雅黑" panose="020B0503020204020204" pitchFamily="34" charset="-122"/>
                <a:ea typeface="微软雅黑" panose="020B0503020204020204" pitchFamily="34" charset="-122"/>
              </a:rPr>
              <a:t>同步已发</a:t>
            </a:r>
            <a:endParaRPr lang="en-US" altLang="zh-CN" sz="1100" dirty="0">
              <a:latin typeface="微软雅黑" panose="020B0503020204020204" pitchFamily="34" charset="-122"/>
              <a:ea typeface="微软雅黑" panose="020B0503020204020204" pitchFamily="34" charset="-122"/>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946" y="2073440"/>
            <a:ext cx="18573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0416" y="2496589"/>
            <a:ext cx="2200275"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18" y="3289688"/>
            <a:ext cx="185737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弧形 6"/>
          <p:cNvSpPr/>
          <p:nvPr/>
        </p:nvSpPr>
        <p:spPr>
          <a:xfrm>
            <a:off x="4669961" y="2936299"/>
            <a:ext cx="837705" cy="1277315"/>
          </a:xfrm>
          <a:prstGeom prst="arc">
            <a:avLst/>
          </a:prstGeom>
          <a:ln w="2222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txBody>
          <a:bodyPr lIns="91436" tIns="45718" rIns="91436" bIns="45718"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childTnLst>
                          </p:cTn>
                        </p:par>
                        <p:par>
                          <p:cTn id="7" fill="hold">
                            <p:stCondLst>
                              <p:cond delay="0"/>
                            </p:stCondLst>
                            <p:childTnLst>
                              <p:par>
                                <p:cTn id="8" presetID="16" presetClass="entr" presetSubtype="37" fill="hold" nodeType="after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barn(outVertical)">
                                      <p:cBhvr>
                                        <p:cTn id="10"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 y="733979"/>
            <a:ext cx="8973879"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276448" y="1988290"/>
            <a:ext cx="1626781" cy="265814"/>
          </a:xfrm>
          <a:prstGeom prst="rect">
            <a:avLst/>
          </a:prstGeom>
        </p:spPr>
        <p:style>
          <a:lnRef idx="1">
            <a:schemeClr val="accent6"/>
          </a:lnRef>
          <a:fillRef idx="2">
            <a:schemeClr val="accent6"/>
          </a:fillRef>
          <a:effectRef idx="1">
            <a:schemeClr val="accent6"/>
          </a:effectRef>
          <a:fontRef idx="minor">
            <a:schemeClr val="dk1"/>
          </a:fontRef>
        </p:style>
        <p:txBody>
          <a:bodyPr lIns="91436" tIns="45718" rIns="91436" bIns="45718" rtlCol="0" anchor="ctr"/>
          <a:lstStyle/>
          <a:p>
            <a:pPr algn="ctr"/>
            <a:r>
              <a:rPr lang="zh-CN" altLang="en-US" sz="1400" b="1" dirty="0"/>
              <a:t>正确答案：</a:t>
            </a:r>
            <a:r>
              <a:rPr lang="en-US" altLang="zh-CN" sz="1400" b="1" dirty="0"/>
              <a:t>C</a:t>
            </a:r>
            <a:endParaRPr lang="zh-CN" altLang="en-US" sz="1400" b="1" dirty="0"/>
          </a:p>
        </p:txBody>
      </p:sp>
      <p:pic>
        <p:nvPicPr>
          <p:cNvPr id="18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94" y="2442722"/>
            <a:ext cx="8942387"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276447" y="3629248"/>
            <a:ext cx="1626781" cy="265814"/>
          </a:xfrm>
          <a:prstGeom prst="rect">
            <a:avLst/>
          </a:prstGeom>
        </p:spPr>
        <p:style>
          <a:lnRef idx="1">
            <a:schemeClr val="accent6"/>
          </a:lnRef>
          <a:fillRef idx="2">
            <a:schemeClr val="accent6"/>
          </a:fillRef>
          <a:effectRef idx="1">
            <a:schemeClr val="accent6"/>
          </a:effectRef>
          <a:fontRef idx="minor">
            <a:schemeClr val="dk1"/>
          </a:fontRef>
        </p:style>
        <p:txBody>
          <a:bodyPr lIns="91436" tIns="45718" rIns="91436" bIns="45718" rtlCol="0" anchor="ctr"/>
          <a:lstStyle/>
          <a:p>
            <a:pPr algn="ctr"/>
            <a:r>
              <a:rPr lang="zh-CN" altLang="en-US" sz="1400" b="1" dirty="0"/>
              <a:t>正确答案：</a:t>
            </a:r>
            <a:r>
              <a:rPr lang="en-US" altLang="zh-CN" sz="1400" b="1" dirty="0"/>
              <a:t>D</a:t>
            </a:r>
            <a:endParaRPr lang="zh-CN" altLang="en-US" sz="1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175891" y="488314"/>
            <a:ext cx="8053711" cy="515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42900" indent="-342900">
              <a:lnSpc>
                <a:spcPts val="3300"/>
              </a:lnSpc>
              <a:buClr>
                <a:srgbClr val="0070C0"/>
              </a:buClr>
              <a:buFont typeface="Wingdings" panose="05000000000000000000" pitchFamily="2" charset="2"/>
              <a:buChar char="l"/>
            </a:pPr>
            <a:r>
              <a:rPr lang="zh-CN" altLang="en-US" sz="2000" b="1" dirty="0">
                <a:solidFill>
                  <a:prstClr val="black"/>
                </a:solidFill>
                <a:latin typeface="微软雅黑" panose="020B0503020204020204" pitchFamily="34" charset="-122"/>
                <a:ea typeface="微软雅黑" panose="020B0503020204020204" pitchFamily="34" charset="-122"/>
              </a:rPr>
              <a:t>为什么要三次握手</a:t>
            </a:r>
            <a:endParaRPr lang="en-US" altLang="zh-CN" sz="2000" b="1" dirty="0">
              <a:solidFill>
                <a:prstClr val="black"/>
              </a:solidFill>
              <a:latin typeface="微软雅黑" panose="020B0503020204020204" pitchFamily="34" charset="-122"/>
              <a:ea typeface="微软雅黑" panose="020B0503020204020204" pitchFamily="34" charset="-122"/>
            </a:endParaRPr>
          </a:p>
        </p:txBody>
      </p:sp>
      <p:sp>
        <p:nvSpPr>
          <p:cNvPr id="5" name="矩形 4"/>
          <p:cNvSpPr/>
          <p:nvPr/>
        </p:nvSpPr>
        <p:spPr>
          <a:xfrm>
            <a:off x="2906741" y="2928172"/>
            <a:ext cx="880369" cy="923330"/>
          </a:xfrm>
          <a:prstGeom prst="rect">
            <a:avLst/>
          </a:prstGeom>
          <a:noFill/>
        </p:spPr>
        <p:txBody>
          <a:bodyPr wrap="none" lIns="91436" tIns="45718" rIns="91436" bIns="45718">
            <a:spAutoFit/>
          </a:bodyPr>
          <a:lstStyle/>
          <a:p>
            <a:pPr algn="ctr"/>
            <a:r>
              <a:rPr lang="zh-CN" altLang="en-US" sz="5400" b="1" dirty="0">
                <a:ln w="22225">
                  <a:solidFill>
                    <a:srgbClr val="C0504D"/>
                  </a:solidFill>
                  <a:prstDash val="solid"/>
                </a:ln>
                <a:solidFill>
                  <a:srgbClr val="C0504D">
                    <a:lumMod val="40000"/>
                    <a:lumOff val="60000"/>
                  </a:srgbClr>
                </a:solidFill>
              </a:rPr>
              <a:t>？</a:t>
            </a:r>
            <a:endParaRPr lang="zh-CN" altLang="en-US" sz="5400" b="1" dirty="0">
              <a:ln w="22225">
                <a:solidFill>
                  <a:srgbClr val="C0504D"/>
                </a:solidFill>
                <a:prstDash val="solid"/>
              </a:ln>
              <a:solidFill>
                <a:srgbClr val="C0504D">
                  <a:lumMod val="40000"/>
                  <a:lumOff val="60000"/>
                </a:srgbClr>
              </a:solidFill>
            </a:endParaRPr>
          </a:p>
        </p:txBody>
      </p:sp>
      <p:grpSp>
        <p:nvGrpSpPr>
          <p:cNvPr id="8" name="组合 7"/>
          <p:cNvGrpSpPr/>
          <p:nvPr/>
        </p:nvGrpSpPr>
        <p:grpSpPr>
          <a:xfrm>
            <a:off x="116963" y="4210499"/>
            <a:ext cx="8864250" cy="938719"/>
            <a:chOff x="1" y="4192922"/>
            <a:chExt cx="8864250" cy="938719"/>
          </a:xfrm>
        </p:grpSpPr>
        <p:sp>
          <p:nvSpPr>
            <p:cNvPr id="7" name="矩形 6"/>
            <p:cNvSpPr/>
            <p:nvPr/>
          </p:nvSpPr>
          <p:spPr>
            <a:xfrm>
              <a:off x="1" y="4192922"/>
              <a:ext cx="8864250" cy="86059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solidFill>
                  <a:prstClr val="black"/>
                </a:solidFill>
              </a:endParaRPr>
            </a:p>
          </p:txBody>
        </p:sp>
        <p:sp>
          <p:nvSpPr>
            <p:cNvPr id="6" name="矩形 5"/>
            <p:cNvSpPr/>
            <p:nvPr/>
          </p:nvSpPr>
          <p:spPr>
            <a:xfrm>
              <a:off x="175889" y="4192922"/>
              <a:ext cx="8553441" cy="938719"/>
            </a:xfrm>
            <a:prstGeom prst="rect">
              <a:avLst/>
            </a:prstGeom>
          </p:spPr>
          <p:txBody>
            <a:bodyPr wrap="square">
              <a:spAutoFit/>
            </a:bodyPr>
            <a:lstStyle/>
            <a:p>
              <a:pPr marL="342900" indent="-342900">
                <a:lnSpc>
                  <a:spcPts val="3300"/>
                </a:lnSpc>
                <a:buClr>
                  <a:srgbClr val="0070C0"/>
                </a:buClr>
                <a:buFont typeface="Wingdings" panose="05000000000000000000" pitchFamily="2" charset="2"/>
                <a:buChar char="l"/>
              </a:pPr>
              <a:r>
                <a:rPr lang="zh-CN" altLang="en-US" sz="2000" b="1" dirty="0">
                  <a:solidFill>
                    <a:prstClr val="black"/>
                  </a:solidFill>
                  <a:latin typeface="微软雅黑" panose="020B0503020204020204" pitchFamily="34" charset="-122"/>
                  <a:ea typeface="微软雅黑" panose="020B0503020204020204" pitchFamily="34" charset="-122"/>
                </a:rPr>
                <a:t>采用</a:t>
              </a:r>
              <a:r>
                <a:rPr lang="zh-CN" altLang="en-US" sz="2000" b="1" dirty="0">
                  <a:solidFill>
                    <a:srgbClr val="0000FF"/>
                  </a:solidFill>
                  <a:latin typeface="微软雅黑" panose="020B0503020204020204" pitchFamily="34" charset="-122"/>
                  <a:ea typeface="微软雅黑" panose="020B0503020204020204" pitchFamily="34" charset="-122"/>
                </a:rPr>
                <a:t>三报文握手</a:t>
              </a:r>
              <a:r>
                <a:rPr lang="zh-CN" altLang="en-US" sz="2000" b="1" dirty="0">
                  <a:solidFill>
                    <a:prstClr val="black"/>
                  </a:solidFill>
                  <a:latin typeface="微软雅黑" panose="020B0503020204020204" pitchFamily="34" charset="-122"/>
                  <a:ea typeface="微软雅黑" panose="020B0503020204020204" pitchFamily="34" charset="-122"/>
                </a:rPr>
                <a:t>主要是为了防止已</a:t>
              </a:r>
              <a:r>
                <a:rPr lang="zh-CN" altLang="en-US" sz="2000" b="1" dirty="0">
                  <a:solidFill>
                    <a:srgbClr val="FF0000"/>
                  </a:solidFill>
                  <a:latin typeface="微软雅黑" panose="020B0503020204020204" pitchFamily="34" charset="-122"/>
                  <a:ea typeface="微软雅黑" panose="020B0503020204020204" pitchFamily="34" charset="-122"/>
                </a:rPr>
                <a:t>失效的连接请求报文段</a:t>
              </a:r>
              <a:r>
                <a:rPr lang="zh-CN" altLang="en-US" sz="2000" b="1" dirty="0">
                  <a:solidFill>
                    <a:prstClr val="black"/>
                  </a:solidFill>
                  <a:latin typeface="微软雅黑" panose="020B0503020204020204" pitchFamily="34" charset="-122"/>
                  <a:ea typeface="微软雅黑" panose="020B0503020204020204" pitchFamily="34" charset="-122"/>
                </a:rPr>
                <a:t>突然又传送到了，因而产生错误。</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grpSp>
      <p:pic>
        <p:nvPicPr>
          <p:cNvPr id="1945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69497" y="606433"/>
            <a:ext cx="1476796" cy="1130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552" y="959085"/>
            <a:ext cx="6509897" cy="32022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5" y="1475173"/>
            <a:ext cx="8053711" cy="388721"/>
          </a:xfrm>
          <a:prstGeom prst="roundRect">
            <a:avLst>
              <a:gd name="adj" fmla="val 16667"/>
            </a:avLst>
          </a:prstGeom>
          <a:solidFill>
            <a:srgbClr val="0089FA"/>
          </a:solidFill>
          <a:ln>
            <a:noFill/>
          </a:ln>
          <a:effectLst/>
        </p:spPr>
        <p:txBody>
          <a:bodyPr wrap="none" lIns="91436" tIns="45718" rIns="91436" bIns="45718" anchor="ctr"/>
          <a:lstStyle/>
          <a:p>
            <a:endParaRPr lang="zh-CN" altLang="en-US"/>
          </a:p>
        </p:txBody>
      </p:sp>
      <p:sp>
        <p:nvSpPr>
          <p:cNvPr id="3" name="Rectangle 6"/>
          <p:cNvSpPr>
            <a:spLocks noChangeArrowheads="1"/>
          </p:cNvSpPr>
          <p:nvPr/>
        </p:nvSpPr>
        <p:spPr bwMode="auto">
          <a:xfrm>
            <a:off x="2906739" y="1423758"/>
            <a:ext cx="33305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5.9.2  TCP </a:t>
            </a:r>
            <a:r>
              <a:rPr lang="zh-CN" altLang="en-US" sz="2400" b="1" dirty="0">
                <a:solidFill>
                  <a:schemeClr val="bg1"/>
                </a:solidFill>
                <a:latin typeface="微软雅黑" panose="020B0503020204020204" pitchFamily="34" charset="-122"/>
                <a:ea typeface="微软雅黑" panose="020B0503020204020204" pitchFamily="34" charset="-122"/>
              </a:rPr>
              <a:t>的连接释放</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 name="Rectangle 8"/>
          <p:cNvSpPr>
            <a:spLocks noChangeArrowheads="1"/>
          </p:cNvSpPr>
          <p:nvPr/>
        </p:nvSpPr>
        <p:spPr bwMode="auto">
          <a:xfrm>
            <a:off x="545144" y="1888198"/>
            <a:ext cx="7665003"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42900" indent="-34290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TCP </a:t>
            </a:r>
            <a:r>
              <a:rPr lang="zh-CN" altLang="en-US" sz="2000" b="1" dirty="0">
                <a:latin typeface="微软雅黑" panose="020B0503020204020204" pitchFamily="34" charset="-122"/>
                <a:ea typeface="微软雅黑" panose="020B0503020204020204" pitchFamily="34" charset="-122"/>
              </a:rPr>
              <a:t>连接释放过程比较复杂。</a:t>
            </a:r>
            <a:endParaRPr lang="zh-CN" altLang="en-US" sz="2000"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数据传输结束后，通信的双方都可释放连接。</a:t>
            </a:r>
            <a:endParaRPr lang="zh-CN" altLang="en-US" sz="2000"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TCP </a:t>
            </a:r>
            <a:r>
              <a:rPr lang="zh-CN" altLang="en-US" sz="2000" b="1" dirty="0">
                <a:latin typeface="微软雅黑" panose="020B0503020204020204" pitchFamily="34" charset="-122"/>
                <a:ea typeface="微软雅黑" panose="020B0503020204020204" pitchFamily="34" charset="-122"/>
              </a:rPr>
              <a:t>连接释放过程是</a:t>
            </a:r>
            <a:r>
              <a:rPr lang="zh-CN" altLang="en-US" sz="2000" b="1" dirty="0">
                <a:solidFill>
                  <a:srgbClr val="0000FF"/>
                </a:solidFill>
                <a:latin typeface="微软雅黑" panose="020B0503020204020204" pitchFamily="34" charset="-122"/>
                <a:ea typeface="微软雅黑" panose="020B0503020204020204" pitchFamily="34" charset="-122"/>
              </a:rPr>
              <a:t>四报文握手</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圆角矩形 28"/>
          <p:cNvSpPr/>
          <p:nvPr/>
        </p:nvSpPr>
        <p:spPr>
          <a:xfrm>
            <a:off x="545146" y="649226"/>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solidFill>
                <a:schemeClr val="tx1"/>
              </a:solidFill>
            </a:endParaRPr>
          </a:p>
        </p:txBody>
      </p:sp>
      <p:sp>
        <p:nvSpPr>
          <p:cNvPr id="135" name="Text Box 155"/>
          <p:cNvSpPr txBox="1">
            <a:spLocks noChangeArrowheads="1"/>
          </p:cNvSpPr>
          <p:nvPr/>
        </p:nvSpPr>
        <p:spPr bwMode="auto">
          <a:xfrm>
            <a:off x="2708901" y="667244"/>
            <a:ext cx="3751385" cy="634020"/>
          </a:xfrm>
          <a:prstGeom prst="rect">
            <a:avLst/>
          </a:prstGeom>
          <a:noFill/>
          <a:ln w="9525">
            <a:noFill/>
            <a:miter lim="800000"/>
          </a:ln>
          <a:effectLst/>
        </p:spPr>
        <p:txBody>
          <a:bodyPr wrap="square" lIns="91436" tIns="45718" rIns="91436" bIns="45718">
            <a:spAutoFit/>
          </a:bodyPr>
          <a:lstStyle/>
          <a:p>
            <a:pPr algn="ctr">
              <a:lnSpc>
                <a:spcPct val="110000"/>
              </a:lnSpc>
            </a:pPr>
            <a:r>
              <a:rPr lang="en-US" altLang="zh-CN" sz="1600" b="1" dirty="0">
                <a:latin typeface="微软雅黑" panose="020B0503020204020204" pitchFamily="34" charset="-122"/>
                <a:ea typeface="微软雅黑" panose="020B0503020204020204" pitchFamily="34" charset="-122"/>
              </a:rPr>
              <a:t>TCP</a:t>
            </a:r>
            <a:r>
              <a:rPr lang="zh-CN" altLang="en-US" sz="1600" b="1" dirty="0">
                <a:latin typeface="微软雅黑" panose="020B0503020204020204" pitchFamily="34" charset="-122"/>
                <a:ea typeface="微软雅黑" panose="020B0503020204020204" pitchFamily="34" charset="-122"/>
              </a:rPr>
              <a:t>的连接释放：</a:t>
            </a:r>
            <a:endParaRPr lang="en-US" altLang="zh-CN" sz="1600" b="1" dirty="0">
              <a:latin typeface="微软雅黑" panose="020B0503020204020204" pitchFamily="34" charset="-122"/>
              <a:ea typeface="微软雅黑" panose="020B0503020204020204" pitchFamily="34" charset="-122"/>
            </a:endParaRPr>
          </a:p>
          <a:p>
            <a:pPr algn="ctr">
              <a:lnSpc>
                <a:spcPct val="110000"/>
              </a:lnSpc>
            </a:pPr>
            <a:r>
              <a:rPr lang="zh-CN" altLang="en-US" sz="1600" b="1" dirty="0">
                <a:latin typeface="微软雅黑" panose="020B0503020204020204" pitchFamily="34" charset="-122"/>
                <a:ea typeface="微软雅黑" panose="020B0503020204020204" pitchFamily="34" charset="-122"/>
              </a:rPr>
              <a:t>采用</a:t>
            </a:r>
            <a:r>
              <a:rPr lang="zh-CN" altLang="en-US" sz="1600" b="1" dirty="0">
                <a:solidFill>
                  <a:srgbClr val="FF0000"/>
                </a:solidFill>
                <a:latin typeface="微软雅黑" panose="020B0503020204020204" pitchFamily="34" charset="-122"/>
                <a:ea typeface="微软雅黑" panose="020B0503020204020204" pitchFamily="34" charset="-122"/>
              </a:rPr>
              <a:t>四报文</a:t>
            </a:r>
            <a:r>
              <a:rPr lang="zh-CN" altLang="en-US" sz="1600" b="1" dirty="0">
                <a:latin typeface="微软雅黑" panose="020B0503020204020204" pitchFamily="34" charset="-122"/>
                <a:ea typeface="微软雅黑" panose="020B0503020204020204" pitchFamily="34" charset="-122"/>
              </a:rPr>
              <a:t>握手</a:t>
            </a:r>
            <a:endParaRPr lang="zh-CN" altLang="en-US" sz="1600" b="1" dirty="0">
              <a:latin typeface="微软雅黑" panose="020B0503020204020204" pitchFamily="34" charset="-122"/>
              <a:ea typeface="微软雅黑" panose="020B0503020204020204" pitchFamily="34" charset="-122"/>
            </a:endParaRPr>
          </a:p>
        </p:txBody>
      </p:sp>
      <p:sp>
        <p:nvSpPr>
          <p:cNvPr id="136" name="AutoShape 6"/>
          <p:cNvSpPr>
            <a:spLocks noChangeArrowheads="1"/>
          </p:cNvSpPr>
          <p:nvPr/>
        </p:nvSpPr>
        <p:spPr bwMode="auto">
          <a:xfrm>
            <a:off x="3914406" y="1558871"/>
            <a:ext cx="1329718" cy="140763"/>
          </a:xfrm>
          <a:prstGeom prst="leftRightArrow">
            <a:avLst>
              <a:gd name="adj1" fmla="val 55880"/>
              <a:gd name="adj2" fmla="val 108285"/>
            </a:avLst>
          </a:prstGeom>
          <a:solidFill>
            <a:srgbClr val="FFFF00"/>
          </a:solidFill>
          <a:ln w="12700" algn="ctr">
            <a:solidFill>
              <a:schemeClr val="tx1"/>
            </a:solidFill>
            <a:miter lim="800000"/>
          </a:ln>
          <a:effectLst/>
        </p:spPr>
        <p:txBody>
          <a:bodyPr wrap="none" lIns="91436" tIns="45718" rIns="91436" bIns="45718" anchor="ctr"/>
          <a:lstStyle/>
          <a:p>
            <a:pPr>
              <a:defRPr/>
            </a:pPr>
            <a:endParaRPr lang="zh-CN" altLang="en-US" sz="1000" b="1" kern="0">
              <a:latin typeface="微软雅黑" panose="020B0503020204020204" pitchFamily="34" charset="-122"/>
              <a:ea typeface="微软雅黑" panose="020B0503020204020204" pitchFamily="34" charset="-122"/>
            </a:endParaRPr>
          </a:p>
        </p:txBody>
      </p:sp>
      <p:grpSp>
        <p:nvGrpSpPr>
          <p:cNvPr id="137" name="Group 8"/>
          <p:cNvGrpSpPr/>
          <p:nvPr/>
        </p:nvGrpSpPr>
        <p:grpSpPr bwMode="auto">
          <a:xfrm>
            <a:off x="3393851" y="1833311"/>
            <a:ext cx="2381453" cy="428484"/>
            <a:chOff x="1614" y="1484"/>
            <a:chExt cx="2690" cy="484"/>
          </a:xfrm>
        </p:grpSpPr>
        <p:sp>
          <p:nvSpPr>
            <p:cNvPr id="138" name="Rectangle 9"/>
            <p:cNvSpPr>
              <a:spLocks noChangeArrowheads="1"/>
            </p:cNvSpPr>
            <p:nvPr/>
          </p:nvSpPr>
          <p:spPr bwMode="auto">
            <a:xfrm rot="597975">
              <a:off x="1696" y="1489"/>
              <a:ext cx="2608" cy="275"/>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defRPr/>
              </a:pPr>
              <a:r>
                <a:rPr lang="en-US" altLang="zh-CN" sz="1000" b="1" kern="0" dirty="0">
                  <a:latin typeface="微软雅黑" panose="020B0503020204020204" pitchFamily="34" charset="-122"/>
                  <a:ea typeface="微软雅黑" panose="020B0503020204020204" pitchFamily="34" charset="-122"/>
                </a:rPr>
                <a:t>FIN = 1, ACK=1</a:t>
              </a:r>
              <a:r>
                <a:rPr lang="zh-CN" altLang="en-US" sz="1000" b="1" kern="0" dirty="0">
                  <a:latin typeface="微软雅黑" panose="020B0503020204020204" pitchFamily="34" charset="-122"/>
                  <a:ea typeface="微软雅黑" panose="020B0503020204020204" pitchFamily="34" charset="-122"/>
                </a:rPr>
                <a:t>，</a:t>
              </a:r>
              <a:r>
                <a:rPr lang="en-US" altLang="zh-CN" sz="1000" b="1" kern="0" dirty="0">
                  <a:latin typeface="微软雅黑" panose="020B0503020204020204" pitchFamily="34" charset="-122"/>
                  <a:ea typeface="微软雅黑" panose="020B0503020204020204" pitchFamily="34" charset="-122"/>
                </a:rPr>
                <a:t>seq = u</a:t>
              </a:r>
              <a:r>
                <a:rPr lang="zh-CN" altLang="en-US" sz="1000" b="1" kern="0" dirty="0">
                  <a:latin typeface="微软雅黑" panose="020B0503020204020204" pitchFamily="34" charset="-122"/>
                  <a:ea typeface="微软雅黑" panose="020B0503020204020204" pitchFamily="34" charset="-122"/>
                </a:rPr>
                <a:t>，</a:t>
              </a:r>
              <a:r>
                <a:rPr lang="en-US" altLang="zh-CN" sz="1000" b="1" kern="0" dirty="0">
                  <a:latin typeface="微软雅黑" panose="020B0503020204020204" pitchFamily="34" charset="-122"/>
                  <a:ea typeface="微软雅黑" panose="020B0503020204020204" pitchFamily="34" charset="-122"/>
                </a:rPr>
                <a:t>ack=v</a:t>
              </a:r>
              <a:endParaRPr lang="en-US" altLang="zh-CN" sz="1000" b="1" kern="0" dirty="0">
                <a:latin typeface="微软雅黑" panose="020B0503020204020204" pitchFamily="34" charset="-122"/>
                <a:ea typeface="微软雅黑" panose="020B0503020204020204" pitchFamily="34" charset="-122"/>
              </a:endParaRPr>
            </a:p>
          </p:txBody>
        </p:sp>
        <p:sp>
          <p:nvSpPr>
            <p:cNvPr id="139" name="Line 10"/>
            <p:cNvSpPr>
              <a:spLocks noChangeShapeType="1"/>
            </p:cNvSpPr>
            <p:nvPr/>
          </p:nvSpPr>
          <p:spPr bwMode="auto">
            <a:xfrm>
              <a:off x="1614" y="1484"/>
              <a:ext cx="2604" cy="484"/>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000" b="1" kern="0">
                <a:latin typeface="微软雅黑" panose="020B0503020204020204" pitchFamily="34" charset="-122"/>
                <a:ea typeface="微软雅黑" panose="020B0503020204020204" pitchFamily="34" charset="-122"/>
              </a:endParaRPr>
            </a:p>
          </p:txBody>
        </p:sp>
      </p:grpSp>
      <p:sp>
        <p:nvSpPr>
          <p:cNvPr id="140" name="Rectangle 17"/>
          <p:cNvSpPr>
            <a:spLocks noChangeArrowheads="1"/>
          </p:cNvSpPr>
          <p:nvPr/>
        </p:nvSpPr>
        <p:spPr bwMode="auto">
          <a:xfrm>
            <a:off x="2860901" y="1418108"/>
            <a:ext cx="532065" cy="375367"/>
          </a:xfrm>
          <a:prstGeom prst="rect">
            <a:avLst/>
          </a:prstGeom>
          <a:solidFill>
            <a:srgbClr val="009900"/>
          </a:solidFill>
          <a:ln>
            <a:noFill/>
          </a:ln>
          <a:effectLst/>
        </p:spPr>
        <p:txBody>
          <a:bodyPr wrap="none" lIns="91436" tIns="45718" rIns="91436" bIns="45718" anchor="ct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141" name="Rectangle 19"/>
          <p:cNvSpPr>
            <a:spLocks noChangeArrowheads="1"/>
          </p:cNvSpPr>
          <p:nvPr/>
        </p:nvSpPr>
        <p:spPr bwMode="auto">
          <a:xfrm>
            <a:off x="5697395" y="1418107"/>
            <a:ext cx="532950" cy="825098"/>
          </a:xfrm>
          <a:prstGeom prst="rect">
            <a:avLst/>
          </a:prstGeom>
          <a:solidFill>
            <a:srgbClr val="009900"/>
          </a:solidFill>
          <a:ln>
            <a:noFill/>
          </a:ln>
          <a:effectLst/>
        </p:spPr>
        <p:txBody>
          <a:bodyPr wrap="none" lIns="91436" tIns="45718" rIns="91436" bIns="45718" anchor="ctr"/>
          <a:lstStyle/>
          <a:p>
            <a:pPr>
              <a:defRPr/>
            </a:pPr>
            <a:endParaRPr lang="zh-CN" altLang="en-US" sz="1000" b="1" kern="0">
              <a:latin typeface="微软雅黑" panose="020B0503020204020204" pitchFamily="34" charset="-122"/>
              <a:ea typeface="微软雅黑" panose="020B0503020204020204" pitchFamily="34" charset="-122"/>
            </a:endParaRPr>
          </a:p>
        </p:txBody>
      </p:sp>
      <p:grpSp>
        <p:nvGrpSpPr>
          <p:cNvPr id="142" name="Group 20"/>
          <p:cNvGrpSpPr/>
          <p:nvPr/>
        </p:nvGrpSpPr>
        <p:grpSpPr bwMode="auto">
          <a:xfrm>
            <a:off x="2806013" y="1372071"/>
            <a:ext cx="3501355" cy="46036"/>
            <a:chOff x="1020" y="481"/>
            <a:chExt cx="4037" cy="46"/>
          </a:xfrm>
        </p:grpSpPr>
        <p:sp>
          <p:nvSpPr>
            <p:cNvPr id="143" name="Line 21"/>
            <p:cNvSpPr>
              <a:spLocks noChangeShapeType="1"/>
            </p:cNvSpPr>
            <p:nvPr/>
          </p:nvSpPr>
          <p:spPr bwMode="auto">
            <a:xfrm>
              <a:off x="1020" y="527"/>
              <a:ext cx="4037" cy="0"/>
            </a:xfrm>
            <a:prstGeom prst="line">
              <a:avLst/>
            </a:prstGeom>
            <a:noFill/>
            <a:ln w="19050">
              <a:solidFill>
                <a:srgbClr val="3333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144" name="Line 22"/>
            <p:cNvSpPr>
              <a:spLocks noChangeShapeType="1"/>
            </p:cNvSpPr>
            <p:nvPr/>
          </p:nvSpPr>
          <p:spPr bwMode="auto">
            <a:xfrm>
              <a:off x="1020" y="481"/>
              <a:ext cx="4037" cy="0"/>
            </a:xfrm>
            <a:prstGeom prst="line">
              <a:avLst/>
            </a:prstGeom>
            <a:noFill/>
            <a:ln w="19050">
              <a:solidFill>
                <a:srgbClr val="3333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000" b="1" kern="0">
                <a:latin typeface="微软雅黑" panose="020B0503020204020204" pitchFamily="34" charset="-122"/>
                <a:ea typeface="微软雅黑" panose="020B0503020204020204" pitchFamily="34" charset="-122"/>
              </a:endParaRPr>
            </a:p>
          </p:txBody>
        </p:sp>
      </p:grpSp>
      <p:grpSp>
        <p:nvGrpSpPr>
          <p:cNvPr id="145" name="Group 37"/>
          <p:cNvGrpSpPr/>
          <p:nvPr/>
        </p:nvGrpSpPr>
        <p:grpSpPr bwMode="auto">
          <a:xfrm>
            <a:off x="2103085" y="1220687"/>
            <a:ext cx="922481" cy="603775"/>
            <a:chOff x="156" y="792"/>
            <a:chExt cx="1042" cy="682"/>
          </a:xfrm>
        </p:grpSpPr>
        <p:sp>
          <p:nvSpPr>
            <p:cNvPr id="146" name="Freeform 38"/>
            <p:cNvSpPr/>
            <p:nvPr/>
          </p:nvSpPr>
          <p:spPr bwMode="auto">
            <a:xfrm>
              <a:off x="185" y="792"/>
              <a:ext cx="1013"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147" name="Rectangle 39"/>
            <p:cNvSpPr>
              <a:spLocks noChangeArrowheads="1"/>
            </p:cNvSpPr>
            <p:nvPr/>
          </p:nvSpPr>
          <p:spPr bwMode="auto">
            <a:xfrm>
              <a:off x="156" y="1187"/>
              <a:ext cx="78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zh-CN" altLang="en-US" sz="1000" b="1" kern="0" dirty="0">
                  <a:latin typeface="微软雅黑" panose="020B0503020204020204" pitchFamily="34" charset="-122"/>
                  <a:ea typeface="微软雅黑" panose="020B0503020204020204" pitchFamily="34" charset="-122"/>
                </a:rPr>
                <a:t>主动关闭</a:t>
              </a:r>
              <a:endParaRPr lang="zh-CN" altLang="en-US" sz="1000" b="1" kern="0" dirty="0">
                <a:latin typeface="微软雅黑" panose="020B0503020204020204" pitchFamily="34" charset="-122"/>
                <a:ea typeface="微软雅黑" panose="020B0503020204020204" pitchFamily="34" charset="-122"/>
              </a:endParaRPr>
            </a:p>
          </p:txBody>
        </p:sp>
      </p:grpSp>
      <p:sp>
        <p:nvSpPr>
          <p:cNvPr id="148" name="Rectangle 42"/>
          <p:cNvSpPr>
            <a:spLocks noChangeArrowheads="1"/>
          </p:cNvSpPr>
          <p:nvPr/>
        </p:nvSpPr>
        <p:spPr bwMode="auto">
          <a:xfrm>
            <a:off x="4236470" y="1511063"/>
            <a:ext cx="759816" cy="262889"/>
          </a:xfrm>
          <a:prstGeom prst="rect">
            <a:avLst/>
          </a:prstGeom>
          <a:solidFill>
            <a:srgbClr val="00FFFF"/>
          </a:solidFill>
          <a:ln w="12700"/>
        </p:spPr>
        <p:style>
          <a:lnRef idx="2">
            <a:schemeClr val="dk1"/>
          </a:lnRef>
          <a:fillRef idx="1">
            <a:schemeClr val="lt1"/>
          </a:fillRef>
          <a:effectRef idx="0">
            <a:schemeClr val="dk1"/>
          </a:effectRef>
          <a:fontRef idx="minor">
            <a:schemeClr val="dk1"/>
          </a:fontRef>
        </p:style>
        <p:txBody>
          <a:bodyPr wrap="none" lIns="90484" tIns="44448" rIns="90484" bIns="44448">
            <a:spAutoFit/>
          </a:bodyPr>
          <a:lstStyle/>
          <a:p>
            <a:pPr algn="ctr" defTabSz="762000" eaLnBrk="0" hangingPunct="0">
              <a:defRPr/>
            </a:pPr>
            <a:r>
              <a:rPr lang="zh-CN" altLang="en-US" sz="1100" b="1" kern="0" dirty="0">
                <a:latin typeface="微软雅黑" panose="020B0503020204020204" pitchFamily="34" charset="-122"/>
                <a:ea typeface="微软雅黑" panose="020B0503020204020204" pitchFamily="34" charset="-122"/>
              </a:rPr>
              <a:t>数据传送</a:t>
            </a:r>
            <a:endParaRPr lang="zh-CN" altLang="en-US" sz="1100" b="1" kern="0" dirty="0">
              <a:latin typeface="微软雅黑" panose="020B0503020204020204" pitchFamily="34" charset="-122"/>
              <a:ea typeface="微软雅黑" panose="020B0503020204020204" pitchFamily="34" charset="-122"/>
            </a:endParaRPr>
          </a:p>
        </p:txBody>
      </p:sp>
      <p:sp>
        <p:nvSpPr>
          <p:cNvPr id="149" name="Rectangle 50"/>
          <p:cNvSpPr>
            <a:spLocks noChangeArrowheads="1"/>
          </p:cNvSpPr>
          <p:nvPr/>
        </p:nvSpPr>
        <p:spPr bwMode="auto">
          <a:xfrm>
            <a:off x="3204397" y="1042741"/>
            <a:ext cx="27892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en-US" altLang="zh-CN" sz="1000" b="1" kern="0">
                <a:latin typeface="微软雅黑" panose="020B0503020204020204" pitchFamily="34" charset="-122"/>
                <a:ea typeface="微软雅黑" panose="020B0503020204020204" pitchFamily="34" charset="-122"/>
              </a:rPr>
              <a:t>A</a:t>
            </a:r>
            <a:endParaRPr lang="en-US" altLang="zh-CN" sz="1000" b="1" kern="0">
              <a:latin typeface="微软雅黑" panose="020B0503020204020204" pitchFamily="34" charset="-122"/>
              <a:ea typeface="微软雅黑" panose="020B0503020204020204" pitchFamily="34" charset="-122"/>
            </a:endParaRPr>
          </a:p>
        </p:txBody>
      </p:sp>
      <p:sp>
        <p:nvSpPr>
          <p:cNvPr id="150" name="Rectangle 51"/>
          <p:cNvSpPr>
            <a:spLocks noChangeArrowheads="1"/>
          </p:cNvSpPr>
          <p:nvPr/>
        </p:nvSpPr>
        <p:spPr bwMode="auto">
          <a:xfrm>
            <a:off x="5639240" y="1042741"/>
            <a:ext cx="27090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en-US" altLang="zh-CN" sz="1000" b="1" kern="0" dirty="0">
                <a:latin typeface="微软雅黑" panose="020B0503020204020204" pitchFamily="34" charset="-122"/>
                <a:ea typeface="微软雅黑" panose="020B0503020204020204" pitchFamily="34" charset="-122"/>
              </a:rPr>
              <a:t>B</a:t>
            </a:r>
            <a:endParaRPr lang="en-US" altLang="zh-CN" sz="1000" b="1" kern="0" dirty="0">
              <a:latin typeface="微软雅黑" panose="020B0503020204020204" pitchFamily="34" charset="-122"/>
              <a:ea typeface="微软雅黑" panose="020B0503020204020204" pitchFamily="34" charset="-122"/>
            </a:endParaRPr>
          </a:p>
        </p:txBody>
      </p:sp>
      <p:sp>
        <p:nvSpPr>
          <p:cNvPr id="151" name="Rectangle 52"/>
          <p:cNvSpPr>
            <a:spLocks noChangeArrowheads="1"/>
          </p:cNvSpPr>
          <p:nvPr/>
        </p:nvSpPr>
        <p:spPr bwMode="auto">
          <a:xfrm>
            <a:off x="2886307" y="825866"/>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zh-CN" altLang="en-US" sz="1200" b="1" kern="0" dirty="0">
                <a:latin typeface="微软雅黑" panose="020B0503020204020204" pitchFamily="34" charset="-122"/>
                <a:ea typeface="微软雅黑" panose="020B0503020204020204" pitchFamily="34" charset="-122"/>
              </a:rPr>
              <a:t>客户</a:t>
            </a:r>
            <a:endParaRPr lang="zh-CN" altLang="en-US" sz="1200" b="1" kern="0" dirty="0">
              <a:latin typeface="微软雅黑" panose="020B0503020204020204" pitchFamily="34" charset="-122"/>
              <a:ea typeface="微软雅黑" panose="020B0503020204020204" pitchFamily="34" charset="-122"/>
            </a:endParaRPr>
          </a:p>
        </p:txBody>
      </p:sp>
      <p:sp>
        <p:nvSpPr>
          <p:cNvPr id="152" name="Rectangle 53"/>
          <p:cNvSpPr>
            <a:spLocks noChangeArrowheads="1"/>
          </p:cNvSpPr>
          <p:nvPr/>
        </p:nvSpPr>
        <p:spPr bwMode="auto">
          <a:xfrm>
            <a:off x="5628973" y="82586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zh-CN" altLang="en-US" sz="1200" b="1" kern="0" dirty="0">
                <a:latin typeface="微软雅黑" panose="020B0503020204020204" pitchFamily="34" charset="-122"/>
                <a:ea typeface="微软雅黑" panose="020B0503020204020204" pitchFamily="34" charset="-122"/>
              </a:rPr>
              <a:t>服务器</a:t>
            </a:r>
            <a:endParaRPr lang="zh-CN" altLang="en-US" sz="1200" b="1" kern="0" dirty="0">
              <a:latin typeface="微软雅黑" panose="020B0503020204020204" pitchFamily="34" charset="-122"/>
              <a:ea typeface="微软雅黑" panose="020B0503020204020204" pitchFamily="34" charset="-122"/>
            </a:endParaRPr>
          </a:p>
        </p:txBody>
      </p:sp>
      <p:pic>
        <p:nvPicPr>
          <p:cNvPr id="153" name="Picture 134"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89734" y="1067337"/>
            <a:ext cx="270208" cy="270208"/>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134"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38885" y="1067337"/>
            <a:ext cx="270208" cy="270208"/>
          </a:xfrm>
          <a:prstGeom prst="rect">
            <a:avLst/>
          </a:prstGeom>
          <a:noFill/>
          <a:extLst>
            <a:ext uri="{909E8E84-426E-40DD-AFC4-6F175D3DCCD1}">
              <a14:hiddenFill xmlns:a14="http://schemas.microsoft.com/office/drawing/2010/main">
                <a:solidFill>
                  <a:srgbClr val="FFFFFF"/>
                </a:solidFill>
              </a14:hiddenFill>
            </a:ext>
          </a:extLst>
        </p:spPr>
      </p:pic>
      <p:sp>
        <p:nvSpPr>
          <p:cNvPr id="155" name="Rectangle 46"/>
          <p:cNvSpPr>
            <a:spLocks noChangeArrowheads="1"/>
          </p:cNvSpPr>
          <p:nvPr/>
        </p:nvSpPr>
        <p:spPr bwMode="auto">
          <a:xfrm>
            <a:off x="2821018" y="1424303"/>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en-US" altLang="zh-CN" sz="1000" b="1" kern="0" dirty="0">
                <a:solidFill>
                  <a:schemeClr val="bg1"/>
                </a:solidFill>
                <a:latin typeface="微软雅黑" panose="020B0503020204020204" pitchFamily="34" charset="-122"/>
                <a:ea typeface="微软雅黑" panose="020B0503020204020204" pitchFamily="34" charset="-122"/>
              </a:rPr>
              <a:t>ESTAB-</a:t>
            </a:r>
            <a:endParaRPr lang="en-US" altLang="zh-CN" sz="1000" b="1" kern="0" dirty="0">
              <a:solidFill>
                <a:schemeClr val="bg1"/>
              </a:solidFill>
              <a:latin typeface="微软雅黑" panose="020B0503020204020204" pitchFamily="34" charset="-122"/>
              <a:ea typeface="微软雅黑" panose="020B0503020204020204" pitchFamily="34" charset="-122"/>
            </a:endParaRPr>
          </a:p>
          <a:p>
            <a:pPr defTabSz="762000" eaLnBrk="0" hangingPunct="0">
              <a:defRPr/>
            </a:pPr>
            <a:r>
              <a:rPr lang="en-US" altLang="zh-CN" sz="1000" b="1" kern="0" dirty="0">
                <a:solidFill>
                  <a:schemeClr val="bg1"/>
                </a:solidFill>
                <a:latin typeface="微软雅黑" panose="020B0503020204020204" pitchFamily="34" charset="-122"/>
                <a:ea typeface="微软雅黑" panose="020B0503020204020204" pitchFamily="34" charset="-122"/>
              </a:rPr>
              <a:t>LISHED</a:t>
            </a:r>
            <a:endParaRPr lang="en-US" altLang="zh-CN" sz="1000" b="1" kern="0" dirty="0">
              <a:solidFill>
                <a:schemeClr val="bg1"/>
              </a:solidFill>
              <a:latin typeface="微软雅黑" panose="020B0503020204020204" pitchFamily="34" charset="-122"/>
              <a:ea typeface="微软雅黑" panose="020B0503020204020204" pitchFamily="34" charset="-122"/>
            </a:endParaRPr>
          </a:p>
        </p:txBody>
      </p:sp>
      <p:sp>
        <p:nvSpPr>
          <p:cNvPr id="156" name="Rectangle 47"/>
          <p:cNvSpPr>
            <a:spLocks noChangeArrowheads="1"/>
          </p:cNvSpPr>
          <p:nvPr/>
        </p:nvSpPr>
        <p:spPr bwMode="auto">
          <a:xfrm>
            <a:off x="5642883" y="1667762"/>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en-US" altLang="zh-CN" sz="1000" b="1" kern="0" dirty="0">
                <a:solidFill>
                  <a:schemeClr val="bg1"/>
                </a:solidFill>
                <a:latin typeface="微软雅黑" panose="020B0503020204020204" pitchFamily="34" charset="-122"/>
                <a:ea typeface="微软雅黑" panose="020B0503020204020204" pitchFamily="34" charset="-122"/>
              </a:rPr>
              <a:t>ESTAB-</a:t>
            </a:r>
            <a:endParaRPr lang="en-US" altLang="zh-CN" sz="1000" b="1" kern="0" dirty="0">
              <a:solidFill>
                <a:schemeClr val="bg1"/>
              </a:solidFill>
              <a:latin typeface="微软雅黑" panose="020B0503020204020204" pitchFamily="34" charset="-122"/>
              <a:ea typeface="微软雅黑" panose="020B0503020204020204" pitchFamily="34" charset="-122"/>
            </a:endParaRPr>
          </a:p>
          <a:p>
            <a:pPr defTabSz="762000" eaLnBrk="0" hangingPunct="0">
              <a:defRPr/>
            </a:pPr>
            <a:r>
              <a:rPr lang="en-US" altLang="zh-CN" sz="1000" b="1" kern="0" dirty="0">
                <a:solidFill>
                  <a:schemeClr val="bg1"/>
                </a:solidFill>
                <a:latin typeface="微软雅黑" panose="020B0503020204020204" pitchFamily="34" charset="-122"/>
                <a:ea typeface="微软雅黑" panose="020B0503020204020204" pitchFamily="34" charset="-122"/>
              </a:rPr>
              <a:t>LISHED</a:t>
            </a:r>
            <a:endParaRPr lang="en-US" altLang="zh-CN" sz="1000" b="1" kern="0" dirty="0">
              <a:solidFill>
                <a:schemeClr val="bg1"/>
              </a:solidFill>
              <a:latin typeface="微软雅黑" panose="020B0503020204020204" pitchFamily="34" charset="-122"/>
              <a:ea typeface="微软雅黑" panose="020B0503020204020204" pitchFamily="34" charset="-122"/>
            </a:endParaRPr>
          </a:p>
        </p:txBody>
      </p:sp>
      <p:grpSp>
        <p:nvGrpSpPr>
          <p:cNvPr id="157" name="Group 2"/>
          <p:cNvGrpSpPr/>
          <p:nvPr/>
        </p:nvGrpSpPr>
        <p:grpSpPr bwMode="auto">
          <a:xfrm>
            <a:off x="3384906" y="1795969"/>
            <a:ext cx="2321296" cy="2086458"/>
            <a:chOff x="1474" y="1888"/>
            <a:chExt cx="2412" cy="2432"/>
          </a:xfrm>
        </p:grpSpPr>
        <p:sp>
          <p:nvSpPr>
            <p:cNvPr id="158" name="Line 3"/>
            <p:cNvSpPr>
              <a:spLocks noChangeShapeType="1"/>
            </p:cNvSpPr>
            <p:nvPr/>
          </p:nvSpPr>
          <p:spPr bwMode="auto">
            <a:xfrm>
              <a:off x="1474" y="1888"/>
              <a:ext cx="0" cy="2432"/>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159" name="Line 4"/>
            <p:cNvSpPr>
              <a:spLocks noChangeShapeType="1"/>
            </p:cNvSpPr>
            <p:nvPr/>
          </p:nvSpPr>
          <p:spPr bwMode="auto">
            <a:xfrm>
              <a:off x="3886" y="2409"/>
              <a:ext cx="0" cy="1911"/>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200" kern="0">
                <a:latin typeface="微软雅黑" panose="020B0503020204020204" pitchFamily="34" charset="-122"/>
                <a:ea typeface="微软雅黑" panose="020B0503020204020204" pitchFamily="34" charset="-122"/>
              </a:endParaRPr>
            </a:p>
          </p:txBody>
        </p:sp>
      </p:grpSp>
      <p:sp>
        <p:nvSpPr>
          <p:cNvPr id="160" name="Text Box 155"/>
          <p:cNvSpPr txBox="1">
            <a:spLocks noChangeArrowheads="1"/>
          </p:cNvSpPr>
          <p:nvPr/>
        </p:nvSpPr>
        <p:spPr bwMode="auto">
          <a:xfrm>
            <a:off x="1465730" y="2873039"/>
            <a:ext cx="6252882" cy="1780869"/>
          </a:xfrm>
          <a:prstGeom prst="rect">
            <a:avLst/>
          </a:prstGeom>
          <a:solidFill>
            <a:srgbClr val="99FFCC"/>
          </a:solidFill>
          <a:ln w="9525">
            <a:solidFill>
              <a:schemeClr val="tx1"/>
            </a:solidFill>
            <a:miter lim="800000"/>
          </a:ln>
          <a:effectLst/>
        </p:spPr>
        <p:txBody>
          <a:bodyPr wrap="square" lIns="91436" tIns="45718" rIns="91436" bIns="45718">
            <a:spAutoFit/>
          </a:bodyPr>
          <a:lstStyle/>
          <a:p>
            <a:pPr marL="285750" indent="-285750">
              <a:lnSpc>
                <a:spcPct val="1100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现在 </a:t>
            </a:r>
            <a:r>
              <a:rPr lang="en-US" altLang="zh-CN" sz="1400" b="1" dirty="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的应用进程先向其 </a:t>
            </a:r>
            <a:r>
              <a:rPr lang="en-US" altLang="zh-CN" sz="1400" b="1" dirty="0">
                <a:latin typeface="微软雅黑" panose="020B0503020204020204" pitchFamily="34" charset="-122"/>
                <a:ea typeface="微软雅黑" panose="020B0503020204020204" pitchFamily="34" charset="-122"/>
              </a:rPr>
              <a:t>TCP </a:t>
            </a:r>
            <a:r>
              <a:rPr lang="zh-CN" altLang="en-US" sz="1400" b="1" dirty="0">
                <a:latin typeface="微软雅黑" panose="020B0503020204020204" pitchFamily="34" charset="-122"/>
                <a:ea typeface="微软雅黑" panose="020B0503020204020204" pitchFamily="34" charset="-122"/>
              </a:rPr>
              <a:t>发出连接释放报文段，并停止再发送数据，主动关闭 </a:t>
            </a:r>
            <a:r>
              <a:rPr lang="en-US" altLang="zh-CN" sz="1400" b="1" dirty="0">
                <a:latin typeface="微软雅黑" panose="020B0503020204020204" pitchFamily="34" charset="-122"/>
                <a:ea typeface="微软雅黑" panose="020B0503020204020204" pitchFamily="34" charset="-122"/>
              </a:rPr>
              <a:t>TCP </a:t>
            </a:r>
            <a:r>
              <a:rPr lang="zh-CN" altLang="en-US" sz="1400" b="1" dirty="0">
                <a:latin typeface="微软雅黑" panose="020B0503020204020204" pitchFamily="34" charset="-122"/>
                <a:ea typeface="微软雅黑" panose="020B0503020204020204" pitchFamily="34" charset="-122"/>
              </a:rPr>
              <a:t>连接，进入</a:t>
            </a:r>
            <a:r>
              <a:rPr lang="en-US" altLang="zh-CN" sz="1400" b="1" dirty="0">
                <a:latin typeface="微软雅黑" panose="020B0503020204020204" pitchFamily="34" charset="-122"/>
                <a:ea typeface="微软雅黑" panose="020B0503020204020204" pitchFamily="34" charset="-122"/>
              </a:rPr>
              <a:t>FIN-WAIT-1</a:t>
            </a:r>
            <a:r>
              <a:rPr lang="zh-CN" altLang="en-US" sz="1400" b="1" dirty="0">
                <a:latin typeface="微软雅黑" panose="020B0503020204020204" pitchFamily="34" charset="-122"/>
                <a:ea typeface="微软雅黑" panose="020B0503020204020204" pitchFamily="34" charset="-122"/>
              </a:rPr>
              <a:t>状态。</a:t>
            </a:r>
            <a:endParaRPr lang="zh-CN" altLang="en-US" sz="1400" b="1" dirty="0">
              <a:latin typeface="微软雅黑" panose="020B0503020204020204" pitchFamily="34" charset="-122"/>
              <a:ea typeface="微软雅黑" panose="020B0503020204020204" pitchFamily="34" charset="-122"/>
            </a:endParaRPr>
          </a:p>
          <a:p>
            <a:pPr marL="285750" indent="-285750">
              <a:lnSpc>
                <a:spcPct val="110000"/>
              </a:lnSpc>
              <a:buFont typeface="Wingdings" panose="05000000000000000000" pitchFamily="2" charset="2"/>
              <a:buChar char="l"/>
            </a:pPr>
            <a:r>
              <a:rPr lang="en-US" altLang="zh-CN" sz="1400" b="1" dirty="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把连接释放报文段首部的</a:t>
            </a:r>
            <a:r>
              <a:rPr lang="en-US" altLang="zh-CN" sz="1400" b="1" dirty="0">
                <a:latin typeface="微软雅黑" panose="020B0503020204020204" pitchFamily="34" charset="-122"/>
                <a:ea typeface="微软雅黑" panose="020B0503020204020204" pitchFamily="34" charset="-122"/>
              </a:rPr>
              <a:t>FIN = 1</a:t>
            </a:r>
            <a:r>
              <a:rPr lang="zh-CN" altLang="en-US" sz="1400" b="1" dirty="0">
                <a:latin typeface="微软雅黑" panose="020B0503020204020204" pitchFamily="34" charset="-122"/>
                <a:ea typeface="微软雅黑" panose="020B0503020204020204" pitchFamily="34" charset="-122"/>
              </a:rPr>
              <a:t>，同时也是对之前收到的</a:t>
            </a:r>
            <a:r>
              <a:rPr lang="en-US" altLang="zh-CN" sz="1400" b="1" dirty="0">
                <a:latin typeface="微软雅黑" panose="020B0503020204020204" pitchFamily="34" charset="-122"/>
                <a:ea typeface="微软雅黑" panose="020B0503020204020204" pitchFamily="34" charset="-122"/>
              </a:rPr>
              <a:t>TCP</a:t>
            </a:r>
            <a:r>
              <a:rPr lang="zh-CN" altLang="en-US" sz="1400" b="1" dirty="0">
                <a:latin typeface="微软雅黑" panose="020B0503020204020204" pitchFamily="34" charset="-122"/>
                <a:ea typeface="微软雅黑" panose="020B0503020204020204" pitchFamily="34" charset="-122"/>
              </a:rPr>
              <a:t>报文的一个确认。其序号</a:t>
            </a:r>
            <a:r>
              <a:rPr lang="en-US" altLang="zh-CN" sz="1400" b="1" dirty="0" err="1">
                <a:latin typeface="微软雅黑" panose="020B0503020204020204" pitchFamily="34" charset="-122"/>
                <a:ea typeface="微软雅黑" panose="020B0503020204020204" pitchFamily="34" charset="-122"/>
              </a:rPr>
              <a:t>seq</a:t>
            </a:r>
            <a:r>
              <a:rPr lang="en-US" altLang="zh-CN" sz="1400" b="1" dirty="0">
                <a:latin typeface="微软雅黑" panose="020B0503020204020204" pitchFamily="34" charset="-122"/>
                <a:ea typeface="微软雅黑" panose="020B0503020204020204" pitchFamily="34" charset="-122"/>
              </a:rPr>
              <a:t> = u</a:t>
            </a:r>
            <a:r>
              <a:rPr lang="zh-CN" altLang="en-US" sz="1400" b="1" dirty="0">
                <a:latin typeface="微软雅黑" panose="020B0503020204020204" pitchFamily="34" charset="-122"/>
                <a:ea typeface="微软雅黑" panose="020B0503020204020204" pitchFamily="34" charset="-122"/>
              </a:rPr>
              <a:t>，等待 </a:t>
            </a:r>
            <a:r>
              <a:rPr lang="en-US" altLang="zh-CN" sz="1400" b="1" dirty="0">
                <a:latin typeface="微软雅黑" panose="020B0503020204020204" pitchFamily="34" charset="-122"/>
                <a:ea typeface="微软雅黑" panose="020B0503020204020204" pitchFamily="34" charset="-122"/>
              </a:rPr>
              <a:t>B </a:t>
            </a:r>
            <a:r>
              <a:rPr lang="zh-CN" altLang="en-US" sz="1400" b="1" dirty="0">
                <a:latin typeface="微软雅黑" panose="020B0503020204020204" pitchFamily="34" charset="-122"/>
                <a:ea typeface="微软雅黑" panose="020B0503020204020204" pitchFamily="34" charset="-122"/>
              </a:rPr>
              <a:t>的确认。（</a:t>
            </a:r>
            <a:r>
              <a:rPr lang="en-US" altLang="zh-CN" sz="1400" b="1" dirty="0">
                <a:solidFill>
                  <a:srgbClr val="FF0000"/>
                </a:solidFill>
                <a:latin typeface="微软雅黑" panose="020B0503020204020204" pitchFamily="34" charset="-122"/>
                <a:ea typeface="微软雅黑" panose="020B0503020204020204" pitchFamily="34" charset="-122"/>
              </a:rPr>
              <a:t>u</a:t>
            </a:r>
            <a:r>
              <a:rPr lang="zh-CN" altLang="en-US" sz="1400" b="1" dirty="0">
                <a:solidFill>
                  <a:srgbClr val="FF0000"/>
                </a:solidFill>
                <a:latin typeface="微软雅黑" panose="020B0503020204020204" pitchFamily="34" charset="-122"/>
                <a:ea typeface="微软雅黑" panose="020B0503020204020204" pitchFamily="34" charset="-122"/>
              </a:rPr>
              <a:t>为</a:t>
            </a:r>
            <a:r>
              <a:rPr lang="en-US" altLang="zh-CN" sz="1400" b="1" dirty="0">
                <a:solidFill>
                  <a:srgbClr val="FF0000"/>
                </a:solidFill>
                <a:latin typeface="微软雅黑" panose="020B0503020204020204" pitchFamily="34" charset="-122"/>
                <a:ea typeface="微软雅黑" panose="020B0503020204020204" pitchFamily="34" charset="-122"/>
              </a:rPr>
              <a:t>TCP</a:t>
            </a:r>
            <a:r>
              <a:rPr lang="zh-CN" altLang="en-US" sz="1400" b="1" dirty="0">
                <a:solidFill>
                  <a:srgbClr val="FF0000"/>
                </a:solidFill>
                <a:latin typeface="微软雅黑" panose="020B0503020204020204" pitchFamily="34" charset="-122"/>
                <a:ea typeface="微软雅黑" panose="020B0503020204020204" pitchFamily="34" charset="-122"/>
              </a:rPr>
              <a:t>客户进程最后发送的</a:t>
            </a:r>
            <a:r>
              <a:rPr lang="en-US" altLang="zh-CN" sz="1400" b="1" dirty="0">
                <a:solidFill>
                  <a:srgbClr val="FF0000"/>
                </a:solidFill>
                <a:latin typeface="微软雅黑" panose="020B0503020204020204" pitchFamily="34" charset="-122"/>
                <a:ea typeface="微软雅黑" panose="020B0503020204020204" pitchFamily="34" charset="-122"/>
              </a:rPr>
              <a:t>TCP</a:t>
            </a:r>
            <a:r>
              <a:rPr lang="zh-CN" altLang="en-US" sz="1400" b="1" dirty="0">
                <a:solidFill>
                  <a:srgbClr val="FF0000"/>
                </a:solidFill>
                <a:latin typeface="微软雅黑" panose="020B0503020204020204" pitchFamily="34" charset="-122"/>
                <a:ea typeface="微软雅黑" panose="020B0503020204020204" pitchFamily="34" charset="-122"/>
              </a:rPr>
              <a:t>报文段中的最后一个数据序号加</a:t>
            </a:r>
            <a:r>
              <a:rPr lang="en-US" altLang="zh-CN" sz="1400" b="1" dirty="0">
                <a:solidFill>
                  <a:srgbClr val="FF0000"/>
                </a:solidFill>
                <a:latin typeface="微软雅黑" panose="020B0503020204020204" pitchFamily="34" charset="-122"/>
                <a:ea typeface="微软雅黑" panose="020B0503020204020204" pitchFamily="34" charset="-122"/>
              </a:rPr>
              <a:t>1</a:t>
            </a:r>
            <a:r>
              <a:rPr lang="zh-CN" altLang="en-US" sz="1400" b="1" dirty="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pPr marL="285750" indent="-285750">
              <a:lnSpc>
                <a:spcPct val="110000"/>
              </a:lnSpc>
              <a:buFont typeface="Wingdings" panose="05000000000000000000" pitchFamily="2" charset="2"/>
              <a:buChar char="l"/>
            </a:pPr>
            <a:r>
              <a:rPr lang="en-US" altLang="zh-CN" sz="1400" b="1" dirty="0">
                <a:latin typeface="微软雅黑" panose="020B0503020204020204" pitchFamily="34" charset="-122"/>
                <a:ea typeface="微软雅黑" panose="020B0503020204020204" pitchFamily="34" charset="-122"/>
              </a:rPr>
              <a:t>FIN</a:t>
            </a:r>
            <a:r>
              <a:rPr lang="zh-CN" altLang="en-US" sz="1400" b="1" dirty="0">
                <a:latin typeface="微软雅黑" panose="020B0503020204020204" pitchFamily="34" charset="-122"/>
                <a:ea typeface="微软雅黑" panose="020B0503020204020204" pitchFamily="34" charset="-122"/>
              </a:rPr>
              <a:t>报文段即使</a:t>
            </a:r>
            <a:r>
              <a:rPr lang="zh-CN" altLang="en-US" sz="1400" b="1" dirty="0">
                <a:solidFill>
                  <a:srgbClr val="FF0000"/>
                </a:solidFill>
                <a:latin typeface="微软雅黑" panose="020B0503020204020204" pitchFamily="34" charset="-122"/>
                <a:ea typeface="微软雅黑" panose="020B0503020204020204" pitchFamily="34" charset="-122"/>
              </a:rPr>
              <a:t>不携带数据也消耗</a:t>
            </a:r>
            <a:r>
              <a:rPr lang="en-US" altLang="zh-CN" sz="1400" b="1" dirty="0">
                <a:solidFill>
                  <a:srgbClr val="FF0000"/>
                </a:solidFill>
                <a:latin typeface="微软雅黑" panose="020B0503020204020204" pitchFamily="34" charset="-122"/>
                <a:ea typeface="微软雅黑" panose="020B0503020204020204" pitchFamily="34" charset="-122"/>
              </a:rPr>
              <a:t>1</a:t>
            </a:r>
            <a:r>
              <a:rPr lang="zh-CN" altLang="en-US" sz="1400" b="1" dirty="0">
                <a:solidFill>
                  <a:srgbClr val="FF0000"/>
                </a:solidFill>
                <a:latin typeface="微软雅黑" panose="020B0503020204020204" pitchFamily="34" charset="-122"/>
                <a:ea typeface="微软雅黑" panose="020B0503020204020204" pitchFamily="34" charset="-122"/>
              </a:rPr>
              <a:t>个序号</a:t>
            </a:r>
            <a:r>
              <a:rPr lang="zh-CN" altLang="en-US" sz="1400" b="1" dirty="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pPr marL="285750" indent="-285750">
              <a:lnSpc>
                <a:spcPct val="110000"/>
              </a:lnSpc>
              <a:buFont typeface="Wingdings" panose="05000000000000000000" pitchFamily="2" charset="2"/>
              <a:buChar char="l"/>
            </a:pPr>
            <a:r>
              <a:rPr lang="en-US" altLang="zh-CN" sz="1400" b="1" dirty="0">
                <a:solidFill>
                  <a:srgbClr val="FF0000"/>
                </a:solidFill>
                <a:latin typeface="微软雅黑" panose="020B0503020204020204" pitchFamily="34" charset="-122"/>
                <a:ea typeface="微软雅黑" panose="020B0503020204020204" pitchFamily="34" charset="-122"/>
              </a:rPr>
              <a:t>v</a:t>
            </a:r>
            <a:r>
              <a:rPr lang="zh-CN" altLang="en-US" sz="1400" b="1" dirty="0">
                <a:solidFill>
                  <a:srgbClr val="FF0000"/>
                </a:solidFill>
                <a:latin typeface="微软雅黑" panose="020B0503020204020204" pitchFamily="34" charset="-122"/>
                <a:ea typeface="微软雅黑" panose="020B0503020204020204" pitchFamily="34" charset="-122"/>
              </a:rPr>
              <a:t>为</a:t>
            </a:r>
            <a:r>
              <a:rPr lang="en-US" altLang="zh-CN" sz="1400" b="1" dirty="0">
                <a:solidFill>
                  <a:srgbClr val="FF0000"/>
                </a:solidFill>
                <a:latin typeface="微软雅黑" panose="020B0503020204020204" pitchFamily="34" charset="-122"/>
                <a:ea typeface="微软雅黑" panose="020B0503020204020204" pitchFamily="34" charset="-122"/>
              </a:rPr>
              <a:t>TCP</a:t>
            </a:r>
            <a:r>
              <a:rPr lang="zh-CN" altLang="en-US" sz="1400" b="1" dirty="0">
                <a:solidFill>
                  <a:srgbClr val="FF0000"/>
                </a:solidFill>
                <a:latin typeface="微软雅黑" panose="020B0503020204020204" pitchFamily="34" charset="-122"/>
                <a:ea typeface="微软雅黑" panose="020B0503020204020204" pitchFamily="34" charset="-122"/>
              </a:rPr>
              <a:t>客户进程之前收到的数据的最后一个字节的序号加</a:t>
            </a:r>
            <a:r>
              <a:rPr lang="en-US" altLang="zh-CN" sz="1400" b="1" dirty="0">
                <a:solidFill>
                  <a:srgbClr val="FF0000"/>
                </a:solidFill>
                <a:latin typeface="微软雅黑" panose="020B0503020204020204" pitchFamily="34" charset="-122"/>
                <a:ea typeface="微软雅黑" panose="020B0503020204020204" pitchFamily="34" charset="-122"/>
              </a:rPr>
              <a:t>1.</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30" name="Rectangle 19"/>
          <p:cNvSpPr>
            <a:spLocks noChangeArrowheads="1"/>
          </p:cNvSpPr>
          <p:nvPr/>
        </p:nvSpPr>
        <p:spPr bwMode="auto">
          <a:xfrm>
            <a:off x="2856428" y="1807384"/>
            <a:ext cx="532950" cy="825098"/>
          </a:xfrm>
          <a:prstGeom prst="rect">
            <a:avLst/>
          </a:prstGeom>
        </p:spPr>
        <p:style>
          <a:lnRef idx="1">
            <a:schemeClr val="accent4"/>
          </a:lnRef>
          <a:fillRef idx="2">
            <a:schemeClr val="accent4"/>
          </a:fillRef>
          <a:effectRef idx="1">
            <a:schemeClr val="accent4"/>
          </a:effectRef>
          <a:fontRef idx="minor">
            <a:schemeClr val="dk1"/>
          </a:fontRef>
        </p:style>
        <p:txBody>
          <a:bodyPr wrap="none" lIns="91436" tIns="45718" rIns="91436" bIns="45718" anchor="ctr"/>
          <a:lstStyle/>
          <a:p>
            <a:pPr lvl="0">
              <a:defRPr/>
            </a:pPr>
            <a:r>
              <a:rPr lang="en-US" altLang="zh-CN" sz="1000" b="1" dirty="0">
                <a:latin typeface="微软雅黑" panose="020B0503020204020204" pitchFamily="34" charset="-122"/>
                <a:ea typeface="微软雅黑" panose="020B0503020204020204" pitchFamily="34" charset="-122"/>
              </a:rPr>
              <a:t>FIN-</a:t>
            </a:r>
            <a:endParaRPr lang="en-US" altLang="zh-CN" sz="1000" b="1" dirty="0">
              <a:latin typeface="微软雅黑" panose="020B0503020204020204" pitchFamily="34" charset="-122"/>
              <a:ea typeface="微软雅黑" panose="020B0503020204020204" pitchFamily="34" charset="-122"/>
            </a:endParaRPr>
          </a:p>
          <a:p>
            <a:pPr lvl="0">
              <a:defRPr/>
            </a:pPr>
            <a:r>
              <a:rPr lang="en-US" altLang="zh-CN" sz="1000" b="1" dirty="0">
                <a:latin typeface="微软雅黑" panose="020B0503020204020204" pitchFamily="34" charset="-122"/>
                <a:ea typeface="微软雅黑" panose="020B0503020204020204" pitchFamily="34" charset="-122"/>
              </a:rPr>
              <a:t>WAIT</a:t>
            </a:r>
            <a:endParaRPr lang="en-US" altLang="zh-CN" sz="1000" b="1" dirty="0">
              <a:latin typeface="微软雅黑" panose="020B0503020204020204" pitchFamily="34" charset="-122"/>
              <a:ea typeface="微软雅黑" panose="020B0503020204020204" pitchFamily="34" charset="-122"/>
            </a:endParaRPr>
          </a:p>
          <a:p>
            <a:pPr lvl="0">
              <a:defRPr/>
            </a:pPr>
            <a:r>
              <a:rPr lang="en-US" altLang="zh-CN" sz="1000" b="1" dirty="0">
                <a:latin typeface="微软雅黑" panose="020B0503020204020204" pitchFamily="34" charset="-122"/>
                <a:ea typeface="微软雅黑" panose="020B0503020204020204" pitchFamily="34" charset="-122"/>
              </a:rPr>
              <a:t>-1</a:t>
            </a:r>
            <a:endParaRPr lang="en-US" altLang="zh-CN" sz="1000" b="1" dirty="0">
              <a:latin typeface="微软雅黑" panose="020B0503020204020204" pitchFamily="34" charset="-122"/>
              <a:ea typeface="微软雅黑" panose="020B0503020204020204" pitchFamily="34" charset="-122"/>
            </a:endParaRPr>
          </a:p>
          <a:p>
            <a:pPr lvl="0">
              <a:defRPr/>
            </a:pPr>
            <a:r>
              <a:rPr lang="zh-CN" altLang="en-US" sz="1000" b="1" dirty="0">
                <a:latin typeface="微软雅黑" panose="020B0503020204020204" pitchFamily="34" charset="-122"/>
                <a:ea typeface="微软雅黑" panose="020B0503020204020204" pitchFamily="34" charset="-122"/>
              </a:rPr>
              <a:t>终止</a:t>
            </a:r>
            <a:endParaRPr lang="en-US" altLang="zh-CN" sz="1000" b="1" dirty="0">
              <a:latin typeface="微软雅黑" panose="020B0503020204020204" pitchFamily="34" charset="-122"/>
              <a:ea typeface="微软雅黑" panose="020B0503020204020204" pitchFamily="34" charset="-122"/>
            </a:endParaRPr>
          </a:p>
          <a:p>
            <a:pPr lvl="0">
              <a:defRPr/>
            </a:pPr>
            <a:r>
              <a:rPr lang="zh-CN" altLang="en-US" sz="1000" b="1" dirty="0">
                <a:latin typeface="微软雅黑" panose="020B0503020204020204" pitchFamily="34" charset="-122"/>
                <a:ea typeface="微软雅黑" panose="020B0503020204020204" pitchFamily="34" charset="-122"/>
              </a:rPr>
              <a:t>等待</a:t>
            </a:r>
            <a:r>
              <a:rPr lang="en-US" altLang="zh-CN" sz="1000" b="1" dirty="0">
                <a:latin typeface="微软雅黑" panose="020B0503020204020204" pitchFamily="34" charset="-122"/>
                <a:ea typeface="微软雅黑" panose="020B0503020204020204" pitchFamily="34" charset="-122"/>
              </a:rPr>
              <a:t>1</a:t>
            </a:r>
            <a:endParaRPr lang="zh-CN" altLang="en-US" sz="1000" b="1" kern="0" dirty="0">
              <a:latin typeface="微软雅黑" panose="020B0503020204020204" pitchFamily="34" charset="-122"/>
              <a:ea typeface="微软雅黑" panose="020B0503020204020204" pitchFamily="34" charset="-122"/>
            </a:endParaRPr>
          </a:p>
        </p:txBody>
      </p:sp>
      <p:sp>
        <p:nvSpPr>
          <p:cNvPr id="2" name="矩形 1"/>
          <p:cNvSpPr/>
          <p:nvPr/>
        </p:nvSpPr>
        <p:spPr>
          <a:xfrm>
            <a:off x="989608" y="1892464"/>
            <a:ext cx="1719293" cy="750203"/>
          </a:xfrm>
          <a:prstGeom prst="rect">
            <a:avLst/>
          </a:prstGeom>
        </p:spPr>
        <p:txBody>
          <a:bodyPr wrap="square" lIns="91436" tIns="45718" rIns="91436" bIns="45718">
            <a:spAutoFit/>
          </a:bodyPr>
          <a:lstStyle/>
          <a:p>
            <a:r>
              <a:rPr lang="zh-CN" altLang="en-US" sz="1400" b="1" dirty="0">
                <a:latin typeface="微软雅黑" panose="020B0503020204020204" pitchFamily="34" charset="-122"/>
                <a:ea typeface="微软雅黑" panose="020B0503020204020204" pitchFamily="34" charset="-122"/>
              </a:rPr>
              <a:t>发送 </a:t>
            </a:r>
            <a:r>
              <a:rPr lang="en-US" altLang="zh-CN" sz="1400" b="1" dirty="0">
                <a:latin typeface="微软雅黑" panose="020B0503020204020204" pitchFamily="34" charset="-122"/>
                <a:ea typeface="微软雅黑" panose="020B0503020204020204" pitchFamily="34" charset="-122"/>
              </a:rPr>
              <a:t>TCP</a:t>
            </a:r>
            <a:r>
              <a:rPr lang="zh-CN" altLang="en-US" sz="1400" b="1" dirty="0">
                <a:latin typeface="微软雅黑" panose="020B0503020204020204" pitchFamily="34" charset="-122"/>
                <a:ea typeface="微软雅黑" panose="020B0503020204020204" pitchFamily="34" charset="-122"/>
              </a:rPr>
              <a:t>连接释放报文段，并进入终止等待</a:t>
            </a:r>
            <a:r>
              <a:rPr lang="en-US" altLang="zh-CN" sz="1400" b="1" dirty="0">
                <a:latin typeface="微软雅黑" panose="020B0503020204020204" pitchFamily="34" charset="-122"/>
                <a:ea typeface="微软雅黑" panose="020B0503020204020204" pitchFamily="34" charset="-122"/>
              </a:rPr>
              <a:t>1</a:t>
            </a:r>
            <a:r>
              <a:rPr lang="zh-CN" altLang="en-US" sz="1400" b="1" dirty="0">
                <a:latin typeface="微软雅黑" panose="020B0503020204020204" pitchFamily="34" charset="-122"/>
                <a:ea typeface="微软雅黑" panose="020B0503020204020204" pitchFamily="34" charset="-122"/>
              </a:rPr>
              <a:t>状态。</a:t>
            </a:r>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145"/>
                                        </p:tgtEl>
                                        <p:attrNameLst>
                                          <p:attrName>style.visibility</p:attrName>
                                        </p:attrNameLst>
                                      </p:cBhvr>
                                      <p:to>
                                        <p:strVal val="visible"/>
                                      </p:to>
                                    </p:set>
                                    <p:animEffect transition="in" filter="wipe(up)">
                                      <p:cBhvr>
                                        <p:cTn id="7" dur="2000"/>
                                        <p:tgtEl>
                                          <p:spTgt spid="145"/>
                                        </p:tgtEl>
                                      </p:cBhvr>
                                    </p:animEffect>
                                  </p:childTnLst>
                                </p:cTn>
                              </p:par>
                            </p:childTnLst>
                          </p:cTn>
                        </p:par>
                        <p:par>
                          <p:cTn id="8" fill="hold">
                            <p:stCondLst>
                              <p:cond delay="2500"/>
                            </p:stCondLst>
                            <p:childTnLst>
                              <p:par>
                                <p:cTn id="9" presetID="22" presetClass="entr" presetSubtype="8" fill="hold" nodeType="afterEffect">
                                  <p:stCondLst>
                                    <p:cond delay="1000"/>
                                  </p:stCondLst>
                                  <p:childTnLst>
                                    <p:set>
                                      <p:cBhvr>
                                        <p:cTn id="10" dur="1" fill="hold">
                                          <p:stCondLst>
                                            <p:cond delay="0"/>
                                          </p:stCondLst>
                                        </p:cTn>
                                        <p:tgtEl>
                                          <p:spTgt spid="137"/>
                                        </p:tgtEl>
                                        <p:attrNameLst>
                                          <p:attrName>style.visibility</p:attrName>
                                        </p:attrNameLst>
                                      </p:cBhvr>
                                      <p:to>
                                        <p:strVal val="visible"/>
                                      </p:to>
                                    </p:set>
                                    <p:animEffect transition="in" filter="wipe(left)">
                                      <p:cBhvr>
                                        <p:cTn id="11" dur="2000"/>
                                        <p:tgtEl>
                                          <p:spTgt spid="13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圆角矩形 58"/>
          <p:cNvSpPr/>
          <p:nvPr/>
        </p:nvSpPr>
        <p:spPr>
          <a:xfrm>
            <a:off x="545146" y="478052"/>
            <a:ext cx="8053711" cy="473782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solidFill>
                <a:schemeClr val="tx1"/>
              </a:solidFill>
            </a:endParaRPr>
          </a:p>
        </p:txBody>
      </p:sp>
      <p:sp>
        <p:nvSpPr>
          <p:cNvPr id="33" name="Text Box 155"/>
          <p:cNvSpPr txBox="1">
            <a:spLocks noChangeArrowheads="1"/>
          </p:cNvSpPr>
          <p:nvPr/>
        </p:nvSpPr>
        <p:spPr bwMode="auto">
          <a:xfrm>
            <a:off x="2708901" y="478052"/>
            <a:ext cx="3751385" cy="634020"/>
          </a:xfrm>
          <a:prstGeom prst="rect">
            <a:avLst/>
          </a:prstGeom>
          <a:noFill/>
          <a:ln w="9525">
            <a:noFill/>
            <a:miter lim="800000"/>
          </a:ln>
          <a:effectLst/>
        </p:spPr>
        <p:txBody>
          <a:bodyPr wrap="square" lIns="91436" tIns="45718" rIns="91436" bIns="45718">
            <a:spAutoFit/>
          </a:bodyPr>
          <a:lstStyle/>
          <a:p>
            <a:pPr algn="ctr">
              <a:lnSpc>
                <a:spcPct val="110000"/>
              </a:lnSpc>
            </a:pPr>
            <a:r>
              <a:rPr lang="en-US" altLang="zh-CN" sz="1600" b="1" dirty="0">
                <a:latin typeface="微软雅黑" panose="020B0503020204020204" pitchFamily="34" charset="-122"/>
                <a:ea typeface="微软雅黑" panose="020B0503020204020204" pitchFamily="34" charset="-122"/>
              </a:rPr>
              <a:t>TCP</a:t>
            </a:r>
            <a:r>
              <a:rPr lang="zh-CN" altLang="en-US" sz="1600" b="1" dirty="0">
                <a:latin typeface="微软雅黑" panose="020B0503020204020204" pitchFamily="34" charset="-122"/>
                <a:ea typeface="微软雅黑" panose="020B0503020204020204" pitchFamily="34" charset="-122"/>
              </a:rPr>
              <a:t>的连接释放：</a:t>
            </a:r>
            <a:endParaRPr lang="en-US" altLang="zh-CN" sz="1600" b="1" dirty="0">
              <a:latin typeface="微软雅黑" panose="020B0503020204020204" pitchFamily="34" charset="-122"/>
              <a:ea typeface="微软雅黑" panose="020B0503020204020204" pitchFamily="34" charset="-122"/>
            </a:endParaRPr>
          </a:p>
          <a:p>
            <a:pPr algn="ctr">
              <a:lnSpc>
                <a:spcPct val="110000"/>
              </a:lnSpc>
            </a:pPr>
            <a:r>
              <a:rPr lang="zh-CN" altLang="en-US" sz="1600" b="1" dirty="0">
                <a:latin typeface="微软雅黑" panose="020B0503020204020204" pitchFamily="34" charset="-122"/>
                <a:ea typeface="微软雅黑" panose="020B0503020204020204" pitchFamily="34" charset="-122"/>
              </a:rPr>
              <a:t>采用四报文握手</a:t>
            </a:r>
            <a:endParaRPr lang="zh-CN" altLang="en-US" sz="1600" b="1" dirty="0">
              <a:latin typeface="微软雅黑" panose="020B0503020204020204" pitchFamily="34" charset="-122"/>
              <a:ea typeface="微软雅黑" panose="020B0503020204020204" pitchFamily="34" charset="-122"/>
            </a:endParaRPr>
          </a:p>
        </p:txBody>
      </p:sp>
      <p:sp>
        <p:nvSpPr>
          <p:cNvPr id="34" name="AutoShape 6"/>
          <p:cNvSpPr>
            <a:spLocks noChangeArrowheads="1"/>
          </p:cNvSpPr>
          <p:nvPr/>
        </p:nvSpPr>
        <p:spPr bwMode="auto">
          <a:xfrm>
            <a:off x="3914406" y="1369679"/>
            <a:ext cx="1329718" cy="140763"/>
          </a:xfrm>
          <a:prstGeom prst="leftRightArrow">
            <a:avLst>
              <a:gd name="adj1" fmla="val 55880"/>
              <a:gd name="adj2" fmla="val 108285"/>
            </a:avLst>
          </a:prstGeom>
          <a:solidFill>
            <a:srgbClr val="FFFF00"/>
          </a:solidFill>
          <a:ln w="12700" algn="ctr">
            <a:solidFill>
              <a:schemeClr val="tx1"/>
            </a:solidFill>
            <a:miter lim="800000"/>
          </a:ln>
          <a:effectLst/>
        </p:spPr>
        <p:txBody>
          <a:bodyPr wrap="none" lIns="91436" tIns="45718" rIns="91436" bIns="45718" anchor="ct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37" name="Line 10"/>
          <p:cNvSpPr>
            <a:spLocks noChangeShapeType="1"/>
          </p:cNvSpPr>
          <p:nvPr/>
        </p:nvSpPr>
        <p:spPr bwMode="auto">
          <a:xfrm>
            <a:off x="3393851" y="1644119"/>
            <a:ext cx="2305317" cy="428484"/>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38" name="Rectangle 17"/>
          <p:cNvSpPr>
            <a:spLocks noChangeArrowheads="1"/>
          </p:cNvSpPr>
          <p:nvPr/>
        </p:nvSpPr>
        <p:spPr bwMode="auto">
          <a:xfrm>
            <a:off x="2860901" y="1228916"/>
            <a:ext cx="532065" cy="375367"/>
          </a:xfrm>
          <a:prstGeom prst="rect">
            <a:avLst/>
          </a:prstGeom>
          <a:solidFill>
            <a:srgbClr val="009900"/>
          </a:solidFill>
          <a:ln>
            <a:noFill/>
          </a:ln>
          <a:effectLst/>
        </p:spPr>
        <p:txBody>
          <a:bodyPr wrap="none" lIns="91436" tIns="45718" rIns="91436" bIns="45718" anchor="ct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39" name="Rectangle 19"/>
          <p:cNvSpPr>
            <a:spLocks noChangeArrowheads="1"/>
          </p:cNvSpPr>
          <p:nvPr/>
        </p:nvSpPr>
        <p:spPr bwMode="auto">
          <a:xfrm>
            <a:off x="5697395" y="1228915"/>
            <a:ext cx="532950" cy="825098"/>
          </a:xfrm>
          <a:prstGeom prst="rect">
            <a:avLst/>
          </a:prstGeom>
          <a:solidFill>
            <a:srgbClr val="009900"/>
          </a:solidFill>
          <a:ln>
            <a:noFill/>
          </a:ln>
          <a:effectLst/>
        </p:spPr>
        <p:txBody>
          <a:bodyPr wrap="none" lIns="91436" tIns="45718" rIns="91436" bIns="45718" anchor="ctr"/>
          <a:lstStyle/>
          <a:p>
            <a:pPr>
              <a:defRPr/>
            </a:pPr>
            <a:endParaRPr lang="zh-CN" altLang="en-US" sz="1000" b="1" kern="0">
              <a:latin typeface="微软雅黑" panose="020B0503020204020204" pitchFamily="34" charset="-122"/>
              <a:ea typeface="微软雅黑" panose="020B0503020204020204" pitchFamily="34" charset="-122"/>
            </a:endParaRPr>
          </a:p>
        </p:txBody>
      </p:sp>
      <p:grpSp>
        <p:nvGrpSpPr>
          <p:cNvPr id="40" name="Group 20"/>
          <p:cNvGrpSpPr/>
          <p:nvPr/>
        </p:nvGrpSpPr>
        <p:grpSpPr bwMode="auto">
          <a:xfrm>
            <a:off x="2806013" y="1182879"/>
            <a:ext cx="3501355" cy="46036"/>
            <a:chOff x="1020" y="481"/>
            <a:chExt cx="4037" cy="46"/>
          </a:xfrm>
        </p:grpSpPr>
        <p:sp>
          <p:nvSpPr>
            <p:cNvPr id="41" name="Line 21"/>
            <p:cNvSpPr>
              <a:spLocks noChangeShapeType="1"/>
            </p:cNvSpPr>
            <p:nvPr/>
          </p:nvSpPr>
          <p:spPr bwMode="auto">
            <a:xfrm>
              <a:off x="1020" y="527"/>
              <a:ext cx="4037" cy="0"/>
            </a:xfrm>
            <a:prstGeom prst="line">
              <a:avLst/>
            </a:prstGeom>
            <a:noFill/>
            <a:ln w="19050">
              <a:solidFill>
                <a:srgbClr val="3333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42" name="Line 22"/>
            <p:cNvSpPr>
              <a:spLocks noChangeShapeType="1"/>
            </p:cNvSpPr>
            <p:nvPr/>
          </p:nvSpPr>
          <p:spPr bwMode="auto">
            <a:xfrm>
              <a:off x="1020" y="481"/>
              <a:ext cx="4037" cy="0"/>
            </a:xfrm>
            <a:prstGeom prst="line">
              <a:avLst/>
            </a:prstGeom>
            <a:noFill/>
            <a:ln w="19050">
              <a:solidFill>
                <a:srgbClr val="3333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000" b="1" kern="0">
                <a:latin typeface="微软雅黑" panose="020B0503020204020204" pitchFamily="34" charset="-122"/>
                <a:ea typeface="微软雅黑" panose="020B0503020204020204" pitchFamily="34" charset="-122"/>
              </a:endParaRPr>
            </a:p>
          </p:txBody>
        </p:sp>
      </p:grpSp>
      <p:grpSp>
        <p:nvGrpSpPr>
          <p:cNvPr id="43" name="Group 37"/>
          <p:cNvGrpSpPr/>
          <p:nvPr/>
        </p:nvGrpSpPr>
        <p:grpSpPr bwMode="auto">
          <a:xfrm>
            <a:off x="2103085" y="1031495"/>
            <a:ext cx="922481" cy="603775"/>
            <a:chOff x="156" y="792"/>
            <a:chExt cx="1042" cy="682"/>
          </a:xfrm>
        </p:grpSpPr>
        <p:sp>
          <p:nvSpPr>
            <p:cNvPr id="44" name="Freeform 38"/>
            <p:cNvSpPr/>
            <p:nvPr/>
          </p:nvSpPr>
          <p:spPr bwMode="auto">
            <a:xfrm>
              <a:off x="185" y="792"/>
              <a:ext cx="1013"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45" name="Rectangle 39"/>
            <p:cNvSpPr>
              <a:spLocks noChangeArrowheads="1"/>
            </p:cNvSpPr>
            <p:nvPr/>
          </p:nvSpPr>
          <p:spPr bwMode="auto">
            <a:xfrm>
              <a:off x="156" y="1187"/>
              <a:ext cx="78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zh-CN" altLang="en-US" sz="1000" b="1" kern="0" dirty="0">
                  <a:latin typeface="微软雅黑" panose="020B0503020204020204" pitchFamily="34" charset="-122"/>
                  <a:ea typeface="微软雅黑" panose="020B0503020204020204" pitchFamily="34" charset="-122"/>
                </a:rPr>
                <a:t>主动关闭</a:t>
              </a:r>
              <a:endParaRPr lang="zh-CN" altLang="en-US" sz="1000" b="1" kern="0" dirty="0">
                <a:latin typeface="微软雅黑" panose="020B0503020204020204" pitchFamily="34" charset="-122"/>
                <a:ea typeface="微软雅黑" panose="020B0503020204020204" pitchFamily="34" charset="-122"/>
              </a:endParaRPr>
            </a:p>
          </p:txBody>
        </p:sp>
      </p:grpSp>
      <p:sp>
        <p:nvSpPr>
          <p:cNvPr id="46" name="Rectangle 42"/>
          <p:cNvSpPr>
            <a:spLocks noChangeArrowheads="1"/>
          </p:cNvSpPr>
          <p:nvPr/>
        </p:nvSpPr>
        <p:spPr bwMode="auto">
          <a:xfrm>
            <a:off x="4236470" y="1321871"/>
            <a:ext cx="759816" cy="262889"/>
          </a:xfrm>
          <a:prstGeom prst="rect">
            <a:avLst/>
          </a:prstGeom>
          <a:solidFill>
            <a:srgbClr val="00FFFF"/>
          </a:solidFill>
          <a:ln w="12700"/>
        </p:spPr>
        <p:style>
          <a:lnRef idx="2">
            <a:schemeClr val="dk1"/>
          </a:lnRef>
          <a:fillRef idx="1">
            <a:schemeClr val="lt1"/>
          </a:fillRef>
          <a:effectRef idx="0">
            <a:schemeClr val="dk1"/>
          </a:effectRef>
          <a:fontRef idx="minor">
            <a:schemeClr val="dk1"/>
          </a:fontRef>
        </p:style>
        <p:txBody>
          <a:bodyPr wrap="none" lIns="90484" tIns="44448" rIns="90484" bIns="44448">
            <a:spAutoFit/>
          </a:bodyPr>
          <a:lstStyle/>
          <a:p>
            <a:pPr algn="ctr" defTabSz="762000" eaLnBrk="0" hangingPunct="0">
              <a:defRPr/>
            </a:pPr>
            <a:r>
              <a:rPr lang="zh-CN" altLang="en-US" sz="1100" b="1" kern="0" dirty="0">
                <a:latin typeface="微软雅黑" panose="020B0503020204020204" pitchFamily="34" charset="-122"/>
                <a:ea typeface="微软雅黑" panose="020B0503020204020204" pitchFamily="34" charset="-122"/>
              </a:rPr>
              <a:t>数据传送</a:t>
            </a:r>
            <a:endParaRPr lang="zh-CN" altLang="en-US" sz="1100" b="1" kern="0" dirty="0">
              <a:latin typeface="微软雅黑" panose="020B0503020204020204" pitchFamily="34" charset="-122"/>
              <a:ea typeface="微软雅黑" panose="020B0503020204020204" pitchFamily="34" charset="-122"/>
            </a:endParaRPr>
          </a:p>
        </p:txBody>
      </p:sp>
      <p:sp>
        <p:nvSpPr>
          <p:cNvPr id="47" name="Rectangle 50"/>
          <p:cNvSpPr>
            <a:spLocks noChangeArrowheads="1"/>
          </p:cNvSpPr>
          <p:nvPr/>
        </p:nvSpPr>
        <p:spPr bwMode="auto">
          <a:xfrm>
            <a:off x="3204397" y="853549"/>
            <a:ext cx="27892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en-US" altLang="zh-CN" sz="1000" b="1" kern="0">
                <a:latin typeface="微软雅黑" panose="020B0503020204020204" pitchFamily="34" charset="-122"/>
                <a:ea typeface="微软雅黑" panose="020B0503020204020204" pitchFamily="34" charset="-122"/>
              </a:rPr>
              <a:t>A</a:t>
            </a:r>
            <a:endParaRPr lang="en-US" altLang="zh-CN" sz="1000" b="1" kern="0">
              <a:latin typeface="微软雅黑" panose="020B0503020204020204" pitchFamily="34" charset="-122"/>
              <a:ea typeface="微软雅黑" panose="020B0503020204020204" pitchFamily="34" charset="-122"/>
            </a:endParaRPr>
          </a:p>
        </p:txBody>
      </p:sp>
      <p:sp>
        <p:nvSpPr>
          <p:cNvPr id="48" name="Rectangle 51"/>
          <p:cNvSpPr>
            <a:spLocks noChangeArrowheads="1"/>
          </p:cNvSpPr>
          <p:nvPr/>
        </p:nvSpPr>
        <p:spPr bwMode="auto">
          <a:xfrm>
            <a:off x="5639240" y="853549"/>
            <a:ext cx="27090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en-US" altLang="zh-CN" sz="1000" b="1" kern="0" dirty="0">
                <a:latin typeface="微软雅黑" panose="020B0503020204020204" pitchFamily="34" charset="-122"/>
                <a:ea typeface="微软雅黑" panose="020B0503020204020204" pitchFamily="34" charset="-122"/>
              </a:rPr>
              <a:t>B</a:t>
            </a:r>
            <a:endParaRPr lang="en-US" altLang="zh-CN" sz="1000" b="1" kern="0" dirty="0">
              <a:latin typeface="微软雅黑" panose="020B0503020204020204" pitchFamily="34" charset="-122"/>
              <a:ea typeface="微软雅黑" panose="020B0503020204020204" pitchFamily="34" charset="-122"/>
            </a:endParaRPr>
          </a:p>
        </p:txBody>
      </p:sp>
      <p:sp>
        <p:nvSpPr>
          <p:cNvPr id="49" name="Rectangle 52"/>
          <p:cNvSpPr>
            <a:spLocks noChangeArrowheads="1"/>
          </p:cNvSpPr>
          <p:nvPr/>
        </p:nvSpPr>
        <p:spPr bwMode="auto">
          <a:xfrm>
            <a:off x="2886307" y="636674"/>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zh-CN" altLang="en-US" sz="1200" b="1" kern="0" dirty="0">
                <a:latin typeface="微软雅黑" panose="020B0503020204020204" pitchFamily="34" charset="-122"/>
                <a:ea typeface="微软雅黑" panose="020B0503020204020204" pitchFamily="34" charset="-122"/>
              </a:rPr>
              <a:t>客户</a:t>
            </a:r>
            <a:endParaRPr lang="zh-CN" altLang="en-US" sz="1200" b="1" kern="0" dirty="0">
              <a:latin typeface="微软雅黑" panose="020B0503020204020204" pitchFamily="34" charset="-122"/>
              <a:ea typeface="微软雅黑" panose="020B0503020204020204" pitchFamily="34" charset="-122"/>
            </a:endParaRPr>
          </a:p>
        </p:txBody>
      </p:sp>
      <p:sp>
        <p:nvSpPr>
          <p:cNvPr id="50" name="Rectangle 53"/>
          <p:cNvSpPr>
            <a:spLocks noChangeArrowheads="1"/>
          </p:cNvSpPr>
          <p:nvPr/>
        </p:nvSpPr>
        <p:spPr bwMode="auto">
          <a:xfrm>
            <a:off x="5628973" y="636674"/>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zh-CN" altLang="en-US" sz="1200" b="1" kern="0" dirty="0">
                <a:latin typeface="微软雅黑" panose="020B0503020204020204" pitchFamily="34" charset="-122"/>
                <a:ea typeface="微软雅黑" panose="020B0503020204020204" pitchFamily="34" charset="-122"/>
              </a:rPr>
              <a:t>服务器</a:t>
            </a:r>
            <a:endParaRPr lang="zh-CN" altLang="en-US" sz="1200" b="1" kern="0" dirty="0">
              <a:latin typeface="微软雅黑" panose="020B0503020204020204" pitchFamily="34" charset="-122"/>
              <a:ea typeface="微软雅黑" panose="020B0503020204020204" pitchFamily="34" charset="-122"/>
            </a:endParaRPr>
          </a:p>
        </p:txBody>
      </p:sp>
      <p:pic>
        <p:nvPicPr>
          <p:cNvPr id="51" name="Picture 134"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89734" y="878145"/>
            <a:ext cx="270208" cy="27020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34"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38885" y="878145"/>
            <a:ext cx="270208" cy="270208"/>
          </a:xfrm>
          <a:prstGeom prst="rect">
            <a:avLst/>
          </a:prstGeom>
          <a:noFill/>
          <a:extLst>
            <a:ext uri="{909E8E84-426E-40DD-AFC4-6F175D3DCCD1}">
              <a14:hiddenFill xmlns:a14="http://schemas.microsoft.com/office/drawing/2010/main">
                <a:solidFill>
                  <a:srgbClr val="FFFFFF"/>
                </a:solidFill>
              </a14:hiddenFill>
            </a:ext>
          </a:extLst>
        </p:spPr>
      </p:pic>
      <p:sp>
        <p:nvSpPr>
          <p:cNvPr id="53" name="Rectangle 46"/>
          <p:cNvSpPr>
            <a:spLocks noChangeArrowheads="1"/>
          </p:cNvSpPr>
          <p:nvPr/>
        </p:nvSpPr>
        <p:spPr bwMode="auto">
          <a:xfrm>
            <a:off x="2821018" y="1235111"/>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en-US" altLang="zh-CN" sz="1000" b="1" kern="0" dirty="0">
                <a:solidFill>
                  <a:schemeClr val="bg1"/>
                </a:solidFill>
                <a:latin typeface="微软雅黑" panose="020B0503020204020204" pitchFamily="34" charset="-122"/>
                <a:ea typeface="微软雅黑" panose="020B0503020204020204" pitchFamily="34" charset="-122"/>
              </a:rPr>
              <a:t>ESTAB-</a:t>
            </a:r>
            <a:endParaRPr lang="en-US" altLang="zh-CN" sz="1000" b="1" kern="0" dirty="0">
              <a:solidFill>
                <a:schemeClr val="bg1"/>
              </a:solidFill>
              <a:latin typeface="微软雅黑" panose="020B0503020204020204" pitchFamily="34" charset="-122"/>
              <a:ea typeface="微软雅黑" panose="020B0503020204020204" pitchFamily="34" charset="-122"/>
            </a:endParaRPr>
          </a:p>
          <a:p>
            <a:pPr defTabSz="762000" eaLnBrk="0" hangingPunct="0">
              <a:defRPr/>
            </a:pPr>
            <a:r>
              <a:rPr lang="en-US" altLang="zh-CN" sz="1000" b="1" kern="0" dirty="0">
                <a:solidFill>
                  <a:schemeClr val="bg1"/>
                </a:solidFill>
                <a:latin typeface="微软雅黑" panose="020B0503020204020204" pitchFamily="34" charset="-122"/>
                <a:ea typeface="微软雅黑" panose="020B0503020204020204" pitchFamily="34" charset="-122"/>
              </a:rPr>
              <a:t>LISHED</a:t>
            </a:r>
            <a:endParaRPr lang="en-US" altLang="zh-CN" sz="1000" b="1" kern="0" dirty="0">
              <a:solidFill>
                <a:schemeClr val="bg1"/>
              </a:solidFill>
              <a:latin typeface="微软雅黑" panose="020B0503020204020204" pitchFamily="34" charset="-122"/>
              <a:ea typeface="微软雅黑" panose="020B0503020204020204" pitchFamily="34" charset="-122"/>
            </a:endParaRPr>
          </a:p>
        </p:txBody>
      </p:sp>
      <p:sp>
        <p:nvSpPr>
          <p:cNvPr id="54" name="Rectangle 47"/>
          <p:cNvSpPr>
            <a:spLocks noChangeArrowheads="1"/>
          </p:cNvSpPr>
          <p:nvPr/>
        </p:nvSpPr>
        <p:spPr bwMode="auto">
          <a:xfrm>
            <a:off x="5642883" y="1478570"/>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en-US" altLang="zh-CN" sz="1000" b="1" kern="0" dirty="0">
                <a:solidFill>
                  <a:schemeClr val="bg1"/>
                </a:solidFill>
                <a:latin typeface="微软雅黑" panose="020B0503020204020204" pitchFamily="34" charset="-122"/>
                <a:ea typeface="微软雅黑" panose="020B0503020204020204" pitchFamily="34" charset="-122"/>
              </a:rPr>
              <a:t>ESTAB-</a:t>
            </a:r>
            <a:endParaRPr lang="en-US" altLang="zh-CN" sz="1000" b="1" kern="0" dirty="0">
              <a:solidFill>
                <a:schemeClr val="bg1"/>
              </a:solidFill>
              <a:latin typeface="微软雅黑" panose="020B0503020204020204" pitchFamily="34" charset="-122"/>
              <a:ea typeface="微软雅黑" panose="020B0503020204020204" pitchFamily="34" charset="-122"/>
            </a:endParaRPr>
          </a:p>
          <a:p>
            <a:pPr defTabSz="762000" eaLnBrk="0" hangingPunct="0">
              <a:defRPr/>
            </a:pPr>
            <a:r>
              <a:rPr lang="en-US" altLang="zh-CN" sz="1000" b="1" kern="0" dirty="0">
                <a:solidFill>
                  <a:schemeClr val="bg1"/>
                </a:solidFill>
                <a:latin typeface="微软雅黑" panose="020B0503020204020204" pitchFamily="34" charset="-122"/>
                <a:ea typeface="微软雅黑" panose="020B0503020204020204" pitchFamily="34" charset="-122"/>
              </a:rPr>
              <a:t>LISHED</a:t>
            </a:r>
            <a:endParaRPr lang="en-US" altLang="zh-CN" sz="1000" b="1" kern="0" dirty="0">
              <a:solidFill>
                <a:schemeClr val="bg1"/>
              </a:solidFill>
              <a:latin typeface="微软雅黑" panose="020B0503020204020204" pitchFamily="34" charset="-122"/>
              <a:ea typeface="微软雅黑" panose="020B0503020204020204" pitchFamily="34" charset="-122"/>
            </a:endParaRPr>
          </a:p>
        </p:txBody>
      </p:sp>
      <p:grpSp>
        <p:nvGrpSpPr>
          <p:cNvPr id="55" name="Group 2"/>
          <p:cNvGrpSpPr/>
          <p:nvPr/>
        </p:nvGrpSpPr>
        <p:grpSpPr bwMode="auto">
          <a:xfrm>
            <a:off x="3384906" y="1606777"/>
            <a:ext cx="2321296" cy="2086458"/>
            <a:chOff x="1474" y="1888"/>
            <a:chExt cx="2412" cy="2432"/>
          </a:xfrm>
        </p:grpSpPr>
        <p:sp>
          <p:nvSpPr>
            <p:cNvPr id="56" name="Line 3"/>
            <p:cNvSpPr>
              <a:spLocks noChangeShapeType="1"/>
            </p:cNvSpPr>
            <p:nvPr/>
          </p:nvSpPr>
          <p:spPr bwMode="auto">
            <a:xfrm>
              <a:off x="1474" y="1888"/>
              <a:ext cx="0" cy="2432"/>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57" name="Line 4"/>
            <p:cNvSpPr>
              <a:spLocks noChangeShapeType="1"/>
            </p:cNvSpPr>
            <p:nvPr/>
          </p:nvSpPr>
          <p:spPr bwMode="auto">
            <a:xfrm>
              <a:off x="3886" y="2409"/>
              <a:ext cx="0" cy="1911"/>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200" kern="0">
                <a:latin typeface="微软雅黑" panose="020B0503020204020204" pitchFamily="34" charset="-122"/>
                <a:ea typeface="微软雅黑" panose="020B0503020204020204" pitchFamily="34" charset="-122"/>
              </a:endParaRPr>
            </a:p>
          </p:txBody>
        </p:sp>
      </p:grpSp>
      <p:sp>
        <p:nvSpPr>
          <p:cNvPr id="58" name="Text Box 155"/>
          <p:cNvSpPr txBox="1">
            <a:spLocks noChangeArrowheads="1"/>
          </p:cNvSpPr>
          <p:nvPr/>
        </p:nvSpPr>
        <p:spPr bwMode="auto">
          <a:xfrm>
            <a:off x="863808" y="3180348"/>
            <a:ext cx="7514326" cy="1717393"/>
          </a:xfrm>
          <a:prstGeom prst="rect">
            <a:avLst/>
          </a:prstGeom>
          <a:solidFill>
            <a:srgbClr val="99FFCC"/>
          </a:solidFill>
          <a:ln w="9525">
            <a:solidFill>
              <a:schemeClr val="tx1"/>
            </a:solidFill>
            <a:miter lim="800000"/>
          </a:ln>
          <a:effectLst/>
        </p:spPr>
        <p:txBody>
          <a:bodyPr wrap="square" lIns="91436" tIns="45718" rIns="91436" bIns="45718">
            <a:spAutoFit/>
          </a:bodyPr>
          <a:lstStyle/>
          <a:p>
            <a:pPr marL="285750" indent="-285750">
              <a:lnSpc>
                <a:spcPct val="110000"/>
              </a:lnSpc>
              <a:buFont typeface="Wingdings" panose="05000000000000000000" pitchFamily="2" charset="2"/>
              <a:buChar char="l"/>
            </a:pPr>
            <a:r>
              <a:rPr lang="en-US" altLang="zh-CN" sz="1600" b="1" dirty="0">
                <a:latin typeface="微软雅黑" panose="020B0503020204020204" pitchFamily="34" charset="-122"/>
                <a:ea typeface="微软雅黑" panose="020B0503020204020204" pitchFamily="34" charset="-122"/>
              </a:rPr>
              <a:t>B </a:t>
            </a:r>
            <a:r>
              <a:rPr lang="zh-CN" altLang="en-US" sz="1600" b="1" dirty="0">
                <a:latin typeface="微软雅黑" panose="020B0503020204020204" pitchFamily="34" charset="-122"/>
                <a:ea typeface="微软雅黑" panose="020B0503020204020204" pitchFamily="34" charset="-122"/>
              </a:rPr>
              <a:t>发出确认，确认号 </a:t>
            </a:r>
            <a:r>
              <a:rPr lang="en-US" altLang="zh-CN" sz="1600" b="1" dirty="0" err="1">
                <a:latin typeface="微软雅黑" panose="020B0503020204020204" pitchFamily="34" charset="-122"/>
                <a:ea typeface="微软雅黑" panose="020B0503020204020204" pitchFamily="34" charset="-122"/>
              </a:rPr>
              <a:t>ack</a:t>
            </a:r>
            <a:r>
              <a:rPr lang="en-US" altLang="zh-CN" sz="1600" b="1" dirty="0">
                <a:latin typeface="微软雅黑" panose="020B0503020204020204" pitchFamily="34" charset="-122"/>
                <a:ea typeface="微软雅黑" panose="020B0503020204020204" pitchFamily="34" charset="-122"/>
              </a:rPr>
              <a:t> = u+1</a:t>
            </a:r>
            <a:r>
              <a:rPr lang="zh-CN" altLang="en-US" sz="1600" b="1" dirty="0">
                <a:latin typeface="微软雅黑" panose="020B0503020204020204" pitchFamily="34" charset="-122"/>
                <a:ea typeface="微软雅黑" panose="020B0503020204020204" pitchFamily="34" charset="-122"/>
              </a:rPr>
              <a:t>，而这个报文段自己的序号 </a:t>
            </a:r>
            <a:r>
              <a:rPr lang="en-US" altLang="zh-CN" sz="1600" b="1" dirty="0" err="1">
                <a:latin typeface="微软雅黑" panose="020B0503020204020204" pitchFamily="34" charset="-122"/>
                <a:ea typeface="微软雅黑" panose="020B0503020204020204" pitchFamily="34" charset="-122"/>
              </a:rPr>
              <a:t>seq</a:t>
            </a:r>
            <a:r>
              <a:rPr lang="en-US" altLang="zh-CN" sz="1600" b="1" dirty="0">
                <a:latin typeface="微软雅黑" panose="020B0503020204020204" pitchFamily="34" charset="-122"/>
                <a:ea typeface="微软雅黑" panose="020B0503020204020204" pitchFamily="34" charset="-122"/>
              </a:rPr>
              <a:t> = v</a:t>
            </a:r>
            <a:r>
              <a:rPr lang="zh-CN" altLang="en-US"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p>
            <a:pPr marL="285750" indent="-285750">
              <a:lnSpc>
                <a:spcPct val="110000"/>
              </a:lnSpc>
              <a:buFont typeface="Wingdings" panose="05000000000000000000" pitchFamily="2" charset="2"/>
              <a:buChar char="l"/>
            </a:pPr>
            <a:r>
              <a:rPr lang="en-US" altLang="zh-CN" sz="1600" b="1" dirty="0">
                <a:latin typeface="微软雅黑" panose="020B0503020204020204" pitchFamily="34" charset="-122"/>
                <a:ea typeface="微软雅黑" panose="020B0503020204020204" pitchFamily="34" charset="-122"/>
              </a:rPr>
              <a:t>B</a:t>
            </a:r>
            <a:r>
              <a:rPr lang="zh-CN" altLang="en-US" sz="1600" b="1" dirty="0">
                <a:latin typeface="微软雅黑" panose="020B0503020204020204" pitchFamily="34" charset="-122"/>
                <a:ea typeface="微软雅黑" panose="020B0503020204020204" pitchFamily="34" charset="-122"/>
              </a:rPr>
              <a:t>进入了</a:t>
            </a:r>
            <a:r>
              <a:rPr lang="en-US" altLang="zh-CN" sz="1600" b="1" dirty="0">
                <a:latin typeface="微软雅黑" panose="020B0503020204020204" pitchFamily="34" charset="-122"/>
                <a:ea typeface="微软雅黑" panose="020B0503020204020204" pitchFamily="34" charset="-122"/>
              </a:rPr>
              <a:t>CLOSE-WAIT</a:t>
            </a:r>
            <a:r>
              <a:rPr lang="zh-CN" altLang="en-US" sz="1600" b="1" dirty="0">
                <a:latin typeface="微软雅黑" panose="020B0503020204020204" pitchFamily="34" charset="-122"/>
                <a:ea typeface="微软雅黑" panose="020B0503020204020204" pitchFamily="34" charset="-122"/>
              </a:rPr>
              <a:t>状态。</a:t>
            </a:r>
            <a:endParaRPr lang="en-US" altLang="zh-CN" sz="1600" b="1" dirty="0">
              <a:latin typeface="微软雅黑" panose="020B0503020204020204" pitchFamily="34" charset="-122"/>
              <a:ea typeface="微软雅黑" panose="020B0503020204020204" pitchFamily="34" charset="-122"/>
            </a:endParaRPr>
          </a:p>
          <a:p>
            <a:pPr marL="285750" indent="-285750">
              <a:lnSpc>
                <a:spcPct val="110000"/>
              </a:lnSpc>
              <a:buFont typeface="Wingdings" panose="05000000000000000000" pitchFamily="2" charset="2"/>
              <a:buChar char="l"/>
            </a:pPr>
            <a:r>
              <a:rPr lang="en-US" altLang="zh-CN" sz="1600" b="1" dirty="0">
                <a:latin typeface="微软雅黑" panose="020B0503020204020204" pitchFamily="34" charset="-122"/>
                <a:ea typeface="微软雅黑" panose="020B0503020204020204" pitchFamily="34" charset="-122"/>
              </a:rPr>
              <a:t>B</a:t>
            </a:r>
            <a:r>
              <a:rPr lang="zh-CN" altLang="en-US" sz="1600" b="1" dirty="0">
                <a:latin typeface="微软雅黑" panose="020B0503020204020204" pitchFamily="34" charset="-122"/>
                <a:ea typeface="微软雅黑" panose="020B0503020204020204" pitchFamily="34" charset="-122"/>
              </a:rPr>
              <a:t>的</a:t>
            </a:r>
            <a:r>
              <a:rPr lang="en-US" altLang="zh-CN" sz="1600" b="1" dirty="0">
                <a:latin typeface="微软雅黑" panose="020B0503020204020204" pitchFamily="34" charset="-122"/>
                <a:ea typeface="微软雅黑" panose="020B0503020204020204" pitchFamily="34" charset="-122"/>
              </a:rPr>
              <a:t>TCP</a:t>
            </a:r>
            <a:r>
              <a:rPr lang="zh-CN" altLang="en-US" sz="1600" b="1" dirty="0">
                <a:latin typeface="微软雅黑" panose="020B0503020204020204" pitchFamily="34" charset="-122"/>
                <a:ea typeface="微软雅黑" panose="020B0503020204020204" pitchFamily="34" charset="-122"/>
              </a:rPr>
              <a:t>服务进程通知高层应用进程。</a:t>
            </a:r>
            <a:endParaRPr lang="zh-CN" altLang="en-US" sz="1600" b="1" dirty="0">
              <a:latin typeface="微软雅黑" panose="020B0503020204020204" pitchFamily="34" charset="-122"/>
              <a:ea typeface="微软雅黑" panose="020B0503020204020204" pitchFamily="34" charset="-122"/>
            </a:endParaRPr>
          </a:p>
          <a:p>
            <a:pPr marL="285750" indent="-285750">
              <a:lnSpc>
                <a:spcPct val="110000"/>
              </a:lnSpc>
              <a:buFont typeface="Wingdings" panose="05000000000000000000" pitchFamily="2" charset="2"/>
              <a:buChar char="l"/>
            </a:pPr>
            <a:r>
              <a:rPr lang="zh-CN" altLang="en-US" sz="1600" b="1" dirty="0">
                <a:solidFill>
                  <a:srgbClr val="FF0000"/>
                </a:solidFill>
                <a:latin typeface="微软雅黑" panose="020B0503020204020204" pitchFamily="34" charset="-122"/>
                <a:ea typeface="微软雅黑" panose="020B0503020204020204" pitchFamily="34" charset="-122"/>
              </a:rPr>
              <a:t>从 </a:t>
            </a:r>
            <a:r>
              <a:rPr lang="en-US" altLang="zh-CN" sz="1600" b="1" dirty="0">
                <a:solidFill>
                  <a:srgbClr val="FF0000"/>
                </a:solidFill>
                <a:latin typeface="微软雅黑" panose="020B0503020204020204" pitchFamily="34" charset="-122"/>
                <a:ea typeface="微软雅黑" panose="020B0503020204020204" pitchFamily="34" charset="-122"/>
              </a:rPr>
              <a:t>A </a:t>
            </a:r>
            <a:r>
              <a:rPr lang="zh-CN" altLang="en-US" sz="1600" b="1" dirty="0">
                <a:solidFill>
                  <a:srgbClr val="FF0000"/>
                </a:solidFill>
                <a:latin typeface="微软雅黑" panose="020B0503020204020204" pitchFamily="34" charset="-122"/>
                <a:ea typeface="微软雅黑" panose="020B0503020204020204" pitchFamily="34" charset="-122"/>
              </a:rPr>
              <a:t>到 </a:t>
            </a:r>
            <a:r>
              <a:rPr lang="en-US" altLang="zh-CN" sz="1600" b="1" dirty="0">
                <a:solidFill>
                  <a:srgbClr val="FF0000"/>
                </a:solidFill>
                <a:latin typeface="微软雅黑" panose="020B0503020204020204" pitchFamily="34" charset="-122"/>
                <a:ea typeface="微软雅黑" panose="020B0503020204020204" pitchFamily="34" charset="-122"/>
              </a:rPr>
              <a:t>B </a:t>
            </a:r>
            <a:r>
              <a:rPr lang="zh-CN" altLang="en-US" sz="1600" b="1" dirty="0">
                <a:solidFill>
                  <a:srgbClr val="FF0000"/>
                </a:solidFill>
                <a:latin typeface="微软雅黑" panose="020B0503020204020204" pitchFamily="34" charset="-122"/>
                <a:ea typeface="微软雅黑" panose="020B0503020204020204" pitchFamily="34" charset="-122"/>
              </a:rPr>
              <a:t>这个方向的连接就释放</a:t>
            </a:r>
            <a:r>
              <a:rPr lang="zh-CN" altLang="en-US" sz="1600" b="1" dirty="0">
                <a:latin typeface="微软雅黑" panose="020B0503020204020204" pitchFamily="34" charset="-122"/>
                <a:ea typeface="微软雅黑" panose="020B0503020204020204" pitchFamily="34" charset="-122"/>
              </a:rPr>
              <a:t>了，</a:t>
            </a:r>
            <a:r>
              <a:rPr lang="en-US" altLang="zh-CN" sz="1600" b="1" dirty="0">
                <a:latin typeface="微软雅黑" panose="020B0503020204020204" pitchFamily="34" charset="-122"/>
                <a:ea typeface="微软雅黑" panose="020B0503020204020204" pitchFamily="34" charset="-122"/>
              </a:rPr>
              <a:t>TCP </a:t>
            </a:r>
            <a:r>
              <a:rPr lang="zh-CN" altLang="en-US" sz="1600" b="1" dirty="0">
                <a:latin typeface="微软雅黑" panose="020B0503020204020204" pitchFamily="34" charset="-122"/>
                <a:ea typeface="微软雅黑" panose="020B0503020204020204" pitchFamily="34" charset="-122"/>
              </a:rPr>
              <a:t>连接处于半关闭状态。</a:t>
            </a:r>
            <a:r>
              <a:rPr lang="en-US" altLang="zh-CN" sz="1600" b="1" dirty="0">
                <a:latin typeface="微软雅黑" panose="020B0503020204020204" pitchFamily="34" charset="-122"/>
                <a:ea typeface="微软雅黑" panose="020B0503020204020204" pitchFamily="34" charset="-122"/>
              </a:rPr>
              <a:t>A</a:t>
            </a:r>
            <a:r>
              <a:rPr lang="zh-CN" altLang="en-US" sz="1600" b="1" dirty="0">
                <a:latin typeface="微软雅黑" panose="020B0503020204020204" pitchFamily="34" charset="-122"/>
                <a:ea typeface="微软雅黑" panose="020B0503020204020204" pitchFamily="34" charset="-122"/>
              </a:rPr>
              <a:t>没有数据发送了，但</a:t>
            </a:r>
            <a:r>
              <a:rPr lang="en-US" altLang="zh-CN" sz="1600" b="1" dirty="0">
                <a:latin typeface="微软雅黑" panose="020B0503020204020204" pitchFamily="34" charset="-122"/>
                <a:ea typeface="微软雅黑" panose="020B0503020204020204" pitchFamily="34" charset="-122"/>
              </a:rPr>
              <a:t>B </a:t>
            </a:r>
            <a:r>
              <a:rPr lang="zh-CN" altLang="en-US" sz="1600" b="1" dirty="0">
                <a:latin typeface="微软雅黑" panose="020B0503020204020204" pitchFamily="34" charset="-122"/>
                <a:ea typeface="微软雅黑" panose="020B0503020204020204" pitchFamily="34" charset="-122"/>
              </a:rPr>
              <a:t>若发送数据，</a:t>
            </a:r>
            <a:r>
              <a:rPr lang="en-US" altLang="zh-CN" sz="1600" b="1" dirty="0">
                <a:latin typeface="微软雅黑" panose="020B0503020204020204" pitchFamily="34" charset="-122"/>
                <a:ea typeface="微软雅黑" panose="020B0503020204020204" pitchFamily="34" charset="-122"/>
              </a:rPr>
              <a:t>A </a:t>
            </a:r>
            <a:r>
              <a:rPr lang="zh-CN" altLang="en-US" sz="1600" b="1" dirty="0">
                <a:latin typeface="微软雅黑" panose="020B0503020204020204" pitchFamily="34" charset="-122"/>
                <a:ea typeface="微软雅黑" panose="020B0503020204020204" pitchFamily="34" charset="-122"/>
              </a:rPr>
              <a:t>仍要接收。</a:t>
            </a:r>
            <a:endParaRPr lang="en-US" altLang="zh-CN" sz="1600" b="1" dirty="0">
              <a:latin typeface="微软雅黑" panose="020B0503020204020204" pitchFamily="34" charset="-122"/>
              <a:ea typeface="微软雅黑" panose="020B0503020204020204" pitchFamily="34" charset="-122"/>
            </a:endParaRPr>
          </a:p>
          <a:p>
            <a:pPr marL="285750" indent="-285750">
              <a:lnSpc>
                <a:spcPct val="110000"/>
              </a:lnSpc>
              <a:buFont typeface="Wingdings" panose="05000000000000000000" pitchFamily="2" charset="2"/>
              <a:buChar char="l"/>
            </a:pPr>
            <a:r>
              <a:rPr lang="en-US" altLang="zh-CN" sz="1600" b="1" dirty="0">
                <a:latin typeface="微软雅黑" panose="020B0503020204020204" pitchFamily="34" charset="-122"/>
                <a:ea typeface="微软雅黑" panose="020B0503020204020204" pitchFamily="34" charset="-122"/>
              </a:rPr>
              <a:t>A</a:t>
            </a:r>
            <a:r>
              <a:rPr lang="zh-CN" altLang="en-US" sz="1600" b="1" dirty="0">
                <a:latin typeface="微软雅黑" panose="020B0503020204020204" pitchFamily="34" charset="-122"/>
                <a:ea typeface="微软雅黑" panose="020B0503020204020204" pitchFamily="34" charset="-122"/>
              </a:rPr>
              <a:t>收到来自</a:t>
            </a:r>
            <a:r>
              <a:rPr lang="en-US" altLang="zh-CN" sz="1600" b="1" dirty="0">
                <a:latin typeface="微软雅黑" panose="020B0503020204020204" pitchFamily="34" charset="-122"/>
                <a:ea typeface="微软雅黑" panose="020B0503020204020204" pitchFamily="34" charset="-122"/>
              </a:rPr>
              <a:t>B</a:t>
            </a:r>
            <a:r>
              <a:rPr lang="zh-CN" altLang="en-US" sz="1600" b="1" dirty="0">
                <a:latin typeface="微软雅黑" panose="020B0503020204020204" pitchFamily="34" charset="-122"/>
                <a:ea typeface="微软雅黑" panose="020B0503020204020204" pitchFamily="34" charset="-122"/>
              </a:rPr>
              <a:t>的确认，进入</a:t>
            </a:r>
            <a:r>
              <a:rPr lang="en-US" altLang="zh-CN" sz="1600" b="1" dirty="0">
                <a:latin typeface="微软雅黑" panose="020B0503020204020204" pitchFamily="34" charset="-122"/>
                <a:ea typeface="微软雅黑" panose="020B0503020204020204" pitchFamily="34" charset="-122"/>
              </a:rPr>
              <a:t>FIN-WAIT-2</a:t>
            </a:r>
            <a:r>
              <a:rPr lang="zh-CN" altLang="en-US" sz="1600" b="1" dirty="0">
                <a:latin typeface="微软雅黑" panose="020B0503020204020204" pitchFamily="34" charset="-122"/>
                <a:ea typeface="微软雅黑" panose="020B0503020204020204" pitchFamily="34" charset="-122"/>
              </a:rPr>
              <a:t>状态，等待</a:t>
            </a:r>
            <a:r>
              <a:rPr lang="en-US" altLang="zh-CN" sz="1600" b="1" dirty="0">
                <a:latin typeface="微软雅黑" panose="020B0503020204020204" pitchFamily="34" charset="-122"/>
                <a:ea typeface="微软雅黑" panose="020B0503020204020204" pitchFamily="34" charset="-122"/>
              </a:rPr>
              <a:t>B</a:t>
            </a:r>
            <a:r>
              <a:rPr lang="zh-CN" altLang="en-US" sz="1600" b="1" dirty="0">
                <a:latin typeface="微软雅黑" panose="020B0503020204020204" pitchFamily="34" charset="-122"/>
                <a:ea typeface="微软雅黑" panose="020B0503020204020204" pitchFamily="34" charset="-122"/>
              </a:rPr>
              <a:t>发出的连接释放报文段。</a:t>
            </a:r>
            <a:endParaRPr lang="en-US" altLang="zh-CN" sz="1600" b="1" dirty="0">
              <a:latin typeface="微软雅黑" panose="020B0503020204020204" pitchFamily="34" charset="-122"/>
              <a:ea typeface="微软雅黑" panose="020B0503020204020204" pitchFamily="34" charset="-122"/>
            </a:endParaRPr>
          </a:p>
        </p:txBody>
      </p:sp>
      <p:grpSp>
        <p:nvGrpSpPr>
          <p:cNvPr id="62" name="Group 43"/>
          <p:cNvGrpSpPr/>
          <p:nvPr/>
        </p:nvGrpSpPr>
        <p:grpSpPr bwMode="auto">
          <a:xfrm>
            <a:off x="6121459" y="1097891"/>
            <a:ext cx="750734" cy="997731"/>
            <a:chOff x="4695" y="867"/>
            <a:chExt cx="848" cy="1127"/>
          </a:xfrm>
        </p:grpSpPr>
        <p:sp>
          <p:nvSpPr>
            <p:cNvPr id="63" name="Freeform 44"/>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65" name="Rectangle 45"/>
            <p:cNvSpPr>
              <a:spLocks noChangeArrowheads="1"/>
            </p:cNvSpPr>
            <p:nvPr/>
          </p:nvSpPr>
          <p:spPr bwMode="auto">
            <a:xfrm>
              <a:off x="5047" y="1120"/>
              <a:ext cx="496" cy="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zh-CN" altLang="en-US" sz="1000" b="1" kern="0" dirty="0">
                  <a:latin typeface="微软雅黑" panose="020B0503020204020204" pitchFamily="34" charset="-122"/>
                  <a:ea typeface="微软雅黑" panose="020B0503020204020204" pitchFamily="34" charset="-122"/>
                </a:rPr>
                <a:t>通知</a:t>
              </a:r>
              <a:endParaRPr lang="zh-CN" altLang="en-US" sz="1000" b="1" kern="0" dirty="0">
                <a:latin typeface="微软雅黑" panose="020B0503020204020204" pitchFamily="34" charset="-122"/>
                <a:ea typeface="微软雅黑" panose="020B0503020204020204" pitchFamily="34" charset="-122"/>
              </a:endParaRPr>
            </a:p>
            <a:p>
              <a:pPr defTabSz="762000" eaLnBrk="0" hangingPunct="0">
                <a:defRPr/>
              </a:pPr>
              <a:r>
                <a:rPr lang="zh-CN" altLang="en-US" sz="1000" b="1" kern="0" dirty="0">
                  <a:latin typeface="微软雅黑" panose="020B0503020204020204" pitchFamily="34" charset="-122"/>
                  <a:ea typeface="微软雅黑" panose="020B0503020204020204" pitchFamily="34" charset="-122"/>
                </a:rPr>
                <a:t>应用</a:t>
              </a:r>
              <a:endParaRPr lang="zh-CN" altLang="en-US" sz="1000" b="1" kern="0" dirty="0">
                <a:latin typeface="微软雅黑" panose="020B0503020204020204" pitchFamily="34" charset="-122"/>
                <a:ea typeface="微软雅黑" panose="020B0503020204020204" pitchFamily="34" charset="-122"/>
              </a:endParaRPr>
            </a:p>
            <a:p>
              <a:pPr defTabSz="762000" eaLnBrk="0" hangingPunct="0">
                <a:defRPr/>
              </a:pPr>
              <a:r>
                <a:rPr lang="zh-CN" altLang="en-US" sz="1000" b="1" kern="0" dirty="0">
                  <a:latin typeface="微软雅黑" panose="020B0503020204020204" pitchFamily="34" charset="-122"/>
                  <a:ea typeface="微软雅黑" panose="020B0503020204020204" pitchFamily="34" charset="-122"/>
                </a:rPr>
                <a:t>进程</a:t>
              </a:r>
              <a:endParaRPr lang="zh-CN" altLang="en-US" sz="1000" b="1" kern="0" dirty="0">
                <a:latin typeface="微软雅黑" panose="020B0503020204020204" pitchFamily="34" charset="-122"/>
                <a:ea typeface="微软雅黑" panose="020B0503020204020204" pitchFamily="34" charset="-122"/>
              </a:endParaRPr>
            </a:p>
          </p:txBody>
        </p:sp>
      </p:grpSp>
      <p:grpSp>
        <p:nvGrpSpPr>
          <p:cNvPr id="69" name="Group 11"/>
          <p:cNvGrpSpPr/>
          <p:nvPr/>
        </p:nvGrpSpPr>
        <p:grpSpPr bwMode="auto">
          <a:xfrm>
            <a:off x="3401819" y="2096507"/>
            <a:ext cx="2305317" cy="429369"/>
            <a:chOff x="1623" y="1995"/>
            <a:chExt cx="2604" cy="485"/>
          </a:xfrm>
        </p:grpSpPr>
        <p:sp>
          <p:nvSpPr>
            <p:cNvPr id="70" name="Rectangle 12"/>
            <p:cNvSpPr>
              <a:spLocks noChangeArrowheads="1"/>
            </p:cNvSpPr>
            <p:nvPr/>
          </p:nvSpPr>
          <p:spPr bwMode="auto">
            <a:xfrm rot="20990024" flipH="1">
              <a:off x="1826" y="2006"/>
              <a:ext cx="2041" cy="258"/>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n-US" altLang="zh-CN" sz="900" b="1" kern="0" dirty="0">
                  <a:latin typeface="微软雅黑" panose="020B0503020204020204" pitchFamily="34" charset="-122"/>
                  <a:ea typeface="微软雅黑" panose="020B0503020204020204" pitchFamily="34" charset="-122"/>
                </a:rPr>
                <a:t>ACK = 1, </a:t>
              </a:r>
              <a:r>
                <a:rPr lang="en-US" altLang="zh-CN" sz="900" b="1" kern="0" dirty="0" err="1">
                  <a:latin typeface="微软雅黑" panose="020B0503020204020204" pitchFamily="34" charset="-122"/>
                  <a:ea typeface="微软雅黑" panose="020B0503020204020204" pitchFamily="34" charset="-122"/>
                </a:rPr>
                <a:t>seq</a:t>
              </a:r>
              <a:r>
                <a:rPr lang="en-US" altLang="zh-CN" sz="900" b="1" kern="0" dirty="0">
                  <a:latin typeface="微软雅黑" panose="020B0503020204020204" pitchFamily="34" charset="-122"/>
                  <a:ea typeface="微软雅黑" panose="020B0503020204020204" pitchFamily="34" charset="-122"/>
                </a:rPr>
                <a:t> = v, </a:t>
              </a:r>
              <a:r>
                <a:rPr lang="en-US" altLang="zh-CN" sz="900" b="1" kern="0" dirty="0" err="1">
                  <a:latin typeface="微软雅黑" panose="020B0503020204020204" pitchFamily="34" charset="-122"/>
                  <a:ea typeface="微软雅黑" panose="020B0503020204020204" pitchFamily="34" charset="-122"/>
                </a:rPr>
                <a:t>ack</a:t>
              </a:r>
              <a:r>
                <a:rPr lang="en-US" altLang="zh-CN" sz="900" b="1" kern="0" dirty="0">
                  <a:latin typeface="微软雅黑" panose="020B0503020204020204" pitchFamily="34" charset="-122"/>
                  <a:ea typeface="微软雅黑" panose="020B0503020204020204" pitchFamily="34" charset="-122"/>
                </a:rPr>
                <a:t>= u </a:t>
              </a:r>
              <a:r>
                <a:rPr lang="en-US" altLang="zh-CN" sz="900" b="1" kern="0" dirty="0">
                  <a:latin typeface="微软雅黑" panose="020B0503020204020204" pitchFamily="34" charset="-122"/>
                  <a:ea typeface="微软雅黑" panose="020B0503020204020204" pitchFamily="34" charset="-122"/>
                  <a:sym typeface="Symbol" panose="05050102010706020507" pitchFamily="18" charset="2"/>
                </a:rPr>
                <a:t> 1</a:t>
              </a:r>
              <a:endParaRPr lang="en-US" altLang="zh-CN" sz="900" b="1" kern="0" dirty="0">
                <a:latin typeface="微软雅黑" panose="020B0503020204020204" pitchFamily="34" charset="-122"/>
                <a:ea typeface="微软雅黑" panose="020B0503020204020204" pitchFamily="34" charset="-122"/>
              </a:endParaRPr>
            </a:p>
          </p:txBody>
        </p:sp>
        <p:sp>
          <p:nvSpPr>
            <p:cNvPr id="71" name="Line 13"/>
            <p:cNvSpPr>
              <a:spLocks noChangeShapeType="1"/>
            </p:cNvSpPr>
            <p:nvPr/>
          </p:nvSpPr>
          <p:spPr bwMode="auto">
            <a:xfrm flipH="1">
              <a:off x="1623" y="1995"/>
              <a:ext cx="2604" cy="485"/>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000" b="1" kern="0">
                <a:latin typeface="微软雅黑" panose="020B0503020204020204" pitchFamily="34" charset="-122"/>
                <a:ea typeface="微软雅黑" panose="020B0503020204020204" pitchFamily="34" charset="-122"/>
              </a:endParaRPr>
            </a:p>
          </p:txBody>
        </p:sp>
      </p:grpSp>
      <p:sp>
        <p:nvSpPr>
          <p:cNvPr id="60" name="Rectangle 19"/>
          <p:cNvSpPr>
            <a:spLocks noChangeArrowheads="1"/>
          </p:cNvSpPr>
          <p:nvPr/>
        </p:nvSpPr>
        <p:spPr bwMode="auto">
          <a:xfrm>
            <a:off x="2856428" y="1618192"/>
            <a:ext cx="532950" cy="825098"/>
          </a:xfrm>
          <a:prstGeom prst="rect">
            <a:avLst/>
          </a:prstGeom>
        </p:spPr>
        <p:style>
          <a:lnRef idx="1">
            <a:schemeClr val="accent4"/>
          </a:lnRef>
          <a:fillRef idx="2">
            <a:schemeClr val="accent4"/>
          </a:fillRef>
          <a:effectRef idx="1">
            <a:schemeClr val="accent4"/>
          </a:effectRef>
          <a:fontRef idx="minor">
            <a:schemeClr val="dk1"/>
          </a:fontRef>
        </p:style>
        <p:txBody>
          <a:bodyPr wrap="none" lIns="91436" tIns="45718" rIns="91436" bIns="45718" anchor="ctr"/>
          <a:lstStyle/>
          <a:p>
            <a:pPr lvl="0">
              <a:defRPr/>
            </a:pPr>
            <a:r>
              <a:rPr lang="en-US" altLang="zh-CN" sz="1000" b="1" dirty="0">
                <a:latin typeface="微软雅黑" panose="020B0503020204020204" pitchFamily="34" charset="-122"/>
                <a:ea typeface="微软雅黑" panose="020B0503020204020204" pitchFamily="34" charset="-122"/>
              </a:rPr>
              <a:t>FIN-</a:t>
            </a:r>
            <a:endParaRPr lang="en-US" altLang="zh-CN" sz="1000" b="1" dirty="0">
              <a:latin typeface="微软雅黑" panose="020B0503020204020204" pitchFamily="34" charset="-122"/>
              <a:ea typeface="微软雅黑" panose="020B0503020204020204" pitchFamily="34" charset="-122"/>
            </a:endParaRPr>
          </a:p>
          <a:p>
            <a:pPr lvl="0">
              <a:defRPr/>
            </a:pPr>
            <a:r>
              <a:rPr lang="en-US" altLang="zh-CN" sz="1000" b="1" dirty="0">
                <a:latin typeface="微软雅黑" panose="020B0503020204020204" pitchFamily="34" charset="-122"/>
                <a:ea typeface="微软雅黑" panose="020B0503020204020204" pitchFamily="34" charset="-122"/>
              </a:rPr>
              <a:t>WAIT</a:t>
            </a:r>
            <a:endParaRPr lang="en-US" altLang="zh-CN" sz="1000" b="1" dirty="0">
              <a:latin typeface="微软雅黑" panose="020B0503020204020204" pitchFamily="34" charset="-122"/>
              <a:ea typeface="微软雅黑" panose="020B0503020204020204" pitchFamily="34" charset="-122"/>
            </a:endParaRPr>
          </a:p>
          <a:p>
            <a:pPr lvl="0">
              <a:defRPr/>
            </a:pPr>
            <a:r>
              <a:rPr lang="en-US" altLang="zh-CN" sz="1000" b="1" dirty="0">
                <a:latin typeface="微软雅黑" panose="020B0503020204020204" pitchFamily="34" charset="-122"/>
                <a:ea typeface="微软雅黑" panose="020B0503020204020204" pitchFamily="34" charset="-122"/>
              </a:rPr>
              <a:t>-1</a:t>
            </a:r>
            <a:r>
              <a:rPr lang="zh-CN" altLang="en-US" sz="1000" b="1" kern="0" dirty="0">
                <a:latin typeface="微软雅黑" panose="020B0503020204020204" pitchFamily="34" charset="-122"/>
                <a:ea typeface="微软雅黑" panose="020B0503020204020204" pitchFamily="34" charset="-122"/>
              </a:rPr>
              <a:t>终止</a:t>
            </a:r>
            <a:endParaRPr lang="en-US" altLang="zh-CN" sz="1000" b="1" kern="0" dirty="0">
              <a:latin typeface="微软雅黑" panose="020B0503020204020204" pitchFamily="34" charset="-122"/>
              <a:ea typeface="微软雅黑" panose="020B0503020204020204" pitchFamily="34" charset="-122"/>
            </a:endParaRPr>
          </a:p>
          <a:p>
            <a:pPr lvl="0">
              <a:defRPr/>
            </a:pPr>
            <a:r>
              <a:rPr lang="zh-CN" altLang="en-US" sz="1000" b="1" kern="0" dirty="0">
                <a:latin typeface="微软雅黑" panose="020B0503020204020204" pitchFamily="34" charset="-122"/>
                <a:ea typeface="微软雅黑" panose="020B0503020204020204" pitchFamily="34" charset="-122"/>
              </a:rPr>
              <a:t>等待</a:t>
            </a:r>
            <a:r>
              <a:rPr lang="en-US" altLang="zh-CN" sz="1000" b="1" kern="0" dirty="0">
                <a:latin typeface="微软雅黑" panose="020B0503020204020204" pitchFamily="34" charset="-122"/>
                <a:ea typeface="微软雅黑" panose="020B0503020204020204" pitchFamily="34" charset="-122"/>
              </a:rPr>
              <a:t>1</a:t>
            </a:r>
            <a:endParaRPr lang="zh-CN" altLang="en-US" sz="1000" b="1" kern="0"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4076417" y="2369536"/>
            <a:ext cx="974645" cy="291364"/>
            <a:chOff x="4076414" y="2558723"/>
            <a:chExt cx="974645" cy="291364"/>
          </a:xfrm>
        </p:grpSpPr>
        <p:sp>
          <p:nvSpPr>
            <p:cNvPr id="61" name="AutoShape 5"/>
            <p:cNvSpPr>
              <a:spLocks noChangeArrowheads="1"/>
            </p:cNvSpPr>
            <p:nvPr/>
          </p:nvSpPr>
          <p:spPr bwMode="auto">
            <a:xfrm rot="20948448">
              <a:off x="4076414" y="2718177"/>
              <a:ext cx="377137" cy="131910"/>
            </a:xfrm>
            <a:prstGeom prst="leftArrow">
              <a:avLst>
                <a:gd name="adj1" fmla="val 53620"/>
                <a:gd name="adj2" fmla="val 119816"/>
              </a:avLst>
            </a:prstGeom>
            <a:solidFill>
              <a:srgbClr val="FFFF00"/>
            </a:solidFill>
            <a:ln w="12700" algn="ctr">
              <a:solidFill>
                <a:schemeClr val="tx1"/>
              </a:solidFill>
              <a:miter lim="800000"/>
            </a:ln>
            <a:effectLst/>
          </p:spPr>
          <p:txBody>
            <a:bodyPr wrap="none" anchor="ct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64" name="Rectangle 54"/>
            <p:cNvSpPr>
              <a:spLocks noChangeArrowheads="1"/>
            </p:cNvSpPr>
            <p:nvPr/>
          </p:nvSpPr>
          <p:spPr bwMode="auto">
            <a:xfrm rot="20971112">
              <a:off x="4355355" y="2558723"/>
              <a:ext cx="695704" cy="243656"/>
            </a:xfrm>
            <a:prstGeom prst="rect">
              <a:avLst/>
            </a:prstGeom>
            <a:solidFill>
              <a:srgbClr val="00FFFF"/>
            </a:solidFill>
            <a:ln w="12700"/>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defTabSz="762000" eaLnBrk="0" hangingPunct="0">
                <a:defRPr/>
              </a:pPr>
              <a:r>
                <a:rPr lang="zh-CN" altLang="en-US" sz="1000" b="1" kern="0" dirty="0">
                  <a:latin typeface="微软雅黑" panose="020B0503020204020204" pitchFamily="34" charset="-122"/>
                  <a:ea typeface="微软雅黑" panose="020B0503020204020204" pitchFamily="34" charset="-122"/>
                </a:rPr>
                <a:t>数据传送</a:t>
              </a:r>
              <a:endParaRPr lang="zh-CN" altLang="en-US" sz="1000" b="1" kern="0" dirty="0">
                <a:latin typeface="微软雅黑" panose="020B0503020204020204" pitchFamily="34" charset="-122"/>
                <a:ea typeface="微软雅黑" panose="020B0503020204020204" pitchFamily="34" charset="-122"/>
              </a:endParaRPr>
            </a:p>
          </p:txBody>
        </p:sp>
      </p:grpSp>
      <p:sp>
        <p:nvSpPr>
          <p:cNvPr id="67" name="Rectangle 19"/>
          <p:cNvSpPr>
            <a:spLocks noChangeArrowheads="1"/>
          </p:cNvSpPr>
          <p:nvPr/>
        </p:nvSpPr>
        <p:spPr bwMode="auto">
          <a:xfrm>
            <a:off x="2851627" y="2460947"/>
            <a:ext cx="532950" cy="691605"/>
          </a:xfrm>
          <a:prstGeom prst="rect">
            <a:avLst/>
          </a:prstGeom>
        </p:spPr>
        <p:style>
          <a:lnRef idx="1">
            <a:schemeClr val="accent6"/>
          </a:lnRef>
          <a:fillRef idx="2">
            <a:schemeClr val="accent6"/>
          </a:fillRef>
          <a:effectRef idx="1">
            <a:schemeClr val="accent6"/>
          </a:effectRef>
          <a:fontRef idx="minor">
            <a:schemeClr val="dk1"/>
          </a:fontRef>
        </p:style>
        <p:txBody>
          <a:bodyPr wrap="none" lIns="91436" tIns="45718" rIns="91436" bIns="45718" anchor="ctr"/>
          <a:lstStyle/>
          <a:p>
            <a:pPr lvl="0">
              <a:defRPr/>
            </a:pPr>
            <a:r>
              <a:rPr lang="en-US" altLang="zh-CN" sz="1000" b="1" dirty="0">
                <a:latin typeface="微软雅黑" panose="020B0503020204020204" pitchFamily="34" charset="-122"/>
                <a:ea typeface="微软雅黑" panose="020B0503020204020204" pitchFamily="34" charset="-122"/>
              </a:rPr>
              <a:t>FIN</a:t>
            </a:r>
            <a:endParaRPr lang="en-US" altLang="zh-CN" sz="1000" b="1" dirty="0">
              <a:latin typeface="微软雅黑" panose="020B0503020204020204" pitchFamily="34" charset="-122"/>
              <a:ea typeface="微软雅黑" panose="020B0503020204020204" pitchFamily="34" charset="-122"/>
            </a:endParaRPr>
          </a:p>
          <a:p>
            <a:pPr lvl="0">
              <a:defRPr/>
            </a:pPr>
            <a:r>
              <a:rPr lang="en-US" altLang="zh-CN" sz="1000" b="1" dirty="0">
                <a:latin typeface="微软雅黑" panose="020B0503020204020204" pitchFamily="34" charset="-122"/>
                <a:ea typeface="微软雅黑" panose="020B0503020204020204" pitchFamily="34" charset="-122"/>
              </a:rPr>
              <a:t>-WAIT</a:t>
            </a:r>
            <a:endParaRPr lang="en-US" altLang="zh-CN" sz="1000" b="1" dirty="0">
              <a:latin typeface="微软雅黑" panose="020B0503020204020204" pitchFamily="34" charset="-122"/>
              <a:ea typeface="微软雅黑" panose="020B0503020204020204" pitchFamily="34" charset="-122"/>
            </a:endParaRPr>
          </a:p>
          <a:p>
            <a:pPr lvl="0">
              <a:defRPr/>
            </a:pPr>
            <a:r>
              <a:rPr lang="en-US" altLang="zh-CN" sz="1000" b="1" dirty="0">
                <a:latin typeface="微软雅黑" panose="020B0503020204020204" pitchFamily="34" charset="-122"/>
                <a:ea typeface="微软雅黑" panose="020B0503020204020204" pitchFamily="34" charset="-122"/>
              </a:rPr>
              <a:t>-2</a:t>
            </a:r>
            <a:r>
              <a:rPr lang="zh-CN" altLang="en-US" sz="1000" b="1" dirty="0">
                <a:latin typeface="微软雅黑" panose="020B0503020204020204" pitchFamily="34" charset="-122"/>
                <a:ea typeface="微软雅黑" panose="020B0503020204020204" pitchFamily="34" charset="-122"/>
              </a:rPr>
              <a:t>终止</a:t>
            </a:r>
            <a:endParaRPr lang="en-US" altLang="zh-CN" sz="1000" b="1" dirty="0">
              <a:latin typeface="微软雅黑" panose="020B0503020204020204" pitchFamily="34" charset="-122"/>
              <a:ea typeface="微软雅黑" panose="020B0503020204020204" pitchFamily="34" charset="-122"/>
            </a:endParaRPr>
          </a:p>
          <a:p>
            <a:pPr lvl="0">
              <a:defRPr/>
            </a:pPr>
            <a:r>
              <a:rPr lang="zh-CN" altLang="en-US" sz="1000" b="1" dirty="0">
                <a:latin typeface="微软雅黑" panose="020B0503020204020204" pitchFamily="34" charset="-122"/>
                <a:ea typeface="微软雅黑" panose="020B0503020204020204" pitchFamily="34" charset="-122"/>
              </a:rPr>
              <a:t>等待</a:t>
            </a:r>
            <a:r>
              <a:rPr lang="en-US" altLang="zh-CN" sz="1000" b="1" dirty="0">
                <a:latin typeface="微软雅黑" panose="020B0503020204020204" pitchFamily="34" charset="-122"/>
                <a:ea typeface="微软雅黑" panose="020B0503020204020204" pitchFamily="34" charset="-122"/>
              </a:rPr>
              <a:t>2</a:t>
            </a:r>
            <a:endParaRPr lang="zh-CN" altLang="en-US" sz="1000" b="1" kern="0" dirty="0">
              <a:latin typeface="微软雅黑" panose="020B0503020204020204" pitchFamily="34" charset="-122"/>
              <a:ea typeface="微软雅黑" panose="020B0503020204020204" pitchFamily="34" charset="-122"/>
            </a:endParaRPr>
          </a:p>
        </p:txBody>
      </p:sp>
      <p:sp>
        <p:nvSpPr>
          <p:cNvPr id="68" name="Rectangle 19"/>
          <p:cNvSpPr>
            <a:spLocks noChangeArrowheads="1"/>
          </p:cNvSpPr>
          <p:nvPr/>
        </p:nvSpPr>
        <p:spPr bwMode="auto">
          <a:xfrm>
            <a:off x="5684488" y="2030741"/>
            <a:ext cx="532950" cy="623745"/>
          </a:xfrm>
          <a:prstGeom prst="rect">
            <a:avLst/>
          </a:prstGeom>
        </p:spPr>
        <p:style>
          <a:lnRef idx="1">
            <a:schemeClr val="accent6"/>
          </a:lnRef>
          <a:fillRef idx="2">
            <a:schemeClr val="accent6"/>
          </a:fillRef>
          <a:effectRef idx="1">
            <a:schemeClr val="accent6"/>
          </a:effectRef>
          <a:fontRef idx="minor">
            <a:schemeClr val="dk1"/>
          </a:fontRef>
        </p:style>
        <p:txBody>
          <a:bodyPr wrap="none" lIns="91436" tIns="45718" rIns="91436" bIns="45718" anchor="ctr"/>
          <a:lstStyle/>
          <a:p>
            <a:pPr lvl="0">
              <a:defRPr/>
            </a:pPr>
            <a:r>
              <a:rPr lang="en-US" altLang="zh-CN" sz="1000" b="1" dirty="0">
                <a:latin typeface="微软雅黑" panose="020B0503020204020204" pitchFamily="34" charset="-122"/>
                <a:ea typeface="微软雅黑" panose="020B0503020204020204" pitchFamily="34" charset="-122"/>
              </a:rPr>
              <a:t>CLOSE</a:t>
            </a:r>
            <a:endParaRPr lang="en-US" altLang="zh-CN" sz="1000" b="1" dirty="0">
              <a:latin typeface="微软雅黑" panose="020B0503020204020204" pitchFamily="34" charset="-122"/>
              <a:ea typeface="微软雅黑" panose="020B0503020204020204" pitchFamily="34" charset="-122"/>
            </a:endParaRPr>
          </a:p>
          <a:p>
            <a:pPr lvl="0">
              <a:defRPr/>
            </a:pPr>
            <a:r>
              <a:rPr lang="en-US" altLang="zh-CN" sz="1000" b="1" dirty="0">
                <a:latin typeface="微软雅黑" panose="020B0503020204020204" pitchFamily="34" charset="-122"/>
                <a:ea typeface="微软雅黑" panose="020B0503020204020204" pitchFamily="34" charset="-122"/>
              </a:rPr>
              <a:t>-WAIT</a:t>
            </a:r>
            <a:endParaRPr lang="en-US" altLang="zh-CN" sz="1000" b="1" dirty="0">
              <a:latin typeface="微软雅黑" panose="020B0503020204020204" pitchFamily="34" charset="-122"/>
              <a:ea typeface="微软雅黑" panose="020B0503020204020204" pitchFamily="34" charset="-122"/>
            </a:endParaRPr>
          </a:p>
          <a:p>
            <a:pPr lvl="0">
              <a:defRPr/>
            </a:pPr>
            <a:r>
              <a:rPr lang="zh-CN" altLang="en-US" sz="1000" b="1" dirty="0">
                <a:latin typeface="微软雅黑" panose="020B0503020204020204" pitchFamily="34" charset="-122"/>
                <a:ea typeface="微软雅黑" panose="020B0503020204020204" pitchFamily="34" charset="-122"/>
              </a:rPr>
              <a:t>关闭等待</a:t>
            </a:r>
            <a:endParaRPr lang="en-US" altLang="zh-CN" sz="1000" b="1" dirty="0">
              <a:latin typeface="微软雅黑" panose="020B0503020204020204" pitchFamily="34" charset="-122"/>
              <a:ea typeface="微软雅黑" panose="020B0503020204020204" pitchFamily="34" charset="-122"/>
            </a:endParaRPr>
          </a:p>
        </p:txBody>
      </p:sp>
      <p:sp>
        <p:nvSpPr>
          <p:cNvPr id="66" name="Rectangle 9"/>
          <p:cNvSpPr>
            <a:spLocks noChangeArrowheads="1"/>
          </p:cNvSpPr>
          <p:nvPr/>
        </p:nvSpPr>
        <p:spPr bwMode="auto">
          <a:xfrm rot="597975">
            <a:off x="3466445" y="1635712"/>
            <a:ext cx="2308859" cy="243457"/>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4" tIns="44448" rIns="90484" bIns="44448">
            <a:spAutoFit/>
          </a:bodyPr>
          <a:lstStyle/>
          <a:p>
            <a:pPr defTabSz="762000" eaLnBrk="0" hangingPunct="0">
              <a:defRPr/>
            </a:pPr>
            <a:r>
              <a:rPr lang="en-US" altLang="zh-CN" sz="1000" b="1" kern="0" dirty="0">
                <a:latin typeface="微软雅黑" panose="020B0503020204020204" pitchFamily="34" charset="-122"/>
                <a:ea typeface="微软雅黑" panose="020B0503020204020204" pitchFamily="34" charset="-122"/>
              </a:rPr>
              <a:t>FIN = 1, ACK=1</a:t>
            </a:r>
            <a:r>
              <a:rPr lang="zh-CN" altLang="en-US" sz="1000" b="1" kern="0" dirty="0">
                <a:latin typeface="微软雅黑" panose="020B0503020204020204" pitchFamily="34" charset="-122"/>
                <a:ea typeface="微软雅黑" panose="020B0503020204020204" pitchFamily="34" charset="-122"/>
              </a:rPr>
              <a:t>，</a:t>
            </a:r>
            <a:r>
              <a:rPr lang="en-US" altLang="zh-CN" sz="1000" b="1" kern="0" dirty="0">
                <a:latin typeface="微软雅黑" panose="020B0503020204020204" pitchFamily="34" charset="-122"/>
                <a:ea typeface="微软雅黑" panose="020B0503020204020204" pitchFamily="34" charset="-122"/>
              </a:rPr>
              <a:t>seq = u</a:t>
            </a:r>
            <a:r>
              <a:rPr lang="zh-CN" altLang="en-US" sz="1000" b="1" kern="0" dirty="0">
                <a:latin typeface="微软雅黑" panose="020B0503020204020204" pitchFamily="34" charset="-122"/>
                <a:ea typeface="微软雅黑" panose="020B0503020204020204" pitchFamily="34" charset="-122"/>
              </a:rPr>
              <a:t>，</a:t>
            </a:r>
            <a:r>
              <a:rPr lang="en-US" altLang="zh-CN" sz="1000" b="1" kern="0" dirty="0">
                <a:latin typeface="微软雅黑" panose="020B0503020204020204" pitchFamily="34" charset="-122"/>
                <a:ea typeface="微软雅黑" panose="020B0503020204020204" pitchFamily="34" charset="-122"/>
              </a:rPr>
              <a:t>ack=v</a:t>
            </a:r>
            <a:endParaRPr lang="en-US" altLang="zh-CN" sz="1000" b="1" kern="0" dirty="0">
              <a:latin typeface="微软雅黑" panose="020B0503020204020204" pitchFamily="34" charset="-122"/>
              <a:ea typeface="微软雅黑" panose="020B0503020204020204" pitchFamily="34" charset="-122"/>
            </a:endParaRPr>
          </a:p>
        </p:txBody>
      </p:sp>
      <p:sp>
        <p:nvSpPr>
          <p:cNvPr id="72" name="矩形 71"/>
          <p:cNvSpPr/>
          <p:nvPr/>
        </p:nvSpPr>
        <p:spPr>
          <a:xfrm>
            <a:off x="598073" y="1769131"/>
            <a:ext cx="2222945" cy="530912"/>
          </a:xfrm>
          <a:prstGeom prst="rect">
            <a:avLst/>
          </a:prstGeom>
        </p:spPr>
        <p:txBody>
          <a:bodyPr wrap="square" lIns="91436" tIns="45718" rIns="91436" bIns="45718">
            <a:spAutoFit/>
          </a:bodyPr>
          <a:lstStyle/>
          <a:p>
            <a:r>
              <a:rPr lang="zh-CN" altLang="en-US" sz="1400" b="1" dirty="0">
                <a:latin typeface="微软雅黑" panose="020B0503020204020204" pitchFamily="34" charset="-122"/>
                <a:ea typeface="微软雅黑" panose="020B0503020204020204" pitchFamily="34" charset="-122"/>
              </a:rPr>
              <a:t>发送 </a:t>
            </a:r>
            <a:r>
              <a:rPr lang="en-US" altLang="zh-CN" sz="1400" b="1" dirty="0">
                <a:latin typeface="微软雅黑" panose="020B0503020204020204" pitchFamily="34" charset="-122"/>
                <a:ea typeface="微软雅黑" panose="020B0503020204020204" pitchFamily="34" charset="-122"/>
              </a:rPr>
              <a:t>TCP</a:t>
            </a:r>
            <a:r>
              <a:rPr lang="zh-CN" altLang="en-US" sz="1400" b="1" dirty="0">
                <a:latin typeface="微软雅黑" panose="020B0503020204020204" pitchFamily="34" charset="-122"/>
                <a:ea typeface="微软雅黑" panose="020B0503020204020204" pitchFamily="34" charset="-122"/>
              </a:rPr>
              <a:t>连接释放报文段，并进入终止等待</a:t>
            </a:r>
            <a:r>
              <a:rPr lang="en-US" altLang="zh-CN" sz="1400" b="1" dirty="0">
                <a:latin typeface="微软雅黑" panose="020B0503020204020204" pitchFamily="34" charset="-122"/>
                <a:ea typeface="微软雅黑" panose="020B0503020204020204" pitchFamily="34" charset="-122"/>
              </a:rPr>
              <a:t>1</a:t>
            </a:r>
            <a:r>
              <a:rPr lang="zh-CN" altLang="en-US" sz="1400" b="1" dirty="0">
                <a:latin typeface="微软雅黑" panose="020B0503020204020204" pitchFamily="34" charset="-122"/>
                <a:ea typeface="微软雅黑" panose="020B0503020204020204" pitchFamily="34" charset="-122"/>
              </a:rPr>
              <a:t>状态。</a:t>
            </a:r>
            <a:endParaRPr lang="zh-CN" altLang="en-US" sz="1400" dirty="0"/>
          </a:p>
        </p:txBody>
      </p:sp>
      <p:sp>
        <p:nvSpPr>
          <p:cNvPr id="73" name="矩形 72"/>
          <p:cNvSpPr/>
          <p:nvPr/>
        </p:nvSpPr>
        <p:spPr>
          <a:xfrm>
            <a:off x="6307368" y="2057596"/>
            <a:ext cx="2070766" cy="530912"/>
          </a:xfrm>
          <a:prstGeom prst="rect">
            <a:avLst/>
          </a:prstGeom>
        </p:spPr>
        <p:txBody>
          <a:bodyPr wrap="square" lIns="91436" tIns="45718" rIns="91436" bIns="45718">
            <a:spAutoFit/>
          </a:bodyPr>
          <a:lstStyle/>
          <a:p>
            <a:r>
              <a:rPr lang="zh-CN" altLang="en-US" sz="1400" b="1" dirty="0">
                <a:latin typeface="微软雅黑" panose="020B0503020204020204" pitchFamily="34" charset="-122"/>
                <a:ea typeface="微软雅黑" panose="020B0503020204020204" pitchFamily="34" charset="-122"/>
              </a:rPr>
              <a:t>发送 </a:t>
            </a:r>
            <a:r>
              <a:rPr lang="en-US" altLang="zh-CN" sz="1400" b="1" dirty="0">
                <a:latin typeface="微软雅黑" panose="020B0503020204020204" pitchFamily="34" charset="-122"/>
                <a:ea typeface="微软雅黑" panose="020B0503020204020204" pitchFamily="34" charset="-122"/>
              </a:rPr>
              <a:t>TCP</a:t>
            </a:r>
            <a:r>
              <a:rPr lang="zh-CN" altLang="en-US" sz="1400" b="1" dirty="0">
                <a:latin typeface="微软雅黑" panose="020B0503020204020204" pitchFamily="34" charset="-122"/>
                <a:ea typeface="微软雅黑" panose="020B0503020204020204" pitchFamily="34" charset="-122"/>
              </a:rPr>
              <a:t>普通确认报文段，并进入关闭状态。</a:t>
            </a:r>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1000"/>
                                  </p:stCondLst>
                                  <p:childTnLst>
                                    <p:set>
                                      <p:cBhvr>
                                        <p:cTn id="6" dur="1" fill="hold">
                                          <p:stCondLst>
                                            <p:cond delay="0"/>
                                          </p:stCondLst>
                                        </p:cTn>
                                        <p:tgtEl>
                                          <p:spTgt spid="69"/>
                                        </p:tgtEl>
                                        <p:attrNameLst>
                                          <p:attrName>style.visibility</p:attrName>
                                        </p:attrNameLst>
                                      </p:cBhvr>
                                      <p:to>
                                        <p:strVal val="visible"/>
                                      </p:to>
                                    </p:set>
                                    <p:animEffect transition="in" filter="wipe(right)">
                                      <p:cBhvr>
                                        <p:cTn id="7" dur="2000"/>
                                        <p:tgtEl>
                                          <p:spTgt spid="6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圆角矩形 61"/>
          <p:cNvSpPr/>
          <p:nvPr/>
        </p:nvSpPr>
        <p:spPr>
          <a:xfrm>
            <a:off x="545146" y="649224"/>
            <a:ext cx="8053711" cy="423808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solidFill>
                <a:schemeClr val="tx1"/>
              </a:solidFill>
            </a:endParaRPr>
          </a:p>
        </p:txBody>
      </p:sp>
      <p:sp>
        <p:nvSpPr>
          <p:cNvPr id="36" name="Text Box 155"/>
          <p:cNvSpPr txBox="1">
            <a:spLocks noChangeArrowheads="1"/>
          </p:cNvSpPr>
          <p:nvPr/>
        </p:nvSpPr>
        <p:spPr bwMode="auto">
          <a:xfrm>
            <a:off x="2708901" y="667244"/>
            <a:ext cx="3751385" cy="634020"/>
          </a:xfrm>
          <a:prstGeom prst="rect">
            <a:avLst/>
          </a:prstGeom>
          <a:noFill/>
          <a:ln w="9525">
            <a:noFill/>
            <a:miter lim="800000"/>
          </a:ln>
          <a:effectLst/>
        </p:spPr>
        <p:txBody>
          <a:bodyPr wrap="square" lIns="91436" tIns="45718" rIns="91436" bIns="45718">
            <a:spAutoFit/>
          </a:bodyPr>
          <a:lstStyle/>
          <a:p>
            <a:pPr algn="ctr">
              <a:lnSpc>
                <a:spcPct val="110000"/>
              </a:lnSpc>
            </a:pPr>
            <a:r>
              <a:rPr lang="en-US" altLang="zh-CN" sz="1600" b="1" dirty="0">
                <a:latin typeface="微软雅黑" panose="020B0503020204020204" pitchFamily="34" charset="-122"/>
                <a:ea typeface="微软雅黑" panose="020B0503020204020204" pitchFamily="34" charset="-122"/>
              </a:rPr>
              <a:t>TCP</a:t>
            </a:r>
            <a:r>
              <a:rPr lang="zh-CN" altLang="en-US" sz="1600" b="1" dirty="0">
                <a:latin typeface="微软雅黑" panose="020B0503020204020204" pitchFamily="34" charset="-122"/>
                <a:ea typeface="微软雅黑" panose="020B0503020204020204" pitchFamily="34" charset="-122"/>
              </a:rPr>
              <a:t>的连接释放：</a:t>
            </a:r>
            <a:endParaRPr lang="en-US" altLang="zh-CN" sz="1600" b="1" dirty="0">
              <a:latin typeface="微软雅黑" panose="020B0503020204020204" pitchFamily="34" charset="-122"/>
              <a:ea typeface="微软雅黑" panose="020B0503020204020204" pitchFamily="34" charset="-122"/>
            </a:endParaRPr>
          </a:p>
          <a:p>
            <a:pPr algn="ctr">
              <a:lnSpc>
                <a:spcPct val="110000"/>
              </a:lnSpc>
            </a:pPr>
            <a:r>
              <a:rPr lang="zh-CN" altLang="en-US" sz="1600" b="1" dirty="0">
                <a:latin typeface="微软雅黑" panose="020B0503020204020204" pitchFamily="34" charset="-122"/>
                <a:ea typeface="微软雅黑" panose="020B0503020204020204" pitchFamily="34" charset="-122"/>
              </a:rPr>
              <a:t>采用四报文握手</a:t>
            </a:r>
            <a:endParaRPr lang="zh-CN" altLang="en-US" sz="1600" b="1" dirty="0">
              <a:latin typeface="微软雅黑" panose="020B0503020204020204" pitchFamily="34" charset="-122"/>
              <a:ea typeface="微软雅黑" panose="020B0503020204020204" pitchFamily="34" charset="-122"/>
            </a:endParaRPr>
          </a:p>
        </p:txBody>
      </p:sp>
      <p:sp>
        <p:nvSpPr>
          <p:cNvPr id="37" name="AutoShape 6"/>
          <p:cNvSpPr>
            <a:spLocks noChangeArrowheads="1"/>
          </p:cNvSpPr>
          <p:nvPr/>
        </p:nvSpPr>
        <p:spPr bwMode="auto">
          <a:xfrm>
            <a:off x="3914406" y="1558871"/>
            <a:ext cx="1329718" cy="140763"/>
          </a:xfrm>
          <a:prstGeom prst="leftRightArrow">
            <a:avLst>
              <a:gd name="adj1" fmla="val 55880"/>
              <a:gd name="adj2" fmla="val 108285"/>
            </a:avLst>
          </a:prstGeom>
          <a:solidFill>
            <a:srgbClr val="FFFF00"/>
          </a:solidFill>
          <a:ln w="12700" algn="ctr">
            <a:solidFill>
              <a:schemeClr val="tx1"/>
            </a:solidFill>
            <a:miter lim="800000"/>
          </a:ln>
          <a:effectLst/>
        </p:spPr>
        <p:txBody>
          <a:bodyPr wrap="none" lIns="91436" tIns="45718" rIns="91436" bIns="45718" anchor="ct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40" name="Line 10"/>
          <p:cNvSpPr>
            <a:spLocks noChangeShapeType="1"/>
          </p:cNvSpPr>
          <p:nvPr/>
        </p:nvSpPr>
        <p:spPr bwMode="auto">
          <a:xfrm>
            <a:off x="3393851" y="1833311"/>
            <a:ext cx="2305317" cy="428484"/>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41" name="Rectangle 17"/>
          <p:cNvSpPr>
            <a:spLocks noChangeArrowheads="1"/>
          </p:cNvSpPr>
          <p:nvPr/>
        </p:nvSpPr>
        <p:spPr bwMode="auto">
          <a:xfrm>
            <a:off x="2860901" y="1418108"/>
            <a:ext cx="532065" cy="375367"/>
          </a:xfrm>
          <a:prstGeom prst="rect">
            <a:avLst/>
          </a:prstGeom>
          <a:solidFill>
            <a:srgbClr val="009900"/>
          </a:solidFill>
          <a:ln>
            <a:noFill/>
          </a:ln>
          <a:effectLst/>
        </p:spPr>
        <p:txBody>
          <a:bodyPr wrap="none" lIns="91436" tIns="45718" rIns="91436" bIns="45718" anchor="ct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42" name="Rectangle 19"/>
          <p:cNvSpPr>
            <a:spLocks noChangeArrowheads="1"/>
          </p:cNvSpPr>
          <p:nvPr/>
        </p:nvSpPr>
        <p:spPr bwMode="auto">
          <a:xfrm>
            <a:off x="5697395" y="1418107"/>
            <a:ext cx="532950" cy="825098"/>
          </a:xfrm>
          <a:prstGeom prst="rect">
            <a:avLst/>
          </a:prstGeom>
          <a:solidFill>
            <a:srgbClr val="009900"/>
          </a:solidFill>
          <a:ln>
            <a:noFill/>
          </a:ln>
          <a:effectLst/>
        </p:spPr>
        <p:txBody>
          <a:bodyPr wrap="none" lIns="91436" tIns="45718" rIns="91436" bIns="45718" anchor="ctr"/>
          <a:lstStyle/>
          <a:p>
            <a:pPr>
              <a:defRPr/>
            </a:pPr>
            <a:endParaRPr lang="zh-CN" altLang="en-US" sz="1000" b="1" kern="0">
              <a:latin typeface="微软雅黑" panose="020B0503020204020204" pitchFamily="34" charset="-122"/>
              <a:ea typeface="微软雅黑" panose="020B0503020204020204" pitchFamily="34" charset="-122"/>
            </a:endParaRPr>
          </a:p>
        </p:txBody>
      </p:sp>
      <p:grpSp>
        <p:nvGrpSpPr>
          <p:cNvPr id="43" name="Group 20"/>
          <p:cNvGrpSpPr/>
          <p:nvPr/>
        </p:nvGrpSpPr>
        <p:grpSpPr bwMode="auto">
          <a:xfrm>
            <a:off x="2806013" y="1372071"/>
            <a:ext cx="3501355" cy="46036"/>
            <a:chOff x="1020" y="481"/>
            <a:chExt cx="4037" cy="46"/>
          </a:xfrm>
        </p:grpSpPr>
        <p:sp>
          <p:nvSpPr>
            <p:cNvPr id="44" name="Line 21"/>
            <p:cNvSpPr>
              <a:spLocks noChangeShapeType="1"/>
            </p:cNvSpPr>
            <p:nvPr/>
          </p:nvSpPr>
          <p:spPr bwMode="auto">
            <a:xfrm>
              <a:off x="1020" y="527"/>
              <a:ext cx="4037" cy="0"/>
            </a:xfrm>
            <a:prstGeom prst="line">
              <a:avLst/>
            </a:prstGeom>
            <a:noFill/>
            <a:ln w="19050">
              <a:solidFill>
                <a:srgbClr val="3333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45" name="Line 22"/>
            <p:cNvSpPr>
              <a:spLocks noChangeShapeType="1"/>
            </p:cNvSpPr>
            <p:nvPr/>
          </p:nvSpPr>
          <p:spPr bwMode="auto">
            <a:xfrm>
              <a:off x="1020" y="481"/>
              <a:ext cx="4037" cy="0"/>
            </a:xfrm>
            <a:prstGeom prst="line">
              <a:avLst/>
            </a:prstGeom>
            <a:noFill/>
            <a:ln w="19050">
              <a:solidFill>
                <a:srgbClr val="3333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000" b="1" kern="0">
                <a:latin typeface="微软雅黑" panose="020B0503020204020204" pitchFamily="34" charset="-122"/>
                <a:ea typeface="微软雅黑" panose="020B0503020204020204" pitchFamily="34" charset="-122"/>
              </a:endParaRPr>
            </a:p>
          </p:txBody>
        </p:sp>
      </p:grpSp>
      <p:grpSp>
        <p:nvGrpSpPr>
          <p:cNvPr id="46" name="Group 37"/>
          <p:cNvGrpSpPr/>
          <p:nvPr/>
        </p:nvGrpSpPr>
        <p:grpSpPr bwMode="auto">
          <a:xfrm>
            <a:off x="2103085" y="1220687"/>
            <a:ext cx="922481" cy="603775"/>
            <a:chOff x="156" y="792"/>
            <a:chExt cx="1042" cy="682"/>
          </a:xfrm>
        </p:grpSpPr>
        <p:sp>
          <p:nvSpPr>
            <p:cNvPr id="47" name="Freeform 38"/>
            <p:cNvSpPr/>
            <p:nvPr/>
          </p:nvSpPr>
          <p:spPr bwMode="auto">
            <a:xfrm>
              <a:off x="185" y="792"/>
              <a:ext cx="1013"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48" name="Rectangle 39"/>
            <p:cNvSpPr>
              <a:spLocks noChangeArrowheads="1"/>
            </p:cNvSpPr>
            <p:nvPr/>
          </p:nvSpPr>
          <p:spPr bwMode="auto">
            <a:xfrm>
              <a:off x="156" y="1187"/>
              <a:ext cx="78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zh-CN" altLang="en-US" sz="1000" b="1" kern="0" dirty="0">
                  <a:latin typeface="微软雅黑" panose="020B0503020204020204" pitchFamily="34" charset="-122"/>
                  <a:ea typeface="微软雅黑" panose="020B0503020204020204" pitchFamily="34" charset="-122"/>
                </a:rPr>
                <a:t>主动关闭</a:t>
              </a:r>
              <a:endParaRPr lang="zh-CN" altLang="en-US" sz="1000" b="1" kern="0" dirty="0">
                <a:latin typeface="微软雅黑" panose="020B0503020204020204" pitchFamily="34" charset="-122"/>
                <a:ea typeface="微软雅黑" panose="020B0503020204020204" pitchFamily="34" charset="-122"/>
              </a:endParaRPr>
            </a:p>
          </p:txBody>
        </p:sp>
      </p:grpSp>
      <p:sp>
        <p:nvSpPr>
          <p:cNvPr id="49" name="Rectangle 42"/>
          <p:cNvSpPr>
            <a:spLocks noChangeArrowheads="1"/>
          </p:cNvSpPr>
          <p:nvPr/>
        </p:nvSpPr>
        <p:spPr bwMode="auto">
          <a:xfrm>
            <a:off x="4236470" y="1511063"/>
            <a:ext cx="759816" cy="262889"/>
          </a:xfrm>
          <a:prstGeom prst="rect">
            <a:avLst/>
          </a:prstGeom>
          <a:solidFill>
            <a:srgbClr val="00FFFF"/>
          </a:solidFill>
          <a:ln w="12700"/>
        </p:spPr>
        <p:style>
          <a:lnRef idx="2">
            <a:schemeClr val="dk1"/>
          </a:lnRef>
          <a:fillRef idx="1">
            <a:schemeClr val="lt1"/>
          </a:fillRef>
          <a:effectRef idx="0">
            <a:schemeClr val="dk1"/>
          </a:effectRef>
          <a:fontRef idx="minor">
            <a:schemeClr val="dk1"/>
          </a:fontRef>
        </p:style>
        <p:txBody>
          <a:bodyPr wrap="none" lIns="90484" tIns="44448" rIns="90484" bIns="44448">
            <a:spAutoFit/>
          </a:bodyPr>
          <a:lstStyle/>
          <a:p>
            <a:pPr algn="ctr" defTabSz="762000" eaLnBrk="0" hangingPunct="0">
              <a:defRPr/>
            </a:pPr>
            <a:r>
              <a:rPr lang="zh-CN" altLang="en-US" sz="1100" b="1" kern="0" dirty="0">
                <a:latin typeface="微软雅黑" panose="020B0503020204020204" pitchFamily="34" charset="-122"/>
                <a:ea typeface="微软雅黑" panose="020B0503020204020204" pitchFamily="34" charset="-122"/>
              </a:rPr>
              <a:t>数据传送</a:t>
            </a:r>
            <a:endParaRPr lang="zh-CN" altLang="en-US" sz="1100" b="1" kern="0" dirty="0">
              <a:latin typeface="微软雅黑" panose="020B0503020204020204" pitchFamily="34" charset="-122"/>
              <a:ea typeface="微软雅黑" panose="020B0503020204020204" pitchFamily="34" charset="-122"/>
            </a:endParaRPr>
          </a:p>
        </p:txBody>
      </p:sp>
      <p:sp>
        <p:nvSpPr>
          <p:cNvPr id="50" name="Rectangle 50"/>
          <p:cNvSpPr>
            <a:spLocks noChangeArrowheads="1"/>
          </p:cNvSpPr>
          <p:nvPr/>
        </p:nvSpPr>
        <p:spPr bwMode="auto">
          <a:xfrm>
            <a:off x="3204397" y="1042741"/>
            <a:ext cx="27892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en-US" altLang="zh-CN" sz="1000" b="1" kern="0">
                <a:latin typeface="微软雅黑" panose="020B0503020204020204" pitchFamily="34" charset="-122"/>
                <a:ea typeface="微软雅黑" panose="020B0503020204020204" pitchFamily="34" charset="-122"/>
              </a:rPr>
              <a:t>A</a:t>
            </a:r>
            <a:endParaRPr lang="en-US" altLang="zh-CN" sz="1000" b="1" kern="0">
              <a:latin typeface="微软雅黑" panose="020B0503020204020204" pitchFamily="34" charset="-122"/>
              <a:ea typeface="微软雅黑" panose="020B0503020204020204" pitchFamily="34" charset="-122"/>
            </a:endParaRPr>
          </a:p>
        </p:txBody>
      </p:sp>
      <p:sp>
        <p:nvSpPr>
          <p:cNvPr id="51" name="Rectangle 51"/>
          <p:cNvSpPr>
            <a:spLocks noChangeArrowheads="1"/>
          </p:cNvSpPr>
          <p:nvPr/>
        </p:nvSpPr>
        <p:spPr bwMode="auto">
          <a:xfrm>
            <a:off x="5639240" y="1042741"/>
            <a:ext cx="27090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en-US" altLang="zh-CN" sz="1000" b="1" kern="0" dirty="0">
                <a:latin typeface="微软雅黑" panose="020B0503020204020204" pitchFamily="34" charset="-122"/>
                <a:ea typeface="微软雅黑" panose="020B0503020204020204" pitchFamily="34" charset="-122"/>
              </a:rPr>
              <a:t>B</a:t>
            </a:r>
            <a:endParaRPr lang="en-US" altLang="zh-CN" sz="1000" b="1" kern="0" dirty="0">
              <a:latin typeface="微软雅黑" panose="020B0503020204020204" pitchFamily="34" charset="-122"/>
              <a:ea typeface="微软雅黑" panose="020B0503020204020204" pitchFamily="34" charset="-122"/>
            </a:endParaRPr>
          </a:p>
        </p:txBody>
      </p:sp>
      <p:sp>
        <p:nvSpPr>
          <p:cNvPr id="52" name="Rectangle 52"/>
          <p:cNvSpPr>
            <a:spLocks noChangeArrowheads="1"/>
          </p:cNvSpPr>
          <p:nvPr/>
        </p:nvSpPr>
        <p:spPr bwMode="auto">
          <a:xfrm>
            <a:off x="2886307" y="825866"/>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zh-CN" altLang="en-US" sz="1200" b="1" kern="0" dirty="0">
                <a:latin typeface="微软雅黑" panose="020B0503020204020204" pitchFamily="34" charset="-122"/>
                <a:ea typeface="微软雅黑" panose="020B0503020204020204" pitchFamily="34" charset="-122"/>
              </a:rPr>
              <a:t>客户</a:t>
            </a:r>
            <a:endParaRPr lang="zh-CN" altLang="en-US" sz="1200" b="1" kern="0" dirty="0">
              <a:latin typeface="微软雅黑" panose="020B0503020204020204" pitchFamily="34" charset="-122"/>
              <a:ea typeface="微软雅黑" panose="020B0503020204020204" pitchFamily="34" charset="-122"/>
            </a:endParaRPr>
          </a:p>
        </p:txBody>
      </p:sp>
      <p:sp>
        <p:nvSpPr>
          <p:cNvPr id="53" name="Rectangle 53"/>
          <p:cNvSpPr>
            <a:spLocks noChangeArrowheads="1"/>
          </p:cNvSpPr>
          <p:nvPr/>
        </p:nvSpPr>
        <p:spPr bwMode="auto">
          <a:xfrm>
            <a:off x="5628973" y="82586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zh-CN" altLang="en-US" sz="1200" b="1" kern="0" dirty="0">
                <a:latin typeface="微软雅黑" panose="020B0503020204020204" pitchFamily="34" charset="-122"/>
                <a:ea typeface="微软雅黑" panose="020B0503020204020204" pitchFamily="34" charset="-122"/>
              </a:rPr>
              <a:t>服务器</a:t>
            </a:r>
            <a:endParaRPr lang="zh-CN" altLang="en-US" sz="1200" b="1" kern="0" dirty="0">
              <a:latin typeface="微软雅黑" panose="020B0503020204020204" pitchFamily="34" charset="-122"/>
              <a:ea typeface="微软雅黑" panose="020B0503020204020204" pitchFamily="34" charset="-122"/>
            </a:endParaRPr>
          </a:p>
        </p:txBody>
      </p:sp>
      <p:pic>
        <p:nvPicPr>
          <p:cNvPr id="54" name="Picture 134"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89734" y="1067337"/>
            <a:ext cx="270208" cy="270208"/>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34"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38885" y="1067337"/>
            <a:ext cx="270208" cy="270208"/>
          </a:xfrm>
          <a:prstGeom prst="rect">
            <a:avLst/>
          </a:prstGeom>
          <a:noFill/>
          <a:extLst>
            <a:ext uri="{909E8E84-426E-40DD-AFC4-6F175D3DCCD1}">
              <a14:hiddenFill xmlns:a14="http://schemas.microsoft.com/office/drawing/2010/main">
                <a:solidFill>
                  <a:srgbClr val="FFFFFF"/>
                </a:solidFill>
              </a14:hiddenFill>
            </a:ext>
          </a:extLst>
        </p:spPr>
      </p:pic>
      <p:sp>
        <p:nvSpPr>
          <p:cNvPr id="56" name="Rectangle 46"/>
          <p:cNvSpPr>
            <a:spLocks noChangeArrowheads="1"/>
          </p:cNvSpPr>
          <p:nvPr/>
        </p:nvSpPr>
        <p:spPr bwMode="auto">
          <a:xfrm>
            <a:off x="2821018" y="1424303"/>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en-US" altLang="zh-CN" sz="1000" b="1" kern="0" dirty="0">
                <a:solidFill>
                  <a:schemeClr val="bg1"/>
                </a:solidFill>
                <a:latin typeface="微软雅黑" panose="020B0503020204020204" pitchFamily="34" charset="-122"/>
                <a:ea typeface="微软雅黑" panose="020B0503020204020204" pitchFamily="34" charset="-122"/>
              </a:rPr>
              <a:t>ESTAB-</a:t>
            </a:r>
            <a:endParaRPr lang="en-US" altLang="zh-CN" sz="1000" b="1" kern="0" dirty="0">
              <a:solidFill>
                <a:schemeClr val="bg1"/>
              </a:solidFill>
              <a:latin typeface="微软雅黑" panose="020B0503020204020204" pitchFamily="34" charset="-122"/>
              <a:ea typeface="微软雅黑" panose="020B0503020204020204" pitchFamily="34" charset="-122"/>
            </a:endParaRPr>
          </a:p>
          <a:p>
            <a:pPr defTabSz="762000" eaLnBrk="0" hangingPunct="0">
              <a:defRPr/>
            </a:pPr>
            <a:r>
              <a:rPr lang="en-US" altLang="zh-CN" sz="1000" b="1" kern="0" dirty="0">
                <a:solidFill>
                  <a:schemeClr val="bg1"/>
                </a:solidFill>
                <a:latin typeface="微软雅黑" panose="020B0503020204020204" pitchFamily="34" charset="-122"/>
                <a:ea typeface="微软雅黑" panose="020B0503020204020204" pitchFamily="34" charset="-122"/>
              </a:rPr>
              <a:t>LISHED</a:t>
            </a:r>
            <a:endParaRPr lang="en-US" altLang="zh-CN" sz="1000" b="1" kern="0" dirty="0">
              <a:solidFill>
                <a:schemeClr val="bg1"/>
              </a:solidFill>
              <a:latin typeface="微软雅黑" panose="020B0503020204020204" pitchFamily="34" charset="-122"/>
              <a:ea typeface="微软雅黑" panose="020B0503020204020204" pitchFamily="34" charset="-122"/>
            </a:endParaRPr>
          </a:p>
        </p:txBody>
      </p:sp>
      <p:sp>
        <p:nvSpPr>
          <p:cNvPr id="57" name="Rectangle 47"/>
          <p:cNvSpPr>
            <a:spLocks noChangeArrowheads="1"/>
          </p:cNvSpPr>
          <p:nvPr/>
        </p:nvSpPr>
        <p:spPr bwMode="auto">
          <a:xfrm>
            <a:off x="5642883" y="1667762"/>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en-US" altLang="zh-CN" sz="1000" b="1" kern="0" dirty="0">
                <a:solidFill>
                  <a:schemeClr val="bg1"/>
                </a:solidFill>
                <a:latin typeface="微软雅黑" panose="020B0503020204020204" pitchFamily="34" charset="-122"/>
                <a:ea typeface="微软雅黑" panose="020B0503020204020204" pitchFamily="34" charset="-122"/>
              </a:rPr>
              <a:t>ESTAB-</a:t>
            </a:r>
            <a:endParaRPr lang="en-US" altLang="zh-CN" sz="1000" b="1" kern="0" dirty="0">
              <a:solidFill>
                <a:schemeClr val="bg1"/>
              </a:solidFill>
              <a:latin typeface="微软雅黑" panose="020B0503020204020204" pitchFamily="34" charset="-122"/>
              <a:ea typeface="微软雅黑" panose="020B0503020204020204" pitchFamily="34" charset="-122"/>
            </a:endParaRPr>
          </a:p>
          <a:p>
            <a:pPr defTabSz="762000" eaLnBrk="0" hangingPunct="0">
              <a:defRPr/>
            </a:pPr>
            <a:r>
              <a:rPr lang="en-US" altLang="zh-CN" sz="1000" b="1" kern="0" dirty="0">
                <a:solidFill>
                  <a:schemeClr val="bg1"/>
                </a:solidFill>
                <a:latin typeface="微软雅黑" panose="020B0503020204020204" pitchFamily="34" charset="-122"/>
                <a:ea typeface="微软雅黑" panose="020B0503020204020204" pitchFamily="34" charset="-122"/>
              </a:rPr>
              <a:t>LISHED</a:t>
            </a:r>
            <a:endParaRPr lang="en-US" altLang="zh-CN" sz="1000" b="1" kern="0" dirty="0">
              <a:solidFill>
                <a:schemeClr val="bg1"/>
              </a:solidFill>
              <a:latin typeface="微软雅黑" panose="020B0503020204020204" pitchFamily="34" charset="-122"/>
              <a:ea typeface="微软雅黑" panose="020B0503020204020204" pitchFamily="34" charset="-122"/>
            </a:endParaRPr>
          </a:p>
        </p:txBody>
      </p:sp>
      <p:grpSp>
        <p:nvGrpSpPr>
          <p:cNvPr id="58" name="Group 2"/>
          <p:cNvGrpSpPr/>
          <p:nvPr/>
        </p:nvGrpSpPr>
        <p:grpSpPr bwMode="auto">
          <a:xfrm>
            <a:off x="3384906" y="1795969"/>
            <a:ext cx="2321296" cy="2086458"/>
            <a:chOff x="1474" y="1888"/>
            <a:chExt cx="2412" cy="2432"/>
          </a:xfrm>
        </p:grpSpPr>
        <p:sp>
          <p:nvSpPr>
            <p:cNvPr id="59" name="Line 3"/>
            <p:cNvSpPr>
              <a:spLocks noChangeShapeType="1"/>
            </p:cNvSpPr>
            <p:nvPr/>
          </p:nvSpPr>
          <p:spPr bwMode="auto">
            <a:xfrm>
              <a:off x="1474" y="1888"/>
              <a:ext cx="0" cy="2432"/>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60" name="Line 4"/>
            <p:cNvSpPr>
              <a:spLocks noChangeShapeType="1"/>
            </p:cNvSpPr>
            <p:nvPr/>
          </p:nvSpPr>
          <p:spPr bwMode="auto">
            <a:xfrm>
              <a:off x="3886" y="2409"/>
              <a:ext cx="0" cy="1911"/>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200" kern="0">
                <a:latin typeface="微软雅黑" panose="020B0503020204020204" pitchFamily="34" charset="-122"/>
                <a:ea typeface="微软雅黑" panose="020B0503020204020204" pitchFamily="34" charset="-122"/>
              </a:endParaRPr>
            </a:p>
          </p:txBody>
        </p:sp>
      </p:grpSp>
      <p:sp>
        <p:nvSpPr>
          <p:cNvPr id="61" name="Text Box 155"/>
          <p:cNvSpPr txBox="1">
            <a:spLocks noChangeArrowheads="1"/>
          </p:cNvSpPr>
          <p:nvPr/>
        </p:nvSpPr>
        <p:spPr bwMode="auto">
          <a:xfrm>
            <a:off x="1929775" y="3451553"/>
            <a:ext cx="5422002" cy="1175706"/>
          </a:xfrm>
          <a:prstGeom prst="rect">
            <a:avLst/>
          </a:prstGeom>
          <a:solidFill>
            <a:srgbClr val="99FFCC"/>
          </a:solidFill>
          <a:ln w="9525">
            <a:solidFill>
              <a:schemeClr val="tx1"/>
            </a:solidFill>
            <a:miter lim="800000"/>
          </a:ln>
          <a:effectLst/>
        </p:spPr>
        <p:txBody>
          <a:bodyPr wrap="square" lIns="91436" tIns="45718" rIns="91436" bIns="45718">
            <a:spAutoFit/>
          </a:bodyPr>
          <a:lstStyle/>
          <a:p>
            <a:pPr marL="285750" indent="-285750">
              <a:lnSpc>
                <a:spcPct val="110000"/>
              </a:lnSpc>
              <a:buFont typeface="Wingdings" panose="05000000000000000000" pitchFamily="2" charset="2"/>
              <a:buChar char="l"/>
            </a:pPr>
            <a:r>
              <a:rPr lang="zh-CN" altLang="en-US" sz="1600" b="1" dirty="0">
                <a:latin typeface="微软雅黑" panose="020B0503020204020204" pitchFamily="34" charset="-122"/>
                <a:ea typeface="微软雅黑" panose="020B0503020204020204" pitchFamily="34" charset="-122"/>
              </a:rPr>
              <a:t>若 </a:t>
            </a:r>
            <a:r>
              <a:rPr lang="en-US" altLang="zh-CN" sz="1600" b="1" dirty="0">
                <a:latin typeface="微软雅黑" panose="020B0503020204020204" pitchFamily="34" charset="-122"/>
                <a:ea typeface="微软雅黑" panose="020B0503020204020204" pitchFamily="34" charset="-122"/>
              </a:rPr>
              <a:t>B </a:t>
            </a:r>
            <a:r>
              <a:rPr lang="zh-CN" altLang="en-US" sz="1600" b="1" dirty="0">
                <a:latin typeface="微软雅黑" panose="020B0503020204020204" pitchFamily="34" charset="-122"/>
                <a:ea typeface="微软雅黑" panose="020B0503020204020204" pitchFamily="34" charset="-122"/>
              </a:rPr>
              <a:t>已经没有要向 </a:t>
            </a:r>
            <a:r>
              <a:rPr lang="en-US" altLang="zh-CN" sz="1600" b="1" dirty="0">
                <a:latin typeface="微软雅黑" panose="020B0503020204020204" pitchFamily="34" charset="-122"/>
                <a:ea typeface="微软雅黑" panose="020B0503020204020204" pitchFamily="34" charset="-122"/>
              </a:rPr>
              <a:t>A </a:t>
            </a:r>
            <a:r>
              <a:rPr lang="zh-CN" altLang="en-US" sz="1600" b="1" dirty="0">
                <a:latin typeface="微软雅黑" panose="020B0503020204020204" pitchFamily="34" charset="-122"/>
                <a:ea typeface="微软雅黑" panose="020B0503020204020204" pitchFamily="34" charset="-122"/>
              </a:rPr>
              <a:t>发送的数据，</a:t>
            </a:r>
            <a:endParaRPr lang="zh-CN" altLang="en-US" sz="1600" b="1" dirty="0">
              <a:latin typeface="微软雅黑" panose="020B0503020204020204" pitchFamily="34" charset="-122"/>
              <a:ea typeface="微软雅黑" panose="020B0503020204020204" pitchFamily="34" charset="-122"/>
            </a:endParaRPr>
          </a:p>
          <a:p>
            <a:pPr marL="285750" indent="-285750">
              <a:lnSpc>
                <a:spcPct val="110000"/>
              </a:lnSpc>
              <a:buFont typeface="Wingdings" panose="05000000000000000000" pitchFamily="2" charset="2"/>
              <a:buChar char="l"/>
            </a:pPr>
            <a:r>
              <a:rPr lang="zh-CN" altLang="en-US" sz="1600" b="1" dirty="0">
                <a:latin typeface="微软雅黑" panose="020B0503020204020204" pitchFamily="34" charset="-122"/>
                <a:ea typeface="微软雅黑" panose="020B0503020204020204" pitchFamily="34" charset="-122"/>
              </a:rPr>
              <a:t>其应用进程就通知 </a:t>
            </a:r>
            <a:r>
              <a:rPr lang="en-US" altLang="zh-CN" sz="1600" b="1" dirty="0">
                <a:latin typeface="微软雅黑" panose="020B0503020204020204" pitchFamily="34" charset="-122"/>
                <a:ea typeface="微软雅黑" panose="020B0503020204020204" pitchFamily="34" charset="-122"/>
              </a:rPr>
              <a:t>TCP </a:t>
            </a:r>
            <a:r>
              <a:rPr lang="zh-CN" altLang="en-US" sz="1600" b="1" dirty="0">
                <a:latin typeface="微软雅黑" panose="020B0503020204020204" pitchFamily="34" charset="-122"/>
                <a:ea typeface="微软雅黑" panose="020B0503020204020204" pitchFamily="34" charset="-122"/>
              </a:rPr>
              <a:t>释放连接。</a:t>
            </a:r>
            <a:endParaRPr lang="en-US" altLang="zh-CN" sz="1600" b="1" dirty="0">
              <a:latin typeface="微软雅黑" panose="020B0503020204020204" pitchFamily="34" charset="-122"/>
              <a:ea typeface="微软雅黑" panose="020B0503020204020204" pitchFamily="34" charset="-122"/>
            </a:endParaRPr>
          </a:p>
          <a:p>
            <a:pPr marL="285750" indent="-285750">
              <a:lnSpc>
                <a:spcPct val="110000"/>
              </a:lnSpc>
              <a:buFont typeface="Wingdings" panose="05000000000000000000" pitchFamily="2" charset="2"/>
              <a:buChar char="l"/>
            </a:pPr>
            <a:r>
              <a:rPr lang="en-US" altLang="zh-CN" sz="1600" b="1" dirty="0">
                <a:latin typeface="微软雅黑" panose="020B0503020204020204" pitchFamily="34" charset="-122"/>
                <a:ea typeface="微软雅黑" panose="020B0503020204020204" pitchFamily="34" charset="-122"/>
              </a:rPr>
              <a:t>FIN=1</a:t>
            </a:r>
            <a:r>
              <a:rPr lang="zh-CN" altLang="en-US" sz="1600" b="1" dirty="0">
                <a:latin typeface="微软雅黑" panose="020B0503020204020204" pitchFamily="34" charset="-122"/>
                <a:ea typeface="微软雅黑" panose="020B0503020204020204" pitchFamily="34" charset="-122"/>
              </a:rPr>
              <a:t>， </a:t>
            </a:r>
            <a:r>
              <a:rPr lang="en-US" altLang="zh-CN" sz="1600" b="1" dirty="0" err="1">
                <a:latin typeface="微软雅黑" panose="020B0503020204020204" pitchFamily="34" charset="-122"/>
                <a:ea typeface="微软雅黑" panose="020B0503020204020204" pitchFamily="34" charset="-122"/>
              </a:rPr>
              <a:t>ack</a:t>
            </a:r>
            <a:r>
              <a:rPr lang="en-US" altLang="zh-CN" sz="1600" b="1" dirty="0">
                <a:latin typeface="微软雅黑" panose="020B0503020204020204" pitchFamily="34" charset="-122"/>
                <a:ea typeface="微软雅黑" panose="020B0503020204020204" pitchFamily="34" charset="-122"/>
              </a:rPr>
              <a:t>=u+1</a:t>
            </a:r>
            <a:r>
              <a:rPr lang="zh-CN" altLang="en-US" sz="1600" b="1" dirty="0">
                <a:latin typeface="微软雅黑" panose="020B0503020204020204" pitchFamily="34" charset="-122"/>
                <a:ea typeface="微软雅黑" panose="020B0503020204020204" pitchFamily="34" charset="-122"/>
              </a:rPr>
              <a:t> </a:t>
            </a:r>
            <a:endParaRPr lang="en-US" altLang="zh-CN" sz="1600" b="1" dirty="0">
              <a:latin typeface="微软雅黑" panose="020B0503020204020204" pitchFamily="34" charset="-122"/>
              <a:ea typeface="微软雅黑" panose="020B0503020204020204" pitchFamily="34" charset="-122"/>
            </a:endParaRPr>
          </a:p>
          <a:p>
            <a:pPr marL="285750" indent="-285750">
              <a:lnSpc>
                <a:spcPct val="110000"/>
              </a:lnSpc>
              <a:buFont typeface="Wingdings" panose="05000000000000000000" pitchFamily="2" charset="2"/>
              <a:buChar char="l"/>
            </a:pPr>
            <a:r>
              <a:rPr lang="zh-CN" altLang="en-US" sz="1600" b="1" dirty="0">
                <a:latin typeface="微软雅黑" panose="020B0503020204020204" pitchFamily="34" charset="-122"/>
                <a:ea typeface="微软雅黑" panose="020B0503020204020204" pitchFamily="34" charset="-122"/>
              </a:rPr>
              <a:t>进入</a:t>
            </a:r>
            <a:r>
              <a:rPr lang="en-US" altLang="zh-CN" sz="1600" b="1" dirty="0">
                <a:latin typeface="微软雅黑" panose="020B0503020204020204" pitchFamily="34" charset="-122"/>
                <a:ea typeface="微软雅黑" panose="020B0503020204020204" pitchFamily="34" charset="-122"/>
              </a:rPr>
              <a:t>LAST-ACK</a:t>
            </a:r>
            <a:endParaRPr lang="zh-CN" altLang="en-US" sz="1600" b="1" dirty="0">
              <a:latin typeface="微软雅黑" panose="020B0503020204020204" pitchFamily="34" charset="-122"/>
              <a:ea typeface="微软雅黑" panose="020B0503020204020204" pitchFamily="34" charset="-122"/>
            </a:endParaRPr>
          </a:p>
        </p:txBody>
      </p:sp>
      <p:grpSp>
        <p:nvGrpSpPr>
          <p:cNvPr id="65" name="Group 43"/>
          <p:cNvGrpSpPr/>
          <p:nvPr/>
        </p:nvGrpSpPr>
        <p:grpSpPr bwMode="auto">
          <a:xfrm>
            <a:off x="6121459" y="1287083"/>
            <a:ext cx="750734" cy="997731"/>
            <a:chOff x="4695" y="867"/>
            <a:chExt cx="848" cy="1127"/>
          </a:xfrm>
        </p:grpSpPr>
        <p:sp>
          <p:nvSpPr>
            <p:cNvPr id="66" name="Freeform 44"/>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67" name="Rectangle 45"/>
            <p:cNvSpPr>
              <a:spLocks noChangeArrowheads="1"/>
            </p:cNvSpPr>
            <p:nvPr/>
          </p:nvSpPr>
          <p:spPr bwMode="auto">
            <a:xfrm>
              <a:off x="5047" y="1120"/>
              <a:ext cx="496" cy="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zh-CN" altLang="en-US" sz="1000" b="1" kern="0" dirty="0">
                  <a:latin typeface="微软雅黑" panose="020B0503020204020204" pitchFamily="34" charset="-122"/>
                  <a:ea typeface="微软雅黑" panose="020B0503020204020204" pitchFamily="34" charset="-122"/>
                </a:rPr>
                <a:t>通知</a:t>
              </a:r>
              <a:endParaRPr lang="zh-CN" altLang="en-US" sz="1000" b="1" kern="0" dirty="0">
                <a:latin typeface="微软雅黑" panose="020B0503020204020204" pitchFamily="34" charset="-122"/>
                <a:ea typeface="微软雅黑" panose="020B0503020204020204" pitchFamily="34" charset="-122"/>
              </a:endParaRPr>
            </a:p>
            <a:p>
              <a:pPr defTabSz="762000" eaLnBrk="0" hangingPunct="0">
                <a:defRPr/>
              </a:pPr>
              <a:r>
                <a:rPr lang="zh-CN" altLang="en-US" sz="1000" b="1" kern="0" dirty="0">
                  <a:latin typeface="微软雅黑" panose="020B0503020204020204" pitchFamily="34" charset="-122"/>
                  <a:ea typeface="微软雅黑" panose="020B0503020204020204" pitchFamily="34" charset="-122"/>
                </a:rPr>
                <a:t>应用</a:t>
              </a:r>
              <a:endParaRPr lang="zh-CN" altLang="en-US" sz="1000" b="1" kern="0" dirty="0">
                <a:latin typeface="微软雅黑" panose="020B0503020204020204" pitchFamily="34" charset="-122"/>
                <a:ea typeface="微软雅黑" panose="020B0503020204020204" pitchFamily="34" charset="-122"/>
              </a:endParaRPr>
            </a:p>
            <a:p>
              <a:pPr defTabSz="762000" eaLnBrk="0" hangingPunct="0">
                <a:defRPr/>
              </a:pPr>
              <a:r>
                <a:rPr lang="zh-CN" altLang="en-US" sz="1000" b="1" kern="0" dirty="0">
                  <a:latin typeface="微软雅黑" panose="020B0503020204020204" pitchFamily="34" charset="-122"/>
                  <a:ea typeface="微软雅黑" panose="020B0503020204020204" pitchFamily="34" charset="-122"/>
                </a:rPr>
                <a:t>进程</a:t>
              </a:r>
              <a:endParaRPr lang="zh-CN" altLang="en-US" sz="1000" b="1" kern="0" dirty="0">
                <a:latin typeface="微软雅黑" panose="020B0503020204020204" pitchFamily="34" charset="-122"/>
                <a:ea typeface="微软雅黑" panose="020B0503020204020204" pitchFamily="34" charset="-122"/>
              </a:endParaRPr>
            </a:p>
          </p:txBody>
        </p:sp>
      </p:grpSp>
      <p:sp>
        <p:nvSpPr>
          <p:cNvPr id="68" name="AutoShape 5"/>
          <p:cNvSpPr>
            <a:spLocks noChangeArrowheads="1"/>
          </p:cNvSpPr>
          <p:nvPr/>
        </p:nvSpPr>
        <p:spPr bwMode="auto">
          <a:xfrm rot="20948448">
            <a:off x="4076416" y="2718177"/>
            <a:ext cx="377137" cy="131910"/>
          </a:xfrm>
          <a:prstGeom prst="leftArrow">
            <a:avLst>
              <a:gd name="adj1" fmla="val 53620"/>
              <a:gd name="adj2" fmla="val 119816"/>
            </a:avLst>
          </a:prstGeom>
          <a:solidFill>
            <a:srgbClr val="FFFF00"/>
          </a:solidFill>
          <a:ln w="12700" algn="ctr">
            <a:solidFill>
              <a:schemeClr val="tx1"/>
            </a:solidFill>
            <a:miter lim="800000"/>
          </a:ln>
          <a:effectLst/>
        </p:spPr>
        <p:txBody>
          <a:bodyPr wrap="none" lIns="91436" tIns="45718" rIns="91436" bIns="45718" anchor="ct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70" name="Rectangle 54"/>
          <p:cNvSpPr>
            <a:spLocks noChangeArrowheads="1"/>
          </p:cNvSpPr>
          <p:nvPr/>
        </p:nvSpPr>
        <p:spPr bwMode="auto">
          <a:xfrm rot="20971112">
            <a:off x="4355353" y="2558725"/>
            <a:ext cx="695704" cy="243656"/>
          </a:xfrm>
          <a:prstGeom prst="rect">
            <a:avLst/>
          </a:prstGeom>
        </p:spPr>
        <p:style>
          <a:lnRef idx="1">
            <a:schemeClr val="accent6"/>
          </a:lnRef>
          <a:fillRef idx="2">
            <a:schemeClr val="accent6"/>
          </a:fillRef>
          <a:effectRef idx="1">
            <a:schemeClr val="accent6"/>
          </a:effectRef>
          <a:fontRef idx="minor">
            <a:schemeClr val="dk1"/>
          </a:fontRef>
        </p:style>
        <p:txBody>
          <a:bodyPr wrap="none" lIns="90484" tIns="44448" rIns="90484" bIns="44448">
            <a:spAutoFit/>
          </a:bodyPr>
          <a:lstStyle/>
          <a:p>
            <a:pPr defTabSz="762000" eaLnBrk="0" hangingPunct="0">
              <a:defRPr/>
            </a:pPr>
            <a:r>
              <a:rPr lang="zh-CN" altLang="en-US" sz="1000" b="1" kern="0" dirty="0">
                <a:latin typeface="微软雅黑" panose="020B0503020204020204" pitchFamily="34" charset="-122"/>
                <a:ea typeface="微软雅黑" panose="020B0503020204020204" pitchFamily="34" charset="-122"/>
              </a:rPr>
              <a:t>数据传送</a:t>
            </a:r>
            <a:endParaRPr lang="zh-CN" altLang="en-US" sz="1000" b="1" kern="0"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3382340" y="2781001"/>
            <a:ext cx="2400818" cy="514054"/>
            <a:chOff x="3382340" y="2812530"/>
            <a:chExt cx="2400818" cy="514054"/>
          </a:xfrm>
        </p:grpSpPr>
        <p:sp>
          <p:nvSpPr>
            <p:cNvPr id="69" name="Rectangle 16"/>
            <p:cNvSpPr>
              <a:spLocks noChangeArrowheads="1"/>
            </p:cNvSpPr>
            <p:nvPr/>
          </p:nvSpPr>
          <p:spPr bwMode="auto">
            <a:xfrm rot="20943314" flipH="1">
              <a:off x="3452391" y="2812530"/>
              <a:ext cx="2330767" cy="228268"/>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n-US" altLang="zh-CN" sz="900" b="1" kern="0" dirty="0">
                  <a:latin typeface="微软雅黑" panose="020B0503020204020204" pitchFamily="34" charset="-122"/>
                  <a:ea typeface="微软雅黑" panose="020B0503020204020204" pitchFamily="34" charset="-122"/>
                </a:rPr>
                <a:t>FIN = 1, ACK = 1, </a:t>
              </a:r>
              <a:r>
                <a:rPr lang="en-US" altLang="zh-CN" sz="900" b="1" kern="0" dirty="0" err="1">
                  <a:latin typeface="微软雅黑" panose="020B0503020204020204" pitchFamily="34" charset="-122"/>
                  <a:ea typeface="微软雅黑" panose="020B0503020204020204" pitchFamily="34" charset="-122"/>
                </a:rPr>
                <a:t>seq</a:t>
              </a:r>
              <a:r>
                <a:rPr lang="en-US" altLang="zh-CN" sz="900" b="1" kern="0" dirty="0">
                  <a:latin typeface="微软雅黑" panose="020B0503020204020204" pitchFamily="34" charset="-122"/>
                  <a:ea typeface="微软雅黑" panose="020B0503020204020204" pitchFamily="34" charset="-122"/>
                </a:rPr>
                <a:t> = w, </a:t>
              </a:r>
              <a:r>
                <a:rPr lang="en-US" altLang="zh-CN" sz="900" b="1" kern="0" dirty="0" err="1">
                  <a:latin typeface="微软雅黑" panose="020B0503020204020204" pitchFamily="34" charset="-122"/>
                  <a:ea typeface="微软雅黑" panose="020B0503020204020204" pitchFamily="34" charset="-122"/>
                </a:rPr>
                <a:t>ack</a:t>
              </a:r>
              <a:r>
                <a:rPr lang="en-US" altLang="zh-CN" sz="900" b="1" kern="0" dirty="0">
                  <a:latin typeface="微软雅黑" panose="020B0503020204020204" pitchFamily="34" charset="-122"/>
                  <a:ea typeface="微软雅黑" panose="020B0503020204020204" pitchFamily="34" charset="-122"/>
                </a:rPr>
                <a:t>= u </a:t>
              </a:r>
              <a:r>
                <a:rPr lang="en-US" altLang="zh-CN" sz="900" b="1" kern="0" dirty="0">
                  <a:latin typeface="微软雅黑" panose="020B0503020204020204" pitchFamily="34" charset="-122"/>
                  <a:ea typeface="微软雅黑" panose="020B0503020204020204" pitchFamily="34" charset="-122"/>
                  <a:sym typeface="Symbol" panose="05050102010706020507" pitchFamily="18" charset="2"/>
                </a:rPr>
                <a:t> 1</a:t>
              </a:r>
              <a:endParaRPr lang="en-US" altLang="zh-CN" sz="900" b="1" kern="0" dirty="0">
                <a:latin typeface="微软雅黑" panose="020B0503020204020204" pitchFamily="34" charset="-122"/>
                <a:ea typeface="微软雅黑" panose="020B0503020204020204" pitchFamily="34" charset="-122"/>
              </a:endParaRPr>
            </a:p>
          </p:txBody>
        </p:sp>
        <p:sp>
          <p:nvSpPr>
            <p:cNvPr id="71" name="Line 15"/>
            <p:cNvSpPr>
              <a:spLocks noChangeShapeType="1"/>
            </p:cNvSpPr>
            <p:nvPr/>
          </p:nvSpPr>
          <p:spPr bwMode="auto">
            <a:xfrm flipH="1">
              <a:off x="3382340" y="2897215"/>
              <a:ext cx="2305317" cy="429369"/>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000" b="1" kern="0">
                <a:latin typeface="微软雅黑" panose="020B0503020204020204" pitchFamily="34" charset="-122"/>
                <a:ea typeface="微软雅黑" panose="020B0503020204020204" pitchFamily="34" charset="-122"/>
              </a:endParaRPr>
            </a:p>
          </p:txBody>
        </p:sp>
      </p:grpSp>
      <p:grpSp>
        <p:nvGrpSpPr>
          <p:cNvPr id="72" name="Group 11"/>
          <p:cNvGrpSpPr/>
          <p:nvPr/>
        </p:nvGrpSpPr>
        <p:grpSpPr bwMode="auto">
          <a:xfrm>
            <a:off x="3401819" y="2285699"/>
            <a:ext cx="2305317" cy="429369"/>
            <a:chOff x="1623" y="1995"/>
            <a:chExt cx="2604" cy="485"/>
          </a:xfrm>
        </p:grpSpPr>
        <p:sp>
          <p:nvSpPr>
            <p:cNvPr id="73" name="Rectangle 12"/>
            <p:cNvSpPr>
              <a:spLocks noChangeArrowheads="1"/>
            </p:cNvSpPr>
            <p:nvPr/>
          </p:nvSpPr>
          <p:spPr bwMode="auto">
            <a:xfrm rot="20990024" flipH="1">
              <a:off x="1826" y="2006"/>
              <a:ext cx="2041" cy="258"/>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n-US" altLang="zh-CN" sz="900" b="1" kern="0" dirty="0">
                  <a:latin typeface="微软雅黑" panose="020B0503020204020204" pitchFamily="34" charset="-122"/>
                  <a:ea typeface="微软雅黑" panose="020B0503020204020204" pitchFamily="34" charset="-122"/>
                </a:rPr>
                <a:t>ACK = 1, </a:t>
              </a:r>
              <a:r>
                <a:rPr lang="en-US" altLang="zh-CN" sz="900" b="1" kern="0" dirty="0" err="1">
                  <a:latin typeface="微软雅黑" panose="020B0503020204020204" pitchFamily="34" charset="-122"/>
                  <a:ea typeface="微软雅黑" panose="020B0503020204020204" pitchFamily="34" charset="-122"/>
                </a:rPr>
                <a:t>seq</a:t>
              </a:r>
              <a:r>
                <a:rPr lang="en-US" altLang="zh-CN" sz="900" b="1" kern="0" dirty="0">
                  <a:latin typeface="微软雅黑" panose="020B0503020204020204" pitchFamily="34" charset="-122"/>
                  <a:ea typeface="微软雅黑" panose="020B0503020204020204" pitchFamily="34" charset="-122"/>
                </a:rPr>
                <a:t> = v, </a:t>
              </a:r>
              <a:r>
                <a:rPr lang="en-US" altLang="zh-CN" sz="900" b="1" kern="0" dirty="0" err="1">
                  <a:latin typeface="微软雅黑" panose="020B0503020204020204" pitchFamily="34" charset="-122"/>
                  <a:ea typeface="微软雅黑" panose="020B0503020204020204" pitchFamily="34" charset="-122"/>
                </a:rPr>
                <a:t>ack</a:t>
              </a:r>
              <a:r>
                <a:rPr lang="en-US" altLang="zh-CN" sz="900" b="1" kern="0" dirty="0">
                  <a:latin typeface="微软雅黑" panose="020B0503020204020204" pitchFamily="34" charset="-122"/>
                  <a:ea typeface="微软雅黑" panose="020B0503020204020204" pitchFamily="34" charset="-122"/>
                </a:rPr>
                <a:t>= u </a:t>
              </a:r>
              <a:r>
                <a:rPr lang="en-US" altLang="zh-CN" sz="900" b="1" kern="0" dirty="0">
                  <a:latin typeface="微软雅黑" panose="020B0503020204020204" pitchFamily="34" charset="-122"/>
                  <a:ea typeface="微软雅黑" panose="020B0503020204020204" pitchFamily="34" charset="-122"/>
                  <a:sym typeface="Symbol" panose="05050102010706020507" pitchFamily="18" charset="2"/>
                </a:rPr>
                <a:t> 1</a:t>
              </a:r>
              <a:endParaRPr lang="en-US" altLang="zh-CN" sz="900" b="1" kern="0" dirty="0">
                <a:latin typeface="微软雅黑" panose="020B0503020204020204" pitchFamily="34" charset="-122"/>
                <a:ea typeface="微软雅黑" panose="020B0503020204020204" pitchFamily="34" charset="-122"/>
              </a:endParaRPr>
            </a:p>
          </p:txBody>
        </p:sp>
        <p:sp>
          <p:nvSpPr>
            <p:cNvPr id="74" name="Line 13"/>
            <p:cNvSpPr>
              <a:spLocks noChangeShapeType="1"/>
            </p:cNvSpPr>
            <p:nvPr/>
          </p:nvSpPr>
          <p:spPr bwMode="auto">
            <a:xfrm flipH="1">
              <a:off x="1623" y="1995"/>
              <a:ext cx="2604" cy="485"/>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000" b="1" kern="0">
                <a:latin typeface="微软雅黑" panose="020B0503020204020204" pitchFamily="34" charset="-122"/>
                <a:ea typeface="微软雅黑" panose="020B0503020204020204" pitchFamily="34" charset="-122"/>
              </a:endParaRPr>
            </a:p>
          </p:txBody>
        </p:sp>
      </p:grpSp>
      <p:grpSp>
        <p:nvGrpSpPr>
          <p:cNvPr id="77" name="组合 76"/>
          <p:cNvGrpSpPr/>
          <p:nvPr/>
        </p:nvGrpSpPr>
        <p:grpSpPr>
          <a:xfrm>
            <a:off x="6098437" y="1183502"/>
            <a:ext cx="930398" cy="1630324"/>
            <a:chOff x="6098436" y="1183502"/>
            <a:chExt cx="930398" cy="1630324"/>
          </a:xfrm>
        </p:grpSpPr>
        <p:sp>
          <p:nvSpPr>
            <p:cNvPr id="75" name="Freeform 40"/>
            <p:cNvSpPr/>
            <p:nvPr/>
          </p:nvSpPr>
          <p:spPr bwMode="auto">
            <a:xfrm>
              <a:off x="6098436" y="1183502"/>
              <a:ext cx="860369" cy="1620096"/>
            </a:xfrm>
            <a:custGeom>
              <a:avLst/>
              <a:gdLst>
                <a:gd name="T0" fmla="*/ 0 w 868"/>
                <a:gd name="T1" fmla="*/ 0 h 1493"/>
                <a:gd name="T2" fmla="*/ 1408112 w 868"/>
                <a:gd name="T3" fmla="*/ 13621 h 1493"/>
                <a:gd name="T4" fmla="*/ 1408112 w 868"/>
                <a:gd name="T5" fmla="*/ 2905125 h 1493"/>
                <a:gd name="T6" fmla="*/ 201159 w 868"/>
                <a:gd name="T7" fmla="*/ 2905125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76" name="Rectangle 41"/>
            <p:cNvSpPr>
              <a:spLocks noChangeArrowheads="1"/>
            </p:cNvSpPr>
            <p:nvPr/>
          </p:nvSpPr>
          <p:spPr bwMode="auto">
            <a:xfrm>
              <a:off x="6333130" y="2570170"/>
              <a:ext cx="69570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zh-CN" altLang="en-US" sz="1000" b="1" kern="0" dirty="0">
                  <a:latin typeface="微软雅黑" panose="020B0503020204020204" pitchFamily="34" charset="-122"/>
                  <a:ea typeface="微软雅黑" panose="020B0503020204020204" pitchFamily="34" charset="-122"/>
                </a:rPr>
                <a:t>被动关闭</a:t>
              </a:r>
              <a:endParaRPr lang="zh-CN" altLang="en-US" sz="1000" b="1" kern="0" dirty="0">
                <a:latin typeface="微软雅黑" panose="020B0503020204020204" pitchFamily="34" charset="-122"/>
                <a:ea typeface="微软雅黑" panose="020B0503020204020204" pitchFamily="34" charset="-122"/>
              </a:endParaRPr>
            </a:p>
          </p:txBody>
        </p:sp>
      </p:grpSp>
      <p:sp>
        <p:nvSpPr>
          <p:cNvPr id="63" name="Rectangle 19"/>
          <p:cNvSpPr>
            <a:spLocks noChangeArrowheads="1"/>
          </p:cNvSpPr>
          <p:nvPr/>
        </p:nvSpPr>
        <p:spPr bwMode="auto">
          <a:xfrm>
            <a:off x="2856428" y="1807384"/>
            <a:ext cx="532950" cy="825098"/>
          </a:xfrm>
          <a:prstGeom prst="rect">
            <a:avLst/>
          </a:prstGeom>
        </p:spPr>
        <p:style>
          <a:lnRef idx="1">
            <a:schemeClr val="accent2"/>
          </a:lnRef>
          <a:fillRef idx="3">
            <a:schemeClr val="accent2"/>
          </a:fillRef>
          <a:effectRef idx="2">
            <a:schemeClr val="accent2"/>
          </a:effectRef>
          <a:fontRef idx="minor">
            <a:schemeClr val="lt1"/>
          </a:fontRef>
        </p:style>
        <p:txBody>
          <a:bodyPr wrap="none" lIns="91436" tIns="45718" rIns="91436" bIns="45718" anchor="ctr"/>
          <a:lstStyle/>
          <a:p>
            <a:pPr lvl="0">
              <a:defRPr/>
            </a:pPr>
            <a:r>
              <a:rPr lang="en-US" altLang="zh-CN" sz="1000" b="1" dirty="0">
                <a:latin typeface="微软雅黑" panose="020B0503020204020204" pitchFamily="34" charset="-122"/>
                <a:ea typeface="微软雅黑" panose="020B0503020204020204" pitchFamily="34" charset="-122"/>
              </a:rPr>
              <a:t>FIN-</a:t>
            </a:r>
            <a:endParaRPr lang="en-US" altLang="zh-CN" sz="1000" b="1" dirty="0">
              <a:latin typeface="微软雅黑" panose="020B0503020204020204" pitchFamily="34" charset="-122"/>
              <a:ea typeface="微软雅黑" panose="020B0503020204020204" pitchFamily="34" charset="-122"/>
            </a:endParaRPr>
          </a:p>
          <a:p>
            <a:pPr lvl="0">
              <a:defRPr/>
            </a:pPr>
            <a:r>
              <a:rPr lang="en-US" altLang="zh-CN" sz="1000" b="1" dirty="0">
                <a:latin typeface="微软雅黑" panose="020B0503020204020204" pitchFamily="34" charset="-122"/>
                <a:ea typeface="微软雅黑" panose="020B0503020204020204" pitchFamily="34" charset="-122"/>
              </a:rPr>
              <a:t>WAIT</a:t>
            </a:r>
            <a:endParaRPr lang="en-US" altLang="zh-CN" sz="1000" b="1" dirty="0">
              <a:latin typeface="微软雅黑" panose="020B0503020204020204" pitchFamily="34" charset="-122"/>
              <a:ea typeface="微软雅黑" panose="020B0503020204020204" pitchFamily="34" charset="-122"/>
            </a:endParaRPr>
          </a:p>
          <a:p>
            <a:pPr lvl="0">
              <a:defRPr/>
            </a:pPr>
            <a:r>
              <a:rPr lang="en-US" altLang="zh-CN" sz="1000" b="1" dirty="0">
                <a:latin typeface="微软雅黑" panose="020B0503020204020204" pitchFamily="34" charset="-122"/>
                <a:ea typeface="微软雅黑" panose="020B0503020204020204" pitchFamily="34" charset="-122"/>
              </a:rPr>
              <a:t>-1</a:t>
            </a:r>
            <a:r>
              <a:rPr lang="zh-CN" altLang="en-US" sz="1000" b="1" dirty="0">
                <a:latin typeface="微软雅黑" panose="020B0503020204020204" pitchFamily="34" charset="-122"/>
                <a:ea typeface="微软雅黑" panose="020B0503020204020204" pitchFamily="34" charset="-122"/>
              </a:rPr>
              <a:t>终止</a:t>
            </a:r>
            <a:endParaRPr lang="en-US" altLang="zh-CN" sz="1000" b="1" dirty="0">
              <a:latin typeface="微软雅黑" panose="020B0503020204020204" pitchFamily="34" charset="-122"/>
              <a:ea typeface="微软雅黑" panose="020B0503020204020204" pitchFamily="34" charset="-122"/>
            </a:endParaRPr>
          </a:p>
          <a:p>
            <a:pPr lvl="0">
              <a:defRPr/>
            </a:pPr>
            <a:r>
              <a:rPr lang="zh-CN" altLang="en-US" sz="1000" b="1" kern="0" dirty="0">
                <a:latin typeface="微软雅黑" panose="020B0503020204020204" pitchFamily="34" charset="-122"/>
                <a:ea typeface="微软雅黑" panose="020B0503020204020204" pitchFamily="34" charset="-122"/>
              </a:rPr>
              <a:t>等待</a:t>
            </a:r>
            <a:r>
              <a:rPr lang="en-US" altLang="zh-CN" sz="1000" b="1" kern="0" dirty="0">
                <a:latin typeface="微软雅黑" panose="020B0503020204020204" pitchFamily="34" charset="-122"/>
                <a:ea typeface="微软雅黑" panose="020B0503020204020204" pitchFamily="34" charset="-122"/>
              </a:rPr>
              <a:t>1</a:t>
            </a:r>
            <a:endParaRPr lang="zh-CN" altLang="en-US" sz="1000" b="1" kern="0" dirty="0">
              <a:latin typeface="微软雅黑" panose="020B0503020204020204" pitchFamily="34" charset="-122"/>
              <a:ea typeface="微软雅黑" panose="020B0503020204020204" pitchFamily="34" charset="-122"/>
            </a:endParaRPr>
          </a:p>
        </p:txBody>
      </p:sp>
      <p:sp>
        <p:nvSpPr>
          <p:cNvPr id="64" name="Rectangle 19"/>
          <p:cNvSpPr>
            <a:spLocks noChangeArrowheads="1"/>
          </p:cNvSpPr>
          <p:nvPr/>
        </p:nvSpPr>
        <p:spPr bwMode="auto">
          <a:xfrm>
            <a:off x="2851627" y="2650139"/>
            <a:ext cx="532950" cy="691605"/>
          </a:xfrm>
          <a:prstGeom prst="rect">
            <a:avLst/>
          </a:prstGeom>
        </p:spPr>
        <p:style>
          <a:lnRef idx="1">
            <a:schemeClr val="accent5"/>
          </a:lnRef>
          <a:fillRef idx="2">
            <a:schemeClr val="accent5"/>
          </a:fillRef>
          <a:effectRef idx="1">
            <a:schemeClr val="accent5"/>
          </a:effectRef>
          <a:fontRef idx="minor">
            <a:schemeClr val="dk1"/>
          </a:fontRef>
        </p:style>
        <p:txBody>
          <a:bodyPr wrap="none" lIns="91436" tIns="45718" rIns="91436" bIns="45718" anchor="ctr"/>
          <a:lstStyle/>
          <a:p>
            <a:pPr lvl="0">
              <a:defRPr/>
            </a:pPr>
            <a:r>
              <a:rPr lang="en-US" altLang="zh-CN" sz="1000" b="1" dirty="0">
                <a:latin typeface="微软雅黑" panose="020B0503020204020204" pitchFamily="34" charset="-122"/>
                <a:ea typeface="微软雅黑" panose="020B0503020204020204" pitchFamily="34" charset="-122"/>
              </a:rPr>
              <a:t>FIN</a:t>
            </a:r>
            <a:endParaRPr lang="en-US" altLang="zh-CN" sz="1000" b="1" dirty="0">
              <a:latin typeface="微软雅黑" panose="020B0503020204020204" pitchFamily="34" charset="-122"/>
              <a:ea typeface="微软雅黑" panose="020B0503020204020204" pitchFamily="34" charset="-122"/>
            </a:endParaRPr>
          </a:p>
          <a:p>
            <a:pPr lvl="0">
              <a:defRPr/>
            </a:pPr>
            <a:r>
              <a:rPr lang="en-US" altLang="zh-CN" sz="1000" b="1" dirty="0">
                <a:latin typeface="微软雅黑" panose="020B0503020204020204" pitchFamily="34" charset="-122"/>
                <a:ea typeface="微软雅黑" panose="020B0503020204020204" pitchFamily="34" charset="-122"/>
              </a:rPr>
              <a:t>-WAIT</a:t>
            </a:r>
            <a:endParaRPr lang="en-US" altLang="zh-CN" sz="1000" b="1" dirty="0">
              <a:latin typeface="微软雅黑" panose="020B0503020204020204" pitchFamily="34" charset="-122"/>
              <a:ea typeface="微软雅黑" panose="020B0503020204020204" pitchFamily="34" charset="-122"/>
            </a:endParaRPr>
          </a:p>
          <a:p>
            <a:pPr lvl="0">
              <a:defRPr/>
            </a:pPr>
            <a:r>
              <a:rPr lang="en-US" altLang="zh-CN" sz="1000" b="1" dirty="0">
                <a:latin typeface="微软雅黑" panose="020B0503020204020204" pitchFamily="34" charset="-122"/>
                <a:ea typeface="微软雅黑" panose="020B0503020204020204" pitchFamily="34" charset="-122"/>
              </a:rPr>
              <a:t>-2</a:t>
            </a:r>
            <a:r>
              <a:rPr lang="zh-CN" altLang="en-US" sz="1000" b="1" kern="0" dirty="0">
                <a:latin typeface="微软雅黑" panose="020B0503020204020204" pitchFamily="34" charset="-122"/>
                <a:ea typeface="微软雅黑" panose="020B0503020204020204" pitchFamily="34" charset="-122"/>
              </a:rPr>
              <a:t>终止</a:t>
            </a:r>
            <a:endParaRPr lang="en-US" altLang="zh-CN" sz="1000" b="1" kern="0" dirty="0">
              <a:latin typeface="微软雅黑" panose="020B0503020204020204" pitchFamily="34" charset="-122"/>
              <a:ea typeface="微软雅黑" panose="020B0503020204020204" pitchFamily="34" charset="-122"/>
            </a:endParaRPr>
          </a:p>
          <a:p>
            <a:pPr lvl="0">
              <a:defRPr/>
            </a:pPr>
            <a:r>
              <a:rPr lang="zh-CN" altLang="en-US" sz="1000" b="1" kern="0" dirty="0">
                <a:latin typeface="微软雅黑" panose="020B0503020204020204" pitchFamily="34" charset="-122"/>
                <a:ea typeface="微软雅黑" panose="020B0503020204020204" pitchFamily="34" charset="-122"/>
              </a:rPr>
              <a:t>等待</a:t>
            </a:r>
            <a:r>
              <a:rPr lang="en-US" altLang="zh-CN" sz="1000" b="1" kern="0" dirty="0">
                <a:latin typeface="微软雅黑" panose="020B0503020204020204" pitchFamily="34" charset="-122"/>
                <a:ea typeface="微软雅黑" panose="020B0503020204020204" pitchFamily="34" charset="-122"/>
              </a:rPr>
              <a:t>2</a:t>
            </a:r>
            <a:endParaRPr lang="zh-CN" altLang="en-US" sz="1000" b="1" kern="0" dirty="0">
              <a:latin typeface="微软雅黑" panose="020B0503020204020204" pitchFamily="34" charset="-122"/>
              <a:ea typeface="微软雅黑" panose="020B0503020204020204" pitchFamily="34" charset="-122"/>
            </a:endParaRPr>
          </a:p>
        </p:txBody>
      </p:sp>
      <p:sp>
        <p:nvSpPr>
          <p:cNvPr id="79" name="Rectangle 19"/>
          <p:cNvSpPr>
            <a:spLocks noChangeArrowheads="1"/>
          </p:cNvSpPr>
          <p:nvPr/>
        </p:nvSpPr>
        <p:spPr bwMode="auto">
          <a:xfrm>
            <a:off x="5684488" y="2236822"/>
            <a:ext cx="532950" cy="564326"/>
          </a:xfrm>
          <a:prstGeom prst="rect">
            <a:avLst/>
          </a:prstGeom>
        </p:spPr>
        <p:style>
          <a:lnRef idx="1">
            <a:schemeClr val="accent6"/>
          </a:lnRef>
          <a:fillRef idx="2">
            <a:schemeClr val="accent6"/>
          </a:fillRef>
          <a:effectRef idx="1">
            <a:schemeClr val="accent6"/>
          </a:effectRef>
          <a:fontRef idx="minor">
            <a:schemeClr val="dk1"/>
          </a:fontRef>
        </p:style>
        <p:txBody>
          <a:bodyPr wrap="none" lIns="91436" tIns="45718" rIns="91436" bIns="45718" anchor="ctr"/>
          <a:lstStyle/>
          <a:p>
            <a:pPr lvl="0">
              <a:defRPr/>
            </a:pPr>
            <a:r>
              <a:rPr lang="en-US" altLang="zh-CN" sz="1000" b="1" dirty="0">
                <a:latin typeface="微软雅黑" panose="020B0503020204020204" pitchFamily="34" charset="-122"/>
                <a:ea typeface="微软雅黑" panose="020B0503020204020204" pitchFamily="34" charset="-122"/>
              </a:rPr>
              <a:t>CLOSE</a:t>
            </a:r>
            <a:endParaRPr lang="en-US" altLang="zh-CN" sz="1000" b="1" dirty="0">
              <a:latin typeface="微软雅黑" panose="020B0503020204020204" pitchFamily="34" charset="-122"/>
              <a:ea typeface="微软雅黑" panose="020B0503020204020204" pitchFamily="34" charset="-122"/>
            </a:endParaRPr>
          </a:p>
          <a:p>
            <a:pPr lvl="0">
              <a:defRPr/>
            </a:pPr>
            <a:r>
              <a:rPr lang="en-US" altLang="zh-CN" sz="1000" b="1" dirty="0">
                <a:latin typeface="微软雅黑" panose="020B0503020204020204" pitchFamily="34" charset="-122"/>
                <a:ea typeface="微软雅黑" panose="020B0503020204020204" pitchFamily="34" charset="-122"/>
              </a:rPr>
              <a:t>-WAIT</a:t>
            </a:r>
            <a:endParaRPr lang="en-US" altLang="zh-CN" sz="1000" b="1" dirty="0">
              <a:latin typeface="微软雅黑" panose="020B0503020204020204" pitchFamily="34" charset="-122"/>
              <a:ea typeface="微软雅黑" panose="020B0503020204020204" pitchFamily="34" charset="-122"/>
            </a:endParaRPr>
          </a:p>
          <a:p>
            <a:pPr lvl="0">
              <a:defRPr/>
            </a:pPr>
            <a:r>
              <a:rPr lang="zh-CN" altLang="en-US" sz="1000" b="1" dirty="0">
                <a:latin typeface="微软雅黑" panose="020B0503020204020204" pitchFamily="34" charset="-122"/>
                <a:ea typeface="微软雅黑" panose="020B0503020204020204" pitchFamily="34" charset="-122"/>
              </a:rPr>
              <a:t>关闭等待</a:t>
            </a:r>
            <a:endParaRPr lang="en-US" altLang="zh-CN" sz="1000" b="1" dirty="0">
              <a:latin typeface="微软雅黑" panose="020B0503020204020204" pitchFamily="34" charset="-122"/>
              <a:ea typeface="微软雅黑" panose="020B0503020204020204" pitchFamily="34" charset="-122"/>
            </a:endParaRPr>
          </a:p>
          <a:p>
            <a:pPr lvl="0">
              <a:defRPr/>
            </a:pPr>
            <a:endParaRPr lang="zh-CN" altLang="en-US" sz="1000" b="1" kern="0" dirty="0">
              <a:latin typeface="微软雅黑" panose="020B0503020204020204" pitchFamily="34" charset="-122"/>
              <a:ea typeface="微软雅黑" panose="020B0503020204020204" pitchFamily="34" charset="-122"/>
            </a:endParaRPr>
          </a:p>
        </p:txBody>
      </p:sp>
      <p:sp>
        <p:nvSpPr>
          <p:cNvPr id="80" name="Rectangle 19"/>
          <p:cNvSpPr>
            <a:spLocks noChangeArrowheads="1"/>
          </p:cNvSpPr>
          <p:nvPr/>
        </p:nvSpPr>
        <p:spPr bwMode="auto">
          <a:xfrm>
            <a:off x="5694994" y="2814901"/>
            <a:ext cx="532950" cy="564326"/>
          </a:xfrm>
          <a:prstGeom prst="rect">
            <a:avLst/>
          </a:prstGeom>
        </p:spPr>
        <p:style>
          <a:lnRef idx="1">
            <a:schemeClr val="dk1"/>
          </a:lnRef>
          <a:fillRef idx="2">
            <a:schemeClr val="dk1"/>
          </a:fillRef>
          <a:effectRef idx="1">
            <a:schemeClr val="dk1"/>
          </a:effectRef>
          <a:fontRef idx="minor">
            <a:schemeClr val="dk1"/>
          </a:fontRef>
        </p:style>
        <p:txBody>
          <a:bodyPr wrap="none" lIns="91436" tIns="45718" rIns="91436" bIns="45718" anchor="ctr"/>
          <a:lstStyle/>
          <a:p>
            <a:pPr lvl="0">
              <a:defRPr/>
            </a:pPr>
            <a:r>
              <a:rPr lang="en-US" altLang="zh-CN" sz="1000" b="1" dirty="0">
                <a:latin typeface="微软雅黑" panose="020B0503020204020204" pitchFamily="34" charset="-122"/>
                <a:ea typeface="微软雅黑" panose="020B0503020204020204" pitchFamily="34" charset="-122"/>
              </a:rPr>
              <a:t>LAST-</a:t>
            </a:r>
            <a:endParaRPr lang="en-US" altLang="zh-CN" sz="1000" b="1" dirty="0">
              <a:latin typeface="微软雅黑" panose="020B0503020204020204" pitchFamily="34" charset="-122"/>
              <a:ea typeface="微软雅黑" panose="020B0503020204020204" pitchFamily="34" charset="-122"/>
            </a:endParaRPr>
          </a:p>
          <a:p>
            <a:pPr lvl="0">
              <a:defRPr/>
            </a:pPr>
            <a:r>
              <a:rPr lang="en-US" altLang="zh-CN" sz="1000" b="1" dirty="0">
                <a:latin typeface="微软雅黑" panose="020B0503020204020204" pitchFamily="34" charset="-122"/>
                <a:ea typeface="微软雅黑" panose="020B0503020204020204" pitchFamily="34" charset="-122"/>
              </a:rPr>
              <a:t>ACK</a:t>
            </a:r>
            <a:endParaRPr lang="en-US" altLang="zh-CN" sz="1000" b="1" dirty="0">
              <a:latin typeface="微软雅黑" panose="020B0503020204020204" pitchFamily="34" charset="-122"/>
              <a:ea typeface="微软雅黑" panose="020B0503020204020204" pitchFamily="34" charset="-122"/>
            </a:endParaRPr>
          </a:p>
          <a:p>
            <a:pPr lvl="0">
              <a:defRPr/>
            </a:pPr>
            <a:r>
              <a:rPr lang="zh-CN" altLang="en-US" sz="1000" b="1" dirty="0">
                <a:latin typeface="微软雅黑" panose="020B0503020204020204" pitchFamily="34" charset="-122"/>
                <a:ea typeface="微软雅黑" panose="020B0503020204020204" pitchFamily="34" charset="-122"/>
              </a:rPr>
              <a:t>最后确认</a:t>
            </a:r>
            <a:endParaRPr lang="en-US" altLang="zh-CN" sz="1000" b="1" dirty="0">
              <a:latin typeface="微软雅黑" panose="020B0503020204020204" pitchFamily="34" charset="-122"/>
              <a:ea typeface="微软雅黑" panose="020B0503020204020204" pitchFamily="34" charset="-122"/>
            </a:endParaRPr>
          </a:p>
        </p:txBody>
      </p:sp>
      <p:sp>
        <p:nvSpPr>
          <p:cNvPr id="78" name="矩形 77"/>
          <p:cNvSpPr/>
          <p:nvPr/>
        </p:nvSpPr>
        <p:spPr>
          <a:xfrm>
            <a:off x="629972" y="1993551"/>
            <a:ext cx="2222945" cy="530912"/>
          </a:xfrm>
          <a:prstGeom prst="rect">
            <a:avLst/>
          </a:prstGeom>
        </p:spPr>
        <p:txBody>
          <a:bodyPr wrap="square" lIns="91436" tIns="45718" rIns="91436" bIns="45718">
            <a:spAutoFit/>
          </a:bodyPr>
          <a:lstStyle/>
          <a:p>
            <a:r>
              <a:rPr lang="zh-CN" altLang="en-US" sz="1400" b="1" dirty="0">
                <a:solidFill>
                  <a:srgbClr val="C00000"/>
                </a:solidFill>
                <a:latin typeface="微软雅黑" panose="020B0503020204020204" pitchFamily="34" charset="-122"/>
                <a:ea typeface="微软雅黑" panose="020B0503020204020204" pitchFamily="34" charset="-122"/>
              </a:rPr>
              <a:t>发送 </a:t>
            </a:r>
            <a:r>
              <a:rPr lang="en-US" altLang="zh-CN" sz="1400" b="1" dirty="0">
                <a:solidFill>
                  <a:srgbClr val="C00000"/>
                </a:solidFill>
                <a:latin typeface="微软雅黑" panose="020B0503020204020204" pitchFamily="34" charset="-122"/>
                <a:ea typeface="微软雅黑" panose="020B0503020204020204" pitchFamily="34" charset="-122"/>
              </a:rPr>
              <a:t>TCP</a:t>
            </a:r>
            <a:r>
              <a:rPr lang="zh-CN" altLang="en-US" sz="1400" b="1" dirty="0">
                <a:solidFill>
                  <a:srgbClr val="C00000"/>
                </a:solidFill>
                <a:latin typeface="微软雅黑" panose="020B0503020204020204" pitchFamily="34" charset="-122"/>
                <a:ea typeface="微软雅黑" panose="020B0503020204020204" pitchFamily="34" charset="-122"/>
              </a:rPr>
              <a:t>连接释放报文段，并进入终止等待</a:t>
            </a:r>
            <a:r>
              <a:rPr lang="en-US" altLang="zh-CN" sz="1400" b="1" dirty="0">
                <a:solidFill>
                  <a:srgbClr val="C00000"/>
                </a:solidFill>
                <a:latin typeface="微软雅黑" panose="020B0503020204020204" pitchFamily="34" charset="-122"/>
                <a:ea typeface="微软雅黑" panose="020B0503020204020204" pitchFamily="34" charset="-122"/>
              </a:rPr>
              <a:t>1</a:t>
            </a:r>
            <a:r>
              <a:rPr lang="zh-CN" altLang="en-US" sz="1400" b="1" dirty="0">
                <a:solidFill>
                  <a:srgbClr val="C00000"/>
                </a:solidFill>
                <a:latin typeface="微软雅黑" panose="020B0503020204020204" pitchFamily="34" charset="-122"/>
                <a:ea typeface="微软雅黑" panose="020B0503020204020204" pitchFamily="34" charset="-122"/>
              </a:rPr>
              <a:t>状态。</a:t>
            </a:r>
            <a:endParaRPr lang="zh-CN" altLang="en-US" sz="1400" dirty="0">
              <a:solidFill>
                <a:srgbClr val="C00000"/>
              </a:solidFill>
            </a:endParaRPr>
          </a:p>
        </p:txBody>
      </p:sp>
      <p:sp>
        <p:nvSpPr>
          <p:cNvPr id="81" name="矩形 80"/>
          <p:cNvSpPr/>
          <p:nvPr/>
        </p:nvSpPr>
        <p:spPr>
          <a:xfrm>
            <a:off x="7028835" y="2157331"/>
            <a:ext cx="2070766" cy="530912"/>
          </a:xfrm>
          <a:prstGeom prst="rect">
            <a:avLst/>
          </a:prstGeom>
        </p:spPr>
        <p:txBody>
          <a:bodyPr wrap="square" lIns="91436" tIns="45718" rIns="91436" bIns="45718">
            <a:spAutoFit/>
          </a:bodyPr>
          <a:lstStyle/>
          <a:p>
            <a:r>
              <a:rPr lang="zh-CN" altLang="en-US" sz="1400" b="1" dirty="0">
                <a:solidFill>
                  <a:schemeClr val="accent6">
                    <a:lumMod val="75000"/>
                  </a:schemeClr>
                </a:solidFill>
                <a:latin typeface="微软雅黑" panose="020B0503020204020204" pitchFamily="34" charset="-122"/>
                <a:ea typeface="微软雅黑" panose="020B0503020204020204" pitchFamily="34" charset="-122"/>
              </a:rPr>
              <a:t>发送 </a:t>
            </a:r>
            <a:r>
              <a:rPr lang="en-US" altLang="zh-CN" sz="1400" b="1" dirty="0">
                <a:solidFill>
                  <a:schemeClr val="accent6">
                    <a:lumMod val="75000"/>
                  </a:schemeClr>
                </a:solidFill>
                <a:latin typeface="微软雅黑" panose="020B0503020204020204" pitchFamily="34" charset="-122"/>
                <a:ea typeface="微软雅黑" panose="020B0503020204020204" pitchFamily="34" charset="-122"/>
              </a:rPr>
              <a:t>TCP</a:t>
            </a:r>
            <a:r>
              <a:rPr lang="zh-CN" altLang="en-US" sz="1400" b="1" dirty="0">
                <a:solidFill>
                  <a:schemeClr val="accent6">
                    <a:lumMod val="75000"/>
                  </a:schemeClr>
                </a:solidFill>
                <a:latin typeface="微软雅黑" panose="020B0503020204020204" pitchFamily="34" charset="-122"/>
                <a:ea typeface="微软雅黑" panose="020B0503020204020204" pitchFamily="34" charset="-122"/>
              </a:rPr>
              <a:t>普通确认报文段，并进入关闭状态。</a:t>
            </a:r>
            <a:endParaRPr lang="zh-CN" altLang="en-US" sz="1400" dirty="0">
              <a:solidFill>
                <a:schemeClr val="accent6">
                  <a:lumMod val="75000"/>
                </a:schemeClr>
              </a:solidFill>
            </a:endParaRPr>
          </a:p>
        </p:txBody>
      </p:sp>
      <p:sp>
        <p:nvSpPr>
          <p:cNvPr id="82" name="矩形 81"/>
          <p:cNvSpPr/>
          <p:nvPr/>
        </p:nvSpPr>
        <p:spPr>
          <a:xfrm>
            <a:off x="6516120" y="2928334"/>
            <a:ext cx="2070766" cy="530912"/>
          </a:xfrm>
          <a:prstGeom prst="rect">
            <a:avLst/>
          </a:prstGeom>
        </p:spPr>
        <p:txBody>
          <a:bodyPr wrap="square" lIns="91436" tIns="45718" rIns="91436" bIns="45718">
            <a:spAutoFit/>
          </a:bodyPr>
          <a:lstStyle/>
          <a:p>
            <a:r>
              <a:rPr lang="zh-CN" altLang="en-US" sz="1400" b="1" dirty="0">
                <a:solidFill>
                  <a:srgbClr val="7030A0"/>
                </a:solidFill>
                <a:latin typeface="微软雅黑" panose="020B0503020204020204" pitchFamily="34" charset="-122"/>
                <a:ea typeface="微软雅黑" panose="020B0503020204020204" pitchFamily="34" charset="-122"/>
              </a:rPr>
              <a:t>发送 </a:t>
            </a:r>
            <a:r>
              <a:rPr lang="en-US" altLang="zh-CN" sz="1400" b="1" dirty="0">
                <a:solidFill>
                  <a:srgbClr val="7030A0"/>
                </a:solidFill>
                <a:latin typeface="微软雅黑" panose="020B0503020204020204" pitchFamily="34" charset="-122"/>
                <a:ea typeface="微软雅黑" panose="020B0503020204020204" pitchFamily="34" charset="-122"/>
              </a:rPr>
              <a:t>TCP</a:t>
            </a:r>
            <a:r>
              <a:rPr lang="zh-CN" altLang="en-US" sz="1400" b="1" dirty="0">
                <a:solidFill>
                  <a:srgbClr val="7030A0"/>
                </a:solidFill>
                <a:latin typeface="微软雅黑" panose="020B0503020204020204" pitchFamily="34" charset="-122"/>
                <a:ea typeface="微软雅黑" panose="020B0503020204020204" pitchFamily="34" charset="-122"/>
              </a:rPr>
              <a:t>释放连接报文段，释放连接。</a:t>
            </a:r>
            <a:endParaRPr lang="zh-CN" altLang="en-US" sz="1400" dirty="0">
              <a:solidFill>
                <a:srgbClr val="7030A0"/>
              </a:solidFill>
            </a:endParaRPr>
          </a:p>
        </p:txBody>
      </p:sp>
      <p:sp>
        <p:nvSpPr>
          <p:cNvPr id="83" name="Rectangle 9"/>
          <p:cNvSpPr>
            <a:spLocks noChangeArrowheads="1"/>
          </p:cNvSpPr>
          <p:nvPr/>
        </p:nvSpPr>
        <p:spPr bwMode="auto">
          <a:xfrm rot="597975">
            <a:off x="3466445" y="1837739"/>
            <a:ext cx="2308859" cy="243457"/>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4" tIns="44448" rIns="90484" bIns="44448">
            <a:spAutoFit/>
          </a:bodyPr>
          <a:lstStyle/>
          <a:p>
            <a:pPr defTabSz="762000" eaLnBrk="0" hangingPunct="0">
              <a:defRPr/>
            </a:pPr>
            <a:r>
              <a:rPr lang="en-US" altLang="zh-CN" sz="1000" b="1" kern="0" dirty="0">
                <a:latin typeface="微软雅黑" panose="020B0503020204020204" pitchFamily="34" charset="-122"/>
                <a:ea typeface="微软雅黑" panose="020B0503020204020204" pitchFamily="34" charset="-122"/>
              </a:rPr>
              <a:t>FIN = 1, ACK=1</a:t>
            </a:r>
            <a:r>
              <a:rPr lang="zh-CN" altLang="en-US" sz="1000" b="1" kern="0" dirty="0">
                <a:latin typeface="微软雅黑" panose="020B0503020204020204" pitchFamily="34" charset="-122"/>
                <a:ea typeface="微软雅黑" panose="020B0503020204020204" pitchFamily="34" charset="-122"/>
              </a:rPr>
              <a:t>，</a:t>
            </a:r>
            <a:r>
              <a:rPr lang="en-US" altLang="zh-CN" sz="1000" b="1" kern="0" dirty="0">
                <a:latin typeface="微软雅黑" panose="020B0503020204020204" pitchFamily="34" charset="-122"/>
                <a:ea typeface="微软雅黑" panose="020B0503020204020204" pitchFamily="34" charset="-122"/>
              </a:rPr>
              <a:t>seq = u</a:t>
            </a:r>
            <a:r>
              <a:rPr lang="zh-CN" altLang="en-US" sz="1000" b="1" kern="0" dirty="0">
                <a:latin typeface="微软雅黑" panose="020B0503020204020204" pitchFamily="34" charset="-122"/>
                <a:ea typeface="微软雅黑" panose="020B0503020204020204" pitchFamily="34" charset="-122"/>
              </a:rPr>
              <a:t>，</a:t>
            </a:r>
            <a:r>
              <a:rPr lang="en-US" altLang="zh-CN" sz="1000" b="1" kern="0" dirty="0">
                <a:latin typeface="微软雅黑" panose="020B0503020204020204" pitchFamily="34" charset="-122"/>
                <a:ea typeface="微软雅黑" panose="020B0503020204020204" pitchFamily="34" charset="-122"/>
              </a:rPr>
              <a:t>ack=v</a:t>
            </a:r>
            <a:endParaRPr lang="en-US" altLang="zh-CN" sz="1000" b="1" kern="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50"/>
                                  </p:stCondLst>
                                  <p:childTnLst>
                                    <p:set>
                                      <p:cBhvr>
                                        <p:cTn id="6" dur="1" fill="hold">
                                          <p:stCondLst>
                                            <p:cond delay="149"/>
                                          </p:stCondLst>
                                        </p:cTn>
                                        <p:tgtEl>
                                          <p:spTgt spid="77"/>
                                        </p:tgtEl>
                                        <p:attrNameLst>
                                          <p:attrName>style.visibility</p:attrName>
                                        </p:attrNameLst>
                                      </p:cBhvr>
                                      <p:to>
                                        <p:strVal val="visible"/>
                                      </p:to>
                                    </p:set>
                                  </p:childTnLst>
                                </p:cTn>
                              </p:par>
                            </p:childTnLst>
                          </p:cTn>
                        </p:par>
                        <p:par>
                          <p:cTn id="7" fill="hold">
                            <p:stCondLst>
                              <p:cond delay="550"/>
                            </p:stCondLst>
                            <p:childTnLst>
                              <p:par>
                                <p:cTn id="8" presetID="42"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圆角矩形 45"/>
          <p:cNvSpPr/>
          <p:nvPr/>
        </p:nvSpPr>
        <p:spPr>
          <a:xfrm>
            <a:off x="545146" y="649226"/>
            <a:ext cx="8053711" cy="414349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708901" y="667244"/>
            <a:ext cx="3751385" cy="634020"/>
          </a:xfrm>
          <a:prstGeom prst="rect">
            <a:avLst/>
          </a:prstGeom>
          <a:noFill/>
          <a:ln w="9525">
            <a:noFill/>
            <a:miter lim="800000"/>
          </a:ln>
          <a:effectLst/>
        </p:spPr>
        <p:txBody>
          <a:bodyPr wrap="square" lIns="91436" tIns="45718" rIns="91436" bIns="45718">
            <a:spAutoFit/>
          </a:bodyPr>
          <a:lstStyle/>
          <a:p>
            <a:pPr algn="ctr">
              <a:lnSpc>
                <a:spcPct val="110000"/>
              </a:lnSpc>
            </a:pPr>
            <a:r>
              <a:rPr lang="en-US" altLang="zh-CN" sz="1600" b="1" dirty="0">
                <a:latin typeface="微软雅黑" panose="020B0503020204020204" pitchFamily="34" charset="-122"/>
                <a:ea typeface="微软雅黑" panose="020B0503020204020204" pitchFamily="34" charset="-122"/>
              </a:rPr>
              <a:t>TCP</a:t>
            </a:r>
            <a:r>
              <a:rPr lang="zh-CN" altLang="en-US" sz="1600" b="1" dirty="0">
                <a:latin typeface="微软雅黑" panose="020B0503020204020204" pitchFamily="34" charset="-122"/>
                <a:ea typeface="微软雅黑" panose="020B0503020204020204" pitchFamily="34" charset="-122"/>
              </a:rPr>
              <a:t>的连接释放：</a:t>
            </a:r>
            <a:endParaRPr lang="en-US" altLang="zh-CN" sz="1600" b="1" dirty="0">
              <a:latin typeface="微软雅黑" panose="020B0503020204020204" pitchFamily="34" charset="-122"/>
              <a:ea typeface="微软雅黑" panose="020B0503020204020204" pitchFamily="34" charset="-122"/>
            </a:endParaRPr>
          </a:p>
          <a:p>
            <a:pPr algn="ctr">
              <a:lnSpc>
                <a:spcPct val="110000"/>
              </a:lnSpc>
            </a:pPr>
            <a:r>
              <a:rPr lang="zh-CN" altLang="en-US" sz="1600" b="1" dirty="0">
                <a:latin typeface="微软雅黑" panose="020B0503020204020204" pitchFamily="34" charset="-122"/>
                <a:ea typeface="微软雅黑" panose="020B0503020204020204" pitchFamily="34" charset="-122"/>
              </a:rPr>
              <a:t>采用四报文握手</a:t>
            </a:r>
            <a:endParaRPr lang="zh-CN" altLang="en-US" sz="1600" b="1" dirty="0">
              <a:latin typeface="微软雅黑" panose="020B0503020204020204" pitchFamily="34" charset="-122"/>
              <a:ea typeface="微软雅黑" panose="020B0503020204020204" pitchFamily="34" charset="-122"/>
            </a:endParaRPr>
          </a:p>
        </p:txBody>
      </p:sp>
      <p:sp>
        <p:nvSpPr>
          <p:cNvPr id="4" name="AutoShape 6"/>
          <p:cNvSpPr>
            <a:spLocks noChangeArrowheads="1"/>
          </p:cNvSpPr>
          <p:nvPr/>
        </p:nvSpPr>
        <p:spPr bwMode="auto">
          <a:xfrm>
            <a:off x="3914406" y="1558871"/>
            <a:ext cx="1329718" cy="140763"/>
          </a:xfrm>
          <a:prstGeom prst="leftRightArrow">
            <a:avLst>
              <a:gd name="adj1" fmla="val 55880"/>
              <a:gd name="adj2" fmla="val 108285"/>
            </a:avLst>
          </a:prstGeom>
          <a:solidFill>
            <a:srgbClr val="FFFF00"/>
          </a:solidFill>
          <a:ln w="12700" algn="ctr">
            <a:solidFill>
              <a:schemeClr val="tx1"/>
            </a:solidFill>
            <a:miter lim="800000"/>
          </a:ln>
          <a:effectLst/>
        </p:spPr>
        <p:txBody>
          <a:bodyPr wrap="none" lIns="91436" tIns="45718" rIns="91436" bIns="45718" anchor="ct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7" name="Line 10"/>
          <p:cNvSpPr>
            <a:spLocks noChangeShapeType="1"/>
          </p:cNvSpPr>
          <p:nvPr/>
        </p:nvSpPr>
        <p:spPr bwMode="auto">
          <a:xfrm>
            <a:off x="3393851" y="1833311"/>
            <a:ext cx="2305317" cy="428484"/>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8" name="Rectangle 17"/>
          <p:cNvSpPr>
            <a:spLocks noChangeArrowheads="1"/>
          </p:cNvSpPr>
          <p:nvPr/>
        </p:nvSpPr>
        <p:spPr bwMode="auto">
          <a:xfrm>
            <a:off x="2860901" y="1418108"/>
            <a:ext cx="532065" cy="375367"/>
          </a:xfrm>
          <a:prstGeom prst="rect">
            <a:avLst/>
          </a:prstGeom>
          <a:solidFill>
            <a:srgbClr val="009900"/>
          </a:solidFill>
          <a:ln>
            <a:noFill/>
          </a:ln>
          <a:effectLst/>
        </p:spPr>
        <p:txBody>
          <a:bodyPr wrap="none" lIns="91436" tIns="45718" rIns="91436" bIns="45718" anchor="ct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9" name="Rectangle 19"/>
          <p:cNvSpPr>
            <a:spLocks noChangeArrowheads="1"/>
          </p:cNvSpPr>
          <p:nvPr/>
        </p:nvSpPr>
        <p:spPr bwMode="auto">
          <a:xfrm>
            <a:off x="5697395" y="1418107"/>
            <a:ext cx="532950" cy="825098"/>
          </a:xfrm>
          <a:prstGeom prst="rect">
            <a:avLst/>
          </a:prstGeom>
          <a:solidFill>
            <a:srgbClr val="009900"/>
          </a:solidFill>
          <a:ln>
            <a:noFill/>
          </a:ln>
          <a:effectLst/>
        </p:spPr>
        <p:txBody>
          <a:bodyPr wrap="none" lIns="91436" tIns="45718" rIns="91436" bIns="45718" anchor="ctr"/>
          <a:lstStyle/>
          <a:p>
            <a:pPr>
              <a:defRPr/>
            </a:pPr>
            <a:endParaRPr lang="zh-CN" altLang="en-US" sz="1000" b="1" kern="0">
              <a:latin typeface="微软雅黑" panose="020B0503020204020204" pitchFamily="34" charset="-122"/>
              <a:ea typeface="微软雅黑" panose="020B0503020204020204" pitchFamily="34" charset="-122"/>
            </a:endParaRPr>
          </a:p>
        </p:txBody>
      </p:sp>
      <p:grpSp>
        <p:nvGrpSpPr>
          <p:cNvPr id="10" name="Group 20"/>
          <p:cNvGrpSpPr/>
          <p:nvPr/>
        </p:nvGrpSpPr>
        <p:grpSpPr bwMode="auto">
          <a:xfrm>
            <a:off x="2806013" y="1372071"/>
            <a:ext cx="3501355" cy="46036"/>
            <a:chOff x="1020" y="481"/>
            <a:chExt cx="4037" cy="46"/>
          </a:xfrm>
        </p:grpSpPr>
        <p:sp>
          <p:nvSpPr>
            <p:cNvPr id="11" name="Line 21"/>
            <p:cNvSpPr>
              <a:spLocks noChangeShapeType="1"/>
            </p:cNvSpPr>
            <p:nvPr/>
          </p:nvSpPr>
          <p:spPr bwMode="auto">
            <a:xfrm>
              <a:off x="1020" y="527"/>
              <a:ext cx="4037" cy="0"/>
            </a:xfrm>
            <a:prstGeom prst="line">
              <a:avLst/>
            </a:prstGeom>
            <a:noFill/>
            <a:ln w="19050">
              <a:solidFill>
                <a:srgbClr val="3333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12" name="Line 22"/>
            <p:cNvSpPr>
              <a:spLocks noChangeShapeType="1"/>
            </p:cNvSpPr>
            <p:nvPr/>
          </p:nvSpPr>
          <p:spPr bwMode="auto">
            <a:xfrm>
              <a:off x="1020" y="481"/>
              <a:ext cx="4037" cy="0"/>
            </a:xfrm>
            <a:prstGeom prst="line">
              <a:avLst/>
            </a:prstGeom>
            <a:noFill/>
            <a:ln w="19050">
              <a:solidFill>
                <a:srgbClr val="3333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000" b="1" kern="0">
                <a:latin typeface="微软雅黑" panose="020B0503020204020204" pitchFamily="34" charset="-122"/>
                <a:ea typeface="微软雅黑" panose="020B0503020204020204" pitchFamily="34" charset="-122"/>
              </a:endParaRPr>
            </a:p>
          </p:txBody>
        </p:sp>
      </p:grpSp>
      <p:grpSp>
        <p:nvGrpSpPr>
          <p:cNvPr id="13" name="Group 37"/>
          <p:cNvGrpSpPr/>
          <p:nvPr/>
        </p:nvGrpSpPr>
        <p:grpSpPr bwMode="auto">
          <a:xfrm>
            <a:off x="2103085" y="1220687"/>
            <a:ext cx="922481" cy="603775"/>
            <a:chOff x="156" y="792"/>
            <a:chExt cx="1042" cy="682"/>
          </a:xfrm>
        </p:grpSpPr>
        <p:sp>
          <p:nvSpPr>
            <p:cNvPr id="14" name="Freeform 38"/>
            <p:cNvSpPr/>
            <p:nvPr/>
          </p:nvSpPr>
          <p:spPr bwMode="auto">
            <a:xfrm>
              <a:off x="185" y="792"/>
              <a:ext cx="1013"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15" name="Rectangle 39"/>
            <p:cNvSpPr>
              <a:spLocks noChangeArrowheads="1"/>
            </p:cNvSpPr>
            <p:nvPr/>
          </p:nvSpPr>
          <p:spPr bwMode="auto">
            <a:xfrm>
              <a:off x="156" y="1187"/>
              <a:ext cx="78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zh-CN" altLang="en-US" sz="1000" b="1" kern="0" dirty="0">
                  <a:latin typeface="微软雅黑" panose="020B0503020204020204" pitchFamily="34" charset="-122"/>
                  <a:ea typeface="微软雅黑" panose="020B0503020204020204" pitchFamily="34" charset="-122"/>
                </a:rPr>
                <a:t>主动关闭</a:t>
              </a:r>
              <a:endParaRPr lang="zh-CN" altLang="en-US" sz="1000" b="1" kern="0" dirty="0">
                <a:latin typeface="微软雅黑" panose="020B0503020204020204" pitchFamily="34" charset="-122"/>
                <a:ea typeface="微软雅黑" panose="020B0503020204020204" pitchFamily="34" charset="-122"/>
              </a:endParaRPr>
            </a:p>
          </p:txBody>
        </p:sp>
      </p:grpSp>
      <p:sp>
        <p:nvSpPr>
          <p:cNvPr id="16" name="Rectangle 42"/>
          <p:cNvSpPr>
            <a:spLocks noChangeArrowheads="1"/>
          </p:cNvSpPr>
          <p:nvPr/>
        </p:nvSpPr>
        <p:spPr bwMode="auto">
          <a:xfrm>
            <a:off x="4236470" y="1511063"/>
            <a:ext cx="759816" cy="262889"/>
          </a:xfrm>
          <a:prstGeom prst="rect">
            <a:avLst/>
          </a:prstGeom>
          <a:solidFill>
            <a:srgbClr val="00FFFF"/>
          </a:solidFill>
          <a:ln w="12700"/>
        </p:spPr>
        <p:style>
          <a:lnRef idx="2">
            <a:schemeClr val="dk1"/>
          </a:lnRef>
          <a:fillRef idx="1">
            <a:schemeClr val="lt1"/>
          </a:fillRef>
          <a:effectRef idx="0">
            <a:schemeClr val="dk1"/>
          </a:effectRef>
          <a:fontRef idx="minor">
            <a:schemeClr val="dk1"/>
          </a:fontRef>
        </p:style>
        <p:txBody>
          <a:bodyPr wrap="none" lIns="90484" tIns="44448" rIns="90484" bIns="44448">
            <a:spAutoFit/>
          </a:bodyPr>
          <a:lstStyle/>
          <a:p>
            <a:pPr algn="ctr" defTabSz="762000" eaLnBrk="0" hangingPunct="0">
              <a:defRPr/>
            </a:pPr>
            <a:r>
              <a:rPr lang="zh-CN" altLang="en-US" sz="1100" b="1" kern="0" dirty="0">
                <a:latin typeface="微软雅黑" panose="020B0503020204020204" pitchFamily="34" charset="-122"/>
                <a:ea typeface="微软雅黑" panose="020B0503020204020204" pitchFamily="34" charset="-122"/>
              </a:rPr>
              <a:t>数据传送</a:t>
            </a:r>
            <a:endParaRPr lang="zh-CN" altLang="en-US" sz="1100" b="1" kern="0" dirty="0">
              <a:latin typeface="微软雅黑" panose="020B0503020204020204" pitchFamily="34" charset="-122"/>
              <a:ea typeface="微软雅黑" panose="020B0503020204020204" pitchFamily="34" charset="-122"/>
            </a:endParaRPr>
          </a:p>
        </p:txBody>
      </p:sp>
      <p:sp>
        <p:nvSpPr>
          <p:cNvPr id="17" name="Rectangle 50"/>
          <p:cNvSpPr>
            <a:spLocks noChangeArrowheads="1"/>
          </p:cNvSpPr>
          <p:nvPr/>
        </p:nvSpPr>
        <p:spPr bwMode="auto">
          <a:xfrm>
            <a:off x="3204397" y="1042741"/>
            <a:ext cx="27892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en-US" altLang="zh-CN" sz="1000" b="1" kern="0">
                <a:latin typeface="微软雅黑" panose="020B0503020204020204" pitchFamily="34" charset="-122"/>
                <a:ea typeface="微软雅黑" panose="020B0503020204020204" pitchFamily="34" charset="-122"/>
              </a:rPr>
              <a:t>A</a:t>
            </a:r>
            <a:endParaRPr lang="en-US" altLang="zh-CN" sz="1000" b="1" kern="0">
              <a:latin typeface="微软雅黑" panose="020B0503020204020204" pitchFamily="34" charset="-122"/>
              <a:ea typeface="微软雅黑" panose="020B0503020204020204" pitchFamily="34" charset="-122"/>
            </a:endParaRPr>
          </a:p>
        </p:txBody>
      </p:sp>
      <p:sp>
        <p:nvSpPr>
          <p:cNvPr id="18" name="Rectangle 51"/>
          <p:cNvSpPr>
            <a:spLocks noChangeArrowheads="1"/>
          </p:cNvSpPr>
          <p:nvPr/>
        </p:nvSpPr>
        <p:spPr bwMode="auto">
          <a:xfrm>
            <a:off x="5639240" y="1042741"/>
            <a:ext cx="27090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en-US" altLang="zh-CN" sz="1000" b="1" kern="0" dirty="0">
                <a:latin typeface="微软雅黑" panose="020B0503020204020204" pitchFamily="34" charset="-122"/>
                <a:ea typeface="微软雅黑" panose="020B0503020204020204" pitchFamily="34" charset="-122"/>
              </a:rPr>
              <a:t>B</a:t>
            </a:r>
            <a:endParaRPr lang="en-US" altLang="zh-CN" sz="1000" b="1" kern="0" dirty="0">
              <a:latin typeface="微软雅黑" panose="020B0503020204020204" pitchFamily="34" charset="-122"/>
              <a:ea typeface="微软雅黑" panose="020B0503020204020204" pitchFamily="34" charset="-122"/>
            </a:endParaRPr>
          </a:p>
        </p:txBody>
      </p:sp>
      <p:sp>
        <p:nvSpPr>
          <p:cNvPr id="19" name="Rectangle 52"/>
          <p:cNvSpPr>
            <a:spLocks noChangeArrowheads="1"/>
          </p:cNvSpPr>
          <p:nvPr/>
        </p:nvSpPr>
        <p:spPr bwMode="auto">
          <a:xfrm>
            <a:off x="2886307" y="825866"/>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zh-CN" altLang="en-US" sz="1200" b="1" kern="0" dirty="0">
                <a:latin typeface="微软雅黑" panose="020B0503020204020204" pitchFamily="34" charset="-122"/>
                <a:ea typeface="微软雅黑" panose="020B0503020204020204" pitchFamily="34" charset="-122"/>
              </a:rPr>
              <a:t>客户</a:t>
            </a:r>
            <a:endParaRPr lang="zh-CN" altLang="en-US" sz="1200" b="1" kern="0" dirty="0">
              <a:latin typeface="微软雅黑" panose="020B0503020204020204" pitchFamily="34" charset="-122"/>
              <a:ea typeface="微软雅黑" panose="020B0503020204020204" pitchFamily="34" charset="-122"/>
            </a:endParaRPr>
          </a:p>
        </p:txBody>
      </p:sp>
      <p:sp>
        <p:nvSpPr>
          <p:cNvPr id="20" name="Rectangle 53"/>
          <p:cNvSpPr>
            <a:spLocks noChangeArrowheads="1"/>
          </p:cNvSpPr>
          <p:nvPr/>
        </p:nvSpPr>
        <p:spPr bwMode="auto">
          <a:xfrm>
            <a:off x="5628973" y="82586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zh-CN" altLang="en-US" sz="1200" b="1" kern="0" dirty="0">
                <a:latin typeface="微软雅黑" panose="020B0503020204020204" pitchFamily="34" charset="-122"/>
                <a:ea typeface="微软雅黑" panose="020B0503020204020204" pitchFamily="34" charset="-122"/>
              </a:rPr>
              <a:t>服务器</a:t>
            </a:r>
            <a:endParaRPr lang="zh-CN" altLang="en-US" sz="1200" b="1" kern="0" dirty="0">
              <a:latin typeface="微软雅黑" panose="020B0503020204020204" pitchFamily="34" charset="-122"/>
              <a:ea typeface="微软雅黑" panose="020B0503020204020204" pitchFamily="34" charset="-122"/>
            </a:endParaRPr>
          </a:p>
        </p:txBody>
      </p:sp>
      <p:pic>
        <p:nvPicPr>
          <p:cNvPr id="21" name="Picture 134"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89734" y="1067337"/>
            <a:ext cx="270208" cy="27020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34"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38885" y="1067337"/>
            <a:ext cx="270208" cy="270208"/>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46"/>
          <p:cNvSpPr>
            <a:spLocks noChangeArrowheads="1"/>
          </p:cNvSpPr>
          <p:nvPr/>
        </p:nvSpPr>
        <p:spPr bwMode="auto">
          <a:xfrm>
            <a:off x="2821018" y="1424303"/>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en-US" altLang="zh-CN" sz="1000" b="1" kern="0" dirty="0">
                <a:solidFill>
                  <a:schemeClr val="bg1"/>
                </a:solidFill>
                <a:latin typeface="微软雅黑" panose="020B0503020204020204" pitchFamily="34" charset="-122"/>
                <a:ea typeface="微软雅黑" panose="020B0503020204020204" pitchFamily="34" charset="-122"/>
              </a:rPr>
              <a:t>ESTAB-</a:t>
            </a:r>
            <a:endParaRPr lang="en-US" altLang="zh-CN" sz="1000" b="1" kern="0" dirty="0">
              <a:solidFill>
                <a:schemeClr val="bg1"/>
              </a:solidFill>
              <a:latin typeface="微软雅黑" panose="020B0503020204020204" pitchFamily="34" charset="-122"/>
              <a:ea typeface="微软雅黑" panose="020B0503020204020204" pitchFamily="34" charset="-122"/>
            </a:endParaRPr>
          </a:p>
          <a:p>
            <a:pPr defTabSz="762000" eaLnBrk="0" hangingPunct="0">
              <a:defRPr/>
            </a:pPr>
            <a:r>
              <a:rPr lang="en-US" altLang="zh-CN" sz="1000" b="1" kern="0" dirty="0">
                <a:solidFill>
                  <a:schemeClr val="bg1"/>
                </a:solidFill>
                <a:latin typeface="微软雅黑" panose="020B0503020204020204" pitchFamily="34" charset="-122"/>
                <a:ea typeface="微软雅黑" panose="020B0503020204020204" pitchFamily="34" charset="-122"/>
              </a:rPr>
              <a:t>LISHED</a:t>
            </a:r>
            <a:endParaRPr lang="en-US" altLang="zh-CN" sz="1000" b="1" kern="0" dirty="0">
              <a:solidFill>
                <a:schemeClr val="bg1"/>
              </a:solidFill>
              <a:latin typeface="微软雅黑" panose="020B0503020204020204" pitchFamily="34" charset="-122"/>
              <a:ea typeface="微软雅黑" panose="020B0503020204020204" pitchFamily="34" charset="-122"/>
            </a:endParaRPr>
          </a:p>
        </p:txBody>
      </p:sp>
      <p:sp>
        <p:nvSpPr>
          <p:cNvPr id="24" name="Rectangle 47"/>
          <p:cNvSpPr>
            <a:spLocks noChangeArrowheads="1"/>
          </p:cNvSpPr>
          <p:nvPr/>
        </p:nvSpPr>
        <p:spPr bwMode="auto">
          <a:xfrm>
            <a:off x="5642883" y="1667762"/>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en-US" altLang="zh-CN" sz="1000" b="1" kern="0" dirty="0">
                <a:solidFill>
                  <a:schemeClr val="bg1"/>
                </a:solidFill>
                <a:latin typeface="微软雅黑" panose="020B0503020204020204" pitchFamily="34" charset="-122"/>
                <a:ea typeface="微软雅黑" panose="020B0503020204020204" pitchFamily="34" charset="-122"/>
              </a:rPr>
              <a:t>ESTAB-</a:t>
            </a:r>
            <a:endParaRPr lang="en-US" altLang="zh-CN" sz="1000" b="1" kern="0" dirty="0">
              <a:solidFill>
                <a:schemeClr val="bg1"/>
              </a:solidFill>
              <a:latin typeface="微软雅黑" panose="020B0503020204020204" pitchFamily="34" charset="-122"/>
              <a:ea typeface="微软雅黑" panose="020B0503020204020204" pitchFamily="34" charset="-122"/>
            </a:endParaRPr>
          </a:p>
          <a:p>
            <a:pPr defTabSz="762000" eaLnBrk="0" hangingPunct="0">
              <a:defRPr/>
            </a:pPr>
            <a:r>
              <a:rPr lang="en-US" altLang="zh-CN" sz="1000" b="1" kern="0" dirty="0">
                <a:solidFill>
                  <a:schemeClr val="bg1"/>
                </a:solidFill>
                <a:latin typeface="微软雅黑" panose="020B0503020204020204" pitchFamily="34" charset="-122"/>
                <a:ea typeface="微软雅黑" panose="020B0503020204020204" pitchFamily="34" charset="-122"/>
              </a:rPr>
              <a:t>LISHED</a:t>
            </a:r>
            <a:endParaRPr lang="en-US" altLang="zh-CN" sz="1000" b="1" kern="0" dirty="0">
              <a:solidFill>
                <a:schemeClr val="bg1"/>
              </a:solidFill>
              <a:latin typeface="微软雅黑" panose="020B0503020204020204" pitchFamily="34" charset="-122"/>
              <a:ea typeface="微软雅黑" panose="020B0503020204020204" pitchFamily="34" charset="-122"/>
            </a:endParaRPr>
          </a:p>
        </p:txBody>
      </p:sp>
      <p:grpSp>
        <p:nvGrpSpPr>
          <p:cNvPr id="25" name="Group 2"/>
          <p:cNvGrpSpPr/>
          <p:nvPr/>
        </p:nvGrpSpPr>
        <p:grpSpPr bwMode="auto">
          <a:xfrm>
            <a:off x="3384906" y="1795969"/>
            <a:ext cx="2321296" cy="2086458"/>
            <a:chOff x="1474" y="1888"/>
            <a:chExt cx="2412" cy="2432"/>
          </a:xfrm>
        </p:grpSpPr>
        <p:sp>
          <p:nvSpPr>
            <p:cNvPr id="26" name="Line 3"/>
            <p:cNvSpPr>
              <a:spLocks noChangeShapeType="1"/>
            </p:cNvSpPr>
            <p:nvPr/>
          </p:nvSpPr>
          <p:spPr bwMode="auto">
            <a:xfrm>
              <a:off x="1474" y="1888"/>
              <a:ext cx="0" cy="2432"/>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27" name="Line 4"/>
            <p:cNvSpPr>
              <a:spLocks noChangeShapeType="1"/>
            </p:cNvSpPr>
            <p:nvPr/>
          </p:nvSpPr>
          <p:spPr bwMode="auto">
            <a:xfrm>
              <a:off x="3886" y="2409"/>
              <a:ext cx="0" cy="1911"/>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200" kern="0">
                <a:latin typeface="微软雅黑" panose="020B0503020204020204" pitchFamily="34" charset="-122"/>
                <a:ea typeface="微软雅黑" panose="020B0503020204020204" pitchFamily="34" charset="-122"/>
              </a:endParaRPr>
            </a:p>
          </p:txBody>
        </p:sp>
      </p:grpSp>
      <p:sp>
        <p:nvSpPr>
          <p:cNvPr id="28" name="Text Box 155"/>
          <p:cNvSpPr txBox="1">
            <a:spLocks noChangeArrowheads="1"/>
          </p:cNvSpPr>
          <p:nvPr/>
        </p:nvSpPr>
        <p:spPr bwMode="auto">
          <a:xfrm>
            <a:off x="1929775" y="3910913"/>
            <a:ext cx="5422002" cy="363174"/>
          </a:xfrm>
          <a:prstGeom prst="rect">
            <a:avLst/>
          </a:prstGeom>
          <a:solidFill>
            <a:srgbClr val="99FFCC"/>
          </a:solidFill>
          <a:ln w="9525">
            <a:solidFill>
              <a:schemeClr val="tx1"/>
            </a:solidFill>
            <a:miter lim="800000"/>
          </a:ln>
          <a:effectLst/>
        </p:spPr>
        <p:txBody>
          <a:bodyPr wrap="square" lIns="91436" tIns="45718" rIns="91436" bIns="45718">
            <a:spAutoFit/>
          </a:bodyPr>
          <a:lstStyle/>
          <a:p>
            <a:pPr marL="285750" indent="-285750">
              <a:lnSpc>
                <a:spcPct val="110000"/>
              </a:lnSpc>
              <a:buFont typeface="Wingdings" panose="05000000000000000000" pitchFamily="2" charset="2"/>
              <a:buChar char="l"/>
            </a:pPr>
            <a:r>
              <a:rPr lang="zh-CN" altLang="en-US" sz="1600" b="1" dirty="0">
                <a:latin typeface="微软雅黑" panose="020B0503020204020204" pitchFamily="34" charset="-122"/>
                <a:ea typeface="微软雅黑" panose="020B0503020204020204" pitchFamily="34" charset="-122"/>
              </a:rPr>
              <a:t> </a:t>
            </a:r>
            <a:r>
              <a:rPr lang="en-US" altLang="zh-CN" sz="1600" b="1" dirty="0">
                <a:latin typeface="微软雅黑" panose="020B0503020204020204" pitchFamily="34" charset="-122"/>
                <a:ea typeface="微软雅黑" panose="020B0503020204020204" pitchFamily="34" charset="-122"/>
              </a:rPr>
              <a:t>A </a:t>
            </a:r>
            <a:r>
              <a:rPr lang="zh-CN" altLang="en-US" sz="1600" b="1" dirty="0">
                <a:latin typeface="微软雅黑" panose="020B0503020204020204" pitchFamily="34" charset="-122"/>
                <a:ea typeface="微软雅黑" panose="020B0503020204020204" pitchFamily="34" charset="-122"/>
              </a:rPr>
              <a:t>收到连接释放报文段后，必须发出确认。</a:t>
            </a:r>
            <a:endParaRPr lang="en-US" altLang="zh-CN" sz="1600" b="1" dirty="0">
              <a:latin typeface="微软雅黑" panose="020B0503020204020204" pitchFamily="34" charset="-122"/>
              <a:ea typeface="微软雅黑" panose="020B0503020204020204" pitchFamily="34" charset="-122"/>
            </a:endParaRPr>
          </a:p>
        </p:txBody>
      </p:sp>
      <p:grpSp>
        <p:nvGrpSpPr>
          <p:cNvPr id="29" name="Group 43"/>
          <p:cNvGrpSpPr/>
          <p:nvPr/>
        </p:nvGrpSpPr>
        <p:grpSpPr bwMode="auto">
          <a:xfrm>
            <a:off x="6121459" y="1287083"/>
            <a:ext cx="750734" cy="997731"/>
            <a:chOff x="4695" y="867"/>
            <a:chExt cx="848" cy="1127"/>
          </a:xfrm>
        </p:grpSpPr>
        <p:sp>
          <p:nvSpPr>
            <p:cNvPr id="30" name="Freeform 44"/>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31" name="Rectangle 45"/>
            <p:cNvSpPr>
              <a:spLocks noChangeArrowheads="1"/>
            </p:cNvSpPr>
            <p:nvPr/>
          </p:nvSpPr>
          <p:spPr bwMode="auto">
            <a:xfrm>
              <a:off x="5047" y="1120"/>
              <a:ext cx="496" cy="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zh-CN" altLang="en-US" sz="1000" b="1" kern="0" dirty="0">
                  <a:latin typeface="微软雅黑" panose="020B0503020204020204" pitchFamily="34" charset="-122"/>
                  <a:ea typeface="微软雅黑" panose="020B0503020204020204" pitchFamily="34" charset="-122"/>
                </a:rPr>
                <a:t>通知</a:t>
              </a:r>
              <a:endParaRPr lang="zh-CN" altLang="en-US" sz="1000" b="1" kern="0" dirty="0">
                <a:latin typeface="微软雅黑" panose="020B0503020204020204" pitchFamily="34" charset="-122"/>
                <a:ea typeface="微软雅黑" panose="020B0503020204020204" pitchFamily="34" charset="-122"/>
              </a:endParaRPr>
            </a:p>
            <a:p>
              <a:pPr defTabSz="762000" eaLnBrk="0" hangingPunct="0">
                <a:defRPr/>
              </a:pPr>
              <a:r>
                <a:rPr lang="zh-CN" altLang="en-US" sz="1000" b="1" kern="0" dirty="0">
                  <a:latin typeface="微软雅黑" panose="020B0503020204020204" pitchFamily="34" charset="-122"/>
                  <a:ea typeface="微软雅黑" panose="020B0503020204020204" pitchFamily="34" charset="-122"/>
                </a:rPr>
                <a:t>应用</a:t>
              </a:r>
              <a:endParaRPr lang="zh-CN" altLang="en-US" sz="1000" b="1" kern="0" dirty="0">
                <a:latin typeface="微软雅黑" panose="020B0503020204020204" pitchFamily="34" charset="-122"/>
                <a:ea typeface="微软雅黑" panose="020B0503020204020204" pitchFamily="34" charset="-122"/>
              </a:endParaRPr>
            </a:p>
            <a:p>
              <a:pPr defTabSz="762000" eaLnBrk="0" hangingPunct="0">
                <a:defRPr/>
              </a:pPr>
              <a:r>
                <a:rPr lang="zh-CN" altLang="en-US" sz="1000" b="1" kern="0" dirty="0">
                  <a:latin typeface="微软雅黑" panose="020B0503020204020204" pitchFamily="34" charset="-122"/>
                  <a:ea typeface="微软雅黑" panose="020B0503020204020204" pitchFamily="34" charset="-122"/>
                </a:rPr>
                <a:t>进程</a:t>
              </a:r>
              <a:endParaRPr lang="zh-CN" altLang="en-US" sz="1000" b="1" kern="0" dirty="0">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3382340" y="2532597"/>
            <a:ext cx="2400818" cy="704795"/>
            <a:chOff x="3382340" y="2532599"/>
            <a:chExt cx="2400818" cy="704795"/>
          </a:xfrm>
        </p:grpSpPr>
        <p:sp>
          <p:nvSpPr>
            <p:cNvPr id="33" name="AutoShape 5"/>
            <p:cNvSpPr>
              <a:spLocks noChangeArrowheads="1"/>
            </p:cNvSpPr>
            <p:nvPr/>
          </p:nvSpPr>
          <p:spPr bwMode="auto">
            <a:xfrm rot="20948448">
              <a:off x="4076414" y="2692051"/>
              <a:ext cx="377137" cy="131910"/>
            </a:xfrm>
            <a:prstGeom prst="leftArrow">
              <a:avLst>
                <a:gd name="adj1" fmla="val 53620"/>
                <a:gd name="adj2" fmla="val 119816"/>
              </a:avLst>
            </a:prstGeom>
            <a:solidFill>
              <a:srgbClr val="FFFF00"/>
            </a:solidFill>
            <a:ln w="12700" algn="ctr">
              <a:solidFill>
                <a:schemeClr val="tx1"/>
              </a:solidFill>
              <a:miter lim="800000"/>
            </a:ln>
            <a:effectLst/>
          </p:spPr>
          <p:txBody>
            <a:bodyPr wrap="none" anchor="ct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34" name="Rectangle 16"/>
            <p:cNvSpPr>
              <a:spLocks noChangeArrowheads="1"/>
            </p:cNvSpPr>
            <p:nvPr/>
          </p:nvSpPr>
          <p:spPr bwMode="auto">
            <a:xfrm rot="20943314" flipH="1">
              <a:off x="3452391" y="2786404"/>
              <a:ext cx="2330767" cy="228268"/>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n-US" altLang="zh-CN" sz="900" b="1" kern="0" dirty="0">
                  <a:latin typeface="微软雅黑" panose="020B0503020204020204" pitchFamily="34" charset="-122"/>
                  <a:ea typeface="微软雅黑" panose="020B0503020204020204" pitchFamily="34" charset="-122"/>
                </a:rPr>
                <a:t>FIN = 1, ACK = 1, </a:t>
              </a:r>
              <a:r>
                <a:rPr lang="en-US" altLang="zh-CN" sz="900" b="1" kern="0" dirty="0" err="1">
                  <a:latin typeface="微软雅黑" panose="020B0503020204020204" pitchFamily="34" charset="-122"/>
                  <a:ea typeface="微软雅黑" panose="020B0503020204020204" pitchFamily="34" charset="-122"/>
                </a:rPr>
                <a:t>seq</a:t>
              </a:r>
              <a:r>
                <a:rPr lang="en-US" altLang="zh-CN" sz="900" b="1" kern="0" dirty="0">
                  <a:latin typeface="微软雅黑" panose="020B0503020204020204" pitchFamily="34" charset="-122"/>
                  <a:ea typeface="微软雅黑" panose="020B0503020204020204" pitchFamily="34" charset="-122"/>
                </a:rPr>
                <a:t> = w, </a:t>
              </a:r>
              <a:r>
                <a:rPr lang="en-US" altLang="zh-CN" sz="900" b="1" kern="0" dirty="0" err="1">
                  <a:latin typeface="微软雅黑" panose="020B0503020204020204" pitchFamily="34" charset="-122"/>
                  <a:ea typeface="微软雅黑" panose="020B0503020204020204" pitchFamily="34" charset="-122"/>
                </a:rPr>
                <a:t>ack</a:t>
              </a:r>
              <a:r>
                <a:rPr lang="en-US" altLang="zh-CN" sz="900" b="1" kern="0" dirty="0">
                  <a:latin typeface="微软雅黑" panose="020B0503020204020204" pitchFamily="34" charset="-122"/>
                  <a:ea typeface="微软雅黑" panose="020B0503020204020204" pitchFamily="34" charset="-122"/>
                </a:rPr>
                <a:t>= u </a:t>
              </a:r>
              <a:r>
                <a:rPr lang="en-US" altLang="zh-CN" sz="900" b="1" kern="0" dirty="0">
                  <a:latin typeface="微软雅黑" panose="020B0503020204020204" pitchFamily="34" charset="-122"/>
                  <a:ea typeface="微软雅黑" panose="020B0503020204020204" pitchFamily="34" charset="-122"/>
                  <a:sym typeface="Symbol" panose="05050102010706020507" pitchFamily="18" charset="2"/>
                </a:rPr>
                <a:t> 1</a:t>
              </a:r>
              <a:endParaRPr lang="en-US" altLang="zh-CN" sz="900" b="1" kern="0" dirty="0">
                <a:latin typeface="微软雅黑" panose="020B0503020204020204" pitchFamily="34" charset="-122"/>
                <a:ea typeface="微软雅黑" panose="020B0503020204020204" pitchFamily="34" charset="-122"/>
              </a:endParaRPr>
            </a:p>
          </p:txBody>
        </p:sp>
        <p:sp>
          <p:nvSpPr>
            <p:cNvPr id="35" name="Rectangle 54"/>
            <p:cNvSpPr>
              <a:spLocks noChangeArrowheads="1"/>
            </p:cNvSpPr>
            <p:nvPr/>
          </p:nvSpPr>
          <p:spPr bwMode="auto">
            <a:xfrm rot="20971112">
              <a:off x="4355355" y="2532599"/>
              <a:ext cx="695704" cy="243656"/>
            </a:xfrm>
            <a:prstGeom prst="rect">
              <a:avLst/>
            </a:prstGeom>
            <a:solidFill>
              <a:srgbClr val="00FFFF"/>
            </a:solidFill>
            <a:ln w="12700"/>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defTabSz="762000" eaLnBrk="0" hangingPunct="0">
                <a:defRPr/>
              </a:pPr>
              <a:r>
                <a:rPr lang="zh-CN" altLang="en-US" sz="1000" b="1" kern="0" dirty="0">
                  <a:latin typeface="微软雅黑" panose="020B0503020204020204" pitchFamily="34" charset="-122"/>
                  <a:ea typeface="微软雅黑" panose="020B0503020204020204" pitchFamily="34" charset="-122"/>
                </a:rPr>
                <a:t>数据传送</a:t>
              </a:r>
              <a:endParaRPr lang="zh-CN" altLang="en-US" sz="1000" b="1" kern="0" dirty="0">
                <a:latin typeface="微软雅黑" panose="020B0503020204020204" pitchFamily="34" charset="-122"/>
                <a:ea typeface="微软雅黑" panose="020B0503020204020204" pitchFamily="34" charset="-122"/>
              </a:endParaRPr>
            </a:p>
          </p:txBody>
        </p:sp>
        <p:sp>
          <p:nvSpPr>
            <p:cNvPr id="36" name="Line 15"/>
            <p:cNvSpPr>
              <a:spLocks noChangeShapeType="1"/>
            </p:cNvSpPr>
            <p:nvPr/>
          </p:nvSpPr>
          <p:spPr bwMode="auto">
            <a:xfrm flipH="1">
              <a:off x="3382340" y="2808025"/>
              <a:ext cx="2305317" cy="429369"/>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000" b="1" kern="0">
                <a:latin typeface="微软雅黑" panose="020B0503020204020204" pitchFamily="34" charset="-122"/>
                <a:ea typeface="微软雅黑" panose="020B0503020204020204" pitchFamily="34" charset="-122"/>
              </a:endParaRPr>
            </a:p>
          </p:txBody>
        </p:sp>
      </p:grpSp>
      <p:grpSp>
        <p:nvGrpSpPr>
          <p:cNvPr id="37" name="Group 11"/>
          <p:cNvGrpSpPr/>
          <p:nvPr/>
        </p:nvGrpSpPr>
        <p:grpSpPr bwMode="auto">
          <a:xfrm>
            <a:off x="3401819" y="2285699"/>
            <a:ext cx="2305317" cy="429369"/>
            <a:chOff x="1623" y="1995"/>
            <a:chExt cx="2604" cy="485"/>
          </a:xfrm>
        </p:grpSpPr>
        <p:sp>
          <p:nvSpPr>
            <p:cNvPr id="38" name="Rectangle 12"/>
            <p:cNvSpPr>
              <a:spLocks noChangeArrowheads="1"/>
            </p:cNvSpPr>
            <p:nvPr/>
          </p:nvSpPr>
          <p:spPr bwMode="auto">
            <a:xfrm rot="20990024" flipH="1">
              <a:off x="1826" y="2006"/>
              <a:ext cx="2041" cy="258"/>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n-US" altLang="zh-CN" sz="900" b="1" kern="0" dirty="0">
                  <a:latin typeface="微软雅黑" panose="020B0503020204020204" pitchFamily="34" charset="-122"/>
                  <a:ea typeface="微软雅黑" panose="020B0503020204020204" pitchFamily="34" charset="-122"/>
                </a:rPr>
                <a:t>ACK = 1, </a:t>
              </a:r>
              <a:r>
                <a:rPr lang="en-US" altLang="zh-CN" sz="900" b="1" kern="0" dirty="0" err="1">
                  <a:latin typeface="微软雅黑" panose="020B0503020204020204" pitchFamily="34" charset="-122"/>
                  <a:ea typeface="微软雅黑" panose="020B0503020204020204" pitchFamily="34" charset="-122"/>
                </a:rPr>
                <a:t>seq</a:t>
              </a:r>
              <a:r>
                <a:rPr lang="en-US" altLang="zh-CN" sz="900" b="1" kern="0" dirty="0">
                  <a:latin typeface="微软雅黑" panose="020B0503020204020204" pitchFamily="34" charset="-122"/>
                  <a:ea typeface="微软雅黑" panose="020B0503020204020204" pitchFamily="34" charset="-122"/>
                </a:rPr>
                <a:t> = v, </a:t>
              </a:r>
              <a:r>
                <a:rPr lang="en-US" altLang="zh-CN" sz="900" b="1" kern="0" dirty="0" err="1">
                  <a:latin typeface="微软雅黑" panose="020B0503020204020204" pitchFamily="34" charset="-122"/>
                  <a:ea typeface="微软雅黑" panose="020B0503020204020204" pitchFamily="34" charset="-122"/>
                </a:rPr>
                <a:t>ack</a:t>
              </a:r>
              <a:r>
                <a:rPr lang="en-US" altLang="zh-CN" sz="900" b="1" kern="0" dirty="0">
                  <a:latin typeface="微软雅黑" panose="020B0503020204020204" pitchFamily="34" charset="-122"/>
                  <a:ea typeface="微软雅黑" panose="020B0503020204020204" pitchFamily="34" charset="-122"/>
                </a:rPr>
                <a:t>= u </a:t>
              </a:r>
              <a:r>
                <a:rPr lang="en-US" altLang="zh-CN" sz="900" b="1" kern="0" dirty="0">
                  <a:latin typeface="微软雅黑" panose="020B0503020204020204" pitchFamily="34" charset="-122"/>
                  <a:ea typeface="微软雅黑" panose="020B0503020204020204" pitchFamily="34" charset="-122"/>
                  <a:sym typeface="Symbol" panose="05050102010706020507" pitchFamily="18" charset="2"/>
                </a:rPr>
                <a:t> 1</a:t>
              </a:r>
              <a:endParaRPr lang="en-US" altLang="zh-CN" sz="900" b="1" kern="0" dirty="0">
                <a:latin typeface="微软雅黑" panose="020B0503020204020204" pitchFamily="34" charset="-122"/>
                <a:ea typeface="微软雅黑" panose="020B0503020204020204" pitchFamily="34" charset="-122"/>
              </a:endParaRPr>
            </a:p>
          </p:txBody>
        </p:sp>
        <p:sp>
          <p:nvSpPr>
            <p:cNvPr id="39" name="Line 13"/>
            <p:cNvSpPr>
              <a:spLocks noChangeShapeType="1"/>
            </p:cNvSpPr>
            <p:nvPr/>
          </p:nvSpPr>
          <p:spPr bwMode="auto">
            <a:xfrm flipH="1">
              <a:off x="1623" y="1995"/>
              <a:ext cx="2604" cy="485"/>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000" b="1" kern="0">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6098437" y="1183502"/>
            <a:ext cx="930398" cy="1630324"/>
            <a:chOff x="6098436" y="1183502"/>
            <a:chExt cx="930398" cy="1630324"/>
          </a:xfrm>
        </p:grpSpPr>
        <p:sp>
          <p:nvSpPr>
            <p:cNvPr id="41" name="Freeform 40"/>
            <p:cNvSpPr/>
            <p:nvPr/>
          </p:nvSpPr>
          <p:spPr bwMode="auto">
            <a:xfrm>
              <a:off x="6098436" y="1183502"/>
              <a:ext cx="860369" cy="1620096"/>
            </a:xfrm>
            <a:custGeom>
              <a:avLst/>
              <a:gdLst>
                <a:gd name="T0" fmla="*/ 0 w 868"/>
                <a:gd name="T1" fmla="*/ 0 h 1493"/>
                <a:gd name="T2" fmla="*/ 1408112 w 868"/>
                <a:gd name="T3" fmla="*/ 13621 h 1493"/>
                <a:gd name="T4" fmla="*/ 1408112 w 868"/>
                <a:gd name="T5" fmla="*/ 2905125 h 1493"/>
                <a:gd name="T6" fmla="*/ 201159 w 868"/>
                <a:gd name="T7" fmla="*/ 2905125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42" name="Rectangle 41"/>
            <p:cNvSpPr>
              <a:spLocks noChangeArrowheads="1"/>
            </p:cNvSpPr>
            <p:nvPr/>
          </p:nvSpPr>
          <p:spPr bwMode="auto">
            <a:xfrm>
              <a:off x="6333130" y="2570170"/>
              <a:ext cx="69570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zh-CN" altLang="en-US" sz="1000" b="1" kern="0" dirty="0">
                  <a:latin typeface="微软雅黑" panose="020B0503020204020204" pitchFamily="34" charset="-122"/>
                  <a:ea typeface="微软雅黑" panose="020B0503020204020204" pitchFamily="34" charset="-122"/>
                </a:rPr>
                <a:t>被动关闭</a:t>
              </a:r>
              <a:endParaRPr lang="zh-CN" altLang="en-US" sz="1000" b="1" kern="0" dirty="0">
                <a:latin typeface="微软雅黑" panose="020B0503020204020204" pitchFamily="34" charset="-122"/>
                <a:ea typeface="微软雅黑" panose="020B0503020204020204" pitchFamily="34" charset="-122"/>
              </a:endParaRPr>
            </a:p>
          </p:txBody>
        </p:sp>
      </p:grpSp>
      <p:grpSp>
        <p:nvGrpSpPr>
          <p:cNvPr id="45" name="组合 44"/>
          <p:cNvGrpSpPr/>
          <p:nvPr/>
        </p:nvGrpSpPr>
        <p:grpSpPr>
          <a:xfrm>
            <a:off x="3393850" y="3270695"/>
            <a:ext cx="2343998" cy="429369"/>
            <a:chOff x="3393849" y="3270695"/>
            <a:chExt cx="2343998" cy="429369"/>
          </a:xfrm>
        </p:grpSpPr>
        <p:sp>
          <p:nvSpPr>
            <p:cNvPr id="43" name="Rectangle 7"/>
            <p:cNvSpPr>
              <a:spLocks noChangeArrowheads="1"/>
            </p:cNvSpPr>
            <p:nvPr/>
          </p:nvSpPr>
          <p:spPr bwMode="auto">
            <a:xfrm rot="610931">
              <a:off x="3641118" y="3294224"/>
              <a:ext cx="2096729"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n-US" altLang="zh-CN" sz="900" b="1" kern="0" dirty="0">
                  <a:latin typeface="微软雅黑" panose="020B0503020204020204" pitchFamily="34" charset="-122"/>
                  <a:ea typeface="微软雅黑" panose="020B0503020204020204" pitchFamily="34" charset="-122"/>
                </a:rPr>
                <a:t>ACK = 1, </a:t>
              </a:r>
              <a:r>
                <a:rPr lang="en-US" altLang="zh-CN" sz="900" b="1" kern="0" dirty="0" err="1">
                  <a:latin typeface="微软雅黑" panose="020B0503020204020204" pitchFamily="34" charset="-122"/>
                  <a:ea typeface="微软雅黑" panose="020B0503020204020204" pitchFamily="34" charset="-122"/>
                </a:rPr>
                <a:t>seq</a:t>
              </a:r>
              <a:r>
                <a:rPr lang="en-US" altLang="zh-CN" sz="900" b="1" kern="0" dirty="0">
                  <a:latin typeface="微软雅黑" panose="020B0503020204020204" pitchFamily="34" charset="-122"/>
                  <a:ea typeface="微软雅黑" panose="020B0503020204020204" pitchFamily="34" charset="-122"/>
                </a:rPr>
                <a:t> = u + 1, </a:t>
              </a:r>
              <a:r>
                <a:rPr lang="en-US" altLang="zh-CN" sz="900" b="1" kern="0" dirty="0" err="1">
                  <a:latin typeface="微软雅黑" panose="020B0503020204020204" pitchFamily="34" charset="-122"/>
                  <a:ea typeface="微软雅黑" panose="020B0503020204020204" pitchFamily="34" charset="-122"/>
                </a:rPr>
                <a:t>ack</a:t>
              </a:r>
              <a:r>
                <a:rPr lang="en-US" altLang="zh-CN" sz="900" b="1" kern="0" dirty="0">
                  <a:latin typeface="微软雅黑" panose="020B0503020204020204" pitchFamily="34" charset="-122"/>
                  <a:ea typeface="微软雅黑" panose="020B0503020204020204" pitchFamily="34" charset="-122"/>
                </a:rPr>
                <a:t> = w </a:t>
              </a:r>
              <a:r>
                <a:rPr lang="en-US" altLang="zh-CN" sz="900" b="1" kern="0" dirty="0">
                  <a:latin typeface="微软雅黑" panose="020B0503020204020204" pitchFamily="34" charset="-122"/>
                  <a:ea typeface="微软雅黑" panose="020B0503020204020204" pitchFamily="34" charset="-122"/>
                  <a:sym typeface="Symbol" panose="05050102010706020507" pitchFamily="18" charset="2"/>
                </a:rPr>
                <a:t> 1</a:t>
              </a:r>
              <a:endParaRPr lang="en-US" altLang="zh-CN" sz="900" b="1" kern="0" dirty="0">
                <a:latin typeface="微软雅黑" panose="020B0503020204020204" pitchFamily="34" charset="-122"/>
                <a:ea typeface="微软雅黑" panose="020B0503020204020204" pitchFamily="34" charset="-122"/>
                <a:sym typeface="Symbol" panose="05050102010706020507" pitchFamily="18" charset="2"/>
              </a:endParaRPr>
            </a:p>
          </p:txBody>
        </p:sp>
        <p:sp>
          <p:nvSpPr>
            <p:cNvPr id="44" name="Line 14"/>
            <p:cNvSpPr>
              <a:spLocks noChangeShapeType="1"/>
            </p:cNvSpPr>
            <p:nvPr/>
          </p:nvSpPr>
          <p:spPr bwMode="auto">
            <a:xfrm>
              <a:off x="3393849" y="3270695"/>
              <a:ext cx="2305317" cy="429369"/>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000" b="1" kern="0">
                <a:latin typeface="微软雅黑" panose="020B0503020204020204" pitchFamily="34" charset="-122"/>
                <a:ea typeface="微软雅黑" panose="020B0503020204020204" pitchFamily="34" charset="-122"/>
              </a:endParaRPr>
            </a:p>
          </p:txBody>
        </p:sp>
      </p:grpSp>
      <p:sp>
        <p:nvSpPr>
          <p:cNvPr id="47" name="Rectangle 18"/>
          <p:cNvSpPr>
            <a:spLocks noChangeArrowheads="1"/>
          </p:cNvSpPr>
          <p:nvPr/>
        </p:nvSpPr>
        <p:spPr bwMode="auto">
          <a:xfrm>
            <a:off x="2860901" y="1840396"/>
            <a:ext cx="532065" cy="866707"/>
          </a:xfrm>
          <a:prstGeom prst="rect">
            <a:avLst/>
          </a:prstGeom>
          <a:solidFill>
            <a:srgbClr val="CC00CC"/>
          </a:solidFill>
          <a:ln>
            <a:noFill/>
          </a:ln>
          <a:effectLst/>
        </p:spPr>
        <p:txBody>
          <a:bodyPr wrap="none" lIns="91436" tIns="45718" rIns="91436" bIns="45718" anchor="ct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48" name="Rectangle 23"/>
          <p:cNvSpPr>
            <a:spLocks noChangeArrowheads="1"/>
          </p:cNvSpPr>
          <p:nvPr/>
        </p:nvSpPr>
        <p:spPr bwMode="auto">
          <a:xfrm>
            <a:off x="2816592" y="2049137"/>
            <a:ext cx="674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en-US" altLang="zh-CN" sz="1000" b="1" kern="0" dirty="0">
                <a:solidFill>
                  <a:schemeClr val="bg1"/>
                </a:solidFill>
                <a:latin typeface="微软雅黑" panose="020B0503020204020204" pitchFamily="34" charset="-122"/>
                <a:ea typeface="微软雅黑" panose="020B0503020204020204" pitchFamily="34" charset="-122"/>
              </a:rPr>
              <a:t>FIN-</a:t>
            </a:r>
            <a:endParaRPr lang="en-US" altLang="zh-CN" sz="1000" b="1" kern="0" dirty="0">
              <a:solidFill>
                <a:schemeClr val="bg1"/>
              </a:solidFill>
              <a:latin typeface="微软雅黑" panose="020B0503020204020204" pitchFamily="34" charset="-122"/>
              <a:ea typeface="微软雅黑" panose="020B0503020204020204" pitchFamily="34" charset="-122"/>
            </a:endParaRPr>
          </a:p>
          <a:p>
            <a:pPr defTabSz="762000" eaLnBrk="0" hangingPunct="0">
              <a:defRPr/>
            </a:pPr>
            <a:r>
              <a:rPr lang="en-US" altLang="zh-CN" sz="1000" b="1" kern="0" dirty="0">
                <a:solidFill>
                  <a:schemeClr val="bg1"/>
                </a:solidFill>
                <a:latin typeface="微软雅黑" panose="020B0503020204020204" pitchFamily="34" charset="-122"/>
                <a:ea typeface="微软雅黑" panose="020B0503020204020204" pitchFamily="34" charset="-122"/>
              </a:rPr>
              <a:t>WAIT-1</a:t>
            </a:r>
            <a:endParaRPr lang="en-US" altLang="zh-CN" sz="1000" b="1" kern="0" dirty="0">
              <a:solidFill>
                <a:schemeClr val="bg1"/>
              </a:solidFill>
              <a:latin typeface="微软雅黑" panose="020B0503020204020204" pitchFamily="34" charset="-122"/>
              <a:ea typeface="微软雅黑" panose="020B0503020204020204" pitchFamily="34" charset="-122"/>
            </a:endParaRPr>
          </a:p>
        </p:txBody>
      </p:sp>
      <p:sp>
        <p:nvSpPr>
          <p:cNvPr id="49" name="Rectangle 26"/>
          <p:cNvSpPr>
            <a:spLocks noChangeArrowheads="1"/>
          </p:cNvSpPr>
          <p:nvPr/>
        </p:nvSpPr>
        <p:spPr bwMode="auto">
          <a:xfrm>
            <a:off x="2860901" y="2747827"/>
            <a:ext cx="532065" cy="486029"/>
          </a:xfrm>
          <a:prstGeom prst="rect">
            <a:avLst/>
          </a:prstGeom>
          <a:solidFill>
            <a:srgbClr val="0000FF"/>
          </a:solidFill>
          <a:ln>
            <a:noFill/>
          </a:ln>
          <a:effectLst/>
        </p:spPr>
        <p:txBody>
          <a:bodyPr wrap="none" lIns="91436" tIns="45718" rIns="91436" bIns="45718" anchor="ct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50" name="Rectangle 27"/>
          <p:cNvSpPr>
            <a:spLocks noChangeArrowheads="1"/>
          </p:cNvSpPr>
          <p:nvPr/>
        </p:nvSpPr>
        <p:spPr bwMode="auto">
          <a:xfrm>
            <a:off x="2809275" y="2777927"/>
            <a:ext cx="674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en-US" altLang="zh-CN" sz="1000" b="1" kern="0" dirty="0">
                <a:solidFill>
                  <a:schemeClr val="bg1"/>
                </a:solidFill>
                <a:latin typeface="微软雅黑" panose="020B0503020204020204" pitchFamily="34" charset="-122"/>
                <a:ea typeface="微软雅黑" panose="020B0503020204020204" pitchFamily="34" charset="-122"/>
              </a:rPr>
              <a:t>FIN-</a:t>
            </a:r>
            <a:endParaRPr lang="en-US" altLang="zh-CN" sz="1000" b="1" kern="0" dirty="0">
              <a:solidFill>
                <a:schemeClr val="bg1"/>
              </a:solidFill>
              <a:latin typeface="微软雅黑" panose="020B0503020204020204" pitchFamily="34" charset="-122"/>
              <a:ea typeface="微软雅黑" panose="020B0503020204020204" pitchFamily="34" charset="-122"/>
            </a:endParaRPr>
          </a:p>
          <a:p>
            <a:pPr defTabSz="762000" eaLnBrk="0" hangingPunct="0">
              <a:defRPr/>
            </a:pPr>
            <a:r>
              <a:rPr lang="en-US" altLang="zh-CN" sz="1000" b="1" kern="0" dirty="0">
                <a:solidFill>
                  <a:schemeClr val="bg1"/>
                </a:solidFill>
                <a:latin typeface="微软雅黑" panose="020B0503020204020204" pitchFamily="34" charset="-122"/>
                <a:ea typeface="微软雅黑" panose="020B0503020204020204" pitchFamily="34" charset="-122"/>
              </a:rPr>
              <a:t>WAIT-2</a:t>
            </a:r>
            <a:endParaRPr lang="en-US" altLang="zh-CN" sz="1000" b="1" kern="0" dirty="0">
              <a:solidFill>
                <a:schemeClr val="bg1"/>
              </a:solidFill>
              <a:latin typeface="微软雅黑" panose="020B0503020204020204" pitchFamily="34" charset="-122"/>
              <a:ea typeface="微软雅黑" panose="020B0503020204020204" pitchFamily="34" charset="-122"/>
            </a:endParaRPr>
          </a:p>
        </p:txBody>
      </p:sp>
      <p:sp>
        <p:nvSpPr>
          <p:cNvPr id="51" name="Rectangle 24"/>
          <p:cNvSpPr>
            <a:spLocks noChangeArrowheads="1"/>
          </p:cNvSpPr>
          <p:nvPr/>
        </p:nvSpPr>
        <p:spPr bwMode="auto">
          <a:xfrm>
            <a:off x="5697395" y="2291896"/>
            <a:ext cx="532950" cy="489570"/>
          </a:xfrm>
          <a:prstGeom prst="rect">
            <a:avLst/>
          </a:prstGeom>
          <a:solidFill>
            <a:schemeClr val="accent5">
              <a:lumMod val="75000"/>
            </a:schemeClr>
          </a:solidFill>
          <a:ln>
            <a:noFill/>
          </a:ln>
          <a:effectLst/>
        </p:spPr>
        <p:txBody>
          <a:bodyPr wrap="none" lIns="91436" tIns="45718" rIns="91436" bIns="45718" anchor="ct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52" name="Rectangle 28"/>
          <p:cNvSpPr>
            <a:spLocks noChangeArrowheads="1"/>
          </p:cNvSpPr>
          <p:nvPr/>
        </p:nvSpPr>
        <p:spPr bwMode="auto">
          <a:xfrm>
            <a:off x="5697395" y="2825732"/>
            <a:ext cx="532950" cy="826869"/>
          </a:xfrm>
          <a:prstGeom prst="rect">
            <a:avLst/>
          </a:prstGeom>
          <a:solidFill>
            <a:srgbClr val="0070C0"/>
          </a:solidFill>
          <a:ln>
            <a:noFill/>
          </a:ln>
          <a:effectLst/>
        </p:spPr>
        <p:txBody>
          <a:bodyPr wrap="none" lIns="91436" tIns="45718" rIns="91436" bIns="45718" anchor="ct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53" name="Rectangle 29"/>
          <p:cNvSpPr>
            <a:spLocks noChangeArrowheads="1"/>
          </p:cNvSpPr>
          <p:nvPr/>
        </p:nvSpPr>
        <p:spPr bwMode="auto">
          <a:xfrm>
            <a:off x="5698701" y="3060335"/>
            <a:ext cx="56265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en-US" altLang="zh-CN" sz="1000" b="1" kern="0" dirty="0">
                <a:solidFill>
                  <a:schemeClr val="bg1"/>
                </a:solidFill>
                <a:latin typeface="微软雅黑" panose="020B0503020204020204" pitchFamily="34" charset="-122"/>
                <a:ea typeface="微软雅黑" panose="020B0503020204020204" pitchFamily="34" charset="-122"/>
              </a:rPr>
              <a:t>LAST-</a:t>
            </a:r>
            <a:endParaRPr lang="en-US" altLang="zh-CN" sz="1000" b="1" kern="0" dirty="0">
              <a:solidFill>
                <a:schemeClr val="bg1"/>
              </a:solidFill>
              <a:latin typeface="微软雅黑" panose="020B0503020204020204" pitchFamily="34" charset="-122"/>
              <a:ea typeface="微软雅黑" panose="020B0503020204020204" pitchFamily="34" charset="-122"/>
            </a:endParaRPr>
          </a:p>
          <a:p>
            <a:pPr defTabSz="762000" eaLnBrk="0" hangingPunct="0">
              <a:defRPr/>
            </a:pPr>
            <a:r>
              <a:rPr lang="en-US" altLang="zh-CN" sz="1000" b="1" kern="0" dirty="0">
                <a:solidFill>
                  <a:schemeClr val="bg1"/>
                </a:solidFill>
                <a:latin typeface="微软雅黑" panose="020B0503020204020204" pitchFamily="34" charset="-122"/>
                <a:ea typeface="微软雅黑" panose="020B0503020204020204" pitchFamily="34" charset="-122"/>
              </a:rPr>
              <a:t>ACK</a:t>
            </a:r>
            <a:endParaRPr lang="en-US" altLang="zh-CN" sz="1000" b="1" kern="0" dirty="0">
              <a:solidFill>
                <a:schemeClr val="bg1"/>
              </a:solidFill>
              <a:latin typeface="微软雅黑" panose="020B0503020204020204" pitchFamily="34" charset="-122"/>
              <a:ea typeface="微软雅黑" panose="020B0503020204020204" pitchFamily="34" charset="-122"/>
            </a:endParaRPr>
          </a:p>
        </p:txBody>
      </p:sp>
      <p:sp>
        <p:nvSpPr>
          <p:cNvPr id="54" name="Rectangle 25"/>
          <p:cNvSpPr>
            <a:spLocks noChangeArrowheads="1"/>
          </p:cNvSpPr>
          <p:nvPr/>
        </p:nvSpPr>
        <p:spPr bwMode="auto">
          <a:xfrm>
            <a:off x="5664639" y="2354753"/>
            <a:ext cx="65082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en-US" altLang="zh-CN" sz="1000" b="1" kern="0" dirty="0">
                <a:solidFill>
                  <a:schemeClr val="bg1"/>
                </a:solidFill>
                <a:latin typeface="微软雅黑" panose="020B0503020204020204" pitchFamily="34" charset="-122"/>
                <a:ea typeface="微软雅黑" panose="020B0503020204020204" pitchFamily="34" charset="-122"/>
              </a:rPr>
              <a:t>CLOSE-</a:t>
            </a:r>
            <a:endParaRPr lang="en-US" altLang="zh-CN" sz="1000" b="1" kern="0" dirty="0">
              <a:solidFill>
                <a:schemeClr val="bg1"/>
              </a:solidFill>
              <a:latin typeface="微软雅黑" panose="020B0503020204020204" pitchFamily="34" charset="-122"/>
              <a:ea typeface="微软雅黑" panose="020B0503020204020204" pitchFamily="34" charset="-122"/>
            </a:endParaRPr>
          </a:p>
          <a:p>
            <a:pPr defTabSz="762000" eaLnBrk="0" hangingPunct="0">
              <a:defRPr/>
            </a:pPr>
            <a:r>
              <a:rPr lang="en-US" altLang="zh-CN" sz="1000" b="1" kern="0" dirty="0">
                <a:solidFill>
                  <a:schemeClr val="bg1"/>
                </a:solidFill>
                <a:latin typeface="微软雅黑" panose="020B0503020204020204" pitchFamily="34" charset="-122"/>
                <a:ea typeface="微软雅黑" panose="020B0503020204020204" pitchFamily="34" charset="-122"/>
              </a:rPr>
              <a:t>WAIT</a:t>
            </a:r>
            <a:endParaRPr lang="en-US" altLang="zh-CN" sz="1000" b="1" kern="0" dirty="0">
              <a:solidFill>
                <a:schemeClr val="bg1"/>
              </a:solidFill>
              <a:latin typeface="微软雅黑" panose="020B0503020204020204" pitchFamily="34" charset="-122"/>
              <a:ea typeface="微软雅黑" panose="020B0503020204020204" pitchFamily="34" charset="-122"/>
            </a:endParaRPr>
          </a:p>
        </p:txBody>
      </p:sp>
      <p:sp>
        <p:nvSpPr>
          <p:cNvPr id="55" name="矩形 54"/>
          <p:cNvSpPr/>
          <p:nvPr/>
        </p:nvSpPr>
        <p:spPr>
          <a:xfrm>
            <a:off x="6958806" y="2284813"/>
            <a:ext cx="2070766" cy="530912"/>
          </a:xfrm>
          <a:prstGeom prst="rect">
            <a:avLst/>
          </a:prstGeom>
        </p:spPr>
        <p:txBody>
          <a:bodyPr wrap="square" lIns="91436" tIns="45718" rIns="91436" bIns="45718">
            <a:spAutoFit/>
          </a:bodyPr>
          <a:lstStyle/>
          <a:p>
            <a:r>
              <a:rPr lang="zh-CN" altLang="en-US" sz="1400" b="1" dirty="0">
                <a:solidFill>
                  <a:schemeClr val="accent6">
                    <a:lumMod val="75000"/>
                  </a:schemeClr>
                </a:solidFill>
                <a:latin typeface="微软雅黑" panose="020B0503020204020204" pitchFamily="34" charset="-122"/>
                <a:ea typeface="微软雅黑" panose="020B0503020204020204" pitchFamily="34" charset="-122"/>
              </a:rPr>
              <a:t>发送 </a:t>
            </a:r>
            <a:r>
              <a:rPr lang="en-US" altLang="zh-CN" sz="1400" b="1" dirty="0">
                <a:solidFill>
                  <a:schemeClr val="accent6">
                    <a:lumMod val="75000"/>
                  </a:schemeClr>
                </a:solidFill>
                <a:latin typeface="微软雅黑" panose="020B0503020204020204" pitchFamily="34" charset="-122"/>
                <a:ea typeface="微软雅黑" panose="020B0503020204020204" pitchFamily="34" charset="-122"/>
              </a:rPr>
              <a:t>TCP</a:t>
            </a:r>
            <a:r>
              <a:rPr lang="zh-CN" altLang="en-US" sz="1400" b="1" dirty="0">
                <a:solidFill>
                  <a:schemeClr val="accent6">
                    <a:lumMod val="75000"/>
                  </a:schemeClr>
                </a:solidFill>
                <a:latin typeface="微软雅黑" panose="020B0503020204020204" pitchFamily="34" charset="-122"/>
                <a:ea typeface="微软雅黑" panose="020B0503020204020204" pitchFamily="34" charset="-122"/>
              </a:rPr>
              <a:t>普通确认报文段，并进入关闭状态。</a:t>
            </a:r>
            <a:endParaRPr lang="zh-CN" altLang="en-US" sz="1400" dirty="0">
              <a:solidFill>
                <a:schemeClr val="accent6">
                  <a:lumMod val="75000"/>
                </a:schemeClr>
              </a:solidFill>
            </a:endParaRPr>
          </a:p>
        </p:txBody>
      </p:sp>
      <p:sp>
        <p:nvSpPr>
          <p:cNvPr id="56" name="矩形 55"/>
          <p:cNvSpPr/>
          <p:nvPr/>
        </p:nvSpPr>
        <p:spPr>
          <a:xfrm>
            <a:off x="6261357" y="3022710"/>
            <a:ext cx="2070766" cy="530912"/>
          </a:xfrm>
          <a:prstGeom prst="rect">
            <a:avLst/>
          </a:prstGeom>
        </p:spPr>
        <p:txBody>
          <a:bodyPr wrap="square" lIns="91436" tIns="45718" rIns="91436" bIns="45718">
            <a:spAutoFit/>
          </a:bodyPr>
          <a:lstStyle/>
          <a:p>
            <a:r>
              <a:rPr lang="zh-CN" altLang="en-US" sz="1400" b="1" dirty="0">
                <a:solidFill>
                  <a:srgbClr val="7030A0"/>
                </a:solidFill>
                <a:latin typeface="微软雅黑" panose="020B0503020204020204" pitchFamily="34" charset="-122"/>
                <a:ea typeface="微软雅黑" panose="020B0503020204020204" pitchFamily="34" charset="-122"/>
              </a:rPr>
              <a:t>发送 </a:t>
            </a:r>
            <a:r>
              <a:rPr lang="en-US" altLang="zh-CN" sz="1400" b="1" dirty="0">
                <a:solidFill>
                  <a:srgbClr val="7030A0"/>
                </a:solidFill>
                <a:latin typeface="微软雅黑" panose="020B0503020204020204" pitchFamily="34" charset="-122"/>
                <a:ea typeface="微软雅黑" panose="020B0503020204020204" pitchFamily="34" charset="-122"/>
              </a:rPr>
              <a:t>TCP</a:t>
            </a:r>
            <a:r>
              <a:rPr lang="zh-CN" altLang="en-US" sz="1400" b="1" dirty="0">
                <a:solidFill>
                  <a:srgbClr val="7030A0"/>
                </a:solidFill>
                <a:latin typeface="微软雅黑" panose="020B0503020204020204" pitchFamily="34" charset="-122"/>
                <a:ea typeface="微软雅黑" panose="020B0503020204020204" pitchFamily="34" charset="-122"/>
              </a:rPr>
              <a:t>释放连接报文段，释放连接。</a:t>
            </a:r>
            <a:endParaRPr lang="zh-CN" altLang="en-US" sz="1400" dirty="0">
              <a:solidFill>
                <a:srgbClr val="7030A0"/>
              </a:solidFill>
            </a:endParaRPr>
          </a:p>
        </p:txBody>
      </p:sp>
      <p:sp>
        <p:nvSpPr>
          <p:cNvPr id="57" name="矩形 56"/>
          <p:cNvSpPr/>
          <p:nvPr/>
        </p:nvSpPr>
        <p:spPr>
          <a:xfrm>
            <a:off x="629972" y="1993551"/>
            <a:ext cx="2222945" cy="530912"/>
          </a:xfrm>
          <a:prstGeom prst="rect">
            <a:avLst/>
          </a:prstGeom>
        </p:spPr>
        <p:txBody>
          <a:bodyPr wrap="square" lIns="91436" tIns="45718" rIns="91436" bIns="45718">
            <a:spAutoFit/>
          </a:bodyPr>
          <a:lstStyle/>
          <a:p>
            <a:r>
              <a:rPr lang="zh-CN" altLang="en-US" sz="1400" b="1" dirty="0">
                <a:solidFill>
                  <a:srgbClr val="C00000"/>
                </a:solidFill>
                <a:latin typeface="微软雅黑" panose="020B0503020204020204" pitchFamily="34" charset="-122"/>
                <a:ea typeface="微软雅黑" panose="020B0503020204020204" pitchFamily="34" charset="-122"/>
              </a:rPr>
              <a:t>发送 </a:t>
            </a:r>
            <a:r>
              <a:rPr lang="en-US" altLang="zh-CN" sz="1400" b="1" dirty="0">
                <a:solidFill>
                  <a:srgbClr val="C00000"/>
                </a:solidFill>
                <a:latin typeface="微软雅黑" panose="020B0503020204020204" pitchFamily="34" charset="-122"/>
                <a:ea typeface="微软雅黑" panose="020B0503020204020204" pitchFamily="34" charset="-122"/>
              </a:rPr>
              <a:t>TCP</a:t>
            </a:r>
            <a:r>
              <a:rPr lang="zh-CN" altLang="en-US" sz="1400" b="1" dirty="0">
                <a:solidFill>
                  <a:srgbClr val="C00000"/>
                </a:solidFill>
                <a:latin typeface="微软雅黑" panose="020B0503020204020204" pitchFamily="34" charset="-122"/>
                <a:ea typeface="微软雅黑" panose="020B0503020204020204" pitchFamily="34" charset="-122"/>
              </a:rPr>
              <a:t>连接释放报文段，并进入终止等待</a:t>
            </a:r>
            <a:r>
              <a:rPr lang="en-US" altLang="zh-CN" sz="1400" b="1" dirty="0">
                <a:solidFill>
                  <a:srgbClr val="C00000"/>
                </a:solidFill>
                <a:latin typeface="微软雅黑" panose="020B0503020204020204" pitchFamily="34" charset="-122"/>
                <a:ea typeface="微软雅黑" panose="020B0503020204020204" pitchFamily="34" charset="-122"/>
              </a:rPr>
              <a:t>1</a:t>
            </a:r>
            <a:r>
              <a:rPr lang="zh-CN" altLang="en-US" sz="1400" b="1" dirty="0">
                <a:solidFill>
                  <a:srgbClr val="C00000"/>
                </a:solidFill>
                <a:latin typeface="微软雅黑" panose="020B0503020204020204" pitchFamily="34" charset="-122"/>
                <a:ea typeface="微软雅黑" panose="020B0503020204020204" pitchFamily="34" charset="-122"/>
              </a:rPr>
              <a:t>状态。</a:t>
            </a:r>
            <a:endParaRPr lang="zh-CN" altLang="en-US" sz="1400" dirty="0">
              <a:solidFill>
                <a:srgbClr val="C00000"/>
              </a:solidFill>
            </a:endParaRPr>
          </a:p>
        </p:txBody>
      </p:sp>
      <p:sp>
        <p:nvSpPr>
          <p:cNvPr id="58" name="矩形 57"/>
          <p:cNvSpPr/>
          <p:nvPr/>
        </p:nvSpPr>
        <p:spPr>
          <a:xfrm>
            <a:off x="629970" y="3270696"/>
            <a:ext cx="2070766" cy="750203"/>
          </a:xfrm>
          <a:prstGeom prst="rect">
            <a:avLst/>
          </a:prstGeom>
        </p:spPr>
        <p:txBody>
          <a:bodyPr wrap="square" lIns="91436" tIns="45718" rIns="91436" bIns="45718">
            <a:spAutoFit/>
          </a:bodyPr>
          <a:lstStyle/>
          <a:p>
            <a:r>
              <a:rPr lang="zh-CN" altLang="en-US" sz="1400" b="1" dirty="0">
                <a:solidFill>
                  <a:srgbClr val="0000CC"/>
                </a:solidFill>
                <a:latin typeface="微软雅黑" panose="020B0503020204020204" pitchFamily="34" charset="-122"/>
                <a:ea typeface="微软雅黑" panose="020B0503020204020204" pitchFamily="34" charset="-122"/>
              </a:rPr>
              <a:t>发送 </a:t>
            </a:r>
            <a:r>
              <a:rPr lang="en-US" altLang="zh-CN" sz="1400" b="1" dirty="0">
                <a:solidFill>
                  <a:srgbClr val="0000CC"/>
                </a:solidFill>
                <a:latin typeface="微软雅黑" panose="020B0503020204020204" pitchFamily="34" charset="-122"/>
                <a:ea typeface="微软雅黑" panose="020B0503020204020204" pitchFamily="34" charset="-122"/>
              </a:rPr>
              <a:t>TCP</a:t>
            </a:r>
            <a:r>
              <a:rPr lang="zh-CN" altLang="en-US" sz="1400" b="1" dirty="0">
                <a:solidFill>
                  <a:srgbClr val="0000CC"/>
                </a:solidFill>
                <a:latin typeface="微软雅黑" panose="020B0503020204020204" pitchFamily="34" charset="-122"/>
                <a:ea typeface="微软雅黑" panose="020B0503020204020204" pitchFamily="34" charset="-122"/>
              </a:rPr>
              <a:t>普通确认报文段，并进入时间等待状态。</a:t>
            </a:r>
            <a:endParaRPr lang="zh-CN" altLang="en-US" sz="1400" dirty="0">
              <a:solidFill>
                <a:srgbClr val="0000CC"/>
              </a:solidFill>
            </a:endParaRPr>
          </a:p>
        </p:txBody>
      </p:sp>
      <p:sp>
        <p:nvSpPr>
          <p:cNvPr id="60" name="Rectangle 9"/>
          <p:cNvSpPr>
            <a:spLocks noChangeArrowheads="1"/>
          </p:cNvSpPr>
          <p:nvPr/>
        </p:nvSpPr>
        <p:spPr bwMode="auto">
          <a:xfrm rot="597975">
            <a:off x="3466445" y="1837739"/>
            <a:ext cx="2308859" cy="243457"/>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4" tIns="44448" rIns="90484" bIns="44448">
            <a:spAutoFit/>
          </a:bodyPr>
          <a:lstStyle/>
          <a:p>
            <a:pPr defTabSz="762000" eaLnBrk="0" hangingPunct="0">
              <a:defRPr/>
            </a:pPr>
            <a:r>
              <a:rPr lang="en-US" altLang="zh-CN" sz="1000" b="1" kern="0" dirty="0">
                <a:latin typeface="微软雅黑" panose="020B0503020204020204" pitchFamily="34" charset="-122"/>
                <a:ea typeface="微软雅黑" panose="020B0503020204020204" pitchFamily="34" charset="-122"/>
              </a:rPr>
              <a:t>FIN = 1, ACK=1</a:t>
            </a:r>
            <a:r>
              <a:rPr lang="zh-CN" altLang="en-US" sz="1000" b="1" kern="0" dirty="0">
                <a:latin typeface="微软雅黑" panose="020B0503020204020204" pitchFamily="34" charset="-122"/>
                <a:ea typeface="微软雅黑" panose="020B0503020204020204" pitchFamily="34" charset="-122"/>
              </a:rPr>
              <a:t>，</a:t>
            </a:r>
            <a:r>
              <a:rPr lang="en-US" altLang="zh-CN" sz="1000" b="1" kern="0" dirty="0">
                <a:latin typeface="微软雅黑" panose="020B0503020204020204" pitchFamily="34" charset="-122"/>
                <a:ea typeface="微软雅黑" panose="020B0503020204020204" pitchFamily="34" charset="-122"/>
              </a:rPr>
              <a:t>seq = u</a:t>
            </a:r>
            <a:r>
              <a:rPr lang="zh-CN" altLang="en-US" sz="1000" b="1" kern="0" dirty="0">
                <a:latin typeface="微软雅黑" panose="020B0503020204020204" pitchFamily="34" charset="-122"/>
                <a:ea typeface="微软雅黑" panose="020B0503020204020204" pitchFamily="34" charset="-122"/>
              </a:rPr>
              <a:t>，</a:t>
            </a:r>
            <a:r>
              <a:rPr lang="en-US" altLang="zh-CN" sz="1000" b="1" kern="0" dirty="0">
                <a:latin typeface="微软雅黑" panose="020B0503020204020204" pitchFamily="34" charset="-122"/>
                <a:ea typeface="微软雅黑" panose="020B0503020204020204" pitchFamily="34" charset="-122"/>
              </a:rPr>
              <a:t>ack=v</a:t>
            </a:r>
            <a:endParaRPr lang="en-US" altLang="zh-CN" sz="1000" b="1" kern="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圆角矩形 45"/>
          <p:cNvSpPr/>
          <p:nvPr/>
        </p:nvSpPr>
        <p:spPr>
          <a:xfrm>
            <a:off x="545146" y="649226"/>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708901" y="667244"/>
            <a:ext cx="3751385" cy="634020"/>
          </a:xfrm>
          <a:prstGeom prst="rect">
            <a:avLst/>
          </a:prstGeom>
          <a:noFill/>
          <a:ln w="9525">
            <a:noFill/>
            <a:miter lim="800000"/>
          </a:ln>
          <a:effectLst/>
        </p:spPr>
        <p:txBody>
          <a:bodyPr wrap="square" lIns="91436" tIns="45718" rIns="91436" bIns="45718">
            <a:spAutoFit/>
          </a:bodyPr>
          <a:lstStyle/>
          <a:p>
            <a:pPr algn="ctr">
              <a:lnSpc>
                <a:spcPct val="110000"/>
              </a:lnSpc>
            </a:pPr>
            <a:r>
              <a:rPr lang="en-US" altLang="zh-CN" sz="1600" b="1" dirty="0">
                <a:latin typeface="微软雅黑" panose="020B0503020204020204" pitchFamily="34" charset="-122"/>
                <a:ea typeface="微软雅黑" panose="020B0503020204020204" pitchFamily="34" charset="-122"/>
              </a:rPr>
              <a:t>TCP</a:t>
            </a:r>
            <a:r>
              <a:rPr lang="zh-CN" altLang="en-US" sz="1600" b="1" dirty="0">
                <a:latin typeface="微软雅黑" panose="020B0503020204020204" pitchFamily="34" charset="-122"/>
                <a:ea typeface="微软雅黑" panose="020B0503020204020204" pitchFamily="34" charset="-122"/>
              </a:rPr>
              <a:t>的连接释放：</a:t>
            </a:r>
            <a:endParaRPr lang="en-US" altLang="zh-CN" sz="1600" b="1" dirty="0">
              <a:latin typeface="微软雅黑" panose="020B0503020204020204" pitchFamily="34" charset="-122"/>
              <a:ea typeface="微软雅黑" panose="020B0503020204020204" pitchFamily="34" charset="-122"/>
            </a:endParaRPr>
          </a:p>
          <a:p>
            <a:pPr algn="ctr">
              <a:lnSpc>
                <a:spcPct val="110000"/>
              </a:lnSpc>
            </a:pPr>
            <a:r>
              <a:rPr lang="zh-CN" altLang="en-US" sz="1600" b="1" dirty="0">
                <a:latin typeface="微软雅黑" panose="020B0503020204020204" pitchFamily="34" charset="-122"/>
                <a:ea typeface="微软雅黑" panose="020B0503020204020204" pitchFamily="34" charset="-122"/>
              </a:rPr>
              <a:t>采用四报文握手</a:t>
            </a:r>
            <a:endParaRPr lang="zh-CN" altLang="en-US" sz="1600" b="1" dirty="0">
              <a:latin typeface="微软雅黑" panose="020B0503020204020204" pitchFamily="34" charset="-122"/>
              <a:ea typeface="微软雅黑" panose="020B0503020204020204" pitchFamily="34" charset="-122"/>
            </a:endParaRPr>
          </a:p>
        </p:txBody>
      </p:sp>
      <p:sp>
        <p:nvSpPr>
          <p:cNvPr id="4" name="AutoShape 6"/>
          <p:cNvSpPr>
            <a:spLocks noChangeArrowheads="1"/>
          </p:cNvSpPr>
          <p:nvPr/>
        </p:nvSpPr>
        <p:spPr bwMode="auto">
          <a:xfrm>
            <a:off x="3914406" y="1558871"/>
            <a:ext cx="1329718" cy="140763"/>
          </a:xfrm>
          <a:prstGeom prst="leftRightArrow">
            <a:avLst>
              <a:gd name="adj1" fmla="val 55880"/>
              <a:gd name="adj2" fmla="val 108285"/>
            </a:avLst>
          </a:prstGeom>
          <a:solidFill>
            <a:srgbClr val="FFFF00"/>
          </a:solidFill>
          <a:ln w="12700" algn="ctr">
            <a:solidFill>
              <a:schemeClr val="tx1"/>
            </a:solidFill>
            <a:miter lim="800000"/>
          </a:ln>
          <a:effectLst/>
        </p:spPr>
        <p:txBody>
          <a:bodyPr wrap="none" lIns="91436" tIns="45718" rIns="91436" bIns="45718" anchor="ct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7" name="Line 10"/>
          <p:cNvSpPr>
            <a:spLocks noChangeShapeType="1"/>
          </p:cNvSpPr>
          <p:nvPr/>
        </p:nvSpPr>
        <p:spPr bwMode="auto">
          <a:xfrm>
            <a:off x="3393851" y="1833311"/>
            <a:ext cx="2305317" cy="428484"/>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8" name="Rectangle 17"/>
          <p:cNvSpPr>
            <a:spLocks noChangeArrowheads="1"/>
          </p:cNvSpPr>
          <p:nvPr/>
        </p:nvSpPr>
        <p:spPr bwMode="auto">
          <a:xfrm>
            <a:off x="2860901" y="1418108"/>
            <a:ext cx="532065" cy="375367"/>
          </a:xfrm>
          <a:prstGeom prst="rect">
            <a:avLst/>
          </a:prstGeom>
          <a:solidFill>
            <a:srgbClr val="009900"/>
          </a:solidFill>
          <a:ln>
            <a:noFill/>
          </a:ln>
          <a:effectLst/>
        </p:spPr>
        <p:txBody>
          <a:bodyPr wrap="none" lIns="91436" tIns="45718" rIns="91436" bIns="45718" anchor="ct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9" name="Rectangle 19"/>
          <p:cNvSpPr>
            <a:spLocks noChangeArrowheads="1"/>
          </p:cNvSpPr>
          <p:nvPr/>
        </p:nvSpPr>
        <p:spPr bwMode="auto">
          <a:xfrm>
            <a:off x="5697395" y="1418107"/>
            <a:ext cx="532950" cy="825098"/>
          </a:xfrm>
          <a:prstGeom prst="rect">
            <a:avLst/>
          </a:prstGeom>
          <a:solidFill>
            <a:srgbClr val="009900"/>
          </a:solidFill>
          <a:ln>
            <a:noFill/>
          </a:ln>
          <a:effectLst/>
        </p:spPr>
        <p:txBody>
          <a:bodyPr wrap="none" lIns="91436" tIns="45718" rIns="91436" bIns="45718" anchor="ctr"/>
          <a:lstStyle/>
          <a:p>
            <a:pPr>
              <a:defRPr/>
            </a:pPr>
            <a:endParaRPr lang="zh-CN" altLang="en-US" sz="1000" b="1" kern="0">
              <a:latin typeface="微软雅黑" panose="020B0503020204020204" pitchFamily="34" charset="-122"/>
              <a:ea typeface="微软雅黑" panose="020B0503020204020204" pitchFamily="34" charset="-122"/>
            </a:endParaRPr>
          </a:p>
        </p:txBody>
      </p:sp>
      <p:grpSp>
        <p:nvGrpSpPr>
          <p:cNvPr id="10" name="Group 20"/>
          <p:cNvGrpSpPr/>
          <p:nvPr/>
        </p:nvGrpSpPr>
        <p:grpSpPr bwMode="auto">
          <a:xfrm>
            <a:off x="2806013" y="1372071"/>
            <a:ext cx="3501355" cy="46036"/>
            <a:chOff x="1020" y="481"/>
            <a:chExt cx="4037" cy="46"/>
          </a:xfrm>
        </p:grpSpPr>
        <p:sp>
          <p:nvSpPr>
            <p:cNvPr id="11" name="Line 21"/>
            <p:cNvSpPr>
              <a:spLocks noChangeShapeType="1"/>
            </p:cNvSpPr>
            <p:nvPr/>
          </p:nvSpPr>
          <p:spPr bwMode="auto">
            <a:xfrm>
              <a:off x="1020" y="527"/>
              <a:ext cx="4037" cy="0"/>
            </a:xfrm>
            <a:prstGeom prst="line">
              <a:avLst/>
            </a:prstGeom>
            <a:noFill/>
            <a:ln w="19050">
              <a:solidFill>
                <a:srgbClr val="3333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12" name="Line 22"/>
            <p:cNvSpPr>
              <a:spLocks noChangeShapeType="1"/>
            </p:cNvSpPr>
            <p:nvPr/>
          </p:nvSpPr>
          <p:spPr bwMode="auto">
            <a:xfrm>
              <a:off x="1020" y="481"/>
              <a:ext cx="4037" cy="0"/>
            </a:xfrm>
            <a:prstGeom prst="line">
              <a:avLst/>
            </a:prstGeom>
            <a:noFill/>
            <a:ln w="19050">
              <a:solidFill>
                <a:srgbClr val="3333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000" b="1" kern="0">
                <a:latin typeface="微软雅黑" panose="020B0503020204020204" pitchFamily="34" charset="-122"/>
                <a:ea typeface="微软雅黑" panose="020B0503020204020204" pitchFamily="34" charset="-122"/>
              </a:endParaRPr>
            </a:p>
          </p:txBody>
        </p:sp>
      </p:grpSp>
      <p:grpSp>
        <p:nvGrpSpPr>
          <p:cNvPr id="13" name="Group 37"/>
          <p:cNvGrpSpPr/>
          <p:nvPr/>
        </p:nvGrpSpPr>
        <p:grpSpPr bwMode="auto">
          <a:xfrm>
            <a:off x="2103085" y="1220687"/>
            <a:ext cx="922481" cy="603775"/>
            <a:chOff x="156" y="792"/>
            <a:chExt cx="1042" cy="682"/>
          </a:xfrm>
        </p:grpSpPr>
        <p:sp>
          <p:nvSpPr>
            <p:cNvPr id="14" name="Freeform 38"/>
            <p:cNvSpPr/>
            <p:nvPr/>
          </p:nvSpPr>
          <p:spPr bwMode="auto">
            <a:xfrm>
              <a:off x="185" y="792"/>
              <a:ext cx="1013"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15" name="Rectangle 39"/>
            <p:cNvSpPr>
              <a:spLocks noChangeArrowheads="1"/>
            </p:cNvSpPr>
            <p:nvPr/>
          </p:nvSpPr>
          <p:spPr bwMode="auto">
            <a:xfrm>
              <a:off x="156" y="1187"/>
              <a:ext cx="78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zh-CN" altLang="en-US" sz="1000" b="1" kern="0" dirty="0">
                  <a:latin typeface="微软雅黑" panose="020B0503020204020204" pitchFamily="34" charset="-122"/>
                  <a:ea typeface="微软雅黑" panose="020B0503020204020204" pitchFamily="34" charset="-122"/>
                </a:rPr>
                <a:t>主动关闭</a:t>
              </a:r>
              <a:endParaRPr lang="zh-CN" altLang="en-US" sz="1000" b="1" kern="0" dirty="0">
                <a:latin typeface="微软雅黑" panose="020B0503020204020204" pitchFamily="34" charset="-122"/>
                <a:ea typeface="微软雅黑" panose="020B0503020204020204" pitchFamily="34" charset="-122"/>
              </a:endParaRPr>
            </a:p>
          </p:txBody>
        </p:sp>
      </p:grpSp>
      <p:sp>
        <p:nvSpPr>
          <p:cNvPr id="16" name="Rectangle 42"/>
          <p:cNvSpPr>
            <a:spLocks noChangeArrowheads="1"/>
          </p:cNvSpPr>
          <p:nvPr/>
        </p:nvSpPr>
        <p:spPr bwMode="auto">
          <a:xfrm>
            <a:off x="4236470" y="1511063"/>
            <a:ext cx="759816" cy="262889"/>
          </a:xfrm>
          <a:prstGeom prst="rect">
            <a:avLst/>
          </a:prstGeom>
          <a:solidFill>
            <a:srgbClr val="00FFFF"/>
          </a:solidFill>
          <a:ln w="12700"/>
        </p:spPr>
        <p:style>
          <a:lnRef idx="2">
            <a:schemeClr val="dk1"/>
          </a:lnRef>
          <a:fillRef idx="1">
            <a:schemeClr val="lt1"/>
          </a:fillRef>
          <a:effectRef idx="0">
            <a:schemeClr val="dk1"/>
          </a:effectRef>
          <a:fontRef idx="minor">
            <a:schemeClr val="dk1"/>
          </a:fontRef>
        </p:style>
        <p:txBody>
          <a:bodyPr wrap="none" lIns="90484" tIns="44448" rIns="90484" bIns="44448">
            <a:spAutoFit/>
          </a:bodyPr>
          <a:lstStyle/>
          <a:p>
            <a:pPr algn="ctr" defTabSz="762000" eaLnBrk="0" hangingPunct="0">
              <a:defRPr/>
            </a:pPr>
            <a:r>
              <a:rPr lang="zh-CN" altLang="en-US" sz="1100" b="1" kern="0" dirty="0">
                <a:latin typeface="微软雅黑" panose="020B0503020204020204" pitchFamily="34" charset="-122"/>
                <a:ea typeface="微软雅黑" panose="020B0503020204020204" pitchFamily="34" charset="-122"/>
              </a:rPr>
              <a:t>数据传送</a:t>
            </a:r>
            <a:endParaRPr lang="zh-CN" altLang="en-US" sz="1100" b="1" kern="0" dirty="0">
              <a:latin typeface="微软雅黑" panose="020B0503020204020204" pitchFamily="34" charset="-122"/>
              <a:ea typeface="微软雅黑" panose="020B0503020204020204" pitchFamily="34" charset="-122"/>
            </a:endParaRPr>
          </a:p>
        </p:txBody>
      </p:sp>
      <p:sp>
        <p:nvSpPr>
          <p:cNvPr id="17" name="Rectangle 50"/>
          <p:cNvSpPr>
            <a:spLocks noChangeArrowheads="1"/>
          </p:cNvSpPr>
          <p:nvPr/>
        </p:nvSpPr>
        <p:spPr bwMode="auto">
          <a:xfrm>
            <a:off x="3204397" y="1042741"/>
            <a:ext cx="27892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en-US" altLang="zh-CN" sz="1000" b="1" kern="0">
                <a:latin typeface="微软雅黑" panose="020B0503020204020204" pitchFamily="34" charset="-122"/>
                <a:ea typeface="微软雅黑" panose="020B0503020204020204" pitchFamily="34" charset="-122"/>
              </a:rPr>
              <a:t>A</a:t>
            </a:r>
            <a:endParaRPr lang="en-US" altLang="zh-CN" sz="1000" b="1" kern="0">
              <a:latin typeface="微软雅黑" panose="020B0503020204020204" pitchFamily="34" charset="-122"/>
              <a:ea typeface="微软雅黑" panose="020B0503020204020204" pitchFamily="34" charset="-122"/>
            </a:endParaRPr>
          </a:p>
        </p:txBody>
      </p:sp>
      <p:sp>
        <p:nvSpPr>
          <p:cNvPr id="18" name="Rectangle 51"/>
          <p:cNvSpPr>
            <a:spLocks noChangeArrowheads="1"/>
          </p:cNvSpPr>
          <p:nvPr/>
        </p:nvSpPr>
        <p:spPr bwMode="auto">
          <a:xfrm>
            <a:off x="5639240" y="1042741"/>
            <a:ext cx="27090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en-US" altLang="zh-CN" sz="1000" b="1" kern="0" dirty="0">
                <a:latin typeface="微软雅黑" panose="020B0503020204020204" pitchFamily="34" charset="-122"/>
                <a:ea typeface="微软雅黑" panose="020B0503020204020204" pitchFamily="34" charset="-122"/>
              </a:rPr>
              <a:t>B</a:t>
            </a:r>
            <a:endParaRPr lang="en-US" altLang="zh-CN" sz="1000" b="1" kern="0" dirty="0">
              <a:latin typeface="微软雅黑" panose="020B0503020204020204" pitchFamily="34" charset="-122"/>
              <a:ea typeface="微软雅黑" panose="020B0503020204020204" pitchFamily="34" charset="-122"/>
            </a:endParaRPr>
          </a:p>
        </p:txBody>
      </p:sp>
      <p:sp>
        <p:nvSpPr>
          <p:cNvPr id="19" name="Rectangle 52"/>
          <p:cNvSpPr>
            <a:spLocks noChangeArrowheads="1"/>
          </p:cNvSpPr>
          <p:nvPr/>
        </p:nvSpPr>
        <p:spPr bwMode="auto">
          <a:xfrm>
            <a:off x="2886307" y="825866"/>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zh-CN" altLang="en-US" sz="1200" b="1" kern="0" dirty="0">
                <a:latin typeface="微软雅黑" panose="020B0503020204020204" pitchFamily="34" charset="-122"/>
                <a:ea typeface="微软雅黑" panose="020B0503020204020204" pitchFamily="34" charset="-122"/>
              </a:rPr>
              <a:t>客户</a:t>
            </a:r>
            <a:endParaRPr lang="zh-CN" altLang="en-US" sz="1200" b="1" kern="0" dirty="0">
              <a:latin typeface="微软雅黑" panose="020B0503020204020204" pitchFamily="34" charset="-122"/>
              <a:ea typeface="微软雅黑" panose="020B0503020204020204" pitchFamily="34" charset="-122"/>
            </a:endParaRPr>
          </a:p>
        </p:txBody>
      </p:sp>
      <p:sp>
        <p:nvSpPr>
          <p:cNvPr id="20" name="Rectangle 53"/>
          <p:cNvSpPr>
            <a:spLocks noChangeArrowheads="1"/>
          </p:cNvSpPr>
          <p:nvPr/>
        </p:nvSpPr>
        <p:spPr bwMode="auto">
          <a:xfrm>
            <a:off x="5628973" y="82586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zh-CN" altLang="en-US" sz="1200" b="1" kern="0" dirty="0">
                <a:latin typeface="微软雅黑" panose="020B0503020204020204" pitchFamily="34" charset="-122"/>
                <a:ea typeface="微软雅黑" panose="020B0503020204020204" pitchFamily="34" charset="-122"/>
              </a:rPr>
              <a:t>服务器</a:t>
            </a:r>
            <a:endParaRPr lang="zh-CN" altLang="en-US" sz="1200" b="1" kern="0" dirty="0">
              <a:latin typeface="微软雅黑" panose="020B0503020204020204" pitchFamily="34" charset="-122"/>
              <a:ea typeface="微软雅黑" panose="020B0503020204020204" pitchFamily="34" charset="-122"/>
            </a:endParaRPr>
          </a:p>
        </p:txBody>
      </p:sp>
      <p:pic>
        <p:nvPicPr>
          <p:cNvPr id="21" name="Picture 134"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89734" y="1067337"/>
            <a:ext cx="270208" cy="27020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34"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38885" y="1067337"/>
            <a:ext cx="270208" cy="270208"/>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46"/>
          <p:cNvSpPr>
            <a:spLocks noChangeArrowheads="1"/>
          </p:cNvSpPr>
          <p:nvPr/>
        </p:nvSpPr>
        <p:spPr bwMode="auto">
          <a:xfrm>
            <a:off x="2821018" y="1424303"/>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en-US" altLang="zh-CN" sz="1000" b="1" kern="0" dirty="0">
                <a:solidFill>
                  <a:schemeClr val="bg1"/>
                </a:solidFill>
                <a:latin typeface="微软雅黑" panose="020B0503020204020204" pitchFamily="34" charset="-122"/>
                <a:ea typeface="微软雅黑" panose="020B0503020204020204" pitchFamily="34" charset="-122"/>
              </a:rPr>
              <a:t>ESTAB-</a:t>
            </a:r>
            <a:endParaRPr lang="en-US" altLang="zh-CN" sz="1000" b="1" kern="0" dirty="0">
              <a:solidFill>
                <a:schemeClr val="bg1"/>
              </a:solidFill>
              <a:latin typeface="微软雅黑" panose="020B0503020204020204" pitchFamily="34" charset="-122"/>
              <a:ea typeface="微软雅黑" panose="020B0503020204020204" pitchFamily="34" charset="-122"/>
            </a:endParaRPr>
          </a:p>
          <a:p>
            <a:pPr defTabSz="762000" eaLnBrk="0" hangingPunct="0">
              <a:defRPr/>
            </a:pPr>
            <a:r>
              <a:rPr lang="en-US" altLang="zh-CN" sz="1000" b="1" kern="0" dirty="0">
                <a:solidFill>
                  <a:schemeClr val="bg1"/>
                </a:solidFill>
                <a:latin typeface="微软雅黑" panose="020B0503020204020204" pitchFamily="34" charset="-122"/>
                <a:ea typeface="微软雅黑" panose="020B0503020204020204" pitchFamily="34" charset="-122"/>
              </a:rPr>
              <a:t>LISHED</a:t>
            </a:r>
            <a:endParaRPr lang="en-US" altLang="zh-CN" sz="1000" b="1" kern="0" dirty="0">
              <a:solidFill>
                <a:schemeClr val="bg1"/>
              </a:solidFill>
              <a:latin typeface="微软雅黑" panose="020B0503020204020204" pitchFamily="34" charset="-122"/>
              <a:ea typeface="微软雅黑" panose="020B0503020204020204" pitchFamily="34" charset="-122"/>
            </a:endParaRPr>
          </a:p>
        </p:txBody>
      </p:sp>
      <p:sp>
        <p:nvSpPr>
          <p:cNvPr id="24" name="Rectangle 47"/>
          <p:cNvSpPr>
            <a:spLocks noChangeArrowheads="1"/>
          </p:cNvSpPr>
          <p:nvPr/>
        </p:nvSpPr>
        <p:spPr bwMode="auto">
          <a:xfrm>
            <a:off x="5642883" y="1667762"/>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en-US" altLang="zh-CN" sz="1000" b="1" kern="0" dirty="0">
                <a:solidFill>
                  <a:schemeClr val="bg1"/>
                </a:solidFill>
                <a:latin typeface="微软雅黑" panose="020B0503020204020204" pitchFamily="34" charset="-122"/>
                <a:ea typeface="微软雅黑" panose="020B0503020204020204" pitchFamily="34" charset="-122"/>
              </a:rPr>
              <a:t>ESTAB-</a:t>
            </a:r>
            <a:endParaRPr lang="en-US" altLang="zh-CN" sz="1000" b="1" kern="0" dirty="0">
              <a:solidFill>
                <a:schemeClr val="bg1"/>
              </a:solidFill>
              <a:latin typeface="微软雅黑" panose="020B0503020204020204" pitchFamily="34" charset="-122"/>
              <a:ea typeface="微软雅黑" panose="020B0503020204020204" pitchFamily="34" charset="-122"/>
            </a:endParaRPr>
          </a:p>
          <a:p>
            <a:pPr defTabSz="762000" eaLnBrk="0" hangingPunct="0">
              <a:defRPr/>
            </a:pPr>
            <a:r>
              <a:rPr lang="en-US" altLang="zh-CN" sz="1000" b="1" kern="0" dirty="0">
                <a:solidFill>
                  <a:schemeClr val="bg1"/>
                </a:solidFill>
                <a:latin typeface="微软雅黑" panose="020B0503020204020204" pitchFamily="34" charset="-122"/>
                <a:ea typeface="微软雅黑" panose="020B0503020204020204" pitchFamily="34" charset="-122"/>
              </a:rPr>
              <a:t>LISHED</a:t>
            </a:r>
            <a:endParaRPr lang="en-US" altLang="zh-CN" sz="1000" b="1" kern="0" dirty="0">
              <a:solidFill>
                <a:schemeClr val="bg1"/>
              </a:solidFill>
              <a:latin typeface="微软雅黑" panose="020B0503020204020204" pitchFamily="34" charset="-122"/>
              <a:ea typeface="微软雅黑" panose="020B0503020204020204" pitchFamily="34" charset="-122"/>
            </a:endParaRPr>
          </a:p>
        </p:txBody>
      </p:sp>
      <p:grpSp>
        <p:nvGrpSpPr>
          <p:cNvPr id="25" name="Group 2"/>
          <p:cNvGrpSpPr/>
          <p:nvPr/>
        </p:nvGrpSpPr>
        <p:grpSpPr bwMode="auto">
          <a:xfrm>
            <a:off x="3384906" y="1795969"/>
            <a:ext cx="2321296" cy="2086458"/>
            <a:chOff x="1474" y="1888"/>
            <a:chExt cx="2412" cy="2432"/>
          </a:xfrm>
        </p:grpSpPr>
        <p:sp>
          <p:nvSpPr>
            <p:cNvPr id="26" name="Line 3"/>
            <p:cNvSpPr>
              <a:spLocks noChangeShapeType="1"/>
            </p:cNvSpPr>
            <p:nvPr/>
          </p:nvSpPr>
          <p:spPr bwMode="auto">
            <a:xfrm>
              <a:off x="1474" y="1888"/>
              <a:ext cx="0" cy="2432"/>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200" kern="0">
                <a:latin typeface="微软雅黑" panose="020B0503020204020204" pitchFamily="34" charset="-122"/>
                <a:ea typeface="微软雅黑" panose="020B0503020204020204" pitchFamily="34" charset="-122"/>
              </a:endParaRPr>
            </a:p>
          </p:txBody>
        </p:sp>
        <p:sp>
          <p:nvSpPr>
            <p:cNvPr id="27" name="Line 4"/>
            <p:cNvSpPr>
              <a:spLocks noChangeShapeType="1"/>
            </p:cNvSpPr>
            <p:nvPr/>
          </p:nvSpPr>
          <p:spPr bwMode="auto">
            <a:xfrm>
              <a:off x="3886" y="2409"/>
              <a:ext cx="0" cy="1911"/>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200" kern="0">
                <a:latin typeface="微软雅黑" panose="020B0503020204020204" pitchFamily="34" charset="-122"/>
                <a:ea typeface="微软雅黑" panose="020B0503020204020204" pitchFamily="34" charset="-122"/>
              </a:endParaRPr>
            </a:p>
          </p:txBody>
        </p:sp>
      </p:grpSp>
      <p:sp>
        <p:nvSpPr>
          <p:cNvPr id="28" name="Text Box 155"/>
          <p:cNvSpPr txBox="1">
            <a:spLocks noChangeArrowheads="1"/>
          </p:cNvSpPr>
          <p:nvPr/>
        </p:nvSpPr>
        <p:spPr bwMode="auto">
          <a:xfrm>
            <a:off x="1081668" y="3910912"/>
            <a:ext cx="7002965" cy="363176"/>
          </a:xfrm>
          <a:prstGeom prst="rect">
            <a:avLst/>
          </a:prstGeom>
          <a:solidFill>
            <a:srgbClr val="99FFCC"/>
          </a:solidFill>
          <a:ln w="9525">
            <a:solidFill>
              <a:schemeClr val="tx1"/>
            </a:solidFill>
            <a:miter lim="800000"/>
          </a:ln>
          <a:effectLst/>
        </p:spPr>
        <p:txBody>
          <a:bodyPr wrap="square" lIns="91436" tIns="45718" rIns="91436" bIns="45718">
            <a:spAutoFit/>
          </a:bodyPr>
          <a:lstStyle/>
          <a:p>
            <a:pPr>
              <a:lnSpc>
                <a:spcPct val="110000"/>
              </a:lnSpc>
            </a:pPr>
            <a:r>
              <a:rPr lang="zh-CN" altLang="en-US" sz="1600" b="1" dirty="0">
                <a:latin typeface="微软雅黑" panose="020B0503020204020204" pitchFamily="34" charset="-122"/>
                <a:ea typeface="微软雅黑" panose="020B0503020204020204" pitchFamily="34" charset="-122"/>
              </a:rPr>
              <a:t> 在确认报文段中</a:t>
            </a:r>
            <a:r>
              <a:rPr lang="en-US" altLang="zh-CN" sz="1600" b="1" dirty="0">
                <a:latin typeface="微软雅黑" panose="020B0503020204020204" pitchFamily="34" charset="-122"/>
                <a:ea typeface="微软雅黑" panose="020B0503020204020204" pitchFamily="34" charset="-122"/>
              </a:rPr>
              <a:t>ACK = 1</a:t>
            </a:r>
            <a:r>
              <a:rPr lang="zh-CN" altLang="en-US" sz="1600" b="1" dirty="0">
                <a:latin typeface="微软雅黑" panose="020B0503020204020204" pitchFamily="34" charset="-122"/>
                <a:ea typeface="微软雅黑" panose="020B0503020204020204" pitchFamily="34" charset="-122"/>
              </a:rPr>
              <a:t>，确认号 </a:t>
            </a:r>
            <a:r>
              <a:rPr lang="en-US" altLang="zh-CN" sz="1600" b="1" dirty="0" err="1">
                <a:latin typeface="微软雅黑" panose="020B0503020204020204" pitchFamily="34" charset="-122"/>
                <a:ea typeface="微软雅黑" panose="020B0503020204020204" pitchFamily="34" charset="-122"/>
              </a:rPr>
              <a:t>ack</a:t>
            </a:r>
            <a:r>
              <a:rPr lang="en-US" altLang="zh-CN" sz="1600" b="1" dirty="0">
                <a:latin typeface="微软雅黑" panose="020B0503020204020204" pitchFamily="34" charset="-122"/>
                <a:ea typeface="微软雅黑" panose="020B0503020204020204" pitchFamily="34" charset="-122"/>
              </a:rPr>
              <a:t> = w + 1</a:t>
            </a:r>
            <a:r>
              <a:rPr lang="zh-CN" altLang="en-US" sz="1600" b="1" dirty="0">
                <a:latin typeface="微软雅黑" panose="020B0503020204020204" pitchFamily="34" charset="-122"/>
                <a:ea typeface="微软雅黑" panose="020B0503020204020204" pitchFamily="34" charset="-122"/>
              </a:rPr>
              <a:t>，自己的序号 </a:t>
            </a:r>
            <a:r>
              <a:rPr lang="en-US" altLang="zh-CN" sz="1600" b="1" dirty="0" err="1">
                <a:latin typeface="微软雅黑" panose="020B0503020204020204" pitchFamily="34" charset="-122"/>
                <a:ea typeface="微软雅黑" panose="020B0503020204020204" pitchFamily="34" charset="-122"/>
              </a:rPr>
              <a:t>seq</a:t>
            </a:r>
            <a:r>
              <a:rPr lang="en-US" altLang="zh-CN" sz="1600" b="1" dirty="0">
                <a:latin typeface="微软雅黑" panose="020B0503020204020204" pitchFamily="34" charset="-122"/>
                <a:ea typeface="微软雅黑" panose="020B0503020204020204" pitchFamily="34" charset="-122"/>
              </a:rPr>
              <a:t> = u + 1</a:t>
            </a:r>
            <a:r>
              <a:rPr lang="zh-CN" altLang="en-US" sz="1600" b="1" dirty="0">
                <a:latin typeface="微软雅黑" panose="020B0503020204020204" pitchFamily="34" charset="-122"/>
                <a:ea typeface="微软雅黑" panose="020B0503020204020204" pitchFamily="34" charset="-122"/>
              </a:rPr>
              <a:t>。 </a:t>
            </a:r>
            <a:endParaRPr lang="zh-CN" altLang="en-US" sz="1600" b="1" dirty="0">
              <a:latin typeface="微软雅黑" panose="020B0503020204020204" pitchFamily="34" charset="-122"/>
              <a:ea typeface="微软雅黑" panose="020B0503020204020204" pitchFamily="34" charset="-122"/>
            </a:endParaRPr>
          </a:p>
        </p:txBody>
      </p:sp>
      <p:grpSp>
        <p:nvGrpSpPr>
          <p:cNvPr id="29" name="Group 43"/>
          <p:cNvGrpSpPr/>
          <p:nvPr/>
        </p:nvGrpSpPr>
        <p:grpSpPr bwMode="auto">
          <a:xfrm>
            <a:off x="6121459" y="1287083"/>
            <a:ext cx="750734" cy="997731"/>
            <a:chOff x="4695" y="867"/>
            <a:chExt cx="848" cy="1127"/>
          </a:xfrm>
        </p:grpSpPr>
        <p:sp>
          <p:nvSpPr>
            <p:cNvPr id="30" name="Freeform 44"/>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31" name="Rectangle 45"/>
            <p:cNvSpPr>
              <a:spLocks noChangeArrowheads="1"/>
            </p:cNvSpPr>
            <p:nvPr/>
          </p:nvSpPr>
          <p:spPr bwMode="auto">
            <a:xfrm>
              <a:off x="5047" y="1120"/>
              <a:ext cx="496" cy="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zh-CN" altLang="en-US" sz="1000" b="1" kern="0" dirty="0">
                  <a:latin typeface="微软雅黑" panose="020B0503020204020204" pitchFamily="34" charset="-122"/>
                  <a:ea typeface="微软雅黑" panose="020B0503020204020204" pitchFamily="34" charset="-122"/>
                </a:rPr>
                <a:t>通知</a:t>
              </a:r>
              <a:endParaRPr lang="zh-CN" altLang="en-US" sz="1000" b="1" kern="0" dirty="0">
                <a:latin typeface="微软雅黑" panose="020B0503020204020204" pitchFamily="34" charset="-122"/>
                <a:ea typeface="微软雅黑" panose="020B0503020204020204" pitchFamily="34" charset="-122"/>
              </a:endParaRPr>
            </a:p>
            <a:p>
              <a:pPr defTabSz="762000" eaLnBrk="0" hangingPunct="0">
                <a:defRPr/>
              </a:pPr>
              <a:r>
                <a:rPr lang="zh-CN" altLang="en-US" sz="1000" b="1" kern="0" dirty="0">
                  <a:latin typeface="微软雅黑" panose="020B0503020204020204" pitchFamily="34" charset="-122"/>
                  <a:ea typeface="微软雅黑" panose="020B0503020204020204" pitchFamily="34" charset="-122"/>
                </a:rPr>
                <a:t>应用</a:t>
              </a:r>
              <a:endParaRPr lang="zh-CN" altLang="en-US" sz="1000" b="1" kern="0" dirty="0">
                <a:latin typeface="微软雅黑" panose="020B0503020204020204" pitchFamily="34" charset="-122"/>
                <a:ea typeface="微软雅黑" panose="020B0503020204020204" pitchFamily="34" charset="-122"/>
              </a:endParaRPr>
            </a:p>
            <a:p>
              <a:pPr defTabSz="762000" eaLnBrk="0" hangingPunct="0">
                <a:defRPr/>
              </a:pPr>
              <a:r>
                <a:rPr lang="zh-CN" altLang="en-US" sz="1000" b="1" kern="0" dirty="0">
                  <a:latin typeface="微软雅黑" panose="020B0503020204020204" pitchFamily="34" charset="-122"/>
                  <a:ea typeface="微软雅黑" panose="020B0503020204020204" pitchFamily="34" charset="-122"/>
                </a:rPr>
                <a:t>进程</a:t>
              </a:r>
              <a:endParaRPr lang="zh-CN" altLang="en-US" sz="1000" b="1" kern="0" dirty="0">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3382340" y="2532597"/>
            <a:ext cx="2400818" cy="704795"/>
            <a:chOff x="3382340" y="2532599"/>
            <a:chExt cx="2400818" cy="704795"/>
          </a:xfrm>
        </p:grpSpPr>
        <p:sp>
          <p:nvSpPr>
            <p:cNvPr id="33" name="AutoShape 5"/>
            <p:cNvSpPr>
              <a:spLocks noChangeArrowheads="1"/>
            </p:cNvSpPr>
            <p:nvPr/>
          </p:nvSpPr>
          <p:spPr bwMode="auto">
            <a:xfrm rot="20948448">
              <a:off x="4076414" y="2692051"/>
              <a:ext cx="377137" cy="131910"/>
            </a:xfrm>
            <a:prstGeom prst="leftArrow">
              <a:avLst>
                <a:gd name="adj1" fmla="val 53620"/>
                <a:gd name="adj2" fmla="val 119816"/>
              </a:avLst>
            </a:prstGeom>
            <a:solidFill>
              <a:srgbClr val="FFFF00"/>
            </a:solidFill>
            <a:ln w="12700" algn="ctr">
              <a:solidFill>
                <a:schemeClr val="tx1"/>
              </a:solidFill>
              <a:miter lim="800000"/>
            </a:ln>
            <a:effectLst/>
          </p:spPr>
          <p:txBody>
            <a:bodyPr wrap="none" anchor="ct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34" name="Rectangle 16"/>
            <p:cNvSpPr>
              <a:spLocks noChangeArrowheads="1"/>
            </p:cNvSpPr>
            <p:nvPr/>
          </p:nvSpPr>
          <p:spPr bwMode="auto">
            <a:xfrm rot="20943314" flipH="1">
              <a:off x="3452391" y="2786404"/>
              <a:ext cx="2330767" cy="228268"/>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n-US" altLang="zh-CN" sz="900" b="1" kern="0" dirty="0">
                  <a:latin typeface="微软雅黑" panose="020B0503020204020204" pitchFamily="34" charset="-122"/>
                  <a:ea typeface="微软雅黑" panose="020B0503020204020204" pitchFamily="34" charset="-122"/>
                </a:rPr>
                <a:t>FIN = 1, ACK = 1, </a:t>
              </a:r>
              <a:r>
                <a:rPr lang="en-US" altLang="zh-CN" sz="900" b="1" kern="0" dirty="0" err="1">
                  <a:latin typeface="微软雅黑" panose="020B0503020204020204" pitchFamily="34" charset="-122"/>
                  <a:ea typeface="微软雅黑" panose="020B0503020204020204" pitchFamily="34" charset="-122"/>
                </a:rPr>
                <a:t>seq</a:t>
              </a:r>
              <a:r>
                <a:rPr lang="en-US" altLang="zh-CN" sz="900" b="1" kern="0" dirty="0">
                  <a:latin typeface="微软雅黑" panose="020B0503020204020204" pitchFamily="34" charset="-122"/>
                  <a:ea typeface="微软雅黑" panose="020B0503020204020204" pitchFamily="34" charset="-122"/>
                </a:rPr>
                <a:t> = w, </a:t>
              </a:r>
              <a:r>
                <a:rPr lang="en-US" altLang="zh-CN" sz="900" b="1" kern="0" dirty="0" err="1">
                  <a:latin typeface="微软雅黑" panose="020B0503020204020204" pitchFamily="34" charset="-122"/>
                  <a:ea typeface="微软雅黑" panose="020B0503020204020204" pitchFamily="34" charset="-122"/>
                </a:rPr>
                <a:t>ack</a:t>
              </a:r>
              <a:r>
                <a:rPr lang="en-US" altLang="zh-CN" sz="900" b="1" kern="0" dirty="0">
                  <a:latin typeface="微软雅黑" panose="020B0503020204020204" pitchFamily="34" charset="-122"/>
                  <a:ea typeface="微软雅黑" panose="020B0503020204020204" pitchFamily="34" charset="-122"/>
                </a:rPr>
                <a:t>= u </a:t>
              </a:r>
              <a:r>
                <a:rPr lang="en-US" altLang="zh-CN" sz="900" b="1" kern="0" dirty="0">
                  <a:latin typeface="微软雅黑" panose="020B0503020204020204" pitchFamily="34" charset="-122"/>
                  <a:ea typeface="微软雅黑" panose="020B0503020204020204" pitchFamily="34" charset="-122"/>
                  <a:sym typeface="Symbol" panose="05050102010706020507" pitchFamily="18" charset="2"/>
                </a:rPr>
                <a:t> 1</a:t>
              </a:r>
              <a:endParaRPr lang="en-US" altLang="zh-CN" sz="900" b="1" kern="0" dirty="0">
                <a:latin typeface="微软雅黑" panose="020B0503020204020204" pitchFamily="34" charset="-122"/>
                <a:ea typeface="微软雅黑" panose="020B0503020204020204" pitchFamily="34" charset="-122"/>
              </a:endParaRPr>
            </a:p>
          </p:txBody>
        </p:sp>
        <p:sp>
          <p:nvSpPr>
            <p:cNvPr id="35" name="Rectangle 54"/>
            <p:cNvSpPr>
              <a:spLocks noChangeArrowheads="1"/>
            </p:cNvSpPr>
            <p:nvPr/>
          </p:nvSpPr>
          <p:spPr bwMode="auto">
            <a:xfrm rot="20971112">
              <a:off x="4355355" y="2532599"/>
              <a:ext cx="695704" cy="243656"/>
            </a:xfrm>
            <a:prstGeom prst="rect">
              <a:avLst/>
            </a:prstGeom>
            <a:solidFill>
              <a:srgbClr val="00FFFF"/>
            </a:solidFill>
            <a:ln w="12700"/>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defTabSz="762000" eaLnBrk="0" hangingPunct="0">
                <a:defRPr/>
              </a:pPr>
              <a:r>
                <a:rPr lang="zh-CN" altLang="en-US" sz="1000" b="1" kern="0" dirty="0">
                  <a:latin typeface="微软雅黑" panose="020B0503020204020204" pitchFamily="34" charset="-122"/>
                  <a:ea typeface="微软雅黑" panose="020B0503020204020204" pitchFamily="34" charset="-122"/>
                </a:rPr>
                <a:t>数据传送</a:t>
              </a:r>
              <a:endParaRPr lang="zh-CN" altLang="en-US" sz="1000" b="1" kern="0" dirty="0">
                <a:latin typeface="微软雅黑" panose="020B0503020204020204" pitchFamily="34" charset="-122"/>
                <a:ea typeface="微软雅黑" panose="020B0503020204020204" pitchFamily="34" charset="-122"/>
              </a:endParaRPr>
            </a:p>
          </p:txBody>
        </p:sp>
        <p:sp>
          <p:nvSpPr>
            <p:cNvPr id="36" name="Line 15"/>
            <p:cNvSpPr>
              <a:spLocks noChangeShapeType="1"/>
            </p:cNvSpPr>
            <p:nvPr/>
          </p:nvSpPr>
          <p:spPr bwMode="auto">
            <a:xfrm flipH="1">
              <a:off x="3382340" y="2808025"/>
              <a:ext cx="2305317" cy="429369"/>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000" b="1" kern="0">
                <a:latin typeface="微软雅黑" panose="020B0503020204020204" pitchFamily="34" charset="-122"/>
                <a:ea typeface="微软雅黑" panose="020B0503020204020204" pitchFamily="34" charset="-122"/>
              </a:endParaRPr>
            </a:p>
          </p:txBody>
        </p:sp>
      </p:grpSp>
      <p:grpSp>
        <p:nvGrpSpPr>
          <p:cNvPr id="37" name="Group 11"/>
          <p:cNvGrpSpPr/>
          <p:nvPr/>
        </p:nvGrpSpPr>
        <p:grpSpPr bwMode="auto">
          <a:xfrm>
            <a:off x="3401819" y="2285699"/>
            <a:ext cx="2305317" cy="429369"/>
            <a:chOff x="1623" y="1995"/>
            <a:chExt cx="2604" cy="485"/>
          </a:xfrm>
        </p:grpSpPr>
        <p:sp>
          <p:nvSpPr>
            <p:cNvPr id="38" name="Rectangle 12"/>
            <p:cNvSpPr>
              <a:spLocks noChangeArrowheads="1"/>
            </p:cNvSpPr>
            <p:nvPr/>
          </p:nvSpPr>
          <p:spPr bwMode="auto">
            <a:xfrm rot="20990024" flipH="1">
              <a:off x="1826" y="2006"/>
              <a:ext cx="2041" cy="258"/>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n-US" altLang="zh-CN" sz="900" b="1" kern="0" dirty="0">
                  <a:latin typeface="微软雅黑" panose="020B0503020204020204" pitchFamily="34" charset="-122"/>
                  <a:ea typeface="微软雅黑" panose="020B0503020204020204" pitchFamily="34" charset="-122"/>
                </a:rPr>
                <a:t>ACK = 1, </a:t>
              </a:r>
              <a:r>
                <a:rPr lang="en-US" altLang="zh-CN" sz="900" b="1" kern="0" dirty="0" err="1">
                  <a:latin typeface="微软雅黑" panose="020B0503020204020204" pitchFamily="34" charset="-122"/>
                  <a:ea typeface="微软雅黑" panose="020B0503020204020204" pitchFamily="34" charset="-122"/>
                </a:rPr>
                <a:t>seq</a:t>
              </a:r>
              <a:r>
                <a:rPr lang="en-US" altLang="zh-CN" sz="900" b="1" kern="0" dirty="0">
                  <a:latin typeface="微软雅黑" panose="020B0503020204020204" pitchFamily="34" charset="-122"/>
                  <a:ea typeface="微软雅黑" panose="020B0503020204020204" pitchFamily="34" charset="-122"/>
                </a:rPr>
                <a:t> = v, </a:t>
              </a:r>
              <a:r>
                <a:rPr lang="en-US" altLang="zh-CN" sz="900" b="1" kern="0" dirty="0" err="1">
                  <a:latin typeface="微软雅黑" panose="020B0503020204020204" pitchFamily="34" charset="-122"/>
                  <a:ea typeface="微软雅黑" panose="020B0503020204020204" pitchFamily="34" charset="-122"/>
                </a:rPr>
                <a:t>ack</a:t>
              </a:r>
              <a:r>
                <a:rPr lang="en-US" altLang="zh-CN" sz="900" b="1" kern="0" dirty="0">
                  <a:latin typeface="微软雅黑" panose="020B0503020204020204" pitchFamily="34" charset="-122"/>
                  <a:ea typeface="微软雅黑" panose="020B0503020204020204" pitchFamily="34" charset="-122"/>
                </a:rPr>
                <a:t>= u </a:t>
              </a:r>
              <a:r>
                <a:rPr lang="en-US" altLang="zh-CN" sz="900" b="1" kern="0" dirty="0">
                  <a:latin typeface="微软雅黑" panose="020B0503020204020204" pitchFamily="34" charset="-122"/>
                  <a:ea typeface="微软雅黑" panose="020B0503020204020204" pitchFamily="34" charset="-122"/>
                  <a:sym typeface="Symbol" panose="05050102010706020507" pitchFamily="18" charset="2"/>
                </a:rPr>
                <a:t> 1</a:t>
              </a:r>
              <a:endParaRPr lang="en-US" altLang="zh-CN" sz="900" b="1" kern="0" dirty="0">
                <a:latin typeface="微软雅黑" panose="020B0503020204020204" pitchFamily="34" charset="-122"/>
                <a:ea typeface="微软雅黑" panose="020B0503020204020204" pitchFamily="34" charset="-122"/>
              </a:endParaRPr>
            </a:p>
          </p:txBody>
        </p:sp>
        <p:sp>
          <p:nvSpPr>
            <p:cNvPr id="39" name="Line 13"/>
            <p:cNvSpPr>
              <a:spLocks noChangeShapeType="1"/>
            </p:cNvSpPr>
            <p:nvPr/>
          </p:nvSpPr>
          <p:spPr bwMode="auto">
            <a:xfrm flipH="1">
              <a:off x="1623" y="1995"/>
              <a:ext cx="2604" cy="485"/>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000" b="1" kern="0">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6098437" y="1183502"/>
            <a:ext cx="930398" cy="1630324"/>
            <a:chOff x="6098436" y="1183502"/>
            <a:chExt cx="930398" cy="1630324"/>
          </a:xfrm>
        </p:grpSpPr>
        <p:sp>
          <p:nvSpPr>
            <p:cNvPr id="41" name="Freeform 40"/>
            <p:cNvSpPr/>
            <p:nvPr/>
          </p:nvSpPr>
          <p:spPr bwMode="auto">
            <a:xfrm>
              <a:off x="6098436" y="1183502"/>
              <a:ext cx="860369" cy="1620096"/>
            </a:xfrm>
            <a:custGeom>
              <a:avLst/>
              <a:gdLst>
                <a:gd name="T0" fmla="*/ 0 w 868"/>
                <a:gd name="T1" fmla="*/ 0 h 1493"/>
                <a:gd name="T2" fmla="*/ 1408112 w 868"/>
                <a:gd name="T3" fmla="*/ 13621 h 1493"/>
                <a:gd name="T4" fmla="*/ 1408112 w 868"/>
                <a:gd name="T5" fmla="*/ 2905125 h 1493"/>
                <a:gd name="T6" fmla="*/ 201159 w 868"/>
                <a:gd name="T7" fmla="*/ 2905125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42" name="Rectangle 41"/>
            <p:cNvSpPr>
              <a:spLocks noChangeArrowheads="1"/>
            </p:cNvSpPr>
            <p:nvPr/>
          </p:nvSpPr>
          <p:spPr bwMode="auto">
            <a:xfrm>
              <a:off x="6333130" y="2570170"/>
              <a:ext cx="69570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zh-CN" altLang="en-US" sz="1000" b="1" kern="0" dirty="0">
                  <a:latin typeface="微软雅黑" panose="020B0503020204020204" pitchFamily="34" charset="-122"/>
                  <a:ea typeface="微软雅黑" panose="020B0503020204020204" pitchFamily="34" charset="-122"/>
                </a:rPr>
                <a:t>被动关闭</a:t>
              </a:r>
              <a:endParaRPr lang="zh-CN" altLang="en-US" sz="1000" b="1" kern="0" dirty="0">
                <a:latin typeface="微软雅黑" panose="020B0503020204020204" pitchFamily="34" charset="-122"/>
                <a:ea typeface="微软雅黑" panose="020B0503020204020204" pitchFamily="34" charset="-122"/>
              </a:endParaRPr>
            </a:p>
          </p:txBody>
        </p:sp>
      </p:grpSp>
      <p:grpSp>
        <p:nvGrpSpPr>
          <p:cNvPr id="43" name="组合 42"/>
          <p:cNvGrpSpPr/>
          <p:nvPr/>
        </p:nvGrpSpPr>
        <p:grpSpPr>
          <a:xfrm>
            <a:off x="3393850" y="3270695"/>
            <a:ext cx="2343998" cy="429369"/>
            <a:chOff x="3393849" y="3270695"/>
            <a:chExt cx="2343998" cy="429369"/>
          </a:xfrm>
        </p:grpSpPr>
        <p:sp>
          <p:nvSpPr>
            <p:cNvPr id="44" name="Rectangle 7"/>
            <p:cNvSpPr>
              <a:spLocks noChangeArrowheads="1"/>
            </p:cNvSpPr>
            <p:nvPr/>
          </p:nvSpPr>
          <p:spPr bwMode="auto">
            <a:xfrm rot="610931">
              <a:off x="3641118" y="3294224"/>
              <a:ext cx="2096729"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n-US" altLang="zh-CN" sz="900" b="1" kern="0" dirty="0">
                  <a:latin typeface="微软雅黑" panose="020B0503020204020204" pitchFamily="34" charset="-122"/>
                  <a:ea typeface="微软雅黑" panose="020B0503020204020204" pitchFamily="34" charset="-122"/>
                </a:rPr>
                <a:t>ACK = 1, </a:t>
              </a:r>
              <a:r>
                <a:rPr lang="en-US" altLang="zh-CN" sz="900" b="1" kern="0" dirty="0" err="1">
                  <a:latin typeface="微软雅黑" panose="020B0503020204020204" pitchFamily="34" charset="-122"/>
                  <a:ea typeface="微软雅黑" panose="020B0503020204020204" pitchFamily="34" charset="-122"/>
                </a:rPr>
                <a:t>seq</a:t>
              </a:r>
              <a:r>
                <a:rPr lang="en-US" altLang="zh-CN" sz="900" b="1" kern="0" dirty="0">
                  <a:latin typeface="微软雅黑" panose="020B0503020204020204" pitchFamily="34" charset="-122"/>
                  <a:ea typeface="微软雅黑" panose="020B0503020204020204" pitchFamily="34" charset="-122"/>
                </a:rPr>
                <a:t> = u + 1, </a:t>
              </a:r>
              <a:r>
                <a:rPr lang="en-US" altLang="zh-CN" sz="900" b="1" kern="0" dirty="0" err="1">
                  <a:latin typeface="微软雅黑" panose="020B0503020204020204" pitchFamily="34" charset="-122"/>
                  <a:ea typeface="微软雅黑" panose="020B0503020204020204" pitchFamily="34" charset="-122"/>
                </a:rPr>
                <a:t>ack</a:t>
              </a:r>
              <a:r>
                <a:rPr lang="en-US" altLang="zh-CN" sz="900" b="1" kern="0" dirty="0">
                  <a:latin typeface="微软雅黑" panose="020B0503020204020204" pitchFamily="34" charset="-122"/>
                  <a:ea typeface="微软雅黑" panose="020B0503020204020204" pitchFamily="34" charset="-122"/>
                </a:rPr>
                <a:t> = w </a:t>
              </a:r>
              <a:r>
                <a:rPr lang="en-US" altLang="zh-CN" sz="900" b="1" kern="0" dirty="0">
                  <a:latin typeface="微软雅黑" panose="020B0503020204020204" pitchFamily="34" charset="-122"/>
                  <a:ea typeface="微软雅黑" panose="020B0503020204020204" pitchFamily="34" charset="-122"/>
                  <a:sym typeface="Symbol" panose="05050102010706020507" pitchFamily="18" charset="2"/>
                </a:rPr>
                <a:t> 1</a:t>
              </a:r>
              <a:endParaRPr lang="en-US" altLang="zh-CN" sz="900" b="1" kern="0" dirty="0">
                <a:latin typeface="微软雅黑" panose="020B0503020204020204" pitchFamily="34" charset="-122"/>
                <a:ea typeface="微软雅黑" panose="020B0503020204020204" pitchFamily="34" charset="-122"/>
                <a:sym typeface="Symbol" panose="05050102010706020507" pitchFamily="18" charset="2"/>
              </a:endParaRPr>
            </a:p>
          </p:txBody>
        </p:sp>
        <p:sp>
          <p:nvSpPr>
            <p:cNvPr id="45" name="Line 14"/>
            <p:cNvSpPr>
              <a:spLocks noChangeShapeType="1"/>
            </p:cNvSpPr>
            <p:nvPr/>
          </p:nvSpPr>
          <p:spPr bwMode="auto">
            <a:xfrm>
              <a:off x="3393849" y="3270695"/>
              <a:ext cx="2305317" cy="429369"/>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000" b="1" kern="0">
                <a:latin typeface="微软雅黑" panose="020B0503020204020204" pitchFamily="34" charset="-122"/>
                <a:ea typeface="微软雅黑" panose="020B0503020204020204" pitchFamily="34" charset="-122"/>
              </a:endParaRPr>
            </a:p>
          </p:txBody>
        </p:sp>
      </p:grpSp>
      <p:sp>
        <p:nvSpPr>
          <p:cNvPr id="52" name="Rectangle 18"/>
          <p:cNvSpPr>
            <a:spLocks noChangeArrowheads="1"/>
          </p:cNvSpPr>
          <p:nvPr/>
        </p:nvSpPr>
        <p:spPr bwMode="auto">
          <a:xfrm>
            <a:off x="2860901" y="1840396"/>
            <a:ext cx="532065" cy="866707"/>
          </a:xfrm>
          <a:prstGeom prst="rect">
            <a:avLst/>
          </a:prstGeom>
          <a:solidFill>
            <a:srgbClr val="CC00CC"/>
          </a:solidFill>
          <a:ln>
            <a:noFill/>
          </a:ln>
          <a:effectLst/>
        </p:spPr>
        <p:txBody>
          <a:bodyPr wrap="none" lIns="91436" tIns="45718" rIns="91436" bIns="45718" anchor="ct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53" name="Rectangle 23"/>
          <p:cNvSpPr>
            <a:spLocks noChangeArrowheads="1"/>
          </p:cNvSpPr>
          <p:nvPr/>
        </p:nvSpPr>
        <p:spPr bwMode="auto">
          <a:xfrm>
            <a:off x="2816592" y="2049137"/>
            <a:ext cx="674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en-US" altLang="zh-CN" sz="1000" b="1" kern="0" dirty="0">
                <a:solidFill>
                  <a:schemeClr val="bg1"/>
                </a:solidFill>
                <a:latin typeface="微软雅黑" panose="020B0503020204020204" pitchFamily="34" charset="-122"/>
                <a:ea typeface="微软雅黑" panose="020B0503020204020204" pitchFamily="34" charset="-122"/>
              </a:rPr>
              <a:t>FIN-</a:t>
            </a:r>
            <a:endParaRPr lang="en-US" altLang="zh-CN" sz="1000" b="1" kern="0" dirty="0">
              <a:solidFill>
                <a:schemeClr val="bg1"/>
              </a:solidFill>
              <a:latin typeface="微软雅黑" panose="020B0503020204020204" pitchFamily="34" charset="-122"/>
              <a:ea typeface="微软雅黑" panose="020B0503020204020204" pitchFamily="34" charset="-122"/>
            </a:endParaRPr>
          </a:p>
          <a:p>
            <a:pPr defTabSz="762000" eaLnBrk="0" hangingPunct="0">
              <a:defRPr/>
            </a:pPr>
            <a:r>
              <a:rPr lang="en-US" altLang="zh-CN" sz="1000" b="1" kern="0" dirty="0">
                <a:solidFill>
                  <a:schemeClr val="bg1"/>
                </a:solidFill>
                <a:latin typeface="微软雅黑" panose="020B0503020204020204" pitchFamily="34" charset="-122"/>
                <a:ea typeface="微软雅黑" panose="020B0503020204020204" pitchFamily="34" charset="-122"/>
              </a:rPr>
              <a:t>WAIT-1</a:t>
            </a:r>
            <a:endParaRPr lang="en-US" altLang="zh-CN" sz="1000" b="1" kern="0" dirty="0">
              <a:solidFill>
                <a:schemeClr val="bg1"/>
              </a:solidFill>
              <a:latin typeface="微软雅黑" panose="020B0503020204020204" pitchFamily="34" charset="-122"/>
              <a:ea typeface="微软雅黑" panose="020B0503020204020204" pitchFamily="34" charset="-122"/>
            </a:endParaRPr>
          </a:p>
        </p:txBody>
      </p:sp>
      <p:sp>
        <p:nvSpPr>
          <p:cNvPr id="54" name="Rectangle 26"/>
          <p:cNvSpPr>
            <a:spLocks noChangeArrowheads="1"/>
          </p:cNvSpPr>
          <p:nvPr/>
        </p:nvSpPr>
        <p:spPr bwMode="auto">
          <a:xfrm>
            <a:off x="2860901" y="2747827"/>
            <a:ext cx="532065" cy="486029"/>
          </a:xfrm>
          <a:prstGeom prst="rect">
            <a:avLst/>
          </a:prstGeom>
          <a:solidFill>
            <a:srgbClr val="0000FF"/>
          </a:solidFill>
          <a:ln>
            <a:noFill/>
          </a:ln>
          <a:effectLst/>
        </p:spPr>
        <p:txBody>
          <a:bodyPr wrap="none" lIns="91436" tIns="45718" rIns="91436" bIns="45718" anchor="ct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55" name="Rectangle 27"/>
          <p:cNvSpPr>
            <a:spLocks noChangeArrowheads="1"/>
          </p:cNvSpPr>
          <p:nvPr/>
        </p:nvSpPr>
        <p:spPr bwMode="auto">
          <a:xfrm>
            <a:off x="2809275" y="2777927"/>
            <a:ext cx="674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en-US" altLang="zh-CN" sz="1000" b="1" kern="0" dirty="0">
                <a:solidFill>
                  <a:schemeClr val="bg1"/>
                </a:solidFill>
                <a:latin typeface="微软雅黑" panose="020B0503020204020204" pitchFamily="34" charset="-122"/>
                <a:ea typeface="微软雅黑" panose="020B0503020204020204" pitchFamily="34" charset="-122"/>
              </a:rPr>
              <a:t>FIN-</a:t>
            </a:r>
            <a:endParaRPr lang="en-US" altLang="zh-CN" sz="1000" b="1" kern="0" dirty="0">
              <a:solidFill>
                <a:schemeClr val="bg1"/>
              </a:solidFill>
              <a:latin typeface="微软雅黑" panose="020B0503020204020204" pitchFamily="34" charset="-122"/>
              <a:ea typeface="微软雅黑" panose="020B0503020204020204" pitchFamily="34" charset="-122"/>
            </a:endParaRPr>
          </a:p>
          <a:p>
            <a:pPr defTabSz="762000" eaLnBrk="0" hangingPunct="0">
              <a:defRPr/>
            </a:pPr>
            <a:r>
              <a:rPr lang="en-US" altLang="zh-CN" sz="1000" b="1" kern="0" dirty="0">
                <a:solidFill>
                  <a:schemeClr val="bg1"/>
                </a:solidFill>
                <a:latin typeface="微软雅黑" panose="020B0503020204020204" pitchFamily="34" charset="-122"/>
                <a:ea typeface="微软雅黑" panose="020B0503020204020204" pitchFamily="34" charset="-122"/>
              </a:rPr>
              <a:t>WAIT-2</a:t>
            </a:r>
            <a:endParaRPr lang="en-US" altLang="zh-CN" sz="1000" b="1" kern="0" dirty="0">
              <a:solidFill>
                <a:schemeClr val="bg1"/>
              </a:solidFill>
              <a:latin typeface="微软雅黑" panose="020B0503020204020204" pitchFamily="34" charset="-122"/>
              <a:ea typeface="微软雅黑" panose="020B0503020204020204" pitchFamily="34" charset="-122"/>
            </a:endParaRPr>
          </a:p>
        </p:txBody>
      </p:sp>
      <p:sp>
        <p:nvSpPr>
          <p:cNvPr id="59" name="Rectangle 24"/>
          <p:cNvSpPr>
            <a:spLocks noChangeArrowheads="1"/>
          </p:cNvSpPr>
          <p:nvPr/>
        </p:nvSpPr>
        <p:spPr bwMode="auto">
          <a:xfrm>
            <a:off x="5697395" y="2291896"/>
            <a:ext cx="532950" cy="489570"/>
          </a:xfrm>
          <a:prstGeom prst="rect">
            <a:avLst/>
          </a:prstGeom>
          <a:solidFill>
            <a:schemeClr val="accent5">
              <a:lumMod val="75000"/>
            </a:schemeClr>
          </a:solidFill>
          <a:ln>
            <a:noFill/>
          </a:ln>
          <a:effectLst/>
        </p:spPr>
        <p:txBody>
          <a:bodyPr wrap="none" lIns="91436" tIns="45718" rIns="91436" bIns="45718" anchor="ct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60" name="Rectangle 25"/>
          <p:cNvSpPr>
            <a:spLocks noChangeArrowheads="1"/>
          </p:cNvSpPr>
          <p:nvPr/>
        </p:nvSpPr>
        <p:spPr bwMode="auto">
          <a:xfrm>
            <a:off x="5664639" y="2354753"/>
            <a:ext cx="65082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en-US" altLang="zh-CN" sz="1000" b="1" kern="0" dirty="0">
                <a:solidFill>
                  <a:schemeClr val="bg1"/>
                </a:solidFill>
                <a:latin typeface="微软雅黑" panose="020B0503020204020204" pitchFamily="34" charset="-122"/>
                <a:ea typeface="微软雅黑" panose="020B0503020204020204" pitchFamily="34" charset="-122"/>
              </a:rPr>
              <a:t>CLOSE-</a:t>
            </a:r>
            <a:endParaRPr lang="en-US" altLang="zh-CN" sz="1000" b="1" kern="0" dirty="0">
              <a:solidFill>
                <a:schemeClr val="bg1"/>
              </a:solidFill>
              <a:latin typeface="微软雅黑" panose="020B0503020204020204" pitchFamily="34" charset="-122"/>
              <a:ea typeface="微软雅黑" panose="020B0503020204020204" pitchFamily="34" charset="-122"/>
            </a:endParaRPr>
          </a:p>
          <a:p>
            <a:pPr defTabSz="762000" eaLnBrk="0" hangingPunct="0">
              <a:defRPr/>
            </a:pPr>
            <a:r>
              <a:rPr lang="en-US" altLang="zh-CN" sz="1000" b="1" kern="0" dirty="0">
                <a:solidFill>
                  <a:schemeClr val="bg1"/>
                </a:solidFill>
                <a:latin typeface="微软雅黑" panose="020B0503020204020204" pitchFamily="34" charset="-122"/>
                <a:ea typeface="微软雅黑" panose="020B0503020204020204" pitchFamily="34" charset="-122"/>
              </a:rPr>
              <a:t>WAIT</a:t>
            </a:r>
            <a:endParaRPr lang="en-US" altLang="zh-CN" sz="1000" b="1" kern="0" dirty="0">
              <a:solidFill>
                <a:schemeClr val="bg1"/>
              </a:solidFill>
              <a:latin typeface="微软雅黑" panose="020B0503020204020204" pitchFamily="34" charset="-122"/>
              <a:ea typeface="微软雅黑" panose="020B0503020204020204" pitchFamily="34" charset="-122"/>
            </a:endParaRPr>
          </a:p>
        </p:txBody>
      </p:sp>
      <p:sp>
        <p:nvSpPr>
          <p:cNvPr id="61" name="Rectangle 28"/>
          <p:cNvSpPr>
            <a:spLocks noChangeArrowheads="1"/>
          </p:cNvSpPr>
          <p:nvPr/>
        </p:nvSpPr>
        <p:spPr bwMode="auto">
          <a:xfrm>
            <a:off x="5697395" y="2825732"/>
            <a:ext cx="532950" cy="826869"/>
          </a:xfrm>
          <a:prstGeom prst="rect">
            <a:avLst/>
          </a:prstGeom>
          <a:solidFill>
            <a:srgbClr val="0070C0"/>
          </a:solidFill>
          <a:ln>
            <a:noFill/>
          </a:ln>
          <a:effectLst/>
        </p:spPr>
        <p:txBody>
          <a:bodyPr wrap="none" lIns="91436" tIns="45718" rIns="91436" bIns="45718" anchor="ct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62" name="Rectangle 29"/>
          <p:cNvSpPr>
            <a:spLocks noChangeArrowheads="1"/>
          </p:cNvSpPr>
          <p:nvPr/>
        </p:nvSpPr>
        <p:spPr bwMode="auto">
          <a:xfrm>
            <a:off x="5698701" y="3060335"/>
            <a:ext cx="56265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en-US" altLang="zh-CN" sz="1000" b="1" kern="0" dirty="0">
                <a:solidFill>
                  <a:schemeClr val="bg1"/>
                </a:solidFill>
                <a:latin typeface="微软雅黑" panose="020B0503020204020204" pitchFamily="34" charset="-122"/>
                <a:ea typeface="微软雅黑" panose="020B0503020204020204" pitchFamily="34" charset="-122"/>
              </a:rPr>
              <a:t>LAST-</a:t>
            </a:r>
            <a:endParaRPr lang="en-US" altLang="zh-CN" sz="1000" b="1" kern="0" dirty="0">
              <a:solidFill>
                <a:schemeClr val="bg1"/>
              </a:solidFill>
              <a:latin typeface="微软雅黑" panose="020B0503020204020204" pitchFamily="34" charset="-122"/>
              <a:ea typeface="微软雅黑" panose="020B0503020204020204" pitchFamily="34" charset="-122"/>
            </a:endParaRPr>
          </a:p>
          <a:p>
            <a:pPr defTabSz="762000" eaLnBrk="0" hangingPunct="0">
              <a:defRPr/>
            </a:pPr>
            <a:r>
              <a:rPr lang="en-US" altLang="zh-CN" sz="1000" b="1" kern="0" dirty="0">
                <a:solidFill>
                  <a:schemeClr val="bg1"/>
                </a:solidFill>
                <a:latin typeface="微软雅黑" panose="020B0503020204020204" pitchFamily="34" charset="-122"/>
                <a:ea typeface="微软雅黑" panose="020B0503020204020204" pitchFamily="34" charset="-122"/>
              </a:rPr>
              <a:t>ACK</a:t>
            </a:r>
            <a:endParaRPr lang="en-US" altLang="zh-CN" sz="1000" b="1" kern="0" dirty="0">
              <a:solidFill>
                <a:schemeClr val="bg1"/>
              </a:solidFill>
              <a:latin typeface="微软雅黑" panose="020B0503020204020204" pitchFamily="34" charset="-122"/>
              <a:ea typeface="微软雅黑" panose="020B0503020204020204" pitchFamily="34" charset="-122"/>
            </a:endParaRPr>
          </a:p>
        </p:txBody>
      </p:sp>
      <p:sp>
        <p:nvSpPr>
          <p:cNvPr id="56" name="矩形 55"/>
          <p:cNvSpPr/>
          <p:nvPr/>
        </p:nvSpPr>
        <p:spPr>
          <a:xfrm>
            <a:off x="6958806" y="2284813"/>
            <a:ext cx="2070766" cy="530912"/>
          </a:xfrm>
          <a:prstGeom prst="rect">
            <a:avLst/>
          </a:prstGeom>
        </p:spPr>
        <p:txBody>
          <a:bodyPr wrap="square" lIns="91436" tIns="45718" rIns="91436" bIns="45718">
            <a:spAutoFit/>
          </a:bodyPr>
          <a:lstStyle/>
          <a:p>
            <a:r>
              <a:rPr lang="zh-CN" altLang="en-US" sz="1400" b="1" dirty="0">
                <a:solidFill>
                  <a:schemeClr val="accent6">
                    <a:lumMod val="75000"/>
                  </a:schemeClr>
                </a:solidFill>
                <a:latin typeface="微软雅黑" panose="020B0503020204020204" pitchFamily="34" charset="-122"/>
                <a:ea typeface="微软雅黑" panose="020B0503020204020204" pitchFamily="34" charset="-122"/>
              </a:rPr>
              <a:t>发送 </a:t>
            </a:r>
            <a:r>
              <a:rPr lang="en-US" altLang="zh-CN" sz="1400" b="1" dirty="0">
                <a:solidFill>
                  <a:schemeClr val="accent6">
                    <a:lumMod val="75000"/>
                  </a:schemeClr>
                </a:solidFill>
                <a:latin typeface="微软雅黑" panose="020B0503020204020204" pitchFamily="34" charset="-122"/>
                <a:ea typeface="微软雅黑" panose="020B0503020204020204" pitchFamily="34" charset="-122"/>
              </a:rPr>
              <a:t>TCP</a:t>
            </a:r>
            <a:r>
              <a:rPr lang="zh-CN" altLang="en-US" sz="1400" b="1" dirty="0">
                <a:solidFill>
                  <a:schemeClr val="accent6">
                    <a:lumMod val="75000"/>
                  </a:schemeClr>
                </a:solidFill>
                <a:latin typeface="微软雅黑" panose="020B0503020204020204" pitchFamily="34" charset="-122"/>
                <a:ea typeface="微软雅黑" panose="020B0503020204020204" pitchFamily="34" charset="-122"/>
              </a:rPr>
              <a:t>普通确认报文段，并进入关闭状态。</a:t>
            </a:r>
            <a:endParaRPr lang="zh-CN" altLang="en-US" sz="1400" dirty="0">
              <a:solidFill>
                <a:schemeClr val="accent6">
                  <a:lumMod val="75000"/>
                </a:schemeClr>
              </a:solidFill>
            </a:endParaRPr>
          </a:p>
        </p:txBody>
      </p:sp>
      <p:sp>
        <p:nvSpPr>
          <p:cNvPr id="57" name="矩形 56"/>
          <p:cNvSpPr/>
          <p:nvPr/>
        </p:nvSpPr>
        <p:spPr>
          <a:xfrm>
            <a:off x="6261357" y="3022710"/>
            <a:ext cx="2070766" cy="530912"/>
          </a:xfrm>
          <a:prstGeom prst="rect">
            <a:avLst/>
          </a:prstGeom>
        </p:spPr>
        <p:txBody>
          <a:bodyPr wrap="square" lIns="91436" tIns="45718" rIns="91436" bIns="45718">
            <a:spAutoFit/>
          </a:bodyPr>
          <a:lstStyle/>
          <a:p>
            <a:r>
              <a:rPr lang="zh-CN" altLang="en-US" sz="1400" b="1" dirty="0">
                <a:solidFill>
                  <a:srgbClr val="7030A0"/>
                </a:solidFill>
                <a:latin typeface="微软雅黑" panose="020B0503020204020204" pitchFamily="34" charset="-122"/>
                <a:ea typeface="微软雅黑" panose="020B0503020204020204" pitchFamily="34" charset="-122"/>
              </a:rPr>
              <a:t>发送 </a:t>
            </a:r>
            <a:r>
              <a:rPr lang="en-US" altLang="zh-CN" sz="1400" b="1" dirty="0">
                <a:solidFill>
                  <a:srgbClr val="7030A0"/>
                </a:solidFill>
                <a:latin typeface="微软雅黑" panose="020B0503020204020204" pitchFamily="34" charset="-122"/>
                <a:ea typeface="微软雅黑" panose="020B0503020204020204" pitchFamily="34" charset="-122"/>
              </a:rPr>
              <a:t>TCP</a:t>
            </a:r>
            <a:r>
              <a:rPr lang="zh-CN" altLang="en-US" sz="1400" b="1" dirty="0">
                <a:solidFill>
                  <a:srgbClr val="7030A0"/>
                </a:solidFill>
                <a:latin typeface="微软雅黑" panose="020B0503020204020204" pitchFamily="34" charset="-122"/>
                <a:ea typeface="微软雅黑" panose="020B0503020204020204" pitchFamily="34" charset="-122"/>
              </a:rPr>
              <a:t>释放连接报文段，释放连接。</a:t>
            </a:r>
            <a:endParaRPr lang="zh-CN" altLang="en-US" sz="1400" dirty="0">
              <a:solidFill>
                <a:srgbClr val="7030A0"/>
              </a:solidFill>
            </a:endParaRPr>
          </a:p>
        </p:txBody>
      </p:sp>
      <p:sp>
        <p:nvSpPr>
          <p:cNvPr id="58" name="Rectangle 9"/>
          <p:cNvSpPr>
            <a:spLocks noChangeArrowheads="1"/>
          </p:cNvSpPr>
          <p:nvPr/>
        </p:nvSpPr>
        <p:spPr bwMode="auto">
          <a:xfrm rot="597975">
            <a:off x="3466445" y="1837739"/>
            <a:ext cx="2308859" cy="243457"/>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4" tIns="44448" rIns="90484" bIns="44448">
            <a:spAutoFit/>
          </a:bodyPr>
          <a:lstStyle/>
          <a:p>
            <a:pPr defTabSz="762000" eaLnBrk="0" hangingPunct="0">
              <a:defRPr/>
            </a:pPr>
            <a:r>
              <a:rPr lang="en-US" altLang="zh-CN" sz="1000" b="1" kern="0" dirty="0">
                <a:latin typeface="微软雅黑" panose="020B0503020204020204" pitchFamily="34" charset="-122"/>
                <a:ea typeface="微软雅黑" panose="020B0503020204020204" pitchFamily="34" charset="-122"/>
              </a:rPr>
              <a:t>FIN = 1, ACK=1</a:t>
            </a:r>
            <a:r>
              <a:rPr lang="zh-CN" altLang="en-US" sz="1000" b="1" kern="0" dirty="0">
                <a:latin typeface="微软雅黑" panose="020B0503020204020204" pitchFamily="34" charset="-122"/>
                <a:ea typeface="微软雅黑" panose="020B0503020204020204" pitchFamily="34" charset="-122"/>
              </a:rPr>
              <a:t>，</a:t>
            </a:r>
            <a:r>
              <a:rPr lang="en-US" altLang="zh-CN" sz="1000" b="1" kern="0" dirty="0">
                <a:latin typeface="微软雅黑" panose="020B0503020204020204" pitchFamily="34" charset="-122"/>
                <a:ea typeface="微软雅黑" panose="020B0503020204020204" pitchFamily="34" charset="-122"/>
              </a:rPr>
              <a:t>seq = u</a:t>
            </a:r>
            <a:r>
              <a:rPr lang="zh-CN" altLang="en-US" sz="1000" b="1" kern="0" dirty="0">
                <a:latin typeface="微软雅黑" panose="020B0503020204020204" pitchFamily="34" charset="-122"/>
                <a:ea typeface="微软雅黑" panose="020B0503020204020204" pitchFamily="34" charset="-122"/>
              </a:rPr>
              <a:t>，</a:t>
            </a:r>
            <a:r>
              <a:rPr lang="en-US" altLang="zh-CN" sz="1000" b="1" kern="0" dirty="0">
                <a:latin typeface="微软雅黑" panose="020B0503020204020204" pitchFamily="34" charset="-122"/>
                <a:ea typeface="微软雅黑" panose="020B0503020204020204" pitchFamily="34" charset="-122"/>
              </a:rPr>
              <a:t>ack=v</a:t>
            </a:r>
            <a:endParaRPr lang="en-US" altLang="zh-CN" sz="1000" b="1" kern="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圆角矩形 67"/>
          <p:cNvSpPr/>
          <p:nvPr/>
        </p:nvSpPr>
        <p:spPr>
          <a:xfrm>
            <a:off x="545145" y="1107608"/>
            <a:ext cx="8053710" cy="32186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 name="AutoShape 5"/>
          <p:cNvSpPr>
            <a:spLocks noChangeArrowheads="1"/>
          </p:cNvSpPr>
          <p:nvPr/>
        </p:nvSpPr>
        <p:spPr bwMode="auto">
          <a:xfrm>
            <a:off x="545145" y="640369"/>
            <a:ext cx="8053711" cy="388721"/>
          </a:xfrm>
          <a:prstGeom prst="roundRect">
            <a:avLst>
              <a:gd name="adj" fmla="val 16667"/>
            </a:avLst>
          </a:prstGeom>
          <a:solidFill>
            <a:srgbClr val="0089FA"/>
          </a:solidFill>
          <a:ln>
            <a:noFill/>
          </a:ln>
          <a:effectLst/>
        </p:spPr>
        <p:txBody>
          <a:bodyPr wrap="none" lIns="91436" tIns="45718" rIns="91436" bIns="45718" anchor="ctr"/>
          <a:lstStyle/>
          <a:p>
            <a:endParaRPr lang="zh-CN" altLang="en-US"/>
          </a:p>
        </p:txBody>
      </p:sp>
      <p:sp>
        <p:nvSpPr>
          <p:cNvPr id="6" name="Rectangle 6"/>
          <p:cNvSpPr>
            <a:spLocks noChangeArrowheads="1"/>
          </p:cNvSpPr>
          <p:nvPr/>
        </p:nvSpPr>
        <p:spPr bwMode="auto">
          <a:xfrm>
            <a:off x="3047387" y="598098"/>
            <a:ext cx="30492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5.1.3   </a:t>
            </a:r>
            <a:r>
              <a:rPr lang="zh-CN" altLang="en-US" sz="2400" b="1" dirty="0">
                <a:solidFill>
                  <a:schemeClr val="bg1"/>
                </a:solidFill>
                <a:latin typeface="微软雅黑" panose="020B0503020204020204" pitchFamily="34" charset="-122"/>
                <a:ea typeface="微软雅黑" panose="020B0503020204020204" pitchFamily="34" charset="-122"/>
              </a:rPr>
              <a:t>运输层的端口</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068625" y="2311120"/>
            <a:ext cx="2947595" cy="785308"/>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0" name="Text Box 25"/>
          <p:cNvSpPr txBox="1">
            <a:spLocks noChangeArrowheads="1"/>
          </p:cNvSpPr>
          <p:nvPr/>
        </p:nvSpPr>
        <p:spPr bwMode="auto">
          <a:xfrm>
            <a:off x="3211643" y="1332182"/>
            <a:ext cx="1050759"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6600" dirty="0">
                <a:solidFill>
                  <a:srgbClr val="00CC66"/>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6600" dirty="0">
              <a:solidFill>
                <a:srgbClr val="00CC66"/>
              </a:solidFill>
              <a:latin typeface="微软雅黑" panose="020B0503020204020204" pitchFamily="34" charset="-122"/>
              <a:ea typeface="微软雅黑" panose="020B0503020204020204" pitchFamily="34" charset="-122"/>
            </a:endParaRPr>
          </a:p>
        </p:txBody>
      </p:sp>
      <p:sp>
        <p:nvSpPr>
          <p:cNvPr id="11" name="Text Box 26"/>
          <p:cNvSpPr txBox="1">
            <a:spLocks noChangeArrowheads="1"/>
          </p:cNvSpPr>
          <p:nvPr/>
        </p:nvSpPr>
        <p:spPr bwMode="auto">
          <a:xfrm>
            <a:off x="2177999" y="1332182"/>
            <a:ext cx="1050759"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6600" dirty="0">
                <a:solidFill>
                  <a:srgbClr val="CC6600"/>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6600" dirty="0">
              <a:solidFill>
                <a:srgbClr val="CC6600"/>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1209026" y="2217338"/>
            <a:ext cx="586980" cy="241909"/>
            <a:chOff x="1452836" y="2079261"/>
            <a:chExt cx="586980" cy="241909"/>
          </a:xfrm>
        </p:grpSpPr>
        <p:sp>
          <p:nvSpPr>
            <p:cNvPr id="15" name="矩形 14"/>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Text Box 20"/>
          <p:cNvSpPr txBox="1">
            <a:spLocks noChangeArrowheads="1"/>
          </p:cNvSpPr>
          <p:nvPr/>
        </p:nvSpPr>
        <p:spPr bwMode="auto">
          <a:xfrm>
            <a:off x="1103792" y="1332182"/>
            <a:ext cx="1050759"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660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6600" dirty="0">
              <a:solidFill>
                <a:srgbClr val="0000FF"/>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2273592" y="2217338"/>
            <a:ext cx="586980" cy="241909"/>
            <a:chOff x="1452836" y="2079261"/>
            <a:chExt cx="586980" cy="241909"/>
          </a:xfrm>
        </p:grpSpPr>
        <p:sp>
          <p:nvSpPr>
            <p:cNvPr id="21" name="矩形 20"/>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3314578" y="2217338"/>
            <a:ext cx="586980" cy="241909"/>
            <a:chOff x="1452836" y="2079261"/>
            <a:chExt cx="586980" cy="241909"/>
          </a:xfrm>
        </p:grpSpPr>
        <p:sp>
          <p:nvSpPr>
            <p:cNvPr id="25" name="矩形 24"/>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Rectangle 396"/>
          <p:cNvSpPr>
            <a:spLocks noChangeArrowheads="1"/>
          </p:cNvSpPr>
          <p:nvPr/>
        </p:nvSpPr>
        <p:spPr bwMode="auto">
          <a:xfrm>
            <a:off x="4334154" y="2599352"/>
            <a:ext cx="548224" cy="30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r>
              <a:rPr kumimoji="1" lang="zh-CN" altLang="en-US" sz="1400" b="1" dirty="0">
                <a:solidFill>
                  <a:srgbClr val="0033CC"/>
                </a:solidFill>
                <a:latin typeface="微软雅黑" panose="020B0503020204020204" pitchFamily="34" charset="-122"/>
                <a:ea typeface="微软雅黑" panose="020B0503020204020204" pitchFamily="34" charset="-122"/>
              </a:rPr>
              <a:t>端口</a:t>
            </a:r>
            <a:endParaRPr kumimoji="1" lang="zh-CN" altLang="en-US" sz="1400" b="1" dirty="0">
              <a:solidFill>
                <a:srgbClr val="0033CC"/>
              </a:solidFill>
              <a:latin typeface="微软雅黑" panose="020B0503020204020204" pitchFamily="34" charset="-122"/>
              <a:ea typeface="微软雅黑" panose="020B0503020204020204" pitchFamily="34" charset="-122"/>
            </a:endParaRPr>
          </a:p>
        </p:txBody>
      </p:sp>
      <p:sp>
        <p:nvSpPr>
          <p:cNvPr id="29" name="Line 399"/>
          <p:cNvSpPr>
            <a:spLocks noChangeShapeType="1"/>
          </p:cNvSpPr>
          <p:nvPr/>
        </p:nvSpPr>
        <p:spPr bwMode="auto">
          <a:xfrm flipH="1" flipV="1">
            <a:off x="3654962" y="2392312"/>
            <a:ext cx="643985" cy="311462"/>
          </a:xfrm>
          <a:prstGeom prst="line">
            <a:avLst/>
          </a:prstGeom>
          <a:noFill/>
          <a:ln w="28575">
            <a:solidFill>
              <a:srgbClr val="CC00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lgn="ctr"/>
            <a:endParaRPr lang="zh-CN" altLang="en-US" sz="1100" b="1">
              <a:latin typeface="微软雅黑" panose="020B0503020204020204" pitchFamily="34" charset="-122"/>
              <a:ea typeface="微软雅黑" panose="020B0503020204020204" pitchFamily="34" charset="-122"/>
            </a:endParaRPr>
          </a:p>
        </p:txBody>
      </p:sp>
      <p:sp>
        <p:nvSpPr>
          <p:cNvPr id="30" name="TextBox 29"/>
          <p:cNvSpPr txBox="1"/>
          <p:nvPr/>
        </p:nvSpPr>
        <p:spPr>
          <a:xfrm>
            <a:off x="2277166" y="2205615"/>
            <a:ext cx="587417" cy="265454"/>
          </a:xfrm>
          <a:prstGeom prst="rect">
            <a:avLst/>
          </a:prstGeom>
          <a:noFill/>
        </p:spPr>
        <p:txBody>
          <a:bodyPr wrap="none" lIns="91436" tIns="45718" rIns="91436" bIns="45718" rtlCol="0">
            <a:spAutoFit/>
          </a:bodyPr>
          <a:lstStyle/>
          <a:p>
            <a:r>
              <a:rPr lang="en-US" altLang="zh-CN" sz="1100" b="1" dirty="0">
                <a:latin typeface="Arial" panose="020B0604020202020204" pitchFamily="34" charset="0"/>
                <a:ea typeface="微软雅黑" panose="020B0503020204020204" pitchFamily="34" charset="-122"/>
                <a:cs typeface="Arial" panose="020B0604020202020204" pitchFamily="34" charset="0"/>
              </a:rPr>
              <a:t>58800</a:t>
            </a:r>
            <a:endParaRPr lang="zh-CN" altLang="en-US" sz="1100" b="1" dirty="0">
              <a:latin typeface="Arial" panose="020B0604020202020204" pitchFamily="34" charset="0"/>
              <a:ea typeface="微软雅黑" panose="020B0503020204020204" pitchFamily="34" charset="-122"/>
              <a:cs typeface="Arial" panose="020B0604020202020204" pitchFamily="34" charset="0"/>
            </a:endParaRPr>
          </a:p>
        </p:txBody>
      </p:sp>
      <p:sp>
        <p:nvSpPr>
          <p:cNvPr id="31" name="矩形 30"/>
          <p:cNvSpPr/>
          <p:nvPr/>
        </p:nvSpPr>
        <p:spPr>
          <a:xfrm>
            <a:off x="5171702" y="2311120"/>
            <a:ext cx="2947595" cy="785308"/>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32" name="组合 31"/>
          <p:cNvGrpSpPr/>
          <p:nvPr/>
        </p:nvGrpSpPr>
        <p:grpSpPr>
          <a:xfrm>
            <a:off x="5312103" y="2217338"/>
            <a:ext cx="586980" cy="241909"/>
            <a:chOff x="1452836" y="2079261"/>
            <a:chExt cx="586980" cy="241909"/>
          </a:xfrm>
        </p:grpSpPr>
        <p:sp>
          <p:nvSpPr>
            <p:cNvPr id="33" name="矩形 32"/>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6376669" y="2217338"/>
            <a:ext cx="586980" cy="241909"/>
            <a:chOff x="1452836" y="2079261"/>
            <a:chExt cx="586980" cy="241909"/>
          </a:xfrm>
        </p:grpSpPr>
        <p:sp>
          <p:nvSpPr>
            <p:cNvPr id="37" name="矩形 36"/>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连接符 37"/>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a:xfrm>
            <a:off x="7417655" y="2217338"/>
            <a:ext cx="586980" cy="241909"/>
            <a:chOff x="1452836" y="2079261"/>
            <a:chExt cx="586980" cy="241909"/>
          </a:xfrm>
        </p:grpSpPr>
        <p:sp>
          <p:nvSpPr>
            <p:cNvPr id="41" name="矩形 40"/>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4" name="Line 399"/>
          <p:cNvSpPr>
            <a:spLocks noChangeShapeType="1"/>
          </p:cNvSpPr>
          <p:nvPr/>
        </p:nvSpPr>
        <p:spPr bwMode="auto">
          <a:xfrm flipV="1">
            <a:off x="4937791" y="2392312"/>
            <a:ext cx="571747" cy="311462"/>
          </a:xfrm>
          <a:prstGeom prst="line">
            <a:avLst/>
          </a:prstGeom>
          <a:noFill/>
          <a:ln w="28575">
            <a:solidFill>
              <a:srgbClr val="CC00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lgn="ctr"/>
            <a:endParaRPr lang="zh-CN" altLang="en-US" sz="1100" b="1">
              <a:latin typeface="微软雅黑" panose="020B0503020204020204" pitchFamily="34" charset="-122"/>
              <a:ea typeface="微软雅黑" panose="020B0503020204020204" pitchFamily="34" charset="-122"/>
            </a:endParaRPr>
          </a:p>
        </p:txBody>
      </p:sp>
      <p:sp>
        <p:nvSpPr>
          <p:cNvPr id="45" name="TextBox 44"/>
          <p:cNvSpPr txBox="1"/>
          <p:nvPr/>
        </p:nvSpPr>
        <p:spPr>
          <a:xfrm>
            <a:off x="6497473" y="2205615"/>
            <a:ext cx="345764" cy="265454"/>
          </a:xfrm>
          <a:prstGeom prst="rect">
            <a:avLst/>
          </a:prstGeom>
          <a:noFill/>
        </p:spPr>
        <p:txBody>
          <a:bodyPr wrap="none" lIns="91436" tIns="45718" rIns="91436" bIns="45718" rtlCol="0">
            <a:spAutoFit/>
          </a:bodyPr>
          <a:lstStyle/>
          <a:p>
            <a:r>
              <a:rPr lang="en-US" altLang="zh-CN" sz="1100" b="1" dirty="0">
                <a:latin typeface="Arial" panose="020B0604020202020204" pitchFamily="34" charset="0"/>
                <a:ea typeface="微软雅黑" panose="020B0503020204020204" pitchFamily="34" charset="-122"/>
                <a:cs typeface="Arial" panose="020B0604020202020204" pitchFamily="34" charset="0"/>
              </a:rPr>
              <a:t>80</a:t>
            </a:r>
            <a:endParaRPr lang="zh-CN" altLang="en-US" sz="1100" b="1" dirty="0">
              <a:latin typeface="Arial" panose="020B0604020202020204" pitchFamily="34" charset="0"/>
              <a:ea typeface="微软雅黑" panose="020B0503020204020204" pitchFamily="34" charset="-122"/>
              <a:cs typeface="Arial" panose="020B0604020202020204" pitchFamily="34" charset="0"/>
            </a:endParaRPr>
          </a:p>
        </p:txBody>
      </p:sp>
      <p:sp>
        <p:nvSpPr>
          <p:cNvPr id="46" name="Text Box 25"/>
          <p:cNvSpPr txBox="1">
            <a:spLocks noChangeArrowheads="1"/>
          </p:cNvSpPr>
          <p:nvPr/>
        </p:nvSpPr>
        <p:spPr bwMode="auto">
          <a:xfrm>
            <a:off x="7302995" y="1332182"/>
            <a:ext cx="1050759"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6600" dirty="0">
                <a:solidFill>
                  <a:srgbClr val="00CC66"/>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6600" dirty="0">
              <a:solidFill>
                <a:srgbClr val="00CC66"/>
              </a:solidFill>
              <a:latin typeface="微软雅黑" panose="020B0503020204020204" pitchFamily="34" charset="-122"/>
              <a:ea typeface="微软雅黑" panose="020B0503020204020204" pitchFamily="34" charset="-122"/>
            </a:endParaRPr>
          </a:p>
        </p:txBody>
      </p:sp>
      <p:sp>
        <p:nvSpPr>
          <p:cNvPr id="47" name="Text Box 26"/>
          <p:cNvSpPr txBox="1">
            <a:spLocks noChangeArrowheads="1"/>
          </p:cNvSpPr>
          <p:nvPr/>
        </p:nvSpPr>
        <p:spPr bwMode="auto">
          <a:xfrm>
            <a:off x="6269351" y="1332182"/>
            <a:ext cx="1050759"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6600" dirty="0">
                <a:solidFill>
                  <a:srgbClr val="CC6600"/>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6600" dirty="0">
              <a:solidFill>
                <a:srgbClr val="CC6600"/>
              </a:solidFill>
              <a:latin typeface="微软雅黑" panose="020B0503020204020204" pitchFamily="34" charset="-122"/>
              <a:ea typeface="微软雅黑" panose="020B0503020204020204" pitchFamily="34" charset="-122"/>
            </a:endParaRPr>
          </a:p>
        </p:txBody>
      </p:sp>
      <p:sp>
        <p:nvSpPr>
          <p:cNvPr id="48" name="Text Box 20"/>
          <p:cNvSpPr txBox="1">
            <a:spLocks noChangeArrowheads="1"/>
          </p:cNvSpPr>
          <p:nvPr/>
        </p:nvSpPr>
        <p:spPr bwMode="auto">
          <a:xfrm>
            <a:off x="5195147" y="1332182"/>
            <a:ext cx="1050759"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660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6600" dirty="0">
              <a:solidFill>
                <a:srgbClr val="0000FF"/>
              </a:solidFill>
              <a:latin typeface="微软雅黑" panose="020B0503020204020204" pitchFamily="34" charset="-122"/>
              <a:ea typeface="微软雅黑" panose="020B0503020204020204" pitchFamily="34" charset="-122"/>
            </a:endParaRPr>
          </a:p>
        </p:txBody>
      </p:sp>
      <p:sp>
        <p:nvSpPr>
          <p:cNvPr id="49" name="Rectangle 396"/>
          <p:cNvSpPr>
            <a:spLocks noChangeArrowheads="1"/>
          </p:cNvSpPr>
          <p:nvPr/>
        </p:nvSpPr>
        <p:spPr bwMode="auto">
          <a:xfrm>
            <a:off x="6070416" y="1268176"/>
            <a:ext cx="1150168" cy="30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r>
              <a:rPr kumimoji="1" lang="en-US" altLang="zh-CN" sz="1400" b="1" dirty="0">
                <a:solidFill>
                  <a:srgbClr val="0033CC"/>
                </a:solidFill>
                <a:latin typeface="微软雅黑" panose="020B0503020204020204" pitchFamily="34" charset="-122"/>
                <a:ea typeface="微软雅黑" panose="020B0503020204020204" pitchFamily="34" charset="-122"/>
              </a:rPr>
              <a:t>Web</a:t>
            </a:r>
            <a:r>
              <a:rPr kumimoji="1" lang="zh-CN" altLang="en-US" sz="1400" b="1" dirty="0">
                <a:solidFill>
                  <a:srgbClr val="0033CC"/>
                </a:solidFill>
                <a:latin typeface="微软雅黑" panose="020B0503020204020204" pitchFamily="34" charset="-122"/>
                <a:ea typeface="微软雅黑" panose="020B0503020204020204" pitchFamily="34" charset="-122"/>
              </a:rPr>
              <a:t>服务器</a:t>
            </a:r>
            <a:endParaRPr kumimoji="1" lang="zh-CN" altLang="en-US" sz="1400" b="1" dirty="0">
              <a:solidFill>
                <a:srgbClr val="0033CC"/>
              </a:solidFill>
              <a:latin typeface="微软雅黑" panose="020B0503020204020204" pitchFamily="34" charset="-122"/>
              <a:ea typeface="微软雅黑" panose="020B0503020204020204" pitchFamily="34" charset="-122"/>
            </a:endParaRPr>
          </a:p>
        </p:txBody>
      </p:sp>
      <p:sp>
        <p:nvSpPr>
          <p:cNvPr id="50" name="Rectangle 396"/>
          <p:cNvSpPr>
            <a:spLocks noChangeArrowheads="1"/>
          </p:cNvSpPr>
          <p:nvPr/>
        </p:nvSpPr>
        <p:spPr bwMode="auto">
          <a:xfrm>
            <a:off x="1967337" y="1268176"/>
            <a:ext cx="1150168" cy="30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r>
              <a:rPr kumimoji="1" lang="en-US" altLang="zh-CN" sz="1400" b="1" dirty="0">
                <a:solidFill>
                  <a:srgbClr val="0033CC"/>
                </a:solidFill>
                <a:latin typeface="微软雅黑" panose="020B0503020204020204" pitchFamily="34" charset="-122"/>
                <a:ea typeface="微软雅黑" panose="020B0503020204020204" pitchFamily="34" charset="-122"/>
              </a:rPr>
              <a:t>Web</a:t>
            </a:r>
            <a:r>
              <a:rPr kumimoji="1" lang="zh-CN" altLang="en-US" sz="1400" b="1" dirty="0">
                <a:solidFill>
                  <a:srgbClr val="0033CC"/>
                </a:solidFill>
                <a:latin typeface="微软雅黑" panose="020B0503020204020204" pitchFamily="34" charset="-122"/>
                <a:ea typeface="微软雅黑" panose="020B0503020204020204" pitchFamily="34" charset="-122"/>
              </a:rPr>
              <a:t>浏览器</a:t>
            </a:r>
            <a:endParaRPr kumimoji="1" lang="zh-CN" altLang="en-US" sz="1400" b="1" dirty="0">
              <a:solidFill>
                <a:srgbClr val="0033CC"/>
              </a:solidFill>
              <a:latin typeface="微软雅黑" panose="020B0503020204020204" pitchFamily="34" charset="-122"/>
              <a:ea typeface="微软雅黑" panose="020B0503020204020204" pitchFamily="34" charset="-122"/>
            </a:endParaRPr>
          </a:p>
        </p:txBody>
      </p:sp>
      <p:cxnSp>
        <p:nvCxnSpPr>
          <p:cNvPr id="52" name="直接连接符 51"/>
          <p:cNvCxnSpPr/>
          <p:nvPr/>
        </p:nvCxnSpPr>
        <p:spPr>
          <a:xfrm>
            <a:off x="2562003" y="3713613"/>
            <a:ext cx="41069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9" name="组合 58"/>
          <p:cNvGrpSpPr/>
          <p:nvPr/>
        </p:nvGrpSpPr>
        <p:grpSpPr>
          <a:xfrm>
            <a:off x="2562003" y="2440178"/>
            <a:ext cx="4106940" cy="1285158"/>
            <a:chOff x="2665137" y="2409968"/>
            <a:chExt cx="4106940" cy="1165570"/>
          </a:xfrm>
        </p:grpSpPr>
        <p:cxnSp>
          <p:nvCxnSpPr>
            <p:cNvPr id="54" name="直接连接符 53"/>
            <p:cNvCxnSpPr/>
            <p:nvPr/>
          </p:nvCxnSpPr>
          <p:spPr>
            <a:xfrm>
              <a:off x="6772077" y="2409968"/>
              <a:ext cx="0" cy="1165570"/>
            </a:xfrm>
            <a:prstGeom prst="line">
              <a:avLst/>
            </a:prstGeom>
            <a:ln w="28575">
              <a:solidFill>
                <a:schemeClr val="tx1"/>
              </a:solidFill>
              <a:headEnd type="triangle" w="med" len="lg"/>
              <a:tailEnd type="none" w="med" len="me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2665137" y="2409968"/>
              <a:ext cx="0" cy="1165570"/>
            </a:xfrm>
            <a:prstGeom prst="line">
              <a:avLst/>
            </a:prstGeom>
            <a:ln w="28575">
              <a:solidFill>
                <a:schemeClr val="tx1"/>
              </a:solidFill>
              <a:headEnd type="triangle" w="med" len="lg"/>
              <a:tailEnd type="none" w="med" len="med"/>
            </a:ln>
          </p:spPr>
          <p:style>
            <a:lnRef idx="1">
              <a:schemeClr val="accent1"/>
            </a:lnRef>
            <a:fillRef idx="0">
              <a:schemeClr val="accent1"/>
            </a:fillRef>
            <a:effectRef idx="0">
              <a:schemeClr val="accent1"/>
            </a:effectRef>
            <a:fontRef idx="minor">
              <a:schemeClr val="tx1"/>
            </a:fontRef>
          </p:style>
        </p:cxnSp>
      </p:grpSp>
      <p:sp>
        <p:nvSpPr>
          <p:cNvPr id="60" name="矩形 59"/>
          <p:cNvSpPr/>
          <p:nvPr/>
        </p:nvSpPr>
        <p:spPr>
          <a:xfrm>
            <a:off x="5047868" y="3796897"/>
            <a:ext cx="654333" cy="252248"/>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数据</a:t>
            </a:r>
            <a:endParaRPr lang="zh-CN" altLang="en-US" sz="1200" b="1" dirty="0">
              <a:solidFill>
                <a:schemeClr val="tx1"/>
              </a:solidFill>
              <a:latin typeface="微软雅黑" panose="020B0503020204020204" pitchFamily="34" charset="-122"/>
              <a:ea typeface="微软雅黑" panose="020B0503020204020204" pitchFamily="34" charset="-122"/>
            </a:endParaRPr>
          </a:p>
        </p:txBody>
      </p:sp>
      <p:sp>
        <p:nvSpPr>
          <p:cNvPr id="61" name="矩形 60"/>
          <p:cNvSpPr/>
          <p:nvPr/>
        </p:nvSpPr>
        <p:spPr>
          <a:xfrm>
            <a:off x="3652823" y="3796897"/>
            <a:ext cx="654333" cy="25224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1200" b="1" dirty="0">
                <a:solidFill>
                  <a:schemeClr val="bg1"/>
                </a:solidFill>
                <a:latin typeface="微软雅黑" panose="020B0503020204020204" pitchFamily="34" charset="-122"/>
                <a:ea typeface="微软雅黑" panose="020B0503020204020204" pitchFamily="34" charset="-122"/>
              </a:rPr>
              <a:t>80</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4298174" y="3796897"/>
            <a:ext cx="746793" cy="25224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1200" b="1" dirty="0">
                <a:solidFill>
                  <a:schemeClr val="bg1"/>
                </a:solidFill>
                <a:latin typeface="微软雅黑" panose="020B0503020204020204" pitchFamily="34" charset="-122"/>
                <a:ea typeface="微软雅黑" panose="020B0503020204020204" pitchFamily="34" charset="-122"/>
              </a:rPr>
              <a:t>58800</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63" name="矩形 62"/>
          <p:cNvSpPr/>
          <p:nvPr/>
        </p:nvSpPr>
        <p:spPr>
          <a:xfrm>
            <a:off x="3644612" y="3398305"/>
            <a:ext cx="654333" cy="252248"/>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数据</a:t>
            </a:r>
            <a:endParaRPr lang="zh-CN" altLang="en-US" sz="1200" b="1" dirty="0">
              <a:solidFill>
                <a:schemeClr val="tx1"/>
              </a:solidFill>
              <a:latin typeface="微软雅黑" panose="020B0503020204020204" pitchFamily="34" charset="-122"/>
              <a:ea typeface="微软雅黑" panose="020B0503020204020204" pitchFamily="34" charset="-122"/>
            </a:endParaRPr>
          </a:p>
        </p:txBody>
      </p:sp>
      <p:sp>
        <p:nvSpPr>
          <p:cNvPr id="64" name="矩形 63"/>
          <p:cNvSpPr/>
          <p:nvPr/>
        </p:nvSpPr>
        <p:spPr>
          <a:xfrm>
            <a:off x="4298945" y="3398305"/>
            <a:ext cx="654333" cy="25224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1200" b="1" dirty="0">
                <a:solidFill>
                  <a:schemeClr val="bg1"/>
                </a:solidFill>
                <a:latin typeface="微软雅黑" panose="020B0503020204020204" pitchFamily="34" charset="-122"/>
                <a:ea typeface="微软雅黑" panose="020B0503020204020204" pitchFamily="34" charset="-122"/>
              </a:rPr>
              <a:t>80</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65" name="矩形 64"/>
          <p:cNvSpPr/>
          <p:nvPr/>
        </p:nvSpPr>
        <p:spPr>
          <a:xfrm>
            <a:off x="4944299" y="3398305"/>
            <a:ext cx="776227" cy="25224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1200" b="1" dirty="0">
                <a:solidFill>
                  <a:schemeClr val="bg1"/>
                </a:solidFill>
                <a:latin typeface="微软雅黑" panose="020B0503020204020204" pitchFamily="34" charset="-122"/>
                <a:ea typeface="微软雅黑" panose="020B0503020204020204" pitchFamily="34" charset="-122"/>
              </a:rPr>
              <a:t>58800</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69" name="Rectangle 396"/>
          <p:cNvSpPr>
            <a:spLocks noChangeArrowheads="1"/>
          </p:cNvSpPr>
          <p:nvPr/>
        </p:nvSpPr>
        <p:spPr bwMode="auto">
          <a:xfrm>
            <a:off x="3201335" y="2756326"/>
            <a:ext cx="730967" cy="30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r>
              <a:rPr kumimoji="1" lang="zh-CN" altLang="en-US" sz="1400" b="1" dirty="0">
                <a:solidFill>
                  <a:srgbClr val="0033CC"/>
                </a:solidFill>
                <a:latin typeface="微软雅黑" panose="020B0503020204020204" pitchFamily="34" charset="-122"/>
                <a:ea typeface="微软雅黑" panose="020B0503020204020204" pitchFamily="34" charset="-122"/>
              </a:rPr>
              <a:t>运输层</a:t>
            </a:r>
            <a:endParaRPr kumimoji="1" lang="zh-CN" altLang="en-US" sz="1400" b="1" dirty="0">
              <a:solidFill>
                <a:srgbClr val="0033CC"/>
              </a:solidFill>
              <a:latin typeface="微软雅黑" panose="020B0503020204020204" pitchFamily="34" charset="-122"/>
              <a:ea typeface="微软雅黑" panose="020B0503020204020204" pitchFamily="34" charset="-122"/>
            </a:endParaRPr>
          </a:p>
        </p:txBody>
      </p:sp>
      <p:sp>
        <p:nvSpPr>
          <p:cNvPr id="70" name="Rectangle 396"/>
          <p:cNvSpPr>
            <a:spLocks noChangeArrowheads="1"/>
          </p:cNvSpPr>
          <p:nvPr/>
        </p:nvSpPr>
        <p:spPr bwMode="auto">
          <a:xfrm>
            <a:off x="5258975" y="2756326"/>
            <a:ext cx="730967" cy="30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400" b="1" dirty="0">
                <a:solidFill>
                  <a:srgbClr val="0033CC"/>
                </a:solidFill>
                <a:latin typeface="微软雅黑" panose="020B0503020204020204" pitchFamily="34" charset="-122"/>
                <a:ea typeface="微软雅黑" panose="020B0503020204020204" pitchFamily="34" charset="-122"/>
              </a:rPr>
              <a:t>运输层</a:t>
            </a:r>
            <a:endParaRPr kumimoji="1" lang="zh-CN" altLang="en-US" sz="1400" b="1" dirty="0">
              <a:solidFill>
                <a:srgbClr val="0033CC"/>
              </a:solidFill>
              <a:latin typeface="微软雅黑" panose="020B0503020204020204" pitchFamily="34" charset="-122"/>
              <a:ea typeface="微软雅黑" panose="020B0503020204020204" pitchFamily="34" charset="-122"/>
            </a:endParaRPr>
          </a:p>
        </p:txBody>
      </p:sp>
      <p:sp>
        <p:nvSpPr>
          <p:cNvPr id="66" name="右箭头 65"/>
          <p:cNvSpPr/>
          <p:nvPr/>
        </p:nvSpPr>
        <p:spPr>
          <a:xfrm>
            <a:off x="5748347" y="3461370"/>
            <a:ext cx="300453" cy="126124"/>
          </a:xfrm>
          <a:prstGeom prst="rightArrow">
            <a:avLst/>
          </a:prstGeom>
          <a:solidFill>
            <a:srgbClr val="CC0099"/>
          </a:solidFill>
          <a:ln>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7" name="右箭头 66"/>
          <p:cNvSpPr/>
          <p:nvPr/>
        </p:nvSpPr>
        <p:spPr>
          <a:xfrm flipH="1">
            <a:off x="3329075" y="3859959"/>
            <a:ext cx="300453" cy="126124"/>
          </a:xfrm>
          <a:prstGeom prst="rightArrow">
            <a:avLst/>
          </a:prstGeom>
          <a:solidFill>
            <a:srgbClr val="CC0099"/>
          </a:solidFill>
          <a:ln>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r"/>
            <a:endParaRPr lang="zh-CN" alt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圆角矩形 57"/>
          <p:cNvSpPr/>
          <p:nvPr/>
        </p:nvSpPr>
        <p:spPr>
          <a:xfrm>
            <a:off x="545146" y="649226"/>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708901" y="667245"/>
            <a:ext cx="3751385" cy="634018"/>
          </a:xfrm>
          <a:prstGeom prst="rect">
            <a:avLst/>
          </a:prstGeom>
          <a:noFill/>
          <a:ln w="9525">
            <a:noFill/>
            <a:miter lim="800000"/>
          </a:ln>
          <a:effectLst/>
        </p:spPr>
        <p:txBody>
          <a:bodyPr wrap="square" lIns="91436" tIns="45718" rIns="91436" bIns="45718">
            <a:spAutoFit/>
          </a:bodyPr>
          <a:lstStyle/>
          <a:p>
            <a:pPr algn="ctr">
              <a:lnSpc>
                <a:spcPct val="110000"/>
              </a:lnSpc>
            </a:pPr>
            <a:r>
              <a:rPr lang="en-US" altLang="zh-CN" sz="1600" b="1" dirty="0">
                <a:latin typeface="微软雅黑" panose="020B0503020204020204" pitchFamily="34" charset="-122"/>
                <a:ea typeface="微软雅黑" panose="020B0503020204020204" pitchFamily="34" charset="-122"/>
              </a:rPr>
              <a:t>TCP </a:t>
            </a:r>
            <a:r>
              <a:rPr lang="zh-CN" altLang="en-US" sz="1600" b="1" dirty="0">
                <a:latin typeface="微软雅黑" panose="020B0503020204020204" pitchFamily="34" charset="-122"/>
                <a:ea typeface="微软雅黑" panose="020B0503020204020204" pitchFamily="34" charset="-122"/>
              </a:rPr>
              <a:t>的连接释放：</a:t>
            </a:r>
            <a:endParaRPr lang="en-US" altLang="zh-CN" sz="1600" b="1" dirty="0">
              <a:latin typeface="微软雅黑" panose="020B0503020204020204" pitchFamily="34" charset="-122"/>
              <a:ea typeface="微软雅黑" panose="020B0503020204020204" pitchFamily="34" charset="-122"/>
            </a:endParaRPr>
          </a:p>
          <a:p>
            <a:pPr algn="ctr">
              <a:lnSpc>
                <a:spcPct val="110000"/>
              </a:lnSpc>
            </a:pPr>
            <a:r>
              <a:rPr lang="zh-CN" altLang="en-US" sz="1600" b="1" dirty="0">
                <a:latin typeface="微软雅黑" panose="020B0503020204020204" pitchFamily="34" charset="-122"/>
                <a:ea typeface="微软雅黑" panose="020B0503020204020204" pitchFamily="34" charset="-122"/>
              </a:rPr>
              <a:t>采用四报文握手</a:t>
            </a:r>
            <a:endParaRPr lang="zh-CN" altLang="en-US" sz="1600" b="1" dirty="0">
              <a:latin typeface="微软雅黑" panose="020B0503020204020204" pitchFamily="34" charset="-122"/>
              <a:ea typeface="微软雅黑" panose="020B0503020204020204" pitchFamily="34" charset="-122"/>
            </a:endParaRPr>
          </a:p>
        </p:txBody>
      </p:sp>
      <p:sp>
        <p:nvSpPr>
          <p:cNvPr id="63" name="AutoShape 5"/>
          <p:cNvSpPr>
            <a:spLocks noChangeArrowheads="1"/>
          </p:cNvSpPr>
          <p:nvPr/>
        </p:nvSpPr>
        <p:spPr bwMode="auto">
          <a:xfrm rot="20948448">
            <a:off x="4076416" y="2692051"/>
            <a:ext cx="377137" cy="131910"/>
          </a:xfrm>
          <a:prstGeom prst="leftArrow">
            <a:avLst>
              <a:gd name="adj1" fmla="val 53620"/>
              <a:gd name="adj2" fmla="val 119816"/>
            </a:avLst>
          </a:prstGeom>
          <a:solidFill>
            <a:srgbClr val="FFFF00"/>
          </a:solidFill>
          <a:ln w="12700" algn="ctr">
            <a:solidFill>
              <a:schemeClr val="tx1"/>
            </a:solidFill>
            <a:miter lim="800000"/>
          </a:ln>
          <a:effectLst/>
        </p:spPr>
        <p:txBody>
          <a:bodyPr wrap="none" lIns="91436" tIns="45718" rIns="91436" bIns="45718" anchor="ct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64" name="AutoShape 6"/>
          <p:cNvSpPr>
            <a:spLocks noChangeArrowheads="1"/>
          </p:cNvSpPr>
          <p:nvPr/>
        </p:nvSpPr>
        <p:spPr bwMode="auto">
          <a:xfrm>
            <a:off x="3914406" y="1558871"/>
            <a:ext cx="1329718" cy="140763"/>
          </a:xfrm>
          <a:prstGeom prst="leftRightArrow">
            <a:avLst>
              <a:gd name="adj1" fmla="val 55880"/>
              <a:gd name="adj2" fmla="val 108285"/>
            </a:avLst>
          </a:prstGeom>
          <a:solidFill>
            <a:srgbClr val="FFFF00"/>
          </a:solidFill>
          <a:ln w="12700" algn="ctr">
            <a:solidFill>
              <a:schemeClr val="tx1"/>
            </a:solidFill>
            <a:miter lim="800000"/>
          </a:ln>
          <a:effectLst/>
        </p:spPr>
        <p:txBody>
          <a:bodyPr wrap="none" lIns="91436" tIns="45718" rIns="91436" bIns="45718" anchor="ct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65" name="Rectangle 7"/>
          <p:cNvSpPr>
            <a:spLocks noChangeArrowheads="1"/>
          </p:cNvSpPr>
          <p:nvPr/>
        </p:nvSpPr>
        <p:spPr bwMode="auto">
          <a:xfrm rot="610931">
            <a:off x="3641120" y="3294225"/>
            <a:ext cx="2096729"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en-US" altLang="zh-CN" sz="900" b="1" kern="0" dirty="0">
                <a:latin typeface="微软雅黑" panose="020B0503020204020204" pitchFamily="34" charset="-122"/>
                <a:ea typeface="微软雅黑" panose="020B0503020204020204" pitchFamily="34" charset="-122"/>
              </a:rPr>
              <a:t>ACK = 1, </a:t>
            </a:r>
            <a:r>
              <a:rPr lang="en-US" altLang="zh-CN" sz="900" b="1" kern="0" dirty="0" err="1">
                <a:latin typeface="微软雅黑" panose="020B0503020204020204" pitchFamily="34" charset="-122"/>
                <a:ea typeface="微软雅黑" panose="020B0503020204020204" pitchFamily="34" charset="-122"/>
              </a:rPr>
              <a:t>seq</a:t>
            </a:r>
            <a:r>
              <a:rPr lang="en-US" altLang="zh-CN" sz="900" b="1" kern="0" dirty="0">
                <a:latin typeface="微软雅黑" panose="020B0503020204020204" pitchFamily="34" charset="-122"/>
                <a:ea typeface="微软雅黑" panose="020B0503020204020204" pitchFamily="34" charset="-122"/>
              </a:rPr>
              <a:t> = u + 1, </a:t>
            </a:r>
            <a:r>
              <a:rPr lang="en-US" altLang="zh-CN" sz="900" b="1" kern="0" dirty="0" err="1">
                <a:latin typeface="微软雅黑" panose="020B0503020204020204" pitchFamily="34" charset="-122"/>
                <a:ea typeface="微软雅黑" panose="020B0503020204020204" pitchFamily="34" charset="-122"/>
              </a:rPr>
              <a:t>ack</a:t>
            </a:r>
            <a:r>
              <a:rPr lang="en-US" altLang="zh-CN" sz="900" b="1" kern="0" dirty="0">
                <a:latin typeface="微软雅黑" panose="020B0503020204020204" pitchFamily="34" charset="-122"/>
                <a:ea typeface="微软雅黑" panose="020B0503020204020204" pitchFamily="34" charset="-122"/>
              </a:rPr>
              <a:t> = w </a:t>
            </a:r>
            <a:r>
              <a:rPr lang="en-US" altLang="zh-CN" sz="900" b="1" kern="0" dirty="0">
                <a:latin typeface="微软雅黑" panose="020B0503020204020204" pitchFamily="34" charset="-122"/>
                <a:ea typeface="微软雅黑" panose="020B0503020204020204" pitchFamily="34" charset="-122"/>
                <a:sym typeface="Symbol" panose="05050102010706020507" pitchFamily="18" charset="2"/>
              </a:rPr>
              <a:t> 1</a:t>
            </a:r>
            <a:endParaRPr lang="en-US" altLang="zh-CN" sz="900" b="1" kern="0" dirty="0">
              <a:latin typeface="微软雅黑" panose="020B0503020204020204" pitchFamily="34" charset="-122"/>
              <a:ea typeface="微软雅黑" panose="020B0503020204020204" pitchFamily="34" charset="-122"/>
              <a:sym typeface="Symbol" panose="05050102010706020507" pitchFamily="18" charset="2"/>
            </a:endParaRPr>
          </a:p>
        </p:txBody>
      </p:sp>
      <p:sp>
        <p:nvSpPr>
          <p:cNvPr id="68" name="Line 10"/>
          <p:cNvSpPr>
            <a:spLocks noChangeShapeType="1"/>
          </p:cNvSpPr>
          <p:nvPr/>
        </p:nvSpPr>
        <p:spPr bwMode="auto">
          <a:xfrm>
            <a:off x="3393851" y="1833311"/>
            <a:ext cx="2305317" cy="428484"/>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defRPr/>
            </a:pPr>
            <a:endParaRPr lang="zh-CN" altLang="en-US" sz="1000" b="1" kern="0">
              <a:latin typeface="微软雅黑" panose="020B0503020204020204" pitchFamily="34" charset="-122"/>
              <a:ea typeface="微软雅黑" panose="020B0503020204020204" pitchFamily="34" charset="-122"/>
            </a:endParaRPr>
          </a:p>
        </p:txBody>
      </p:sp>
      <p:grpSp>
        <p:nvGrpSpPr>
          <p:cNvPr id="69" name="Group 11"/>
          <p:cNvGrpSpPr/>
          <p:nvPr/>
        </p:nvGrpSpPr>
        <p:grpSpPr bwMode="auto">
          <a:xfrm>
            <a:off x="3401819" y="2285699"/>
            <a:ext cx="2305317" cy="429369"/>
            <a:chOff x="1623" y="1995"/>
            <a:chExt cx="2604" cy="485"/>
          </a:xfrm>
        </p:grpSpPr>
        <p:sp>
          <p:nvSpPr>
            <p:cNvPr id="70" name="Rectangle 12"/>
            <p:cNvSpPr>
              <a:spLocks noChangeArrowheads="1"/>
            </p:cNvSpPr>
            <p:nvPr/>
          </p:nvSpPr>
          <p:spPr bwMode="auto">
            <a:xfrm rot="20990024" flipH="1">
              <a:off x="1826" y="2006"/>
              <a:ext cx="2041" cy="258"/>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n-US" altLang="zh-CN" sz="900" b="1" kern="0" dirty="0">
                  <a:latin typeface="微软雅黑" panose="020B0503020204020204" pitchFamily="34" charset="-122"/>
                  <a:ea typeface="微软雅黑" panose="020B0503020204020204" pitchFamily="34" charset="-122"/>
                </a:rPr>
                <a:t>ACK = 1, </a:t>
              </a:r>
              <a:r>
                <a:rPr lang="en-US" altLang="zh-CN" sz="900" b="1" kern="0" dirty="0" err="1">
                  <a:latin typeface="微软雅黑" panose="020B0503020204020204" pitchFamily="34" charset="-122"/>
                  <a:ea typeface="微软雅黑" panose="020B0503020204020204" pitchFamily="34" charset="-122"/>
                </a:rPr>
                <a:t>seq</a:t>
              </a:r>
              <a:r>
                <a:rPr lang="en-US" altLang="zh-CN" sz="900" b="1" kern="0" dirty="0">
                  <a:latin typeface="微软雅黑" panose="020B0503020204020204" pitchFamily="34" charset="-122"/>
                  <a:ea typeface="微软雅黑" panose="020B0503020204020204" pitchFamily="34" charset="-122"/>
                </a:rPr>
                <a:t> = v, </a:t>
              </a:r>
              <a:r>
                <a:rPr lang="en-US" altLang="zh-CN" sz="900" b="1" kern="0" dirty="0" err="1">
                  <a:latin typeface="微软雅黑" panose="020B0503020204020204" pitchFamily="34" charset="-122"/>
                  <a:ea typeface="微软雅黑" panose="020B0503020204020204" pitchFamily="34" charset="-122"/>
                </a:rPr>
                <a:t>ack</a:t>
              </a:r>
              <a:r>
                <a:rPr lang="en-US" altLang="zh-CN" sz="900" b="1" kern="0" dirty="0">
                  <a:latin typeface="微软雅黑" panose="020B0503020204020204" pitchFamily="34" charset="-122"/>
                  <a:ea typeface="微软雅黑" panose="020B0503020204020204" pitchFamily="34" charset="-122"/>
                </a:rPr>
                <a:t>= u </a:t>
              </a:r>
              <a:r>
                <a:rPr lang="en-US" altLang="zh-CN" sz="900" b="1" kern="0" dirty="0">
                  <a:latin typeface="微软雅黑" panose="020B0503020204020204" pitchFamily="34" charset="-122"/>
                  <a:ea typeface="微软雅黑" panose="020B0503020204020204" pitchFamily="34" charset="-122"/>
                  <a:sym typeface="Symbol" panose="05050102010706020507" pitchFamily="18" charset="2"/>
                </a:rPr>
                <a:t> 1</a:t>
              </a:r>
              <a:endParaRPr lang="en-US" altLang="zh-CN" sz="900" b="1" kern="0" dirty="0">
                <a:latin typeface="微软雅黑" panose="020B0503020204020204" pitchFamily="34" charset="-122"/>
                <a:ea typeface="微软雅黑" panose="020B0503020204020204" pitchFamily="34" charset="-122"/>
              </a:endParaRPr>
            </a:p>
          </p:txBody>
        </p:sp>
        <p:sp>
          <p:nvSpPr>
            <p:cNvPr id="71" name="Line 13"/>
            <p:cNvSpPr>
              <a:spLocks noChangeShapeType="1"/>
            </p:cNvSpPr>
            <p:nvPr/>
          </p:nvSpPr>
          <p:spPr bwMode="auto">
            <a:xfrm flipH="1">
              <a:off x="1623" y="1995"/>
              <a:ext cx="2604" cy="485"/>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000" b="1" kern="0">
                <a:latin typeface="微软雅黑" panose="020B0503020204020204" pitchFamily="34" charset="-122"/>
                <a:ea typeface="微软雅黑" panose="020B0503020204020204" pitchFamily="34" charset="-122"/>
              </a:endParaRPr>
            </a:p>
          </p:txBody>
        </p:sp>
      </p:grpSp>
      <p:sp>
        <p:nvSpPr>
          <p:cNvPr id="72" name="Line 14"/>
          <p:cNvSpPr>
            <a:spLocks noChangeShapeType="1"/>
          </p:cNvSpPr>
          <p:nvPr/>
        </p:nvSpPr>
        <p:spPr bwMode="auto">
          <a:xfrm>
            <a:off x="3393851" y="3270695"/>
            <a:ext cx="2305317" cy="429369"/>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73" name="Line 15"/>
          <p:cNvSpPr>
            <a:spLocks noChangeShapeType="1"/>
          </p:cNvSpPr>
          <p:nvPr/>
        </p:nvSpPr>
        <p:spPr bwMode="auto">
          <a:xfrm flipH="1">
            <a:off x="3382340" y="2808026"/>
            <a:ext cx="2305317" cy="429369"/>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74" name="Rectangle 16"/>
          <p:cNvSpPr>
            <a:spLocks noChangeArrowheads="1"/>
          </p:cNvSpPr>
          <p:nvPr/>
        </p:nvSpPr>
        <p:spPr bwMode="auto">
          <a:xfrm rot="20943314" flipH="1">
            <a:off x="3452393" y="2786406"/>
            <a:ext cx="2330767" cy="228268"/>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en-US" altLang="zh-CN" sz="900" b="1" kern="0" dirty="0">
                <a:latin typeface="微软雅黑" panose="020B0503020204020204" pitchFamily="34" charset="-122"/>
                <a:ea typeface="微软雅黑" panose="020B0503020204020204" pitchFamily="34" charset="-122"/>
              </a:rPr>
              <a:t>FIN = 1, ACK = 1, </a:t>
            </a:r>
            <a:r>
              <a:rPr lang="en-US" altLang="zh-CN" sz="900" b="1" kern="0" dirty="0" err="1">
                <a:latin typeface="微软雅黑" panose="020B0503020204020204" pitchFamily="34" charset="-122"/>
                <a:ea typeface="微软雅黑" panose="020B0503020204020204" pitchFamily="34" charset="-122"/>
              </a:rPr>
              <a:t>seq</a:t>
            </a:r>
            <a:r>
              <a:rPr lang="en-US" altLang="zh-CN" sz="900" b="1" kern="0" dirty="0">
                <a:latin typeface="微软雅黑" panose="020B0503020204020204" pitchFamily="34" charset="-122"/>
                <a:ea typeface="微软雅黑" panose="020B0503020204020204" pitchFamily="34" charset="-122"/>
              </a:rPr>
              <a:t> = w, </a:t>
            </a:r>
            <a:r>
              <a:rPr lang="en-US" altLang="zh-CN" sz="900" b="1" kern="0" dirty="0" err="1">
                <a:latin typeface="微软雅黑" panose="020B0503020204020204" pitchFamily="34" charset="-122"/>
                <a:ea typeface="微软雅黑" panose="020B0503020204020204" pitchFamily="34" charset="-122"/>
              </a:rPr>
              <a:t>ack</a:t>
            </a:r>
            <a:r>
              <a:rPr lang="en-US" altLang="zh-CN" sz="900" b="1" kern="0" dirty="0">
                <a:latin typeface="微软雅黑" panose="020B0503020204020204" pitchFamily="34" charset="-122"/>
                <a:ea typeface="微软雅黑" panose="020B0503020204020204" pitchFamily="34" charset="-122"/>
              </a:rPr>
              <a:t>= u </a:t>
            </a:r>
            <a:r>
              <a:rPr lang="en-US" altLang="zh-CN" sz="900" b="1" kern="0" dirty="0">
                <a:latin typeface="微软雅黑" panose="020B0503020204020204" pitchFamily="34" charset="-122"/>
                <a:ea typeface="微软雅黑" panose="020B0503020204020204" pitchFamily="34" charset="-122"/>
                <a:sym typeface="Symbol" panose="05050102010706020507" pitchFamily="18" charset="2"/>
              </a:rPr>
              <a:t> 1</a:t>
            </a:r>
            <a:endParaRPr lang="en-US" altLang="zh-CN" sz="900" b="1" kern="0" dirty="0">
              <a:latin typeface="微软雅黑" panose="020B0503020204020204" pitchFamily="34" charset="-122"/>
              <a:ea typeface="微软雅黑" panose="020B0503020204020204" pitchFamily="34" charset="-122"/>
            </a:endParaRPr>
          </a:p>
        </p:txBody>
      </p:sp>
      <p:sp>
        <p:nvSpPr>
          <p:cNvPr id="75" name="Rectangle 17"/>
          <p:cNvSpPr>
            <a:spLocks noChangeArrowheads="1"/>
          </p:cNvSpPr>
          <p:nvPr/>
        </p:nvSpPr>
        <p:spPr bwMode="auto">
          <a:xfrm>
            <a:off x="2860901" y="1418108"/>
            <a:ext cx="532065" cy="375367"/>
          </a:xfrm>
          <a:prstGeom prst="rect">
            <a:avLst/>
          </a:prstGeom>
          <a:solidFill>
            <a:srgbClr val="009900"/>
          </a:solidFill>
          <a:ln>
            <a:noFill/>
          </a:ln>
          <a:effectLst/>
        </p:spPr>
        <p:txBody>
          <a:bodyPr wrap="none" lIns="91436" tIns="45718" rIns="91436" bIns="45718" anchor="ct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76" name="Rectangle 18"/>
          <p:cNvSpPr>
            <a:spLocks noChangeArrowheads="1"/>
          </p:cNvSpPr>
          <p:nvPr/>
        </p:nvSpPr>
        <p:spPr bwMode="auto">
          <a:xfrm>
            <a:off x="2860901" y="1840396"/>
            <a:ext cx="532065" cy="866707"/>
          </a:xfrm>
          <a:prstGeom prst="rect">
            <a:avLst/>
          </a:prstGeom>
          <a:solidFill>
            <a:srgbClr val="CC00CC"/>
          </a:solidFill>
          <a:ln>
            <a:noFill/>
          </a:ln>
          <a:effectLst/>
        </p:spPr>
        <p:txBody>
          <a:bodyPr wrap="none" lIns="91436" tIns="45718" rIns="91436" bIns="45718" anchor="ct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77" name="Rectangle 19"/>
          <p:cNvSpPr>
            <a:spLocks noChangeArrowheads="1"/>
          </p:cNvSpPr>
          <p:nvPr/>
        </p:nvSpPr>
        <p:spPr bwMode="auto">
          <a:xfrm>
            <a:off x="5697395" y="1418107"/>
            <a:ext cx="532950" cy="825098"/>
          </a:xfrm>
          <a:prstGeom prst="rect">
            <a:avLst/>
          </a:prstGeom>
          <a:solidFill>
            <a:srgbClr val="009900"/>
          </a:solidFill>
          <a:ln>
            <a:noFill/>
          </a:ln>
          <a:effectLst/>
        </p:spPr>
        <p:txBody>
          <a:bodyPr wrap="none" lIns="91436" tIns="45718" rIns="91436" bIns="45718" anchor="ctr"/>
          <a:lstStyle/>
          <a:p>
            <a:pPr>
              <a:defRPr/>
            </a:pPr>
            <a:endParaRPr lang="zh-CN" altLang="en-US" sz="1000" b="1" kern="0">
              <a:latin typeface="微软雅黑" panose="020B0503020204020204" pitchFamily="34" charset="-122"/>
              <a:ea typeface="微软雅黑" panose="020B0503020204020204" pitchFamily="34" charset="-122"/>
            </a:endParaRPr>
          </a:p>
        </p:txBody>
      </p:sp>
      <p:grpSp>
        <p:nvGrpSpPr>
          <p:cNvPr id="78" name="Group 20"/>
          <p:cNvGrpSpPr/>
          <p:nvPr/>
        </p:nvGrpSpPr>
        <p:grpSpPr bwMode="auto">
          <a:xfrm>
            <a:off x="2806013" y="1372071"/>
            <a:ext cx="3501355" cy="46036"/>
            <a:chOff x="1020" y="481"/>
            <a:chExt cx="4037" cy="46"/>
          </a:xfrm>
        </p:grpSpPr>
        <p:sp>
          <p:nvSpPr>
            <p:cNvPr id="79" name="Line 21"/>
            <p:cNvSpPr>
              <a:spLocks noChangeShapeType="1"/>
            </p:cNvSpPr>
            <p:nvPr/>
          </p:nvSpPr>
          <p:spPr bwMode="auto">
            <a:xfrm>
              <a:off x="1020" y="527"/>
              <a:ext cx="4037" cy="0"/>
            </a:xfrm>
            <a:prstGeom prst="line">
              <a:avLst/>
            </a:prstGeom>
            <a:noFill/>
            <a:ln w="12700">
              <a:solidFill>
                <a:srgbClr val="3333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80" name="Line 22"/>
            <p:cNvSpPr>
              <a:spLocks noChangeShapeType="1"/>
            </p:cNvSpPr>
            <p:nvPr/>
          </p:nvSpPr>
          <p:spPr bwMode="auto">
            <a:xfrm>
              <a:off x="1020" y="481"/>
              <a:ext cx="4037" cy="0"/>
            </a:xfrm>
            <a:prstGeom prst="line">
              <a:avLst/>
            </a:prstGeom>
            <a:noFill/>
            <a:ln w="12700">
              <a:solidFill>
                <a:srgbClr val="3333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000" b="1" kern="0">
                <a:latin typeface="微软雅黑" panose="020B0503020204020204" pitchFamily="34" charset="-122"/>
                <a:ea typeface="微软雅黑" panose="020B0503020204020204" pitchFamily="34" charset="-122"/>
              </a:endParaRPr>
            </a:p>
          </p:txBody>
        </p:sp>
      </p:grpSp>
      <p:sp>
        <p:nvSpPr>
          <p:cNvPr id="81" name="Rectangle 23"/>
          <p:cNvSpPr>
            <a:spLocks noChangeArrowheads="1"/>
          </p:cNvSpPr>
          <p:nvPr/>
        </p:nvSpPr>
        <p:spPr bwMode="auto">
          <a:xfrm>
            <a:off x="2816592" y="2049137"/>
            <a:ext cx="674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en-US" altLang="zh-CN" sz="1000" b="1" kern="0" dirty="0">
                <a:solidFill>
                  <a:schemeClr val="bg1"/>
                </a:solidFill>
                <a:latin typeface="微软雅黑" panose="020B0503020204020204" pitchFamily="34" charset="-122"/>
                <a:ea typeface="微软雅黑" panose="020B0503020204020204" pitchFamily="34" charset="-122"/>
              </a:rPr>
              <a:t>FIN-</a:t>
            </a:r>
            <a:endParaRPr lang="en-US" altLang="zh-CN" sz="1000" b="1" kern="0" dirty="0">
              <a:solidFill>
                <a:schemeClr val="bg1"/>
              </a:solidFill>
              <a:latin typeface="微软雅黑" panose="020B0503020204020204" pitchFamily="34" charset="-122"/>
              <a:ea typeface="微软雅黑" panose="020B0503020204020204" pitchFamily="34" charset="-122"/>
            </a:endParaRPr>
          </a:p>
          <a:p>
            <a:pPr defTabSz="762000" eaLnBrk="0" hangingPunct="0">
              <a:defRPr/>
            </a:pPr>
            <a:r>
              <a:rPr lang="en-US" altLang="zh-CN" sz="1000" b="1" kern="0" dirty="0">
                <a:solidFill>
                  <a:schemeClr val="bg1"/>
                </a:solidFill>
                <a:latin typeface="微软雅黑" panose="020B0503020204020204" pitchFamily="34" charset="-122"/>
                <a:ea typeface="微软雅黑" panose="020B0503020204020204" pitchFamily="34" charset="-122"/>
              </a:rPr>
              <a:t>WAIT-1</a:t>
            </a:r>
            <a:endParaRPr lang="en-US" altLang="zh-CN" sz="1000" b="1" kern="0" dirty="0">
              <a:solidFill>
                <a:schemeClr val="bg1"/>
              </a:solidFill>
              <a:latin typeface="微软雅黑" panose="020B0503020204020204" pitchFamily="34" charset="-122"/>
              <a:ea typeface="微软雅黑" panose="020B0503020204020204" pitchFamily="34" charset="-122"/>
            </a:endParaRPr>
          </a:p>
        </p:txBody>
      </p:sp>
      <p:sp>
        <p:nvSpPr>
          <p:cNvPr id="82" name="Rectangle 24"/>
          <p:cNvSpPr>
            <a:spLocks noChangeArrowheads="1"/>
          </p:cNvSpPr>
          <p:nvPr/>
        </p:nvSpPr>
        <p:spPr bwMode="auto">
          <a:xfrm>
            <a:off x="5697395" y="2291896"/>
            <a:ext cx="532950" cy="489570"/>
          </a:xfrm>
          <a:prstGeom prst="rect">
            <a:avLst/>
          </a:prstGeom>
          <a:solidFill>
            <a:schemeClr val="accent5">
              <a:lumMod val="75000"/>
            </a:schemeClr>
          </a:solidFill>
          <a:ln>
            <a:noFill/>
          </a:ln>
          <a:effectLst/>
        </p:spPr>
        <p:txBody>
          <a:bodyPr wrap="none" lIns="91436" tIns="45718" rIns="91436" bIns="45718" anchor="ct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83" name="Rectangle 25"/>
          <p:cNvSpPr>
            <a:spLocks noChangeArrowheads="1"/>
          </p:cNvSpPr>
          <p:nvPr/>
        </p:nvSpPr>
        <p:spPr bwMode="auto">
          <a:xfrm>
            <a:off x="5664639" y="2354753"/>
            <a:ext cx="65082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en-US" altLang="zh-CN" sz="1000" b="1" kern="0" dirty="0">
                <a:solidFill>
                  <a:schemeClr val="bg1"/>
                </a:solidFill>
                <a:latin typeface="微软雅黑" panose="020B0503020204020204" pitchFamily="34" charset="-122"/>
                <a:ea typeface="微软雅黑" panose="020B0503020204020204" pitchFamily="34" charset="-122"/>
              </a:rPr>
              <a:t>CLOSE-</a:t>
            </a:r>
            <a:endParaRPr lang="en-US" altLang="zh-CN" sz="1000" b="1" kern="0" dirty="0">
              <a:solidFill>
                <a:schemeClr val="bg1"/>
              </a:solidFill>
              <a:latin typeface="微软雅黑" panose="020B0503020204020204" pitchFamily="34" charset="-122"/>
              <a:ea typeface="微软雅黑" panose="020B0503020204020204" pitchFamily="34" charset="-122"/>
            </a:endParaRPr>
          </a:p>
          <a:p>
            <a:pPr defTabSz="762000" eaLnBrk="0" hangingPunct="0">
              <a:defRPr/>
            </a:pPr>
            <a:r>
              <a:rPr lang="en-US" altLang="zh-CN" sz="1000" b="1" kern="0" dirty="0">
                <a:solidFill>
                  <a:schemeClr val="bg1"/>
                </a:solidFill>
                <a:latin typeface="微软雅黑" panose="020B0503020204020204" pitchFamily="34" charset="-122"/>
                <a:ea typeface="微软雅黑" panose="020B0503020204020204" pitchFamily="34" charset="-122"/>
              </a:rPr>
              <a:t>WAIT</a:t>
            </a:r>
            <a:endParaRPr lang="en-US" altLang="zh-CN" sz="1000" b="1" kern="0" dirty="0">
              <a:solidFill>
                <a:schemeClr val="bg1"/>
              </a:solidFill>
              <a:latin typeface="微软雅黑" panose="020B0503020204020204" pitchFamily="34" charset="-122"/>
              <a:ea typeface="微软雅黑" panose="020B0503020204020204" pitchFamily="34" charset="-122"/>
            </a:endParaRPr>
          </a:p>
        </p:txBody>
      </p:sp>
      <p:sp>
        <p:nvSpPr>
          <p:cNvPr id="84" name="Rectangle 26"/>
          <p:cNvSpPr>
            <a:spLocks noChangeArrowheads="1"/>
          </p:cNvSpPr>
          <p:nvPr/>
        </p:nvSpPr>
        <p:spPr bwMode="auto">
          <a:xfrm>
            <a:off x="2860901" y="2747827"/>
            <a:ext cx="532065" cy="486029"/>
          </a:xfrm>
          <a:prstGeom prst="rect">
            <a:avLst/>
          </a:prstGeom>
          <a:solidFill>
            <a:srgbClr val="0000FF"/>
          </a:solidFill>
          <a:ln>
            <a:noFill/>
          </a:ln>
          <a:effectLst/>
        </p:spPr>
        <p:txBody>
          <a:bodyPr wrap="none" lIns="91436" tIns="45718" rIns="91436" bIns="45718" anchor="ct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85" name="Rectangle 27"/>
          <p:cNvSpPr>
            <a:spLocks noChangeArrowheads="1"/>
          </p:cNvSpPr>
          <p:nvPr/>
        </p:nvSpPr>
        <p:spPr bwMode="auto">
          <a:xfrm>
            <a:off x="2809275" y="2777927"/>
            <a:ext cx="674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en-US" altLang="zh-CN" sz="1000" b="1" kern="0" dirty="0">
                <a:solidFill>
                  <a:schemeClr val="bg1"/>
                </a:solidFill>
                <a:latin typeface="微软雅黑" panose="020B0503020204020204" pitchFamily="34" charset="-122"/>
                <a:ea typeface="微软雅黑" panose="020B0503020204020204" pitchFamily="34" charset="-122"/>
              </a:rPr>
              <a:t>FIN-</a:t>
            </a:r>
            <a:endParaRPr lang="en-US" altLang="zh-CN" sz="1000" b="1" kern="0" dirty="0">
              <a:solidFill>
                <a:schemeClr val="bg1"/>
              </a:solidFill>
              <a:latin typeface="微软雅黑" panose="020B0503020204020204" pitchFamily="34" charset="-122"/>
              <a:ea typeface="微软雅黑" panose="020B0503020204020204" pitchFamily="34" charset="-122"/>
            </a:endParaRPr>
          </a:p>
          <a:p>
            <a:pPr defTabSz="762000" eaLnBrk="0" hangingPunct="0">
              <a:defRPr/>
            </a:pPr>
            <a:r>
              <a:rPr lang="en-US" altLang="zh-CN" sz="1000" b="1" kern="0" dirty="0">
                <a:solidFill>
                  <a:schemeClr val="bg1"/>
                </a:solidFill>
                <a:latin typeface="微软雅黑" panose="020B0503020204020204" pitchFamily="34" charset="-122"/>
                <a:ea typeface="微软雅黑" panose="020B0503020204020204" pitchFamily="34" charset="-122"/>
              </a:rPr>
              <a:t>WAIT-2</a:t>
            </a:r>
            <a:endParaRPr lang="en-US" altLang="zh-CN" sz="1000" b="1" kern="0" dirty="0">
              <a:solidFill>
                <a:schemeClr val="bg1"/>
              </a:solidFill>
              <a:latin typeface="微软雅黑" panose="020B0503020204020204" pitchFamily="34" charset="-122"/>
              <a:ea typeface="微软雅黑" panose="020B0503020204020204" pitchFamily="34" charset="-122"/>
            </a:endParaRPr>
          </a:p>
        </p:txBody>
      </p:sp>
      <p:sp>
        <p:nvSpPr>
          <p:cNvPr id="86" name="Rectangle 28"/>
          <p:cNvSpPr>
            <a:spLocks noChangeArrowheads="1"/>
          </p:cNvSpPr>
          <p:nvPr/>
        </p:nvSpPr>
        <p:spPr bwMode="auto">
          <a:xfrm>
            <a:off x="5697395" y="2825732"/>
            <a:ext cx="532950" cy="826869"/>
          </a:xfrm>
          <a:prstGeom prst="rect">
            <a:avLst/>
          </a:prstGeom>
          <a:solidFill>
            <a:srgbClr val="0070C0"/>
          </a:solidFill>
          <a:ln>
            <a:noFill/>
          </a:ln>
          <a:effectLst/>
        </p:spPr>
        <p:txBody>
          <a:bodyPr wrap="none" lIns="91436" tIns="45718" rIns="91436" bIns="45718" anchor="ct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87" name="Rectangle 29"/>
          <p:cNvSpPr>
            <a:spLocks noChangeArrowheads="1"/>
          </p:cNvSpPr>
          <p:nvPr/>
        </p:nvSpPr>
        <p:spPr bwMode="auto">
          <a:xfrm>
            <a:off x="5698701" y="3060335"/>
            <a:ext cx="56265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en-US" altLang="zh-CN" sz="1000" b="1" kern="0" dirty="0">
                <a:solidFill>
                  <a:schemeClr val="bg1"/>
                </a:solidFill>
                <a:latin typeface="微软雅黑" panose="020B0503020204020204" pitchFamily="34" charset="-122"/>
                <a:ea typeface="微软雅黑" panose="020B0503020204020204" pitchFamily="34" charset="-122"/>
              </a:rPr>
              <a:t>LAST-</a:t>
            </a:r>
            <a:endParaRPr lang="en-US" altLang="zh-CN" sz="1000" b="1" kern="0" dirty="0">
              <a:solidFill>
                <a:schemeClr val="bg1"/>
              </a:solidFill>
              <a:latin typeface="微软雅黑" panose="020B0503020204020204" pitchFamily="34" charset="-122"/>
              <a:ea typeface="微软雅黑" panose="020B0503020204020204" pitchFamily="34" charset="-122"/>
            </a:endParaRPr>
          </a:p>
          <a:p>
            <a:pPr defTabSz="762000" eaLnBrk="0" hangingPunct="0">
              <a:defRPr/>
            </a:pPr>
            <a:r>
              <a:rPr lang="en-US" altLang="zh-CN" sz="1000" b="1" kern="0" dirty="0">
                <a:solidFill>
                  <a:schemeClr val="bg1"/>
                </a:solidFill>
                <a:latin typeface="微软雅黑" panose="020B0503020204020204" pitchFamily="34" charset="-122"/>
                <a:ea typeface="微软雅黑" panose="020B0503020204020204" pitchFamily="34" charset="-122"/>
              </a:rPr>
              <a:t>ACK</a:t>
            </a:r>
            <a:endParaRPr lang="en-US" altLang="zh-CN" sz="1000" b="1" kern="0" dirty="0">
              <a:solidFill>
                <a:schemeClr val="bg1"/>
              </a:solidFill>
              <a:latin typeface="微软雅黑" panose="020B0503020204020204" pitchFamily="34" charset="-122"/>
              <a:ea typeface="微软雅黑" panose="020B0503020204020204" pitchFamily="34" charset="-122"/>
            </a:endParaRPr>
          </a:p>
        </p:txBody>
      </p:sp>
      <p:grpSp>
        <p:nvGrpSpPr>
          <p:cNvPr id="88" name="Group 30"/>
          <p:cNvGrpSpPr/>
          <p:nvPr/>
        </p:nvGrpSpPr>
        <p:grpSpPr bwMode="auto">
          <a:xfrm>
            <a:off x="2128761" y="3263852"/>
            <a:ext cx="1295190" cy="794112"/>
            <a:chOff x="185" y="3081"/>
            <a:chExt cx="1463" cy="897"/>
          </a:xfrm>
        </p:grpSpPr>
        <p:sp>
          <p:nvSpPr>
            <p:cNvPr id="89" name="Rectangle 31"/>
            <p:cNvSpPr>
              <a:spLocks noChangeArrowheads="1"/>
            </p:cNvSpPr>
            <p:nvPr/>
          </p:nvSpPr>
          <p:spPr bwMode="auto">
            <a:xfrm>
              <a:off x="185" y="3081"/>
              <a:ext cx="943"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zh-CN" altLang="en-US" sz="1000" b="1" kern="0" dirty="0">
                  <a:latin typeface="微软雅黑" panose="020B0503020204020204" pitchFamily="34" charset="-122"/>
                  <a:ea typeface="微软雅黑" panose="020B0503020204020204" pitchFamily="34" charset="-122"/>
                </a:rPr>
                <a:t>等待 </a:t>
              </a:r>
              <a:r>
                <a:rPr lang="en-US" altLang="zh-CN" sz="1000" b="1" kern="0" dirty="0">
                  <a:latin typeface="微软雅黑" panose="020B0503020204020204" pitchFamily="34" charset="-122"/>
                  <a:ea typeface="微软雅黑" panose="020B0503020204020204" pitchFamily="34" charset="-122"/>
                </a:rPr>
                <a:t>2MSL</a:t>
              </a:r>
              <a:endParaRPr lang="en-US" altLang="zh-CN" sz="1000" b="1" kern="0" dirty="0">
                <a:latin typeface="微软雅黑" panose="020B0503020204020204" pitchFamily="34" charset="-122"/>
                <a:ea typeface="微软雅黑" panose="020B0503020204020204" pitchFamily="34" charset="-122"/>
              </a:endParaRPr>
            </a:p>
          </p:txBody>
        </p:sp>
        <p:sp>
          <p:nvSpPr>
            <p:cNvPr id="90" name="Rectangle 32"/>
            <p:cNvSpPr>
              <a:spLocks noChangeArrowheads="1"/>
            </p:cNvSpPr>
            <p:nvPr/>
          </p:nvSpPr>
          <p:spPr bwMode="auto">
            <a:xfrm>
              <a:off x="1012" y="3097"/>
              <a:ext cx="601" cy="779"/>
            </a:xfrm>
            <a:prstGeom prst="rect">
              <a:avLst/>
            </a:prstGeom>
            <a:solidFill>
              <a:srgbClr val="7030A0"/>
            </a:solidFill>
            <a:ln>
              <a:noFill/>
            </a:ln>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91" name="Rectangle 33"/>
            <p:cNvSpPr>
              <a:spLocks noChangeArrowheads="1"/>
            </p:cNvSpPr>
            <p:nvPr/>
          </p:nvSpPr>
          <p:spPr bwMode="auto">
            <a:xfrm>
              <a:off x="1007" y="3292"/>
              <a:ext cx="641" cy="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n-US" altLang="zh-CN" sz="1000" b="1" kern="0" dirty="0">
                  <a:solidFill>
                    <a:schemeClr val="bg1"/>
                  </a:solidFill>
                  <a:latin typeface="微软雅黑" panose="020B0503020204020204" pitchFamily="34" charset="-122"/>
                  <a:ea typeface="微软雅黑" panose="020B0503020204020204" pitchFamily="34" charset="-122"/>
                </a:rPr>
                <a:t>TIME-</a:t>
              </a:r>
              <a:endParaRPr lang="en-US" altLang="zh-CN" sz="1000" b="1" kern="0" dirty="0">
                <a:solidFill>
                  <a:schemeClr val="bg1"/>
                </a:solidFill>
                <a:latin typeface="微软雅黑" panose="020B0503020204020204" pitchFamily="34" charset="-122"/>
                <a:ea typeface="微软雅黑" panose="020B0503020204020204" pitchFamily="34" charset="-122"/>
              </a:endParaRPr>
            </a:p>
            <a:p>
              <a:pPr defTabSz="762000" eaLnBrk="0" hangingPunct="0">
                <a:defRPr/>
              </a:pPr>
              <a:r>
                <a:rPr lang="en-US" altLang="zh-CN" sz="1000" b="1" kern="0" dirty="0">
                  <a:solidFill>
                    <a:schemeClr val="bg1"/>
                  </a:solidFill>
                  <a:latin typeface="微软雅黑" panose="020B0503020204020204" pitchFamily="34" charset="-122"/>
                  <a:ea typeface="微软雅黑" panose="020B0503020204020204" pitchFamily="34" charset="-122"/>
                </a:rPr>
                <a:t>WAIT</a:t>
              </a:r>
              <a:endParaRPr lang="en-US" altLang="zh-CN" sz="1000" b="1" kern="0" dirty="0">
                <a:solidFill>
                  <a:schemeClr val="bg1"/>
                </a:solidFill>
                <a:latin typeface="微软雅黑" panose="020B0503020204020204" pitchFamily="34" charset="-122"/>
                <a:ea typeface="微软雅黑" panose="020B0503020204020204" pitchFamily="34" charset="-122"/>
              </a:endParaRPr>
            </a:p>
          </p:txBody>
        </p:sp>
        <p:sp>
          <p:nvSpPr>
            <p:cNvPr id="92" name="Freeform 34"/>
            <p:cNvSpPr/>
            <p:nvPr/>
          </p:nvSpPr>
          <p:spPr bwMode="auto">
            <a:xfrm>
              <a:off x="185" y="3081"/>
              <a:ext cx="819" cy="799"/>
            </a:xfrm>
            <a:custGeom>
              <a:avLst/>
              <a:gdLst>
                <a:gd name="T0" fmla="*/ 749 w 635"/>
                <a:gd name="T1" fmla="*/ 0 h 499"/>
                <a:gd name="T2" fmla="*/ 0 w 635"/>
                <a:gd name="T3" fmla="*/ 0 h 499"/>
                <a:gd name="T4" fmla="*/ 0 w 635"/>
                <a:gd name="T5" fmla="*/ 799 h 499"/>
                <a:gd name="T6" fmla="*/ 749 w 635"/>
                <a:gd name="T7" fmla="*/ 799 h 49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5" h="499">
                  <a:moveTo>
                    <a:pt x="635" y="0"/>
                  </a:moveTo>
                  <a:lnTo>
                    <a:pt x="0" y="0"/>
                  </a:lnTo>
                  <a:lnTo>
                    <a:pt x="0" y="499"/>
                  </a:lnTo>
                  <a:lnTo>
                    <a:pt x="635" y="499"/>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93" name="Text Box 35"/>
            <p:cNvSpPr txBox="1">
              <a:spLocks noChangeArrowheads="1"/>
            </p:cNvSpPr>
            <p:nvPr/>
          </p:nvSpPr>
          <p:spPr bwMode="auto">
            <a:xfrm>
              <a:off x="267" y="3178"/>
              <a:ext cx="725" cy="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eaLnBrk="1" hangingPunct="1">
                <a:defRPr/>
              </a:pPr>
              <a:r>
                <a:rPr kumimoji="0" lang="en-US" altLang="zh-CN" sz="4000" kern="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a:t>
              </a:r>
              <a:endParaRPr kumimoji="0" lang="en-US" altLang="zh-CN" sz="4000" kern="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endParaRPr>
            </a:p>
          </p:txBody>
        </p:sp>
      </p:grpSp>
      <p:sp>
        <p:nvSpPr>
          <p:cNvPr id="94" name="Rectangle 36"/>
          <p:cNvSpPr>
            <a:spLocks noChangeArrowheads="1"/>
          </p:cNvSpPr>
          <p:nvPr/>
        </p:nvSpPr>
        <p:spPr bwMode="auto">
          <a:xfrm>
            <a:off x="5697395" y="3703063"/>
            <a:ext cx="532950" cy="294805"/>
          </a:xfrm>
          <a:prstGeom prst="rect">
            <a:avLst/>
          </a:prstGeom>
          <a:solidFill>
            <a:srgbClr val="00FF99"/>
          </a:solidFill>
          <a:ln>
            <a:solidFill>
              <a:schemeClr val="tx1"/>
            </a:solidFill>
          </a:ln>
          <a:effectLst/>
        </p:spPr>
        <p:txBody>
          <a:bodyPr wrap="none" lIns="91436" tIns="45718" rIns="91436" bIns="45718" anchor="ctr"/>
          <a:lstStyle/>
          <a:p>
            <a:pPr>
              <a:defRPr/>
            </a:pPr>
            <a:endParaRPr lang="zh-CN" altLang="en-US" sz="1000" b="1" kern="0">
              <a:latin typeface="微软雅黑" panose="020B0503020204020204" pitchFamily="34" charset="-122"/>
              <a:ea typeface="微软雅黑" panose="020B0503020204020204" pitchFamily="34" charset="-122"/>
            </a:endParaRPr>
          </a:p>
        </p:txBody>
      </p:sp>
      <p:grpSp>
        <p:nvGrpSpPr>
          <p:cNvPr id="95" name="Group 37"/>
          <p:cNvGrpSpPr/>
          <p:nvPr/>
        </p:nvGrpSpPr>
        <p:grpSpPr bwMode="auto">
          <a:xfrm>
            <a:off x="2103085" y="1220687"/>
            <a:ext cx="922481" cy="603775"/>
            <a:chOff x="156" y="792"/>
            <a:chExt cx="1042" cy="682"/>
          </a:xfrm>
        </p:grpSpPr>
        <p:sp>
          <p:nvSpPr>
            <p:cNvPr id="96" name="Freeform 38"/>
            <p:cNvSpPr/>
            <p:nvPr/>
          </p:nvSpPr>
          <p:spPr bwMode="auto">
            <a:xfrm>
              <a:off x="185" y="792"/>
              <a:ext cx="1013"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97" name="Rectangle 39"/>
            <p:cNvSpPr>
              <a:spLocks noChangeArrowheads="1"/>
            </p:cNvSpPr>
            <p:nvPr/>
          </p:nvSpPr>
          <p:spPr bwMode="auto">
            <a:xfrm>
              <a:off x="156" y="1187"/>
              <a:ext cx="78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zh-CN" altLang="en-US" sz="1000" b="1" kern="0" dirty="0">
                  <a:latin typeface="微软雅黑" panose="020B0503020204020204" pitchFamily="34" charset="-122"/>
                  <a:ea typeface="微软雅黑" panose="020B0503020204020204" pitchFamily="34" charset="-122"/>
                </a:rPr>
                <a:t>主动关闭</a:t>
              </a:r>
              <a:endParaRPr lang="zh-CN" altLang="en-US" sz="1000" b="1" kern="0" dirty="0">
                <a:latin typeface="微软雅黑" panose="020B0503020204020204" pitchFamily="34" charset="-122"/>
                <a:ea typeface="微软雅黑" panose="020B0503020204020204" pitchFamily="34" charset="-122"/>
              </a:endParaRPr>
            </a:p>
          </p:txBody>
        </p:sp>
      </p:grpSp>
      <p:sp>
        <p:nvSpPr>
          <p:cNvPr id="98" name="Freeform 40"/>
          <p:cNvSpPr/>
          <p:nvPr/>
        </p:nvSpPr>
        <p:spPr bwMode="auto">
          <a:xfrm>
            <a:off x="6098438" y="1183502"/>
            <a:ext cx="860369" cy="1620096"/>
          </a:xfrm>
          <a:custGeom>
            <a:avLst/>
            <a:gdLst>
              <a:gd name="T0" fmla="*/ 0 w 868"/>
              <a:gd name="T1" fmla="*/ 0 h 1493"/>
              <a:gd name="T2" fmla="*/ 1408112 w 868"/>
              <a:gd name="T3" fmla="*/ 13621 h 1493"/>
              <a:gd name="T4" fmla="*/ 1408112 w 868"/>
              <a:gd name="T5" fmla="*/ 2905125 h 1493"/>
              <a:gd name="T6" fmla="*/ 201159 w 868"/>
              <a:gd name="T7" fmla="*/ 2905125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99" name="Rectangle 41"/>
          <p:cNvSpPr>
            <a:spLocks noChangeArrowheads="1"/>
          </p:cNvSpPr>
          <p:nvPr/>
        </p:nvSpPr>
        <p:spPr bwMode="auto">
          <a:xfrm>
            <a:off x="6333132" y="2570170"/>
            <a:ext cx="69570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zh-CN" altLang="en-US" sz="1000" b="1" kern="0" dirty="0">
                <a:latin typeface="微软雅黑" panose="020B0503020204020204" pitchFamily="34" charset="-122"/>
                <a:ea typeface="微软雅黑" panose="020B0503020204020204" pitchFamily="34" charset="-122"/>
              </a:rPr>
              <a:t>被动关闭</a:t>
            </a:r>
            <a:endParaRPr lang="zh-CN" altLang="en-US" sz="1000" b="1" kern="0" dirty="0">
              <a:latin typeface="微软雅黑" panose="020B0503020204020204" pitchFamily="34" charset="-122"/>
              <a:ea typeface="微软雅黑" panose="020B0503020204020204" pitchFamily="34" charset="-122"/>
            </a:endParaRPr>
          </a:p>
        </p:txBody>
      </p:sp>
      <p:sp>
        <p:nvSpPr>
          <p:cNvPr id="100" name="Rectangle 42"/>
          <p:cNvSpPr>
            <a:spLocks noChangeArrowheads="1"/>
          </p:cNvSpPr>
          <p:nvPr/>
        </p:nvSpPr>
        <p:spPr bwMode="auto">
          <a:xfrm>
            <a:off x="4236470" y="1511063"/>
            <a:ext cx="759816" cy="262889"/>
          </a:xfrm>
          <a:prstGeom prst="rect">
            <a:avLst/>
          </a:prstGeom>
          <a:solidFill>
            <a:srgbClr val="00FFFF"/>
          </a:solidFill>
          <a:ln w="12700"/>
        </p:spPr>
        <p:style>
          <a:lnRef idx="2">
            <a:schemeClr val="dk1"/>
          </a:lnRef>
          <a:fillRef idx="1">
            <a:schemeClr val="lt1"/>
          </a:fillRef>
          <a:effectRef idx="0">
            <a:schemeClr val="dk1"/>
          </a:effectRef>
          <a:fontRef idx="minor">
            <a:schemeClr val="dk1"/>
          </a:fontRef>
        </p:style>
        <p:txBody>
          <a:bodyPr wrap="none" lIns="90484" tIns="44448" rIns="90484" bIns="44448">
            <a:spAutoFit/>
          </a:bodyPr>
          <a:lstStyle/>
          <a:p>
            <a:pPr algn="ctr" defTabSz="762000" eaLnBrk="0" hangingPunct="0">
              <a:defRPr/>
            </a:pPr>
            <a:r>
              <a:rPr lang="zh-CN" altLang="en-US" sz="1100" b="1" kern="0" dirty="0">
                <a:latin typeface="微软雅黑" panose="020B0503020204020204" pitchFamily="34" charset="-122"/>
                <a:ea typeface="微软雅黑" panose="020B0503020204020204" pitchFamily="34" charset="-122"/>
              </a:rPr>
              <a:t>数据传送</a:t>
            </a:r>
            <a:endParaRPr lang="zh-CN" altLang="en-US" sz="1100" b="1" kern="0" dirty="0">
              <a:latin typeface="微软雅黑" panose="020B0503020204020204" pitchFamily="34" charset="-122"/>
              <a:ea typeface="微软雅黑" panose="020B0503020204020204" pitchFamily="34" charset="-122"/>
            </a:endParaRPr>
          </a:p>
        </p:txBody>
      </p:sp>
      <p:grpSp>
        <p:nvGrpSpPr>
          <p:cNvPr id="101" name="Group 43"/>
          <p:cNvGrpSpPr/>
          <p:nvPr/>
        </p:nvGrpSpPr>
        <p:grpSpPr bwMode="auto">
          <a:xfrm>
            <a:off x="6121459" y="1287083"/>
            <a:ext cx="750734" cy="997731"/>
            <a:chOff x="4695" y="867"/>
            <a:chExt cx="848" cy="1127"/>
          </a:xfrm>
        </p:grpSpPr>
        <p:sp>
          <p:nvSpPr>
            <p:cNvPr id="102" name="Freeform 44"/>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103" name="Rectangle 45"/>
            <p:cNvSpPr>
              <a:spLocks noChangeArrowheads="1"/>
            </p:cNvSpPr>
            <p:nvPr/>
          </p:nvSpPr>
          <p:spPr bwMode="auto">
            <a:xfrm>
              <a:off x="5047" y="1120"/>
              <a:ext cx="496" cy="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zh-CN" altLang="en-US" sz="1000" b="1" kern="0" dirty="0">
                  <a:latin typeface="微软雅黑" panose="020B0503020204020204" pitchFamily="34" charset="-122"/>
                  <a:ea typeface="微软雅黑" panose="020B0503020204020204" pitchFamily="34" charset="-122"/>
                </a:rPr>
                <a:t>通知</a:t>
              </a:r>
              <a:endParaRPr lang="zh-CN" altLang="en-US" sz="1000" b="1" kern="0" dirty="0">
                <a:latin typeface="微软雅黑" panose="020B0503020204020204" pitchFamily="34" charset="-122"/>
                <a:ea typeface="微软雅黑" panose="020B0503020204020204" pitchFamily="34" charset="-122"/>
              </a:endParaRPr>
            </a:p>
            <a:p>
              <a:pPr defTabSz="762000" eaLnBrk="0" hangingPunct="0">
                <a:defRPr/>
              </a:pPr>
              <a:r>
                <a:rPr lang="zh-CN" altLang="en-US" sz="1000" b="1" kern="0" dirty="0">
                  <a:latin typeface="微软雅黑" panose="020B0503020204020204" pitchFamily="34" charset="-122"/>
                  <a:ea typeface="微软雅黑" panose="020B0503020204020204" pitchFamily="34" charset="-122"/>
                </a:rPr>
                <a:t>应用</a:t>
              </a:r>
              <a:endParaRPr lang="zh-CN" altLang="en-US" sz="1000" b="1" kern="0" dirty="0">
                <a:latin typeface="微软雅黑" panose="020B0503020204020204" pitchFamily="34" charset="-122"/>
                <a:ea typeface="微软雅黑" panose="020B0503020204020204" pitchFamily="34" charset="-122"/>
              </a:endParaRPr>
            </a:p>
            <a:p>
              <a:pPr defTabSz="762000" eaLnBrk="0" hangingPunct="0">
                <a:defRPr/>
              </a:pPr>
              <a:r>
                <a:rPr lang="zh-CN" altLang="en-US" sz="1000" b="1" kern="0" dirty="0">
                  <a:latin typeface="微软雅黑" panose="020B0503020204020204" pitchFamily="34" charset="-122"/>
                  <a:ea typeface="微软雅黑" panose="020B0503020204020204" pitchFamily="34" charset="-122"/>
                </a:rPr>
                <a:t>进程</a:t>
              </a:r>
              <a:endParaRPr lang="zh-CN" altLang="en-US" sz="1000" b="1" kern="0" dirty="0">
                <a:latin typeface="微软雅黑" panose="020B0503020204020204" pitchFamily="34" charset="-122"/>
                <a:ea typeface="微软雅黑" panose="020B0503020204020204" pitchFamily="34" charset="-122"/>
              </a:endParaRPr>
            </a:p>
          </p:txBody>
        </p:sp>
      </p:grpSp>
      <p:sp>
        <p:nvSpPr>
          <p:cNvPr id="108" name="Rectangle 50"/>
          <p:cNvSpPr>
            <a:spLocks noChangeArrowheads="1"/>
          </p:cNvSpPr>
          <p:nvPr/>
        </p:nvSpPr>
        <p:spPr bwMode="auto">
          <a:xfrm>
            <a:off x="3204397" y="1042741"/>
            <a:ext cx="27892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en-US" altLang="zh-CN" sz="1000" b="1" kern="0">
                <a:latin typeface="微软雅黑" panose="020B0503020204020204" pitchFamily="34" charset="-122"/>
                <a:ea typeface="微软雅黑" panose="020B0503020204020204" pitchFamily="34" charset="-122"/>
              </a:rPr>
              <a:t>A</a:t>
            </a:r>
            <a:endParaRPr lang="en-US" altLang="zh-CN" sz="1000" b="1" kern="0">
              <a:latin typeface="微软雅黑" panose="020B0503020204020204" pitchFamily="34" charset="-122"/>
              <a:ea typeface="微软雅黑" panose="020B0503020204020204" pitchFamily="34" charset="-122"/>
            </a:endParaRPr>
          </a:p>
        </p:txBody>
      </p:sp>
      <p:sp>
        <p:nvSpPr>
          <p:cNvPr id="109" name="Rectangle 51"/>
          <p:cNvSpPr>
            <a:spLocks noChangeArrowheads="1"/>
          </p:cNvSpPr>
          <p:nvPr/>
        </p:nvSpPr>
        <p:spPr bwMode="auto">
          <a:xfrm>
            <a:off x="5639240" y="1042741"/>
            <a:ext cx="27090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en-US" altLang="zh-CN" sz="1000" b="1" kern="0" dirty="0">
                <a:latin typeface="微软雅黑" panose="020B0503020204020204" pitchFamily="34" charset="-122"/>
                <a:ea typeface="微软雅黑" panose="020B0503020204020204" pitchFamily="34" charset="-122"/>
              </a:rPr>
              <a:t>B</a:t>
            </a:r>
            <a:endParaRPr lang="en-US" altLang="zh-CN" sz="1000" b="1" kern="0" dirty="0">
              <a:latin typeface="微软雅黑" panose="020B0503020204020204" pitchFamily="34" charset="-122"/>
              <a:ea typeface="微软雅黑" panose="020B0503020204020204" pitchFamily="34" charset="-122"/>
            </a:endParaRPr>
          </a:p>
        </p:txBody>
      </p:sp>
      <p:sp>
        <p:nvSpPr>
          <p:cNvPr id="110" name="Rectangle 52"/>
          <p:cNvSpPr>
            <a:spLocks noChangeArrowheads="1"/>
          </p:cNvSpPr>
          <p:nvPr/>
        </p:nvSpPr>
        <p:spPr bwMode="auto">
          <a:xfrm>
            <a:off x="2886307" y="825866"/>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zh-CN" altLang="en-US" sz="1200" b="1" kern="0" dirty="0">
                <a:latin typeface="微软雅黑" panose="020B0503020204020204" pitchFamily="34" charset="-122"/>
                <a:ea typeface="微软雅黑" panose="020B0503020204020204" pitchFamily="34" charset="-122"/>
              </a:rPr>
              <a:t>客户</a:t>
            </a:r>
            <a:endParaRPr lang="zh-CN" altLang="en-US" sz="1200" b="1" kern="0" dirty="0">
              <a:latin typeface="微软雅黑" panose="020B0503020204020204" pitchFamily="34" charset="-122"/>
              <a:ea typeface="微软雅黑" panose="020B0503020204020204" pitchFamily="34" charset="-122"/>
            </a:endParaRPr>
          </a:p>
        </p:txBody>
      </p:sp>
      <p:sp>
        <p:nvSpPr>
          <p:cNvPr id="111" name="Rectangle 53"/>
          <p:cNvSpPr>
            <a:spLocks noChangeArrowheads="1"/>
          </p:cNvSpPr>
          <p:nvPr/>
        </p:nvSpPr>
        <p:spPr bwMode="auto">
          <a:xfrm>
            <a:off x="5628973" y="82586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zh-CN" altLang="en-US" sz="1200" b="1" kern="0" dirty="0">
                <a:latin typeface="微软雅黑" panose="020B0503020204020204" pitchFamily="34" charset="-122"/>
                <a:ea typeface="微软雅黑" panose="020B0503020204020204" pitchFamily="34" charset="-122"/>
              </a:rPr>
              <a:t>服务器</a:t>
            </a:r>
            <a:endParaRPr lang="zh-CN" altLang="en-US" sz="1200" b="1" kern="0" dirty="0">
              <a:latin typeface="微软雅黑" panose="020B0503020204020204" pitchFamily="34" charset="-122"/>
              <a:ea typeface="微软雅黑" panose="020B0503020204020204" pitchFamily="34" charset="-122"/>
            </a:endParaRPr>
          </a:p>
        </p:txBody>
      </p:sp>
      <p:sp>
        <p:nvSpPr>
          <p:cNvPr id="112" name="Rectangle 54"/>
          <p:cNvSpPr>
            <a:spLocks noChangeArrowheads="1"/>
          </p:cNvSpPr>
          <p:nvPr/>
        </p:nvSpPr>
        <p:spPr bwMode="auto">
          <a:xfrm rot="20971112">
            <a:off x="4355353" y="2532598"/>
            <a:ext cx="695704" cy="243656"/>
          </a:xfrm>
          <a:prstGeom prst="rect">
            <a:avLst/>
          </a:prstGeom>
          <a:solidFill>
            <a:srgbClr val="00FFFF"/>
          </a:solidFill>
          <a:ln w="12700"/>
        </p:spPr>
        <p:style>
          <a:lnRef idx="2">
            <a:schemeClr val="dk1"/>
          </a:lnRef>
          <a:fillRef idx="1">
            <a:schemeClr val="lt1"/>
          </a:fillRef>
          <a:effectRef idx="0">
            <a:schemeClr val="dk1"/>
          </a:effectRef>
          <a:fontRef idx="minor">
            <a:schemeClr val="dk1"/>
          </a:fontRef>
        </p:style>
        <p:txBody>
          <a:bodyPr wrap="none" lIns="90484" tIns="44448" rIns="90484" bIns="44448">
            <a:spAutoFit/>
          </a:bodyPr>
          <a:lstStyle/>
          <a:p>
            <a:pPr defTabSz="762000" eaLnBrk="0" hangingPunct="0">
              <a:defRPr/>
            </a:pPr>
            <a:r>
              <a:rPr lang="zh-CN" altLang="en-US" sz="1000" b="1" kern="0" dirty="0">
                <a:latin typeface="微软雅黑" panose="020B0503020204020204" pitchFamily="34" charset="-122"/>
                <a:ea typeface="微软雅黑" panose="020B0503020204020204" pitchFamily="34" charset="-122"/>
              </a:rPr>
              <a:t>数据传送</a:t>
            </a:r>
            <a:endParaRPr lang="zh-CN" altLang="en-US" sz="1000" b="1" kern="0" dirty="0">
              <a:latin typeface="微软雅黑" panose="020B0503020204020204" pitchFamily="34" charset="-122"/>
              <a:ea typeface="微软雅黑" panose="020B0503020204020204" pitchFamily="34" charset="-122"/>
            </a:endParaRPr>
          </a:p>
        </p:txBody>
      </p:sp>
      <p:sp>
        <p:nvSpPr>
          <p:cNvPr id="113" name="Text Box 55"/>
          <p:cNvSpPr txBox="1">
            <a:spLocks noChangeArrowheads="1"/>
          </p:cNvSpPr>
          <p:nvPr/>
        </p:nvSpPr>
        <p:spPr bwMode="auto">
          <a:xfrm>
            <a:off x="5641577" y="3756179"/>
            <a:ext cx="541803" cy="187683"/>
          </a:xfrm>
          <a:prstGeom prst="rect">
            <a:avLst/>
          </a:prstGeom>
          <a:noFill/>
          <a:ln>
            <a:noFill/>
          </a:ln>
          <a:effectLst/>
          <a:extLst>
            <a:ext uri="{909E8E84-426E-40DD-AFC4-6F175D3DCCD1}">
              <a14:hiddenFill xmlns:a14="http://schemas.microsoft.com/office/drawing/2010/main">
                <a:solidFill>
                  <a:srgbClr val="66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a:r>
              <a:rPr lang="en-US" altLang="zh-CN" sz="1000" dirty="0">
                <a:latin typeface="微软雅黑" panose="020B0503020204020204" pitchFamily="34" charset="-122"/>
                <a:ea typeface="微软雅黑" panose="020B0503020204020204" pitchFamily="34" charset="-122"/>
              </a:rPr>
              <a:t>CLOSED</a:t>
            </a:r>
            <a:endParaRPr lang="en-US" altLang="zh-CN" sz="1000" dirty="0">
              <a:latin typeface="微软雅黑" panose="020B0503020204020204" pitchFamily="34" charset="-122"/>
              <a:ea typeface="微软雅黑" panose="020B0503020204020204" pitchFamily="34" charset="-122"/>
            </a:endParaRPr>
          </a:p>
        </p:txBody>
      </p:sp>
      <p:pic>
        <p:nvPicPr>
          <p:cNvPr id="115" name="Picture 134"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89734" y="1067337"/>
            <a:ext cx="270208" cy="270208"/>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134"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38885" y="1067337"/>
            <a:ext cx="270208" cy="270208"/>
          </a:xfrm>
          <a:prstGeom prst="rect">
            <a:avLst/>
          </a:prstGeom>
          <a:noFill/>
          <a:extLst>
            <a:ext uri="{909E8E84-426E-40DD-AFC4-6F175D3DCCD1}">
              <a14:hiddenFill xmlns:a14="http://schemas.microsoft.com/office/drawing/2010/main">
                <a:solidFill>
                  <a:srgbClr val="FFFFFF"/>
                </a:solidFill>
              </a14:hiddenFill>
            </a:ext>
          </a:extLst>
        </p:spPr>
      </p:pic>
      <p:sp>
        <p:nvSpPr>
          <p:cNvPr id="117" name="Rectangle 46"/>
          <p:cNvSpPr>
            <a:spLocks noChangeArrowheads="1"/>
          </p:cNvSpPr>
          <p:nvPr/>
        </p:nvSpPr>
        <p:spPr bwMode="auto">
          <a:xfrm>
            <a:off x="2821018" y="1424303"/>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en-US" altLang="zh-CN" sz="1000" b="1" kern="0" dirty="0">
                <a:solidFill>
                  <a:schemeClr val="bg1"/>
                </a:solidFill>
                <a:latin typeface="微软雅黑" panose="020B0503020204020204" pitchFamily="34" charset="-122"/>
                <a:ea typeface="微软雅黑" panose="020B0503020204020204" pitchFamily="34" charset="-122"/>
              </a:rPr>
              <a:t>ESTAB-</a:t>
            </a:r>
            <a:endParaRPr lang="en-US" altLang="zh-CN" sz="1000" b="1" kern="0" dirty="0">
              <a:solidFill>
                <a:schemeClr val="bg1"/>
              </a:solidFill>
              <a:latin typeface="微软雅黑" panose="020B0503020204020204" pitchFamily="34" charset="-122"/>
              <a:ea typeface="微软雅黑" panose="020B0503020204020204" pitchFamily="34" charset="-122"/>
            </a:endParaRPr>
          </a:p>
          <a:p>
            <a:pPr defTabSz="762000" eaLnBrk="0" hangingPunct="0">
              <a:defRPr/>
            </a:pPr>
            <a:r>
              <a:rPr lang="en-US" altLang="zh-CN" sz="1000" b="1" kern="0" dirty="0">
                <a:solidFill>
                  <a:schemeClr val="bg1"/>
                </a:solidFill>
                <a:latin typeface="微软雅黑" panose="020B0503020204020204" pitchFamily="34" charset="-122"/>
                <a:ea typeface="微软雅黑" panose="020B0503020204020204" pitchFamily="34" charset="-122"/>
              </a:rPr>
              <a:t>LISHED</a:t>
            </a:r>
            <a:endParaRPr lang="en-US" altLang="zh-CN" sz="1000" b="1" kern="0" dirty="0">
              <a:solidFill>
                <a:schemeClr val="bg1"/>
              </a:solidFill>
              <a:latin typeface="微软雅黑" panose="020B0503020204020204" pitchFamily="34" charset="-122"/>
              <a:ea typeface="微软雅黑" panose="020B0503020204020204" pitchFamily="34" charset="-122"/>
            </a:endParaRPr>
          </a:p>
        </p:txBody>
      </p:sp>
      <p:sp>
        <p:nvSpPr>
          <p:cNvPr id="118" name="Rectangle 47"/>
          <p:cNvSpPr>
            <a:spLocks noChangeArrowheads="1"/>
          </p:cNvSpPr>
          <p:nvPr/>
        </p:nvSpPr>
        <p:spPr bwMode="auto">
          <a:xfrm>
            <a:off x="5642883" y="1667762"/>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defRPr/>
            </a:pPr>
            <a:r>
              <a:rPr lang="en-US" altLang="zh-CN" sz="1000" b="1" kern="0" dirty="0">
                <a:solidFill>
                  <a:schemeClr val="bg1"/>
                </a:solidFill>
                <a:latin typeface="微软雅黑" panose="020B0503020204020204" pitchFamily="34" charset="-122"/>
                <a:ea typeface="微软雅黑" panose="020B0503020204020204" pitchFamily="34" charset="-122"/>
              </a:rPr>
              <a:t>ESTAB-</a:t>
            </a:r>
            <a:endParaRPr lang="en-US" altLang="zh-CN" sz="1000" b="1" kern="0" dirty="0">
              <a:solidFill>
                <a:schemeClr val="bg1"/>
              </a:solidFill>
              <a:latin typeface="微软雅黑" panose="020B0503020204020204" pitchFamily="34" charset="-122"/>
              <a:ea typeface="微软雅黑" panose="020B0503020204020204" pitchFamily="34" charset="-122"/>
            </a:endParaRPr>
          </a:p>
          <a:p>
            <a:pPr defTabSz="762000" eaLnBrk="0" hangingPunct="0">
              <a:defRPr/>
            </a:pPr>
            <a:r>
              <a:rPr lang="en-US" altLang="zh-CN" sz="1000" b="1" kern="0" dirty="0">
                <a:solidFill>
                  <a:schemeClr val="bg1"/>
                </a:solidFill>
                <a:latin typeface="微软雅黑" panose="020B0503020204020204" pitchFamily="34" charset="-122"/>
                <a:ea typeface="微软雅黑" panose="020B0503020204020204" pitchFamily="34" charset="-122"/>
              </a:rPr>
              <a:t>LISHED</a:t>
            </a:r>
            <a:endParaRPr lang="en-US" altLang="zh-CN" sz="1000" b="1" kern="0" dirty="0">
              <a:solidFill>
                <a:schemeClr val="bg1"/>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2857405" y="3984588"/>
            <a:ext cx="541802" cy="294805"/>
            <a:chOff x="2857404" y="3984586"/>
            <a:chExt cx="541802" cy="294805"/>
          </a:xfrm>
        </p:grpSpPr>
        <p:sp>
          <p:nvSpPr>
            <p:cNvPr id="61" name="Rectangle 3"/>
            <p:cNvSpPr>
              <a:spLocks noChangeArrowheads="1"/>
            </p:cNvSpPr>
            <p:nvPr/>
          </p:nvSpPr>
          <p:spPr bwMode="auto">
            <a:xfrm>
              <a:off x="2860900" y="3984586"/>
              <a:ext cx="532064" cy="294805"/>
            </a:xfrm>
            <a:prstGeom prst="rect">
              <a:avLst/>
            </a:prstGeom>
            <a:solidFill>
              <a:srgbClr val="00FF99"/>
            </a:solidFill>
            <a:ln w="12700" algn="ctr">
              <a:solidFill>
                <a:schemeClr val="tx1"/>
              </a:solidFill>
              <a:miter lim="800000"/>
            </a:ln>
            <a:effectLst/>
          </p:spPr>
          <p:txBody>
            <a:bodyPr wrap="none" anchor="ctr"/>
            <a:lstStyle/>
            <a:p>
              <a:pPr>
                <a:defRPr/>
              </a:pPr>
              <a:endParaRPr lang="zh-CN" altLang="en-US" sz="1000" b="1" kern="0">
                <a:latin typeface="微软雅黑" panose="020B0503020204020204" pitchFamily="34" charset="-122"/>
                <a:ea typeface="微软雅黑" panose="020B0503020204020204" pitchFamily="34" charset="-122"/>
              </a:endParaRPr>
            </a:p>
          </p:txBody>
        </p:sp>
        <p:sp>
          <p:nvSpPr>
            <p:cNvPr id="119" name="Text Box 4"/>
            <p:cNvSpPr txBox="1">
              <a:spLocks noChangeArrowheads="1"/>
            </p:cNvSpPr>
            <p:nvPr/>
          </p:nvSpPr>
          <p:spPr bwMode="auto">
            <a:xfrm>
              <a:off x="2857404" y="4031507"/>
              <a:ext cx="541802" cy="187684"/>
            </a:xfrm>
            <a:prstGeom prst="rect">
              <a:avLst/>
            </a:prstGeom>
            <a:noFill/>
            <a:ln>
              <a:noFill/>
            </a:ln>
            <a:effec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defRPr/>
              </a:pPr>
              <a:r>
                <a:rPr lang="en-US" altLang="zh-CN" sz="1000" kern="0" dirty="0">
                  <a:latin typeface="微软雅黑" panose="020B0503020204020204" pitchFamily="34" charset="-122"/>
                  <a:ea typeface="微软雅黑" panose="020B0503020204020204" pitchFamily="34" charset="-122"/>
                </a:rPr>
                <a:t>CLOSED</a:t>
              </a:r>
              <a:endParaRPr lang="en-US" altLang="zh-CN" sz="1000" kern="0" dirty="0">
                <a:latin typeface="微软雅黑" panose="020B0503020204020204" pitchFamily="34" charset="-122"/>
                <a:ea typeface="微软雅黑" panose="020B0503020204020204" pitchFamily="34" charset="-122"/>
              </a:endParaRPr>
            </a:p>
          </p:txBody>
        </p:sp>
      </p:grpSp>
      <p:sp>
        <p:nvSpPr>
          <p:cNvPr id="59" name="矩形 58"/>
          <p:cNvSpPr/>
          <p:nvPr/>
        </p:nvSpPr>
        <p:spPr>
          <a:xfrm>
            <a:off x="6958806" y="2284813"/>
            <a:ext cx="2070766" cy="530912"/>
          </a:xfrm>
          <a:prstGeom prst="rect">
            <a:avLst/>
          </a:prstGeom>
        </p:spPr>
        <p:txBody>
          <a:bodyPr wrap="square" lIns="91436" tIns="45718" rIns="91436" bIns="45718">
            <a:spAutoFit/>
          </a:bodyPr>
          <a:lstStyle/>
          <a:p>
            <a:r>
              <a:rPr lang="zh-CN" altLang="en-US" sz="1400" b="1" dirty="0">
                <a:solidFill>
                  <a:schemeClr val="accent6">
                    <a:lumMod val="75000"/>
                  </a:schemeClr>
                </a:solidFill>
                <a:latin typeface="微软雅黑" panose="020B0503020204020204" pitchFamily="34" charset="-122"/>
                <a:ea typeface="微软雅黑" panose="020B0503020204020204" pitchFamily="34" charset="-122"/>
              </a:rPr>
              <a:t>发送 </a:t>
            </a:r>
            <a:r>
              <a:rPr lang="en-US" altLang="zh-CN" sz="1400" b="1" dirty="0">
                <a:solidFill>
                  <a:schemeClr val="accent6">
                    <a:lumMod val="75000"/>
                  </a:schemeClr>
                </a:solidFill>
                <a:latin typeface="微软雅黑" panose="020B0503020204020204" pitchFamily="34" charset="-122"/>
                <a:ea typeface="微软雅黑" panose="020B0503020204020204" pitchFamily="34" charset="-122"/>
              </a:rPr>
              <a:t>TCP</a:t>
            </a:r>
            <a:r>
              <a:rPr lang="zh-CN" altLang="en-US" sz="1400" b="1" dirty="0">
                <a:solidFill>
                  <a:schemeClr val="accent6">
                    <a:lumMod val="75000"/>
                  </a:schemeClr>
                </a:solidFill>
                <a:latin typeface="微软雅黑" panose="020B0503020204020204" pitchFamily="34" charset="-122"/>
                <a:ea typeface="微软雅黑" panose="020B0503020204020204" pitchFamily="34" charset="-122"/>
              </a:rPr>
              <a:t>普通确认报文段，并进入关闭状态。</a:t>
            </a:r>
            <a:endParaRPr lang="zh-CN" altLang="en-US" sz="1400" dirty="0">
              <a:solidFill>
                <a:schemeClr val="accent6">
                  <a:lumMod val="75000"/>
                </a:schemeClr>
              </a:solidFill>
            </a:endParaRPr>
          </a:p>
        </p:txBody>
      </p:sp>
      <p:sp>
        <p:nvSpPr>
          <p:cNvPr id="60" name="矩形 59"/>
          <p:cNvSpPr/>
          <p:nvPr/>
        </p:nvSpPr>
        <p:spPr>
          <a:xfrm>
            <a:off x="6261357" y="3022710"/>
            <a:ext cx="2070766" cy="530912"/>
          </a:xfrm>
          <a:prstGeom prst="rect">
            <a:avLst/>
          </a:prstGeom>
        </p:spPr>
        <p:txBody>
          <a:bodyPr wrap="square" lIns="91436" tIns="45718" rIns="91436" bIns="45718">
            <a:spAutoFit/>
          </a:bodyPr>
          <a:lstStyle/>
          <a:p>
            <a:r>
              <a:rPr lang="zh-CN" altLang="en-US" sz="1400" b="1" dirty="0">
                <a:solidFill>
                  <a:srgbClr val="7030A0"/>
                </a:solidFill>
                <a:latin typeface="微软雅黑" panose="020B0503020204020204" pitchFamily="34" charset="-122"/>
                <a:ea typeface="微软雅黑" panose="020B0503020204020204" pitchFamily="34" charset="-122"/>
              </a:rPr>
              <a:t>发送 </a:t>
            </a:r>
            <a:r>
              <a:rPr lang="en-US" altLang="zh-CN" sz="1400" b="1" dirty="0">
                <a:solidFill>
                  <a:srgbClr val="7030A0"/>
                </a:solidFill>
                <a:latin typeface="微软雅黑" panose="020B0503020204020204" pitchFamily="34" charset="-122"/>
                <a:ea typeface="微软雅黑" panose="020B0503020204020204" pitchFamily="34" charset="-122"/>
              </a:rPr>
              <a:t>TCP</a:t>
            </a:r>
            <a:r>
              <a:rPr lang="zh-CN" altLang="en-US" sz="1400" b="1" dirty="0">
                <a:solidFill>
                  <a:srgbClr val="7030A0"/>
                </a:solidFill>
                <a:latin typeface="微软雅黑" panose="020B0503020204020204" pitchFamily="34" charset="-122"/>
                <a:ea typeface="微软雅黑" panose="020B0503020204020204" pitchFamily="34" charset="-122"/>
              </a:rPr>
              <a:t>释放连接报文段，释放连接。</a:t>
            </a:r>
            <a:endParaRPr lang="zh-CN" altLang="en-US" sz="1400" dirty="0">
              <a:solidFill>
                <a:srgbClr val="7030A0"/>
              </a:solidFill>
            </a:endParaRPr>
          </a:p>
        </p:txBody>
      </p:sp>
      <p:sp>
        <p:nvSpPr>
          <p:cNvPr id="62" name="Rectangle 9"/>
          <p:cNvSpPr>
            <a:spLocks noChangeArrowheads="1"/>
          </p:cNvSpPr>
          <p:nvPr/>
        </p:nvSpPr>
        <p:spPr bwMode="auto">
          <a:xfrm rot="597975">
            <a:off x="3466445" y="1837739"/>
            <a:ext cx="2308859" cy="243457"/>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4" tIns="44448" rIns="90484" bIns="44448">
            <a:spAutoFit/>
          </a:bodyPr>
          <a:lstStyle/>
          <a:p>
            <a:pPr defTabSz="762000" eaLnBrk="0" hangingPunct="0">
              <a:defRPr/>
            </a:pPr>
            <a:r>
              <a:rPr lang="en-US" altLang="zh-CN" sz="1000" b="1" kern="0" dirty="0">
                <a:latin typeface="微软雅黑" panose="020B0503020204020204" pitchFamily="34" charset="-122"/>
                <a:ea typeface="微软雅黑" panose="020B0503020204020204" pitchFamily="34" charset="-122"/>
              </a:rPr>
              <a:t>FIN = 1, ACK=1</a:t>
            </a:r>
            <a:r>
              <a:rPr lang="zh-CN" altLang="en-US" sz="1000" b="1" kern="0" dirty="0">
                <a:latin typeface="微软雅黑" panose="020B0503020204020204" pitchFamily="34" charset="-122"/>
                <a:ea typeface="微软雅黑" panose="020B0503020204020204" pitchFamily="34" charset="-122"/>
              </a:rPr>
              <a:t>，</a:t>
            </a:r>
            <a:r>
              <a:rPr lang="en-US" altLang="zh-CN" sz="1000" b="1" kern="0" dirty="0">
                <a:latin typeface="微软雅黑" panose="020B0503020204020204" pitchFamily="34" charset="-122"/>
                <a:ea typeface="微软雅黑" panose="020B0503020204020204" pitchFamily="34" charset="-122"/>
              </a:rPr>
              <a:t>seq = u</a:t>
            </a:r>
            <a:r>
              <a:rPr lang="zh-CN" altLang="en-US" sz="1000" b="1" kern="0" dirty="0">
                <a:latin typeface="微软雅黑" panose="020B0503020204020204" pitchFamily="34" charset="-122"/>
                <a:ea typeface="微软雅黑" panose="020B0503020204020204" pitchFamily="34" charset="-122"/>
              </a:rPr>
              <a:t>，</a:t>
            </a:r>
            <a:r>
              <a:rPr lang="en-US" altLang="zh-CN" sz="1000" b="1" kern="0" dirty="0">
                <a:latin typeface="微软雅黑" panose="020B0503020204020204" pitchFamily="34" charset="-122"/>
                <a:ea typeface="微软雅黑" panose="020B0503020204020204" pitchFamily="34" charset="-122"/>
              </a:rPr>
              <a:t>ack=v</a:t>
            </a:r>
            <a:endParaRPr lang="en-US" altLang="zh-CN" sz="1000" b="1" kern="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1000"/>
                                  </p:stCondLst>
                                  <p:childTnLst>
                                    <p:set>
                                      <p:cBhvr>
                                        <p:cTn id="6" dur="1" fill="hold">
                                          <p:stCondLst>
                                            <p:cond delay="0"/>
                                          </p:stCondLst>
                                        </p:cTn>
                                        <p:tgtEl>
                                          <p:spTgt spid="88"/>
                                        </p:tgtEl>
                                        <p:attrNameLst>
                                          <p:attrName>style.visibility</p:attrName>
                                        </p:attrNameLst>
                                      </p:cBhvr>
                                      <p:to>
                                        <p:strVal val="visible"/>
                                      </p:to>
                                    </p:set>
                                    <p:animEffect transition="in" filter="wipe(up)">
                                      <p:cBhvr>
                                        <p:cTn id="7" dur="2000"/>
                                        <p:tgtEl>
                                          <p:spTgt spid="88"/>
                                        </p:tgtEl>
                                      </p:cBhvr>
                                    </p:animEffect>
                                  </p:childTnLst>
                                </p:cTn>
                              </p:par>
                            </p:childTnLst>
                          </p:cTn>
                        </p:par>
                        <p:par>
                          <p:cTn id="8" fill="hold">
                            <p:stCondLst>
                              <p:cond delay="3000"/>
                            </p:stCondLst>
                            <p:childTnLst>
                              <p:par>
                                <p:cTn id="9" presetID="22" presetClass="entr" presetSubtype="1" fill="hold" nodeType="afterEffect">
                                  <p:stCondLst>
                                    <p:cond delay="100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325" y="972074"/>
            <a:ext cx="8857254" cy="3992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AutoShape 5"/>
          <p:cNvSpPr>
            <a:spLocks noChangeArrowheads="1"/>
          </p:cNvSpPr>
          <p:nvPr/>
        </p:nvSpPr>
        <p:spPr bwMode="auto">
          <a:xfrm>
            <a:off x="508098" y="480918"/>
            <a:ext cx="8053711" cy="388721"/>
          </a:xfrm>
          <a:prstGeom prst="roundRect">
            <a:avLst>
              <a:gd name="adj" fmla="val 16667"/>
            </a:avLst>
          </a:prstGeom>
          <a:solidFill>
            <a:srgbClr val="0089FA"/>
          </a:solidFill>
          <a:ln>
            <a:noFill/>
          </a:ln>
          <a:effectLst/>
        </p:spPr>
        <p:txBody>
          <a:bodyPr wrap="none" lIns="91436" tIns="45718" rIns="91436" bIns="45718" anchor="ctr"/>
          <a:lstStyle/>
          <a:p>
            <a:endParaRPr lang="zh-CN" altLang="en-US">
              <a:solidFill>
                <a:prstClr val="black"/>
              </a:solidFill>
            </a:endParaRPr>
          </a:p>
        </p:txBody>
      </p:sp>
      <p:sp>
        <p:nvSpPr>
          <p:cNvPr id="5" name="Rectangle 6"/>
          <p:cNvSpPr>
            <a:spLocks noChangeArrowheads="1"/>
          </p:cNvSpPr>
          <p:nvPr/>
        </p:nvSpPr>
        <p:spPr bwMode="auto">
          <a:xfrm>
            <a:off x="2754600" y="449018"/>
            <a:ext cx="28905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400" b="1" dirty="0">
                <a:solidFill>
                  <a:prstClr val="white"/>
                </a:solidFill>
                <a:latin typeface="微软雅黑" panose="020B0503020204020204" pitchFamily="34" charset="-122"/>
                <a:ea typeface="微软雅黑" panose="020B0503020204020204" pitchFamily="34" charset="-122"/>
              </a:rPr>
              <a:t>2MSL</a:t>
            </a:r>
            <a:r>
              <a:rPr lang="zh-CN" altLang="en-US" sz="2400" b="1" dirty="0">
                <a:solidFill>
                  <a:prstClr val="white"/>
                </a:solidFill>
                <a:latin typeface="微软雅黑" panose="020B0503020204020204" pitchFamily="34" charset="-122"/>
                <a:ea typeface="微软雅黑" panose="020B0503020204020204" pitchFamily="34" charset="-122"/>
              </a:rPr>
              <a:t>是否有必要？</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5" y="693831"/>
            <a:ext cx="8053711" cy="388721"/>
          </a:xfrm>
          <a:prstGeom prst="roundRect">
            <a:avLst>
              <a:gd name="adj" fmla="val 16667"/>
            </a:avLst>
          </a:prstGeom>
          <a:solidFill>
            <a:srgbClr val="0089FA"/>
          </a:solidFill>
          <a:ln>
            <a:noFill/>
          </a:ln>
          <a:effectLst/>
        </p:spPr>
        <p:txBody>
          <a:bodyPr wrap="none" lIns="91436" tIns="45718" rIns="91436" bIns="45718" anchor="ctr"/>
          <a:lstStyle/>
          <a:p>
            <a:endParaRPr lang="zh-CN" altLang="en-US"/>
          </a:p>
        </p:txBody>
      </p:sp>
      <p:sp>
        <p:nvSpPr>
          <p:cNvPr id="3" name="Rectangle 6"/>
          <p:cNvSpPr>
            <a:spLocks noChangeArrowheads="1"/>
          </p:cNvSpPr>
          <p:nvPr/>
        </p:nvSpPr>
        <p:spPr bwMode="auto">
          <a:xfrm>
            <a:off x="1027608" y="642416"/>
            <a:ext cx="7088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A </a:t>
            </a:r>
            <a:r>
              <a:rPr lang="zh-CN" altLang="en-US" sz="2400" b="1" dirty="0">
                <a:solidFill>
                  <a:schemeClr val="bg1"/>
                </a:solidFill>
                <a:latin typeface="微软雅黑" panose="020B0503020204020204" pitchFamily="34" charset="-122"/>
                <a:ea typeface="微软雅黑" panose="020B0503020204020204" pitchFamily="34" charset="-122"/>
              </a:rPr>
              <a:t>必须等待 </a:t>
            </a:r>
            <a:r>
              <a:rPr lang="en-US" altLang="zh-CN" sz="2400" b="1" dirty="0">
                <a:solidFill>
                  <a:schemeClr val="bg1"/>
                </a:solidFill>
                <a:latin typeface="微软雅黑" panose="020B0503020204020204" pitchFamily="34" charset="-122"/>
                <a:ea typeface="微软雅黑" panose="020B0503020204020204" pitchFamily="34" charset="-122"/>
              </a:rPr>
              <a:t>2MSL</a:t>
            </a:r>
            <a:r>
              <a:rPr lang="zh-CN" altLang="en-US" sz="2400" b="1" dirty="0">
                <a:solidFill>
                  <a:schemeClr val="bg1"/>
                </a:solidFill>
                <a:latin typeface="微软雅黑" panose="020B0503020204020204" pitchFamily="34" charset="-122"/>
                <a:ea typeface="微软雅黑" panose="020B0503020204020204" pitchFamily="34" charset="-122"/>
              </a:rPr>
              <a:t>（最长报文寿命）</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的时间的理由</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 name="Rectangle 8"/>
          <p:cNvSpPr>
            <a:spLocks noChangeArrowheads="1"/>
          </p:cNvSpPr>
          <p:nvPr/>
        </p:nvSpPr>
        <p:spPr bwMode="auto">
          <a:xfrm>
            <a:off x="545145" y="1106856"/>
            <a:ext cx="8053711"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42900" indent="-34290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第一</a:t>
            </a:r>
            <a:r>
              <a:rPr lang="zh-CN" altLang="en-US" sz="2000" b="1" dirty="0">
                <a:latin typeface="微软雅黑" panose="020B0503020204020204" pitchFamily="34" charset="-122"/>
                <a:ea typeface="微软雅黑" panose="020B0503020204020204" pitchFamily="34" charset="-122"/>
              </a:rPr>
              <a:t>，为了保证 </a:t>
            </a:r>
            <a:r>
              <a:rPr lang="en-US" altLang="zh-CN" sz="2000" b="1" dirty="0">
                <a:latin typeface="微软雅黑" panose="020B0503020204020204" pitchFamily="34" charset="-122"/>
                <a:ea typeface="微软雅黑" panose="020B0503020204020204" pitchFamily="34" charset="-122"/>
              </a:rPr>
              <a:t>A </a:t>
            </a:r>
            <a:r>
              <a:rPr lang="zh-CN" altLang="en-US" sz="2000" b="1" dirty="0">
                <a:latin typeface="微软雅黑" panose="020B0503020204020204" pitchFamily="34" charset="-122"/>
                <a:ea typeface="微软雅黑" panose="020B0503020204020204" pitchFamily="34" charset="-122"/>
              </a:rPr>
              <a:t>发送的最后一个 </a:t>
            </a:r>
            <a:r>
              <a:rPr lang="en-US" altLang="zh-CN" sz="2000" b="1" dirty="0">
                <a:latin typeface="微软雅黑" panose="020B0503020204020204" pitchFamily="34" charset="-122"/>
                <a:ea typeface="微软雅黑" panose="020B0503020204020204" pitchFamily="34" charset="-122"/>
              </a:rPr>
              <a:t>ACK </a:t>
            </a:r>
            <a:r>
              <a:rPr lang="zh-CN" altLang="en-US" sz="2000" b="1" dirty="0">
                <a:latin typeface="微软雅黑" panose="020B0503020204020204" pitchFamily="34" charset="-122"/>
                <a:ea typeface="微软雅黑" panose="020B0503020204020204" pitchFamily="34" charset="-122"/>
              </a:rPr>
              <a:t>报文段能够到达 </a:t>
            </a:r>
            <a:r>
              <a:rPr lang="en-US" altLang="zh-CN" sz="2000" b="1" dirty="0">
                <a:latin typeface="微软雅黑" panose="020B0503020204020204" pitchFamily="34" charset="-122"/>
                <a:ea typeface="微软雅黑" panose="020B0503020204020204" pitchFamily="34" charset="-122"/>
              </a:rPr>
              <a:t>B</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第二</a:t>
            </a:r>
            <a:r>
              <a:rPr lang="zh-CN" altLang="en-US" sz="2000" b="1" dirty="0">
                <a:latin typeface="微软雅黑" panose="020B0503020204020204" pitchFamily="34" charset="-122"/>
                <a:ea typeface="微软雅黑" panose="020B0503020204020204" pitchFamily="34" charset="-122"/>
              </a:rPr>
              <a:t>，防止 “已失效的连接请求报文段”出现。</a:t>
            </a:r>
            <a:endParaRPr lang="zh-CN" altLang="en-US" sz="2000" b="1" dirty="0">
              <a:latin typeface="微软雅黑" panose="020B0503020204020204" pitchFamily="34" charset="-122"/>
              <a:ea typeface="微软雅黑" panose="020B0503020204020204" pitchFamily="34" charset="-122"/>
            </a:endParaRPr>
          </a:p>
        </p:txBody>
      </p:sp>
      <p:sp>
        <p:nvSpPr>
          <p:cNvPr id="5" name="AutoShape 5"/>
          <p:cNvSpPr>
            <a:spLocks noChangeArrowheads="1"/>
          </p:cNvSpPr>
          <p:nvPr/>
        </p:nvSpPr>
        <p:spPr bwMode="auto">
          <a:xfrm>
            <a:off x="545145" y="2238860"/>
            <a:ext cx="8053711" cy="388721"/>
          </a:xfrm>
          <a:prstGeom prst="roundRect">
            <a:avLst>
              <a:gd name="adj" fmla="val 16667"/>
            </a:avLst>
          </a:prstGeom>
          <a:solidFill>
            <a:srgbClr val="0089FA"/>
          </a:solidFill>
          <a:ln>
            <a:noFill/>
          </a:ln>
          <a:effectLst/>
        </p:spPr>
        <p:txBody>
          <a:bodyPr wrap="none" lIns="91436" tIns="45718" rIns="91436" bIns="45718" anchor="ctr"/>
          <a:lstStyle/>
          <a:p>
            <a:endParaRPr lang="zh-CN" altLang="en-US"/>
          </a:p>
        </p:txBody>
      </p:sp>
      <p:sp>
        <p:nvSpPr>
          <p:cNvPr id="6" name="Rectangle 6"/>
          <p:cNvSpPr>
            <a:spLocks noChangeArrowheads="1"/>
          </p:cNvSpPr>
          <p:nvPr/>
        </p:nvSpPr>
        <p:spPr bwMode="auto">
          <a:xfrm>
            <a:off x="3710232" y="2187445"/>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保活计时器</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 name="Rectangle 8"/>
          <p:cNvSpPr>
            <a:spLocks noChangeArrowheads="1"/>
          </p:cNvSpPr>
          <p:nvPr/>
        </p:nvSpPr>
        <p:spPr bwMode="auto">
          <a:xfrm>
            <a:off x="545145" y="2651883"/>
            <a:ext cx="8053711" cy="178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用来防止在</a:t>
            </a:r>
            <a:r>
              <a:rPr lang="en-US" altLang="zh-CN" sz="2000" b="1" dirty="0">
                <a:latin typeface="微软雅黑" panose="020B0503020204020204" pitchFamily="34" charset="-122"/>
                <a:ea typeface="微软雅黑" panose="020B0503020204020204" pitchFamily="34" charset="-122"/>
              </a:rPr>
              <a:t>TCP</a:t>
            </a:r>
            <a:r>
              <a:rPr lang="zh-CN" altLang="en-US" sz="2000" b="1" dirty="0">
                <a:latin typeface="微软雅黑" panose="020B0503020204020204" pitchFamily="34" charset="-122"/>
                <a:ea typeface="微软雅黑" panose="020B0503020204020204" pitchFamily="34" charset="-122"/>
              </a:rPr>
              <a:t>连接出现长时期的空闲。</a:t>
            </a:r>
            <a:endParaRPr lang="en-US" altLang="zh-CN" sz="2000"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保活计时器 通常设置为</a:t>
            </a:r>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小时。若服务器过了</a:t>
            </a:r>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小时还没有收到客户的信息，它就发送探测报文段。若发送了</a:t>
            </a:r>
            <a:r>
              <a:rPr lang="en-US" altLang="zh-CN" sz="2000" b="1" dirty="0">
                <a:latin typeface="微软雅黑" panose="020B0503020204020204" pitchFamily="34" charset="-122"/>
                <a:ea typeface="微软雅黑" panose="020B0503020204020204" pitchFamily="34" charset="-122"/>
              </a:rPr>
              <a:t>10</a:t>
            </a:r>
            <a:r>
              <a:rPr lang="zh-CN" altLang="en-US" sz="2000" b="1" dirty="0">
                <a:latin typeface="微软雅黑" panose="020B0503020204020204" pitchFamily="34" charset="-122"/>
                <a:ea typeface="微软雅黑" panose="020B0503020204020204" pitchFamily="34" charset="-122"/>
              </a:rPr>
              <a:t>个探测报文段（每一个相隔</a:t>
            </a:r>
            <a:r>
              <a:rPr lang="en-US" altLang="zh-CN" sz="2000" b="1" dirty="0">
                <a:latin typeface="微软雅黑" panose="020B0503020204020204" pitchFamily="34" charset="-122"/>
                <a:ea typeface="微软雅黑" panose="020B0503020204020204" pitchFamily="34" charset="-122"/>
              </a:rPr>
              <a:t>75</a:t>
            </a:r>
            <a:r>
              <a:rPr lang="zh-CN" altLang="en-US" sz="2000" b="1" dirty="0">
                <a:latin typeface="微软雅黑" panose="020B0503020204020204" pitchFamily="34" charset="-122"/>
                <a:ea typeface="微软雅黑" panose="020B0503020204020204" pitchFamily="34" charset="-122"/>
              </a:rPr>
              <a:t>秒）还没有响应，就假定客户出了故障，因而就终止该连接。 </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 y="333377"/>
            <a:ext cx="9144000" cy="481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5" y="692362"/>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3" name="Rectangle 6"/>
          <p:cNvSpPr>
            <a:spLocks noChangeArrowheads="1"/>
          </p:cNvSpPr>
          <p:nvPr/>
        </p:nvSpPr>
        <p:spPr bwMode="auto">
          <a:xfrm>
            <a:off x="2528965" y="659151"/>
            <a:ext cx="4104774"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端口号 </a:t>
            </a:r>
            <a:r>
              <a:rPr lang="en-US" altLang="zh-CN" sz="2000" b="1" dirty="0">
                <a:solidFill>
                  <a:schemeClr val="bg1"/>
                </a:solidFill>
                <a:latin typeface="微软雅黑" panose="020B0503020204020204" pitchFamily="34" charset="-122"/>
                <a:ea typeface="微软雅黑" panose="020B0503020204020204" pitchFamily="34" charset="-122"/>
              </a:rPr>
              <a:t>(protocol port number)</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Rectangle 68"/>
          <p:cNvSpPr>
            <a:spLocks noChangeArrowheads="1"/>
          </p:cNvSpPr>
          <p:nvPr/>
        </p:nvSpPr>
        <p:spPr bwMode="auto">
          <a:xfrm>
            <a:off x="556963" y="1165191"/>
            <a:ext cx="8184960"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解决这个问题的方法就是在运输层使用</a:t>
            </a:r>
            <a:r>
              <a:rPr lang="zh-CN" altLang="en-US" sz="2000" b="1" dirty="0">
                <a:solidFill>
                  <a:srgbClr val="0000FF"/>
                </a:solidFill>
                <a:latin typeface="微软雅黑" panose="020B0503020204020204" pitchFamily="34" charset="-122"/>
                <a:ea typeface="微软雅黑" panose="020B0503020204020204" pitchFamily="34" charset="-122"/>
              </a:rPr>
              <a:t>协议端口号 </a:t>
            </a:r>
            <a:r>
              <a:rPr lang="en-US" altLang="zh-CN" sz="2000" b="1" dirty="0">
                <a:latin typeface="微软雅黑" panose="020B0503020204020204" pitchFamily="34" charset="-122"/>
                <a:ea typeface="微软雅黑" panose="020B0503020204020204" pitchFamily="34" charset="-122"/>
              </a:rPr>
              <a:t>(protocol port number)</a:t>
            </a:r>
            <a:r>
              <a:rPr lang="zh-CN" altLang="en-US" sz="2000" b="1" dirty="0">
                <a:latin typeface="微软雅黑" panose="020B0503020204020204" pitchFamily="34" charset="-122"/>
                <a:ea typeface="微软雅黑" panose="020B0503020204020204" pitchFamily="34" charset="-122"/>
              </a:rPr>
              <a:t>，或通常简称为</a:t>
            </a:r>
            <a:r>
              <a:rPr lang="zh-CN" altLang="en-US" sz="2000" b="1" dirty="0">
                <a:solidFill>
                  <a:srgbClr val="0000FF"/>
                </a:solidFill>
                <a:latin typeface="微软雅黑" panose="020B0503020204020204" pitchFamily="34" charset="-122"/>
                <a:ea typeface="微软雅黑" panose="020B0503020204020204" pitchFamily="34" charset="-122"/>
              </a:rPr>
              <a:t>端口</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(port)</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solidFill>
                  <a:srgbClr val="FF0000"/>
                </a:solidFill>
                <a:latin typeface="微软雅黑" panose="020B0503020204020204" pitchFamily="34" charset="-122"/>
                <a:ea typeface="微软雅黑" panose="020B0503020204020204" pitchFamily="34" charset="-122"/>
              </a:rPr>
              <a:t>说明：</a:t>
            </a:r>
            <a:endParaRPr lang="en-US" altLang="zh-CN" sz="2000" b="1" dirty="0">
              <a:solidFill>
                <a:srgbClr val="FF0000"/>
              </a:solidFill>
              <a:latin typeface="微软雅黑" panose="020B0503020204020204" pitchFamily="34" charset="-122"/>
              <a:ea typeface="微软雅黑" panose="020B0503020204020204" pitchFamily="34" charset="-122"/>
            </a:endParaRPr>
          </a:p>
          <a:p>
            <a:pPr marL="725805" lvl="1"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可以</a:t>
            </a:r>
            <a:r>
              <a:rPr lang="zh-CN" altLang="en-US" sz="2000" b="1">
                <a:latin typeface="微软雅黑" panose="020B0503020204020204" pitchFamily="34" charset="-122"/>
                <a:ea typeface="微软雅黑" panose="020B0503020204020204" pitchFamily="34" charset="-122"/>
              </a:rPr>
              <a:t>把</a:t>
            </a:r>
            <a:r>
              <a:rPr lang="zh-CN" altLang="en-US" sz="2000" b="1">
                <a:solidFill>
                  <a:srgbClr val="FF0000"/>
                </a:solidFill>
                <a:latin typeface="微软雅黑" panose="020B0503020204020204" pitchFamily="34" charset="-122"/>
                <a:ea typeface="微软雅黑" panose="020B0503020204020204" pitchFamily="34" charset="-122"/>
              </a:rPr>
              <a:t>端口（软件）</a:t>
            </a:r>
            <a:r>
              <a:rPr lang="zh-CN" altLang="en-US" sz="2000" b="1">
                <a:latin typeface="微软雅黑" panose="020B0503020204020204" pitchFamily="34" charset="-122"/>
                <a:ea typeface="微软雅黑" panose="020B0503020204020204" pitchFamily="34" charset="-122"/>
              </a:rPr>
              <a:t>想象</a:t>
            </a:r>
            <a:r>
              <a:rPr lang="zh-CN" altLang="en-US" sz="2000" b="1" dirty="0">
                <a:latin typeface="微软雅黑" panose="020B0503020204020204" pitchFamily="34" charset="-122"/>
                <a:ea typeface="微软雅黑" panose="020B0503020204020204" pitchFamily="34" charset="-122"/>
              </a:rPr>
              <a:t>是</a:t>
            </a:r>
            <a:r>
              <a:rPr lang="zh-CN" altLang="en-US" sz="2000" b="1" dirty="0">
                <a:solidFill>
                  <a:srgbClr val="FF0000"/>
                </a:solidFill>
                <a:latin typeface="微软雅黑" panose="020B0503020204020204" pitchFamily="34" charset="-122"/>
                <a:ea typeface="微软雅黑" panose="020B0503020204020204" pitchFamily="34" charset="-122"/>
              </a:rPr>
              <a:t>通信的终点</a:t>
            </a:r>
            <a:r>
              <a:rPr lang="zh-CN" altLang="en-US" sz="2000" b="1" dirty="0">
                <a:latin typeface="微软雅黑" panose="020B0503020204020204" pitchFamily="34" charset="-122"/>
                <a:ea typeface="微软雅黑" panose="020B0503020204020204" pitchFamily="34" charset="-122"/>
              </a:rPr>
              <a:t>，因为我们只要把要传送的报文交到目的主机的某一个合适的目的端口，剩下的工作（即最后交付目的进程）就由 </a:t>
            </a:r>
            <a:r>
              <a:rPr lang="en-US" altLang="zh-CN" sz="2000" b="1" dirty="0">
                <a:latin typeface="微软雅黑" panose="020B0503020204020204" pitchFamily="34" charset="-122"/>
                <a:ea typeface="微软雅黑" panose="020B0503020204020204" pitchFamily="34" charset="-122"/>
              </a:rPr>
              <a:t>TCP</a:t>
            </a:r>
            <a:r>
              <a:rPr lang="zh-CN" altLang="en-US" sz="2000" b="1" dirty="0">
                <a:latin typeface="微软雅黑" panose="020B0503020204020204" pitchFamily="34" charset="-122"/>
                <a:ea typeface="微软雅黑" panose="020B0503020204020204" pitchFamily="34" charset="-122"/>
              </a:rPr>
              <a:t>或</a:t>
            </a:r>
            <a:r>
              <a:rPr lang="en-US" altLang="zh-CN" sz="2000" b="1" dirty="0">
                <a:latin typeface="微软雅黑" panose="020B0503020204020204" pitchFamily="34" charset="-122"/>
                <a:ea typeface="微软雅黑" panose="020B0503020204020204" pitchFamily="34" charset="-122"/>
              </a:rPr>
              <a:t>UDP </a:t>
            </a:r>
            <a:r>
              <a:rPr lang="zh-CN" altLang="en-US" sz="2000" b="1" dirty="0">
                <a:latin typeface="微软雅黑" panose="020B0503020204020204" pitchFamily="34" charset="-122"/>
                <a:ea typeface="微软雅黑" panose="020B0503020204020204" pitchFamily="34" charset="-122"/>
              </a:rPr>
              <a:t>来完成。</a:t>
            </a:r>
            <a:endParaRPr lang="en-US" altLang="zh-CN" sz="2000" b="1" dirty="0">
              <a:latin typeface="微软雅黑" panose="020B0503020204020204" pitchFamily="34" charset="-122"/>
              <a:ea typeface="微软雅黑" panose="020B0503020204020204" pitchFamily="34" charset="-122"/>
            </a:endParaRPr>
          </a:p>
          <a:p>
            <a:pPr marL="725805" lvl="1" indent="-268605">
              <a:lnSpc>
                <a:spcPts val="3300"/>
              </a:lnSpc>
              <a:buClr>
                <a:srgbClr val="0070C0"/>
              </a:buClr>
              <a:buFont typeface="Wingdings" panose="05000000000000000000" pitchFamily="2" charset="2"/>
              <a:buChar char="l"/>
            </a:pPr>
            <a:r>
              <a:rPr lang="zh-CN" altLang="en-US" sz="2000" b="1" dirty="0">
                <a:solidFill>
                  <a:srgbClr val="FF0000"/>
                </a:solidFill>
                <a:latin typeface="微软雅黑" panose="020B0503020204020204" pitchFamily="34" charset="-122"/>
                <a:ea typeface="微软雅黑" panose="020B0503020204020204" pitchFamily="34" charset="-122"/>
              </a:rPr>
              <a:t>硬件端口</a:t>
            </a:r>
            <a:r>
              <a:rPr lang="zh-CN" altLang="en-US" sz="2000" b="1" dirty="0">
                <a:latin typeface="微软雅黑" panose="020B0503020204020204" pitchFamily="34" charset="-122"/>
                <a:ea typeface="微软雅黑" panose="020B0503020204020204" pitchFamily="34" charset="-122"/>
              </a:rPr>
              <a:t>是不同硬件设备进行交互的接口，而软件端口是应用层的各种协议进程与运输实体进行层间交互的一种地址。</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7" y="635020"/>
            <a:ext cx="8129015"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6" name="Rectangle 6"/>
          <p:cNvSpPr>
            <a:spLocks noChangeArrowheads="1"/>
          </p:cNvSpPr>
          <p:nvPr/>
        </p:nvSpPr>
        <p:spPr bwMode="auto">
          <a:xfrm>
            <a:off x="3302436" y="611930"/>
            <a:ext cx="2521840"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schemeClr val="bg1"/>
                </a:solidFill>
                <a:ea typeface="微软雅黑" panose="020B0503020204020204" pitchFamily="34" charset="-122"/>
              </a:rPr>
              <a:t>计算机网络体系结构</a:t>
            </a:r>
            <a:endParaRPr lang="zh-CN" altLang="en-US" sz="2000" b="1" dirty="0">
              <a:solidFill>
                <a:schemeClr val="bg1"/>
              </a:solidFill>
              <a:ea typeface="微软雅黑" panose="020B0503020204020204" pitchFamily="34" charset="-122"/>
            </a:endParaRPr>
          </a:p>
        </p:txBody>
      </p:sp>
      <p:sp>
        <p:nvSpPr>
          <p:cNvPr id="129" name="圆角矩形 128"/>
          <p:cNvSpPr/>
          <p:nvPr/>
        </p:nvSpPr>
        <p:spPr>
          <a:xfrm>
            <a:off x="505074" y="1064252"/>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a:defRPr/>
            </a:pPr>
            <a:endParaRPr lang="zh-CN" altLang="en-US" dirty="0"/>
          </a:p>
        </p:txBody>
      </p:sp>
      <p:sp>
        <p:nvSpPr>
          <p:cNvPr id="159" name="AutoShape 98"/>
          <p:cNvSpPr>
            <a:spLocks noChangeArrowheads="1"/>
          </p:cNvSpPr>
          <p:nvPr/>
        </p:nvSpPr>
        <p:spPr bwMode="auto">
          <a:xfrm>
            <a:off x="3866484" y="1430956"/>
            <a:ext cx="1338262" cy="2300288"/>
          </a:xfrm>
          <a:prstGeom prst="cube">
            <a:avLst>
              <a:gd name="adj" fmla="val 9144"/>
            </a:avLst>
          </a:prstGeom>
          <a:solidFill>
            <a:srgbClr val="0000FF"/>
          </a:solidFill>
          <a:ln w="19050">
            <a:solidFill>
              <a:schemeClr val="tx1"/>
            </a:solidFill>
            <a:miter lim="800000"/>
          </a:ln>
        </p:spPr>
        <p:txBody>
          <a:bodyPr wrap="none" lIns="91436" tIns="45718" rIns="91436" bIns="45718"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160" name="Freeform 101"/>
          <p:cNvSpPr/>
          <p:nvPr/>
        </p:nvSpPr>
        <p:spPr bwMode="auto">
          <a:xfrm>
            <a:off x="3866485" y="2304080"/>
            <a:ext cx="1328737"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lIns="91436" tIns="45718" rIns="91436" bIns="45718" anchor="ctr"/>
          <a:lstStyle/>
          <a:p>
            <a:endParaRPr lang="zh-CN" altLang="en-US"/>
          </a:p>
        </p:txBody>
      </p:sp>
      <p:sp>
        <p:nvSpPr>
          <p:cNvPr id="161" name="Freeform 102"/>
          <p:cNvSpPr/>
          <p:nvPr/>
        </p:nvSpPr>
        <p:spPr bwMode="auto">
          <a:xfrm>
            <a:off x="3866485" y="2616818"/>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lIns="91436" tIns="45718" rIns="91436" bIns="45718" anchor="ctr"/>
          <a:lstStyle/>
          <a:p>
            <a:endParaRPr lang="zh-CN" altLang="en-US"/>
          </a:p>
        </p:txBody>
      </p:sp>
      <p:sp>
        <p:nvSpPr>
          <p:cNvPr id="162" name="Freeform 103"/>
          <p:cNvSpPr/>
          <p:nvPr/>
        </p:nvSpPr>
        <p:spPr bwMode="auto">
          <a:xfrm>
            <a:off x="3864897" y="2929557"/>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lIns="91436" tIns="45718" rIns="91436" bIns="45718" anchor="ctr"/>
          <a:lstStyle/>
          <a:p>
            <a:endParaRPr lang="zh-CN" altLang="en-US"/>
          </a:p>
        </p:txBody>
      </p:sp>
      <p:sp>
        <p:nvSpPr>
          <p:cNvPr id="163" name="Freeform 104"/>
          <p:cNvSpPr/>
          <p:nvPr/>
        </p:nvSpPr>
        <p:spPr bwMode="auto">
          <a:xfrm>
            <a:off x="3863310" y="3242293"/>
            <a:ext cx="1330325"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lIns="91436" tIns="45718" rIns="91436" bIns="45718" anchor="ctr"/>
          <a:lstStyle/>
          <a:p>
            <a:endParaRPr lang="zh-CN" altLang="en-US"/>
          </a:p>
        </p:txBody>
      </p:sp>
      <p:sp>
        <p:nvSpPr>
          <p:cNvPr id="164" name="Text Box 106"/>
          <p:cNvSpPr txBox="1">
            <a:spLocks noChangeArrowheads="1"/>
          </p:cNvSpPr>
          <p:nvPr/>
        </p:nvSpPr>
        <p:spPr bwMode="auto">
          <a:xfrm>
            <a:off x="4312571" y="2505694"/>
            <a:ext cx="617472" cy="265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chemeClr val="bg1"/>
                </a:solidFill>
                <a:latin typeface="微软雅黑" panose="020B0503020204020204" pitchFamily="34" charset="-122"/>
                <a:ea typeface="微软雅黑" panose="020B0503020204020204" pitchFamily="34" charset="-122"/>
              </a:rPr>
              <a:t>运输层</a:t>
            </a:r>
            <a:endParaRPr kumimoji="1" lang="zh-CN" altLang="en-US" sz="1100" b="1" dirty="0">
              <a:solidFill>
                <a:schemeClr val="bg1"/>
              </a:solidFill>
              <a:latin typeface="微软雅黑" panose="020B0503020204020204" pitchFamily="34" charset="-122"/>
              <a:ea typeface="微软雅黑" panose="020B0503020204020204" pitchFamily="34" charset="-122"/>
            </a:endParaRPr>
          </a:p>
        </p:txBody>
      </p:sp>
      <p:sp>
        <p:nvSpPr>
          <p:cNvPr id="165" name="Text Box 107"/>
          <p:cNvSpPr txBox="1">
            <a:spLocks noChangeArrowheads="1"/>
          </p:cNvSpPr>
          <p:nvPr/>
        </p:nvSpPr>
        <p:spPr bwMode="auto">
          <a:xfrm>
            <a:off x="4320508" y="2831131"/>
            <a:ext cx="617472" cy="265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rgbClr val="66FFFF"/>
                </a:solidFill>
                <a:latin typeface="微软雅黑" panose="020B0503020204020204" pitchFamily="34" charset="-122"/>
                <a:ea typeface="微软雅黑" panose="020B0503020204020204" pitchFamily="34" charset="-122"/>
              </a:rPr>
              <a:t>网络层</a:t>
            </a:r>
            <a:endParaRPr kumimoji="1" lang="zh-CN" altLang="en-US" sz="1100" b="1">
              <a:solidFill>
                <a:srgbClr val="66FFFF"/>
              </a:solidFill>
              <a:latin typeface="微软雅黑" panose="020B0503020204020204" pitchFamily="34" charset="-122"/>
              <a:ea typeface="微软雅黑" panose="020B0503020204020204" pitchFamily="34" charset="-122"/>
            </a:endParaRPr>
          </a:p>
        </p:txBody>
      </p:sp>
      <p:sp>
        <p:nvSpPr>
          <p:cNvPr id="166" name="Text Box 108"/>
          <p:cNvSpPr txBox="1">
            <a:spLocks noChangeArrowheads="1"/>
          </p:cNvSpPr>
          <p:nvPr/>
        </p:nvSpPr>
        <p:spPr bwMode="auto">
          <a:xfrm>
            <a:off x="4320508" y="1827832"/>
            <a:ext cx="617472" cy="265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rgbClr val="66FFFF"/>
                </a:solidFill>
                <a:latin typeface="微软雅黑" panose="020B0503020204020204" pitchFamily="34" charset="-122"/>
                <a:ea typeface="微软雅黑" panose="020B0503020204020204" pitchFamily="34" charset="-122"/>
              </a:rPr>
              <a:t>应用层</a:t>
            </a:r>
            <a:endParaRPr kumimoji="1" lang="zh-CN" altLang="en-US" sz="1100" b="1" dirty="0">
              <a:solidFill>
                <a:srgbClr val="66FFFF"/>
              </a:solidFill>
              <a:latin typeface="微软雅黑" panose="020B0503020204020204" pitchFamily="34" charset="-122"/>
              <a:ea typeface="微软雅黑" panose="020B0503020204020204" pitchFamily="34" charset="-122"/>
            </a:endParaRPr>
          </a:p>
        </p:txBody>
      </p:sp>
      <p:sp>
        <p:nvSpPr>
          <p:cNvPr id="167" name="Text Box 110"/>
          <p:cNvSpPr txBox="1">
            <a:spLocks noChangeArrowheads="1"/>
          </p:cNvSpPr>
          <p:nvPr/>
        </p:nvSpPr>
        <p:spPr bwMode="auto">
          <a:xfrm>
            <a:off x="4217321" y="3126406"/>
            <a:ext cx="906013" cy="265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rgbClr val="66FFFF"/>
                </a:solidFill>
                <a:latin typeface="微软雅黑" panose="020B0503020204020204" pitchFamily="34" charset="-122"/>
                <a:ea typeface="微软雅黑" panose="020B0503020204020204" pitchFamily="34" charset="-122"/>
              </a:rPr>
              <a:t>数据链路层</a:t>
            </a:r>
            <a:endParaRPr kumimoji="1" lang="zh-CN" altLang="en-US" sz="1100" b="1" dirty="0">
              <a:solidFill>
                <a:srgbClr val="66FFFF"/>
              </a:solidFill>
              <a:latin typeface="微软雅黑" panose="020B0503020204020204" pitchFamily="34" charset="-122"/>
              <a:ea typeface="微软雅黑" panose="020B0503020204020204" pitchFamily="34" charset="-122"/>
            </a:endParaRPr>
          </a:p>
        </p:txBody>
      </p:sp>
      <p:sp>
        <p:nvSpPr>
          <p:cNvPr id="168" name="Text Box 111"/>
          <p:cNvSpPr txBox="1">
            <a:spLocks noChangeArrowheads="1"/>
          </p:cNvSpPr>
          <p:nvPr/>
        </p:nvSpPr>
        <p:spPr bwMode="auto">
          <a:xfrm>
            <a:off x="4320508" y="3440731"/>
            <a:ext cx="617472" cy="265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rgbClr val="66FFFF"/>
                </a:solidFill>
                <a:latin typeface="微软雅黑" panose="020B0503020204020204" pitchFamily="34" charset="-122"/>
                <a:ea typeface="微软雅黑" panose="020B0503020204020204" pitchFamily="34" charset="-122"/>
              </a:rPr>
              <a:t>物理层</a:t>
            </a:r>
            <a:endParaRPr kumimoji="1" lang="zh-CN" altLang="en-US" sz="1100" b="1">
              <a:solidFill>
                <a:srgbClr val="66FFFF"/>
              </a:solidFill>
              <a:latin typeface="微软雅黑" panose="020B0503020204020204" pitchFamily="34" charset="-122"/>
              <a:ea typeface="微软雅黑" panose="020B0503020204020204" pitchFamily="34" charset="-122"/>
            </a:endParaRPr>
          </a:p>
        </p:txBody>
      </p:sp>
      <p:sp>
        <p:nvSpPr>
          <p:cNvPr id="169" name="Text Box 112"/>
          <p:cNvSpPr txBox="1">
            <a:spLocks noChangeArrowheads="1"/>
          </p:cNvSpPr>
          <p:nvPr/>
        </p:nvSpPr>
        <p:spPr bwMode="auto">
          <a:xfrm>
            <a:off x="3928395" y="1437306"/>
            <a:ext cx="273628" cy="2394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90000"/>
              </a:lnSpc>
            </a:pPr>
            <a:endParaRPr kumimoji="1" lang="en-US" altLang="zh-CN" sz="1100" b="1" dirty="0">
              <a:solidFill>
                <a:srgbClr val="66FFFF"/>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rgbClr val="66FFFF"/>
                </a:solidFill>
                <a:latin typeface="微软雅黑" panose="020B0503020204020204" pitchFamily="34" charset="-122"/>
                <a:ea typeface="微软雅黑" panose="020B0503020204020204" pitchFamily="34" charset="-122"/>
              </a:rPr>
              <a:t>5</a:t>
            </a:r>
            <a:endParaRPr kumimoji="1" lang="en-US" altLang="zh-CN" sz="1100" b="1" dirty="0">
              <a:solidFill>
                <a:srgbClr val="66FFFF"/>
              </a:solidFill>
              <a:latin typeface="微软雅黑" panose="020B0503020204020204" pitchFamily="34" charset="-122"/>
              <a:ea typeface="微软雅黑" panose="020B0503020204020204" pitchFamily="34" charset="-122"/>
            </a:endParaRPr>
          </a:p>
          <a:p>
            <a:pPr>
              <a:lnSpc>
                <a:spcPct val="190000"/>
              </a:lnSpc>
            </a:pPr>
            <a:endParaRPr kumimoji="1" lang="en-US" altLang="zh-CN" sz="1100" b="1" dirty="0">
              <a:solidFill>
                <a:srgbClr val="66FFFF"/>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rgbClr val="66FFFF"/>
                </a:solidFill>
                <a:latin typeface="微软雅黑" panose="020B0503020204020204" pitchFamily="34" charset="-122"/>
                <a:ea typeface="微软雅黑" panose="020B0503020204020204" pitchFamily="34" charset="-122"/>
              </a:rPr>
              <a:t>4</a:t>
            </a:r>
            <a:endParaRPr kumimoji="1" lang="en-US" altLang="zh-CN" sz="1100" b="1" dirty="0">
              <a:solidFill>
                <a:srgbClr val="66FFFF"/>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rgbClr val="66FFFF"/>
                </a:solidFill>
                <a:latin typeface="微软雅黑" panose="020B0503020204020204" pitchFamily="34" charset="-122"/>
                <a:ea typeface="微软雅黑" panose="020B0503020204020204" pitchFamily="34" charset="-122"/>
              </a:rPr>
              <a:t>3</a:t>
            </a:r>
            <a:endParaRPr kumimoji="1" lang="en-US" altLang="zh-CN" sz="1100" b="1" dirty="0">
              <a:solidFill>
                <a:srgbClr val="66FFFF"/>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rgbClr val="66FFFF"/>
                </a:solidFill>
                <a:latin typeface="微软雅黑" panose="020B0503020204020204" pitchFamily="34" charset="-122"/>
                <a:ea typeface="微软雅黑" panose="020B0503020204020204" pitchFamily="34" charset="-122"/>
              </a:rPr>
              <a:t>2</a:t>
            </a:r>
            <a:endParaRPr kumimoji="1" lang="en-US" altLang="zh-CN" sz="1100" b="1" dirty="0">
              <a:solidFill>
                <a:srgbClr val="66FFFF"/>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rgbClr val="66FFFF"/>
                </a:solidFill>
                <a:latin typeface="微软雅黑" panose="020B0503020204020204" pitchFamily="34" charset="-122"/>
                <a:ea typeface="微软雅黑" panose="020B0503020204020204" pitchFamily="34" charset="-122"/>
              </a:rPr>
              <a:t>1</a:t>
            </a:r>
            <a:endParaRPr kumimoji="1" lang="en-US" altLang="zh-CN" sz="1100" b="1" dirty="0">
              <a:solidFill>
                <a:srgbClr val="66FFFF"/>
              </a:solidFill>
              <a:latin typeface="微软雅黑" panose="020B0503020204020204" pitchFamily="34" charset="-122"/>
              <a:ea typeface="微软雅黑" panose="020B0503020204020204" pitchFamily="34" charset="-122"/>
            </a:endParaRPr>
          </a:p>
        </p:txBody>
      </p:sp>
      <p:sp>
        <p:nvSpPr>
          <p:cNvPr id="170" name="Text Box 113"/>
          <p:cNvSpPr txBox="1">
            <a:spLocks noChangeArrowheads="1"/>
          </p:cNvSpPr>
          <p:nvPr/>
        </p:nvSpPr>
        <p:spPr bwMode="auto">
          <a:xfrm>
            <a:off x="3644938" y="1074671"/>
            <a:ext cx="1829342"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1400" b="1" dirty="0">
                <a:solidFill>
                  <a:srgbClr val="FF00FF"/>
                </a:solidFill>
                <a:latin typeface="微软雅黑" panose="020B0503020204020204" pitchFamily="34" charset="-122"/>
                <a:ea typeface="微软雅黑" panose="020B0503020204020204" pitchFamily="34" charset="-122"/>
              </a:rPr>
              <a:t>五层协议的体系结构</a:t>
            </a:r>
            <a:endParaRPr lang="zh-CN" altLang="en-US" sz="1400" b="1" dirty="0">
              <a:solidFill>
                <a:srgbClr val="FF00FF"/>
              </a:solidFill>
              <a:latin typeface="微软雅黑" panose="020B0503020204020204" pitchFamily="34" charset="-122"/>
              <a:ea typeface="微软雅黑" panose="020B0503020204020204" pitchFamily="34" charset="-122"/>
            </a:endParaRPr>
          </a:p>
        </p:txBody>
      </p:sp>
      <p:sp>
        <p:nvSpPr>
          <p:cNvPr id="172" name="矩形 47"/>
          <p:cNvSpPr>
            <a:spLocks noChangeArrowheads="1"/>
          </p:cNvSpPr>
          <p:nvPr/>
        </p:nvSpPr>
        <p:spPr bwMode="auto">
          <a:xfrm>
            <a:off x="1096963" y="3851186"/>
            <a:ext cx="690245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p>
            <a:pPr algn="ctr"/>
            <a:r>
              <a:rPr lang="zh-CN" altLang="zh-CN" sz="1400" b="1" dirty="0">
                <a:solidFill>
                  <a:srgbClr val="0000FF"/>
                </a:solidFill>
                <a:latin typeface="微软雅黑" panose="020B0503020204020204" pitchFamily="34" charset="-122"/>
                <a:ea typeface="微软雅黑" panose="020B0503020204020204" pitchFamily="34" charset="-122"/>
              </a:rPr>
              <a:t>计算机网络体系结构</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48" name="AutoShape 18"/>
          <p:cNvSpPr/>
          <p:nvPr/>
        </p:nvSpPr>
        <p:spPr bwMode="auto">
          <a:xfrm flipH="1">
            <a:off x="3452145" y="2519981"/>
            <a:ext cx="279400" cy="1168401"/>
          </a:xfrm>
          <a:prstGeom prst="rightBrace">
            <a:avLst>
              <a:gd name="adj1" fmla="val 27550"/>
              <a:gd name="adj2" fmla="val 48958"/>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100" b="1">
              <a:latin typeface="微软雅黑" panose="020B0503020204020204" pitchFamily="34" charset="-122"/>
              <a:ea typeface="微软雅黑" panose="020B0503020204020204" pitchFamily="34" charset="-122"/>
            </a:endParaRPr>
          </a:p>
        </p:txBody>
      </p:sp>
      <p:sp>
        <p:nvSpPr>
          <p:cNvPr id="49" name="Text Box 20"/>
          <p:cNvSpPr txBox="1">
            <a:spLocks noChangeArrowheads="1"/>
          </p:cNvSpPr>
          <p:nvPr/>
        </p:nvSpPr>
        <p:spPr bwMode="auto">
          <a:xfrm>
            <a:off x="1807777" y="2937110"/>
            <a:ext cx="1668413" cy="311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r" eaLnBrk="1" hangingPunct="1"/>
            <a:r>
              <a:rPr lang="zh-CN" altLang="en-US" sz="1400" dirty="0">
                <a:latin typeface="微软雅黑" panose="020B0503020204020204" pitchFamily="34" charset="-122"/>
                <a:ea typeface="微软雅黑" panose="020B0503020204020204" pitchFamily="34" charset="-122"/>
              </a:rPr>
              <a:t>面向通信的功能</a:t>
            </a:r>
            <a:endParaRPr lang="zh-CN" altLang="en-US" sz="1400" dirty="0">
              <a:latin typeface="微软雅黑" panose="020B0503020204020204" pitchFamily="34" charset="-122"/>
              <a:ea typeface="微软雅黑" panose="020B0503020204020204" pitchFamily="34" charset="-122"/>
            </a:endParaRPr>
          </a:p>
        </p:txBody>
      </p:sp>
      <p:sp>
        <p:nvSpPr>
          <p:cNvPr id="50" name="AutoShape 15"/>
          <p:cNvSpPr/>
          <p:nvPr/>
        </p:nvSpPr>
        <p:spPr bwMode="auto">
          <a:xfrm>
            <a:off x="5300193" y="1464323"/>
            <a:ext cx="279400" cy="1152497"/>
          </a:xfrm>
          <a:prstGeom prst="rightBrace">
            <a:avLst>
              <a:gd name="adj1" fmla="val 16196"/>
              <a:gd name="adj2" fmla="val 4824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100" b="1">
              <a:latin typeface="微软雅黑" panose="020B0503020204020204" pitchFamily="34" charset="-122"/>
              <a:ea typeface="微软雅黑" panose="020B0503020204020204" pitchFamily="34" charset="-122"/>
            </a:endParaRPr>
          </a:p>
        </p:txBody>
      </p:sp>
      <p:sp>
        <p:nvSpPr>
          <p:cNvPr id="51" name="Text Box 21"/>
          <p:cNvSpPr txBox="1">
            <a:spLocks noChangeArrowheads="1"/>
          </p:cNvSpPr>
          <p:nvPr/>
        </p:nvSpPr>
        <p:spPr bwMode="auto">
          <a:xfrm>
            <a:off x="5517576" y="1862273"/>
            <a:ext cx="915631" cy="311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zh-CN" altLang="en-US" sz="1400" dirty="0">
                <a:latin typeface="微软雅黑" panose="020B0503020204020204" pitchFamily="34" charset="-122"/>
                <a:ea typeface="微软雅黑" panose="020B0503020204020204" pitchFamily="34" charset="-122"/>
              </a:rPr>
              <a:t>用户功能</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16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圆角矩形 67"/>
          <p:cNvSpPr/>
          <p:nvPr/>
        </p:nvSpPr>
        <p:spPr>
          <a:xfrm>
            <a:off x="556965" y="2323025"/>
            <a:ext cx="8048776" cy="232004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 name="AutoShape 5"/>
          <p:cNvSpPr>
            <a:spLocks noChangeArrowheads="1"/>
          </p:cNvSpPr>
          <p:nvPr/>
        </p:nvSpPr>
        <p:spPr bwMode="auto">
          <a:xfrm>
            <a:off x="556965" y="679756"/>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6" name="Rectangle 6"/>
          <p:cNvSpPr>
            <a:spLocks noChangeArrowheads="1"/>
          </p:cNvSpPr>
          <p:nvPr/>
        </p:nvSpPr>
        <p:spPr bwMode="auto">
          <a:xfrm>
            <a:off x="3334858" y="646544"/>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TCP/IP </a:t>
            </a:r>
            <a:r>
              <a:rPr lang="zh-CN" altLang="en-US" sz="2000" b="1" dirty="0">
                <a:solidFill>
                  <a:schemeClr val="bg1"/>
                </a:solidFill>
                <a:latin typeface="微软雅黑" panose="020B0503020204020204" pitchFamily="34" charset="-122"/>
                <a:ea typeface="微软雅黑" panose="020B0503020204020204" pitchFamily="34" charset="-122"/>
              </a:rPr>
              <a:t>运输层端口</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 name="Rectangle 68"/>
          <p:cNvSpPr>
            <a:spLocks noChangeArrowheads="1"/>
          </p:cNvSpPr>
          <p:nvPr/>
        </p:nvSpPr>
        <p:spPr bwMode="auto">
          <a:xfrm>
            <a:off x="556963" y="1007462"/>
            <a:ext cx="8184960"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端口用一个 </a:t>
            </a:r>
            <a:r>
              <a:rPr lang="en-US" altLang="zh-CN" sz="2000" b="1" dirty="0">
                <a:latin typeface="微软雅黑" panose="020B0503020204020204" pitchFamily="34" charset="-122"/>
                <a:ea typeface="微软雅黑" panose="020B0503020204020204" pitchFamily="34" charset="-122"/>
              </a:rPr>
              <a:t>16 </a:t>
            </a:r>
            <a:r>
              <a:rPr lang="zh-CN" altLang="en-US" sz="2000" b="1" dirty="0">
                <a:latin typeface="微软雅黑" panose="020B0503020204020204" pitchFamily="34" charset="-122"/>
                <a:ea typeface="微软雅黑" panose="020B0503020204020204" pitchFamily="34" charset="-122"/>
              </a:rPr>
              <a:t>位端口号进行标志，允许有</a:t>
            </a:r>
            <a:r>
              <a:rPr lang="en-US" altLang="zh-CN" sz="2000" b="1" dirty="0">
                <a:latin typeface="微软雅黑" panose="020B0503020204020204" pitchFamily="34" charset="-122"/>
                <a:ea typeface="微软雅黑" panose="020B0503020204020204" pitchFamily="34" charset="-122"/>
              </a:rPr>
              <a:t>65,535</a:t>
            </a:r>
            <a:r>
              <a:rPr lang="zh-CN" altLang="en-US" sz="2000" b="1" dirty="0">
                <a:latin typeface="微软雅黑" panose="020B0503020204020204" pitchFamily="34" charset="-122"/>
                <a:ea typeface="微软雅黑" panose="020B0503020204020204" pitchFamily="34" charset="-122"/>
              </a:rPr>
              <a:t>个不同的端口号。</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端口号只具有</a:t>
            </a:r>
            <a:r>
              <a:rPr lang="zh-CN" altLang="en-US" sz="2000" b="1" dirty="0">
                <a:solidFill>
                  <a:srgbClr val="FF0000"/>
                </a:solidFill>
                <a:latin typeface="微软雅黑" panose="020B0503020204020204" pitchFamily="34" charset="-122"/>
                <a:ea typeface="微软雅黑" panose="020B0503020204020204" pitchFamily="34" charset="-122"/>
              </a:rPr>
              <a:t>本地意义</a:t>
            </a:r>
            <a:r>
              <a:rPr lang="zh-CN" altLang="en-US" sz="2000" b="1" dirty="0">
                <a:latin typeface="微软雅黑" panose="020B0503020204020204" pitchFamily="34" charset="-122"/>
                <a:ea typeface="微软雅黑" panose="020B0503020204020204" pitchFamily="34" charset="-122"/>
              </a:rPr>
              <a:t>，即端口号只是为了标志</a:t>
            </a:r>
            <a:r>
              <a:rPr lang="zh-CN" altLang="en-US" sz="2000" b="1" dirty="0">
                <a:solidFill>
                  <a:srgbClr val="0000FF"/>
                </a:solidFill>
                <a:latin typeface="微软雅黑" panose="020B0503020204020204" pitchFamily="34" charset="-122"/>
                <a:ea typeface="微软雅黑" panose="020B0503020204020204" pitchFamily="34" charset="-122"/>
              </a:rPr>
              <a:t>本计算机应用层中的各进程</a:t>
            </a:r>
            <a:r>
              <a:rPr lang="zh-CN" altLang="en-US" sz="2000" b="1" dirty="0">
                <a:latin typeface="微软雅黑" panose="020B0503020204020204" pitchFamily="34" charset="-122"/>
                <a:ea typeface="微软雅黑" panose="020B0503020204020204" pitchFamily="34" charset="-122"/>
              </a:rPr>
              <a:t>。在互联网中，不同计算机的相同端口号是没有联系的。</a:t>
            </a:r>
            <a:endParaRPr lang="zh-CN" altLang="en-US" sz="2000" b="1" dirty="0">
              <a:latin typeface="微软雅黑" panose="020B0503020204020204" pitchFamily="34" charset="-122"/>
              <a:ea typeface="微软雅黑" panose="020B0503020204020204" pitchFamily="34" charset="-122"/>
            </a:endParaRPr>
          </a:p>
        </p:txBody>
      </p:sp>
      <p:grpSp>
        <p:nvGrpSpPr>
          <p:cNvPr id="67" name="组合 66"/>
          <p:cNvGrpSpPr/>
          <p:nvPr/>
        </p:nvGrpSpPr>
        <p:grpSpPr>
          <a:xfrm>
            <a:off x="810135" y="2598447"/>
            <a:ext cx="4079887" cy="1740276"/>
            <a:chOff x="2452764" y="2487614"/>
            <a:chExt cx="4079887" cy="1740276"/>
          </a:xfrm>
        </p:grpSpPr>
        <p:grpSp>
          <p:nvGrpSpPr>
            <p:cNvPr id="4" name="组合 3"/>
            <p:cNvGrpSpPr/>
            <p:nvPr/>
          </p:nvGrpSpPr>
          <p:grpSpPr>
            <a:xfrm>
              <a:off x="5036729" y="2487614"/>
              <a:ext cx="1495922" cy="1740276"/>
              <a:chOff x="5020936" y="2487613"/>
              <a:chExt cx="1922848" cy="2160773"/>
            </a:xfrm>
          </p:grpSpPr>
          <p:grpSp>
            <p:nvGrpSpPr>
              <p:cNvPr id="25" name="Group 223"/>
              <p:cNvGrpSpPr/>
              <p:nvPr/>
            </p:nvGrpSpPr>
            <p:grpSpPr bwMode="auto">
              <a:xfrm>
                <a:off x="5025269" y="2487613"/>
                <a:ext cx="1819273" cy="1360190"/>
                <a:chOff x="1234" y="3088"/>
                <a:chExt cx="572" cy="571"/>
              </a:xfrm>
            </p:grpSpPr>
            <p:sp>
              <p:nvSpPr>
                <p:cNvPr id="26" name="Rectangle 224"/>
                <p:cNvSpPr>
                  <a:spLocks noChangeArrowheads="1"/>
                </p:cNvSpPr>
                <p:nvPr/>
              </p:nvSpPr>
              <p:spPr bwMode="auto">
                <a:xfrm>
                  <a:off x="1270" y="3127"/>
                  <a:ext cx="503" cy="376"/>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sz="2000"/>
                </a:p>
              </p:txBody>
            </p:sp>
            <p:sp>
              <p:nvSpPr>
                <p:cNvPr id="27" name="Freeform 225"/>
                <p:cNvSpPr>
                  <a:spLocks noEditPoints="1"/>
                </p:cNvSpPr>
                <p:nvPr/>
              </p:nvSpPr>
              <p:spPr bwMode="auto">
                <a:xfrm>
                  <a:off x="1234" y="3088"/>
                  <a:ext cx="572" cy="476"/>
                </a:xfrm>
                <a:custGeom>
                  <a:avLst/>
                  <a:gdLst>
                    <a:gd name="T0" fmla="*/ 0 w 10862"/>
                    <a:gd name="T1" fmla="*/ 0 h 9055"/>
                    <a:gd name="T2" fmla="*/ 572 w 10862"/>
                    <a:gd name="T3" fmla="*/ 0 h 9055"/>
                    <a:gd name="T4" fmla="*/ 572 w 10862"/>
                    <a:gd name="T5" fmla="*/ 476 h 9055"/>
                    <a:gd name="T6" fmla="*/ 0 w 10862"/>
                    <a:gd name="T7" fmla="*/ 476 h 9055"/>
                    <a:gd name="T8" fmla="*/ 0 w 10862"/>
                    <a:gd name="T9" fmla="*/ 0 h 9055"/>
                    <a:gd name="T10" fmla="*/ 51 w 10862"/>
                    <a:gd name="T11" fmla="*/ 48 h 9055"/>
                    <a:gd name="T12" fmla="*/ 527 w 10862"/>
                    <a:gd name="T13" fmla="*/ 48 h 9055"/>
                    <a:gd name="T14" fmla="*/ 527 w 10862"/>
                    <a:gd name="T15" fmla="*/ 403 h 9055"/>
                    <a:gd name="T16" fmla="*/ 51 w 10862"/>
                    <a:gd name="T17" fmla="*/ 403 h 9055"/>
                    <a:gd name="T18" fmla="*/ 51 w 10862"/>
                    <a:gd name="T19" fmla="*/ 48 h 90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62" h="9055">
                      <a:moveTo>
                        <a:pt x="0" y="0"/>
                      </a:moveTo>
                      <a:lnTo>
                        <a:pt x="10862" y="0"/>
                      </a:lnTo>
                      <a:lnTo>
                        <a:pt x="10862" y="9055"/>
                      </a:lnTo>
                      <a:lnTo>
                        <a:pt x="0" y="9055"/>
                      </a:lnTo>
                      <a:lnTo>
                        <a:pt x="0" y="0"/>
                      </a:lnTo>
                      <a:close/>
                      <a:moveTo>
                        <a:pt x="963" y="922"/>
                      </a:moveTo>
                      <a:lnTo>
                        <a:pt x="9998" y="922"/>
                      </a:lnTo>
                      <a:lnTo>
                        <a:pt x="9998" y="7663"/>
                      </a:lnTo>
                      <a:lnTo>
                        <a:pt x="963" y="7663"/>
                      </a:lnTo>
                      <a:lnTo>
                        <a:pt x="963" y="922"/>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sz="2000"/>
                </a:p>
              </p:txBody>
            </p:sp>
            <p:sp>
              <p:nvSpPr>
                <p:cNvPr id="28" name="Rectangle 226"/>
                <p:cNvSpPr>
                  <a:spLocks noChangeArrowheads="1"/>
                </p:cNvSpPr>
                <p:nvPr/>
              </p:nvSpPr>
              <p:spPr bwMode="auto">
                <a:xfrm>
                  <a:off x="1285" y="3136"/>
                  <a:ext cx="475" cy="8"/>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sz="2000"/>
                </a:p>
              </p:txBody>
            </p:sp>
            <p:sp>
              <p:nvSpPr>
                <p:cNvPr id="29" name="Rectangle 227"/>
                <p:cNvSpPr>
                  <a:spLocks noChangeArrowheads="1"/>
                </p:cNvSpPr>
                <p:nvPr/>
              </p:nvSpPr>
              <p:spPr bwMode="auto">
                <a:xfrm>
                  <a:off x="1285" y="3138"/>
                  <a:ext cx="9" cy="349"/>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sz="2000"/>
                </a:p>
              </p:txBody>
            </p:sp>
            <p:sp>
              <p:nvSpPr>
                <p:cNvPr id="30" name="Rectangle 228"/>
                <p:cNvSpPr>
                  <a:spLocks noChangeArrowheads="1"/>
                </p:cNvSpPr>
                <p:nvPr/>
              </p:nvSpPr>
              <p:spPr bwMode="auto">
                <a:xfrm>
                  <a:off x="1752" y="3136"/>
                  <a:ext cx="8" cy="3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sz="2000"/>
                </a:p>
              </p:txBody>
            </p:sp>
            <p:sp>
              <p:nvSpPr>
                <p:cNvPr id="31" name="Rectangle 229"/>
                <p:cNvSpPr>
                  <a:spLocks noChangeArrowheads="1"/>
                </p:cNvSpPr>
                <p:nvPr/>
              </p:nvSpPr>
              <p:spPr bwMode="auto">
                <a:xfrm>
                  <a:off x="1285" y="3482"/>
                  <a:ext cx="475" cy="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sz="2000"/>
                </a:p>
              </p:txBody>
            </p:sp>
            <p:sp>
              <p:nvSpPr>
                <p:cNvPr id="32" name="Rectangle 230"/>
                <p:cNvSpPr>
                  <a:spLocks noChangeArrowheads="1"/>
                </p:cNvSpPr>
                <p:nvPr/>
              </p:nvSpPr>
              <p:spPr bwMode="auto">
                <a:xfrm>
                  <a:off x="1417" y="3565"/>
                  <a:ext cx="228" cy="32"/>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sz="2000"/>
                </a:p>
              </p:txBody>
            </p:sp>
            <p:sp>
              <p:nvSpPr>
                <p:cNvPr id="33" name="Rectangle 231"/>
                <p:cNvSpPr>
                  <a:spLocks noChangeArrowheads="1"/>
                </p:cNvSpPr>
                <p:nvPr/>
              </p:nvSpPr>
              <p:spPr bwMode="auto">
                <a:xfrm>
                  <a:off x="1436" y="3598"/>
                  <a:ext cx="186" cy="19"/>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sz="2000"/>
                </a:p>
              </p:txBody>
            </p:sp>
            <p:sp>
              <p:nvSpPr>
                <p:cNvPr id="34" name="Rectangle 232"/>
                <p:cNvSpPr>
                  <a:spLocks noChangeArrowheads="1"/>
                </p:cNvSpPr>
                <p:nvPr/>
              </p:nvSpPr>
              <p:spPr bwMode="auto">
                <a:xfrm>
                  <a:off x="1334" y="3620"/>
                  <a:ext cx="384" cy="39"/>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sz="2000"/>
                </a:p>
              </p:txBody>
            </p:sp>
          </p:grpSp>
          <p:grpSp>
            <p:nvGrpSpPr>
              <p:cNvPr id="35" name="Group 5"/>
              <p:cNvGrpSpPr/>
              <p:nvPr/>
            </p:nvGrpSpPr>
            <p:grpSpPr bwMode="auto">
              <a:xfrm>
                <a:off x="5055491" y="3835401"/>
                <a:ext cx="1828800" cy="451861"/>
                <a:chOff x="3504" y="3216"/>
                <a:chExt cx="1200" cy="496"/>
              </a:xfrm>
              <a:solidFill>
                <a:srgbClr val="66FFFF"/>
              </a:solidFill>
            </p:grpSpPr>
            <p:sp>
              <p:nvSpPr>
                <p:cNvPr id="36" name="Rectangle 6"/>
                <p:cNvSpPr>
                  <a:spLocks noChangeArrowheads="1"/>
                </p:cNvSpPr>
                <p:nvPr/>
              </p:nvSpPr>
              <p:spPr bwMode="auto">
                <a:xfrm>
                  <a:off x="3504" y="3216"/>
                  <a:ext cx="1200" cy="496"/>
                </a:xfrm>
                <a:prstGeom prst="rect">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37" name="Rectangle 7"/>
                <p:cNvSpPr>
                  <a:spLocks noChangeArrowheads="1"/>
                </p:cNvSpPr>
                <p:nvPr/>
              </p:nvSpPr>
              <p:spPr bwMode="auto">
                <a:xfrm>
                  <a:off x="3648" y="3419"/>
                  <a:ext cx="240" cy="288"/>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anose="020B0503020204020204" pitchFamily="34" charset="-122"/>
                      <a:ea typeface="微软雅黑" panose="020B0503020204020204" pitchFamily="34" charset="-122"/>
                    </a:rPr>
                    <a:t>70</a:t>
                  </a:r>
                  <a:endParaRPr kumimoji="1" lang="zh-CN" altLang="en-US" sz="1200" b="1" dirty="0">
                    <a:latin typeface="微软雅黑" panose="020B0503020204020204" pitchFamily="34" charset="-122"/>
                    <a:ea typeface="微软雅黑" panose="020B0503020204020204" pitchFamily="34" charset="-122"/>
                  </a:endParaRPr>
                </a:p>
              </p:txBody>
            </p:sp>
            <p:sp>
              <p:nvSpPr>
                <p:cNvPr id="38" name="Rectangle 8"/>
                <p:cNvSpPr>
                  <a:spLocks noChangeArrowheads="1"/>
                </p:cNvSpPr>
                <p:nvPr/>
              </p:nvSpPr>
              <p:spPr bwMode="auto">
                <a:xfrm>
                  <a:off x="3984" y="3419"/>
                  <a:ext cx="240" cy="288"/>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a:latin typeface="微软雅黑" panose="020B0503020204020204" pitchFamily="34" charset="-122"/>
                      <a:ea typeface="微软雅黑" panose="020B0503020204020204" pitchFamily="34" charset="-122"/>
                    </a:rPr>
                    <a:t>80</a:t>
                  </a:r>
                  <a:endParaRPr kumimoji="1" lang="zh-CN" altLang="en-US" sz="1200" b="1">
                    <a:latin typeface="微软雅黑" panose="020B0503020204020204" pitchFamily="34" charset="-122"/>
                    <a:ea typeface="微软雅黑" panose="020B0503020204020204" pitchFamily="34" charset="-122"/>
                  </a:endParaRPr>
                </a:p>
              </p:txBody>
            </p:sp>
            <p:sp>
              <p:nvSpPr>
                <p:cNvPr id="39" name="Rectangle 9"/>
                <p:cNvSpPr>
                  <a:spLocks noChangeArrowheads="1"/>
                </p:cNvSpPr>
                <p:nvPr/>
              </p:nvSpPr>
              <p:spPr bwMode="auto">
                <a:xfrm>
                  <a:off x="4320" y="3419"/>
                  <a:ext cx="240" cy="288"/>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anose="020B0503020204020204" pitchFamily="34" charset="-122"/>
                      <a:ea typeface="微软雅黑" panose="020B0503020204020204" pitchFamily="34" charset="-122"/>
                    </a:rPr>
                    <a:t>90</a:t>
                  </a:r>
                  <a:endParaRPr kumimoji="1" lang="zh-CN" altLang="en-US" sz="1200" b="1" dirty="0">
                    <a:latin typeface="微软雅黑" panose="020B0503020204020204" pitchFamily="34" charset="-122"/>
                    <a:ea typeface="微软雅黑" panose="020B0503020204020204" pitchFamily="34" charset="-122"/>
                  </a:endParaRPr>
                </a:p>
              </p:txBody>
            </p:sp>
          </p:grpSp>
          <p:sp>
            <p:nvSpPr>
              <p:cNvPr id="40" name="Oval 13"/>
              <p:cNvSpPr>
                <a:spLocks noChangeArrowheads="1"/>
              </p:cNvSpPr>
              <p:nvPr/>
            </p:nvSpPr>
            <p:spPr bwMode="auto">
              <a:xfrm>
                <a:off x="5743263" y="2818789"/>
                <a:ext cx="381000" cy="381000"/>
              </a:xfrm>
              <a:prstGeom prst="ellipse">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anose="020B0503020204020204" pitchFamily="34" charset="-122"/>
                    <a:ea typeface="微软雅黑" panose="020B0503020204020204" pitchFamily="34" charset="-122"/>
                  </a:rPr>
                  <a:t>P2</a:t>
                </a:r>
                <a:endParaRPr kumimoji="1" lang="en-US" altLang="zh-CN" sz="1200" b="1">
                  <a:latin typeface="微软雅黑" panose="020B0503020204020204" pitchFamily="34" charset="-122"/>
                  <a:ea typeface="微软雅黑" panose="020B0503020204020204" pitchFamily="34" charset="-122"/>
                </a:endParaRPr>
              </a:p>
            </p:txBody>
          </p:sp>
          <p:sp>
            <p:nvSpPr>
              <p:cNvPr id="41" name="Oval 14"/>
              <p:cNvSpPr>
                <a:spLocks noChangeArrowheads="1"/>
              </p:cNvSpPr>
              <p:nvPr/>
            </p:nvSpPr>
            <p:spPr bwMode="auto">
              <a:xfrm>
                <a:off x="5224517" y="2719143"/>
                <a:ext cx="381000" cy="381000"/>
              </a:xfrm>
              <a:prstGeom prst="ellipse">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anose="020B0503020204020204" pitchFamily="34" charset="-122"/>
                    <a:ea typeface="微软雅黑" panose="020B0503020204020204" pitchFamily="34" charset="-122"/>
                  </a:rPr>
                  <a:t>P1</a:t>
                </a:r>
                <a:endParaRPr kumimoji="1" lang="en-US" altLang="zh-CN" sz="1200" b="1" dirty="0">
                  <a:latin typeface="微软雅黑" panose="020B0503020204020204" pitchFamily="34" charset="-122"/>
                  <a:ea typeface="微软雅黑" panose="020B0503020204020204" pitchFamily="34" charset="-122"/>
                </a:endParaRPr>
              </a:p>
            </p:txBody>
          </p:sp>
          <p:sp>
            <p:nvSpPr>
              <p:cNvPr id="42" name="Oval 15"/>
              <p:cNvSpPr>
                <a:spLocks noChangeArrowheads="1"/>
              </p:cNvSpPr>
              <p:nvPr/>
            </p:nvSpPr>
            <p:spPr bwMode="auto">
              <a:xfrm>
                <a:off x="6215117" y="2719143"/>
                <a:ext cx="381000" cy="381000"/>
              </a:xfrm>
              <a:prstGeom prst="ellipse">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anose="020B0503020204020204" pitchFamily="34" charset="-122"/>
                    <a:ea typeface="微软雅黑" panose="020B0503020204020204" pitchFamily="34" charset="-122"/>
                  </a:rPr>
                  <a:t>P3</a:t>
                </a:r>
                <a:endParaRPr kumimoji="1" lang="en-US" altLang="zh-CN" sz="1200" b="1">
                  <a:latin typeface="微软雅黑" panose="020B0503020204020204" pitchFamily="34" charset="-122"/>
                  <a:ea typeface="微软雅黑" panose="020B0503020204020204" pitchFamily="34" charset="-122"/>
                </a:endParaRPr>
              </a:p>
            </p:txBody>
          </p:sp>
          <p:sp>
            <p:nvSpPr>
              <p:cNvPr id="43" name="AutoShape 16"/>
              <p:cNvSpPr>
                <a:spLocks noChangeArrowheads="1"/>
              </p:cNvSpPr>
              <p:nvPr/>
            </p:nvSpPr>
            <p:spPr bwMode="auto">
              <a:xfrm>
                <a:off x="5826466" y="3234959"/>
                <a:ext cx="225486" cy="671900"/>
              </a:xfrm>
              <a:prstGeom prst="upArrow">
                <a:avLst>
                  <a:gd name="adj1" fmla="val 50000"/>
                  <a:gd name="adj2" fmla="val 45000"/>
                </a:avLst>
              </a:prstGeom>
              <a:solidFill>
                <a:srgbClr val="FF66FF"/>
              </a:solidFill>
              <a:ln w="9525">
                <a:solidFill>
                  <a:schemeClr val="tx1"/>
                </a:solidFill>
                <a:miter lim="800000"/>
              </a:ln>
              <a:effectLst/>
            </p:spPr>
            <p:txBody>
              <a:bodyPr wrap="none" anchor="ctr"/>
              <a:lstStyle/>
              <a:p>
                <a:endParaRPr lang="zh-CN" altLang="en-US" sz="1600"/>
              </a:p>
            </p:txBody>
          </p:sp>
          <p:sp>
            <p:nvSpPr>
              <p:cNvPr id="12" name="Text Box 10"/>
              <p:cNvSpPr txBox="1">
                <a:spLocks noChangeArrowheads="1"/>
              </p:cNvSpPr>
              <p:nvPr/>
            </p:nvSpPr>
            <p:spPr bwMode="auto">
              <a:xfrm>
                <a:off x="5020936" y="4266242"/>
                <a:ext cx="1922848" cy="382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latin typeface="微软雅黑" panose="020B0503020204020204" pitchFamily="34" charset="-122"/>
                    <a:ea typeface="微软雅黑" panose="020B0503020204020204" pitchFamily="34" charset="-122"/>
                  </a:rPr>
                  <a:t>1</a:t>
                </a:r>
                <a:r>
                  <a:rPr kumimoji="1" lang="en-US" altLang="zh-CN" sz="1400" b="1" dirty="0">
                    <a:latin typeface="微软雅黑" panose="020B0503020204020204" pitchFamily="34" charset="-122"/>
                    <a:ea typeface="微软雅黑" panose="020B0503020204020204" pitchFamily="34" charset="-122"/>
                  </a:rPr>
                  <a:t>92</a:t>
                </a:r>
                <a:r>
                  <a:rPr kumimoji="1" lang="zh-CN" altLang="en-US" sz="1400" b="1" dirty="0">
                    <a:latin typeface="微软雅黑" panose="020B0503020204020204" pitchFamily="34" charset="-122"/>
                    <a:ea typeface="微软雅黑" panose="020B0503020204020204" pitchFamily="34" charset="-122"/>
                  </a:rPr>
                  <a:t>.1</a:t>
                </a:r>
                <a:r>
                  <a:rPr kumimoji="1" lang="en-US" altLang="zh-CN" sz="1400" b="1" dirty="0">
                    <a:latin typeface="微软雅黑" panose="020B0503020204020204" pitchFamily="34" charset="-122"/>
                    <a:ea typeface="微软雅黑" panose="020B0503020204020204" pitchFamily="34" charset="-122"/>
                  </a:rPr>
                  <a:t>68</a:t>
                </a:r>
                <a:r>
                  <a:rPr kumimoji="1" lang="zh-CN" altLang="en-US" sz="1400" b="1" dirty="0">
                    <a:latin typeface="微软雅黑" panose="020B0503020204020204" pitchFamily="34" charset="-122"/>
                    <a:ea typeface="微软雅黑" panose="020B0503020204020204" pitchFamily="34" charset="-122"/>
                  </a:rPr>
                  <a:t>.</a:t>
                </a:r>
                <a:r>
                  <a:rPr kumimoji="1" lang="en-US" altLang="zh-CN" sz="1400" b="1" dirty="0">
                    <a:latin typeface="微软雅黑" panose="020B0503020204020204" pitchFamily="34" charset="-122"/>
                    <a:ea typeface="微软雅黑" panose="020B0503020204020204" pitchFamily="34" charset="-122"/>
                  </a:rPr>
                  <a:t>1</a:t>
                </a:r>
                <a:r>
                  <a:rPr kumimoji="1" lang="zh-CN" altLang="en-US" sz="1400" b="1" dirty="0">
                    <a:latin typeface="微软雅黑" panose="020B0503020204020204" pitchFamily="34" charset="-122"/>
                    <a:ea typeface="微软雅黑" panose="020B0503020204020204" pitchFamily="34" charset="-122"/>
                  </a:rPr>
                  <a:t>.</a:t>
                </a:r>
                <a:r>
                  <a:rPr kumimoji="1" lang="en-US" altLang="zh-CN" sz="1400" b="1" dirty="0">
                    <a:latin typeface="微软雅黑" panose="020B0503020204020204" pitchFamily="34" charset="-122"/>
                    <a:ea typeface="微软雅黑" panose="020B0503020204020204" pitchFamily="34" charset="-122"/>
                  </a:rPr>
                  <a:t>7</a:t>
                </a:r>
                <a:r>
                  <a:rPr kumimoji="1" lang="zh-CN" altLang="en-US" sz="1400" b="1" dirty="0">
                    <a:latin typeface="微软雅黑" panose="020B0503020204020204" pitchFamily="34" charset="-122"/>
                    <a:ea typeface="微软雅黑" panose="020B0503020204020204" pitchFamily="34" charset="-122"/>
                  </a:rPr>
                  <a:t>:80</a:t>
                </a:r>
                <a:endParaRPr kumimoji="1" lang="en-US" altLang="zh-CN" sz="1400" b="1" dirty="0">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2452764" y="2487614"/>
              <a:ext cx="1606530" cy="1740276"/>
              <a:chOff x="1859918" y="2487613"/>
              <a:chExt cx="2065021" cy="2160773"/>
            </a:xfrm>
          </p:grpSpPr>
          <p:grpSp>
            <p:nvGrpSpPr>
              <p:cNvPr id="44" name="Group 223"/>
              <p:cNvGrpSpPr/>
              <p:nvPr/>
            </p:nvGrpSpPr>
            <p:grpSpPr bwMode="auto">
              <a:xfrm>
                <a:off x="1935339" y="2487613"/>
                <a:ext cx="1819273" cy="1360190"/>
                <a:chOff x="1234" y="3088"/>
                <a:chExt cx="572" cy="571"/>
              </a:xfrm>
            </p:grpSpPr>
            <p:sp>
              <p:nvSpPr>
                <p:cNvPr id="45" name="Rectangle 224"/>
                <p:cNvSpPr>
                  <a:spLocks noChangeArrowheads="1"/>
                </p:cNvSpPr>
                <p:nvPr/>
              </p:nvSpPr>
              <p:spPr bwMode="auto">
                <a:xfrm>
                  <a:off x="1270" y="3127"/>
                  <a:ext cx="503" cy="376"/>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sz="2000"/>
                </a:p>
              </p:txBody>
            </p:sp>
            <p:sp>
              <p:nvSpPr>
                <p:cNvPr id="46" name="Freeform 225"/>
                <p:cNvSpPr>
                  <a:spLocks noEditPoints="1"/>
                </p:cNvSpPr>
                <p:nvPr/>
              </p:nvSpPr>
              <p:spPr bwMode="auto">
                <a:xfrm>
                  <a:off x="1234" y="3088"/>
                  <a:ext cx="572" cy="476"/>
                </a:xfrm>
                <a:custGeom>
                  <a:avLst/>
                  <a:gdLst>
                    <a:gd name="T0" fmla="*/ 0 w 10862"/>
                    <a:gd name="T1" fmla="*/ 0 h 9055"/>
                    <a:gd name="T2" fmla="*/ 572 w 10862"/>
                    <a:gd name="T3" fmla="*/ 0 h 9055"/>
                    <a:gd name="T4" fmla="*/ 572 w 10862"/>
                    <a:gd name="T5" fmla="*/ 476 h 9055"/>
                    <a:gd name="T6" fmla="*/ 0 w 10862"/>
                    <a:gd name="T7" fmla="*/ 476 h 9055"/>
                    <a:gd name="T8" fmla="*/ 0 w 10862"/>
                    <a:gd name="T9" fmla="*/ 0 h 9055"/>
                    <a:gd name="T10" fmla="*/ 51 w 10862"/>
                    <a:gd name="T11" fmla="*/ 48 h 9055"/>
                    <a:gd name="T12" fmla="*/ 527 w 10862"/>
                    <a:gd name="T13" fmla="*/ 48 h 9055"/>
                    <a:gd name="T14" fmla="*/ 527 w 10862"/>
                    <a:gd name="T15" fmla="*/ 403 h 9055"/>
                    <a:gd name="T16" fmla="*/ 51 w 10862"/>
                    <a:gd name="T17" fmla="*/ 403 h 9055"/>
                    <a:gd name="T18" fmla="*/ 51 w 10862"/>
                    <a:gd name="T19" fmla="*/ 48 h 90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62" h="9055">
                      <a:moveTo>
                        <a:pt x="0" y="0"/>
                      </a:moveTo>
                      <a:lnTo>
                        <a:pt x="10862" y="0"/>
                      </a:lnTo>
                      <a:lnTo>
                        <a:pt x="10862" y="9055"/>
                      </a:lnTo>
                      <a:lnTo>
                        <a:pt x="0" y="9055"/>
                      </a:lnTo>
                      <a:lnTo>
                        <a:pt x="0" y="0"/>
                      </a:lnTo>
                      <a:close/>
                      <a:moveTo>
                        <a:pt x="963" y="922"/>
                      </a:moveTo>
                      <a:lnTo>
                        <a:pt x="9998" y="922"/>
                      </a:lnTo>
                      <a:lnTo>
                        <a:pt x="9998" y="7663"/>
                      </a:lnTo>
                      <a:lnTo>
                        <a:pt x="963" y="7663"/>
                      </a:lnTo>
                      <a:lnTo>
                        <a:pt x="963" y="922"/>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sz="2000"/>
                </a:p>
              </p:txBody>
            </p:sp>
            <p:sp>
              <p:nvSpPr>
                <p:cNvPr id="47" name="Rectangle 226"/>
                <p:cNvSpPr>
                  <a:spLocks noChangeArrowheads="1"/>
                </p:cNvSpPr>
                <p:nvPr/>
              </p:nvSpPr>
              <p:spPr bwMode="auto">
                <a:xfrm>
                  <a:off x="1285" y="3136"/>
                  <a:ext cx="475" cy="8"/>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sz="2000"/>
                </a:p>
              </p:txBody>
            </p:sp>
            <p:sp>
              <p:nvSpPr>
                <p:cNvPr id="48" name="Rectangle 227"/>
                <p:cNvSpPr>
                  <a:spLocks noChangeArrowheads="1"/>
                </p:cNvSpPr>
                <p:nvPr/>
              </p:nvSpPr>
              <p:spPr bwMode="auto">
                <a:xfrm>
                  <a:off x="1285" y="3138"/>
                  <a:ext cx="9" cy="349"/>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sz="2000"/>
                </a:p>
              </p:txBody>
            </p:sp>
            <p:sp>
              <p:nvSpPr>
                <p:cNvPr id="49" name="Rectangle 228"/>
                <p:cNvSpPr>
                  <a:spLocks noChangeArrowheads="1"/>
                </p:cNvSpPr>
                <p:nvPr/>
              </p:nvSpPr>
              <p:spPr bwMode="auto">
                <a:xfrm>
                  <a:off x="1752" y="3136"/>
                  <a:ext cx="8" cy="3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sz="2000"/>
                </a:p>
              </p:txBody>
            </p:sp>
            <p:sp>
              <p:nvSpPr>
                <p:cNvPr id="50" name="Rectangle 229"/>
                <p:cNvSpPr>
                  <a:spLocks noChangeArrowheads="1"/>
                </p:cNvSpPr>
                <p:nvPr/>
              </p:nvSpPr>
              <p:spPr bwMode="auto">
                <a:xfrm>
                  <a:off x="1285" y="3482"/>
                  <a:ext cx="475" cy="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sz="2000"/>
                </a:p>
              </p:txBody>
            </p:sp>
            <p:sp>
              <p:nvSpPr>
                <p:cNvPr id="51" name="Rectangle 230"/>
                <p:cNvSpPr>
                  <a:spLocks noChangeArrowheads="1"/>
                </p:cNvSpPr>
                <p:nvPr/>
              </p:nvSpPr>
              <p:spPr bwMode="auto">
                <a:xfrm>
                  <a:off x="1417" y="3565"/>
                  <a:ext cx="228" cy="32"/>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sz="2000"/>
                </a:p>
              </p:txBody>
            </p:sp>
            <p:sp>
              <p:nvSpPr>
                <p:cNvPr id="52" name="Rectangle 231"/>
                <p:cNvSpPr>
                  <a:spLocks noChangeArrowheads="1"/>
                </p:cNvSpPr>
                <p:nvPr/>
              </p:nvSpPr>
              <p:spPr bwMode="auto">
                <a:xfrm>
                  <a:off x="1436" y="3598"/>
                  <a:ext cx="186" cy="19"/>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sz="2000"/>
                </a:p>
              </p:txBody>
            </p:sp>
            <p:sp>
              <p:nvSpPr>
                <p:cNvPr id="53" name="Rectangle 232"/>
                <p:cNvSpPr>
                  <a:spLocks noChangeArrowheads="1"/>
                </p:cNvSpPr>
                <p:nvPr/>
              </p:nvSpPr>
              <p:spPr bwMode="auto">
                <a:xfrm>
                  <a:off x="1334" y="3620"/>
                  <a:ext cx="384" cy="39"/>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sz="2000"/>
                </a:p>
              </p:txBody>
            </p:sp>
          </p:grpSp>
          <p:grpSp>
            <p:nvGrpSpPr>
              <p:cNvPr id="54" name="Group 5"/>
              <p:cNvGrpSpPr/>
              <p:nvPr/>
            </p:nvGrpSpPr>
            <p:grpSpPr bwMode="auto">
              <a:xfrm>
                <a:off x="1965561" y="3835401"/>
                <a:ext cx="1828800" cy="451861"/>
                <a:chOff x="3504" y="3216"/>
                <a:chExt cx="1200" cy="496"/>
              </a:xfrm>
              <a:solidFill>
                <a:srgbClr val="66FFFF"/>
              </a:solidFill>
            </p:grpSpPr>
            <p:sp>
              <p:nvSpPr>
                <p:cNvPr id="55" name="Rectangle 6"/>
                <p:cNvSpPr>
                  <a:spLocks noChangeArrowheads="1"/>
                </p:cNvSpPr>
                <p:nvPr/>
              </p:nvSpPr>
              <p:spPr bwMode="auto">
                <a:xfrm>
                  <a:off x="3504" y="3216"/>
                  <a:ext cx="1200" cy="496"/>
                </a:xfrm>
                <a:prstGeom prst="rect">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56" name="Rectangle 7"/>
                <p:cNvSpPr>
                  <a:spLocks noChangeArrowheads="1"/>
                </p:cNvSpPr>
                <p:nvPr/>
              </p:nvSpPr>
              <p:spPr bwMode="auto">
                <a:xfrm>
                  <a:off x="3648" y="3419"/>
                  <a:ext cx="240" cy="288"/>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anose="020B0503020204020204" pitchFamily="34" charset="-122"/>
                      <a:ea typeface="微软雅黑" panose="020B0503020204020204" pitchFamily="34" charset="-122"/>
                    </a:rPr>
                    <a:t>70</a:t>
                  </a:r>
                  <a:endParaRPr kumimoji="1" lang="zh-CN" altLang="en-US" sz="1200" b="1" dirty="0">
                    <a:latin typeface="微软雅黑" panose="020B0503020204020204" pitchFamily="34" charset="-122"/>
                    <a:ea typeface="微软雅黑" panose="020B0503020204020204" pitchFamily="34" charset="-122"/>
                  </a:endParaRPr>
                </a:p>
              </p:txBody>
            </p:sp>
            <p:sp>
              <p:nvSpPr>
                <p:cNvPr id="57" name="Rectangle 8"/>
                <p:cNvSpPr>
                  <a:spLocks noChangeArrowheads="1"/>
                </p:cNvSpPr>
                <p:nvPr/>
              </p:nvSpPr>
              <p:spPr bwMode="auto">
                <a:xfrm>
                  <a:off x="3984" y="3419"/>
                  <a:ext cx="240" cy="288"/>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a:latin typeface="微软雅黑" panose="020B0503020204020204" pitchFamily="34" charset="-122"/>
                      <a:ea typeface="微软雅黑" panose="020B0503020204020204" pitchFamily="34" charset="-122"/>
                    </a:rPr>
                    <a:t>80</a:t>
                  </a:r>
                  <a:endParaRPr kumimoji="1" lang="zh-CN" altLang="en-US" sz="1200" b="1">
                    <a:latin typeface="微软雅黑" panose="020B0503020204020204" pitchFamily="34" charset="-122"/>
                    <a:ea typeface="微软雅黑" panose="020B0503020204020204" pitchFamily="34" charset="-122"/>
                  </a:endParaRPr>
                </a:p>
              </p:txBody>
            </p:sp>
            <p:sp>
              <p:nvSpPr>
                <p:cNvPr id="58" name="Rectangle 9"/>
                <p:cNvSpPr>
                  <a:spLocks noChangeArrowheads="1"/>
                </p:cNvSpPr>
                <p:nvPr/>
              </p:nvSpPr>
              <p:spPr bwMode="auto">
                <a:xfrm>
                  <a:off x="4320" y="3419"/>
                  <a:ext cx="240" cy="288"/>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anose="020B0503020204020204" pitchFamily="34" charset="-122"/>
                      <a:ea typeface="微软雅黑" panose="020B0503020204020204" pitchFamily="34" charset="-122"/>
                    </a:rPr>
                    <a:t>90</a:t>
                  </a:r>
                  <a:endParaRPr kumimoji="1" lang="zh-CN" altLang="en-US" sz="1200" b="1" dirty="0">
                    <a:latin typeface="微软雅黑" panose="020B0503020204020204" pitchFamily="34" charset="-122"/>
                    <a:ea typeface="微软雅黑" panose="020B0503020204020204" pitchFamily="34" charset="-122"/>
                  </a:endParaRPr>
                </a:p>
              </p:txBody>
            </p:sp>
          </p:grpSp>
          <p:sp>
            <p:nvSpPr>
              <p:cNvPr id="59" name="Oval 13"/>
              <p:cNvSpPr>
                <a:spLocks noChangeArrowheads="1"/>
              </p:cNvSpPr>
              <p:nvPr/>
            </p:nvSpPr>
            <p:spPr bwMode="auto">
              <a:xfrm>
                <a:off x="2653333" y="2818789"/>
                <a:ext cx="381000" cy="381000"/>
              </a:xfrm>
              <a:prstGeom prst="ellipse">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anose="020B0503020204020204" pitchFamily="34" charset="-122"/>
                    <a:ea typeface="微软雅黑" panose="020B0503020204020204" pitchFamily="34" charset="-122"/>
                  </a:rPr>
                  <a:t>P2</a:t>
                </a:r>
                <a:endParaRPr kumimoji="1" lang="en-US" altLang="zh-CN" sz="1200" b="1">
                  <a:latin typeface="微软雅黑" panose="020B0503020204020204" pitchFamily="34" charset="-122"/>
                  <a:ea typeface="微软雅黑" panose="020B0503020204020204" pitchFamily="34" charset="-122"/>
                </a:endParaRPr>
              </a:p>
            </p:txBody>
          </p:sp>
          <p:sp>
            <p:nvSpPr>
              <p:cNvPr id="60" name="Oval 14"/>
              <p:cNvSpPr>
                <a:spLocks noChangeArrowheads="1"/>
              </p:cNvSpPr>
              <p:nvPr/>
            </p:nvSpPr>
            <p:spPr bwMode="auto">
              <a:xfrm>
                <a:off x="2134587" y="2719143"/>
                <a:ext cx="381000" cy="381000"/>
              </a:xfrm>
              <a:prstGeom prst="ellipse">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anose="020B0503020204020204" pitchFamily="34" charset="-122"/>
                    <a:ea typeface="微软雅黑" panose="020B0503020204020204" pitchFamily="34" charset="-122"/>
                  </a:rPr>
                  <a:t>P1</a:t>
                </a:r>
                <a:endParaRPr kumimoji="1" lang="en-US" altLang="zh-CN" sz="1200" b="1" dirty="0">
                  <a:latin typeface="微软雅黑" panose="020B0503020204020204" pitchFamily="34" charset="-122"/>
                  <a:ea typeface="微软雅黑" panose="020B0503020204020204" pitchFamily="34" charset="-122"/>
                </a:endParaRPr>
              </a:p>
            </p:txBody>
          </p:sp>
          <p:sp>
            <p:nvSpPr>
              <p:cNvPr id="61" name="Oval 15"/>
              <p:cNvSpPr>
                <a:spLocks noChangeArrowheads="1"/>
              </p:cNvSpPr>
              <p:nvPr/>
            </p:nvSpPr>
            <p:spPr bwMode="auto">
              <a:xfrm>
                <a:off x="3125187" y="2719143"/>
                <a:ext cx="381000" cy="381000"/>
              </a:xfrm>
              <a:prstGeom prst="ellipse">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anose="020B0503020204020204" pitchFamily="34" charset="-122"/>
                    <a:ea typeface="微软雅黑" panose="020B0503020204020204" pitchFamily="34" charset="-122"/>
                  </a:rPr>
                  <a:t>P3</a:t>
                </a:r>
                <a:endParaRPr kumimoji="1" lang="en-US" altLang="zh-CN" sz="1200" b="1">
                  <a:latin typeface="微软雅黑" panose="020B0503020204020204" pitchFamily="34" charset="-122"/>
                  <a:ea typeface="微软雅黑" panose="020B0503020204020204" pitchFamily="34" charset="-122"/>
                </a:endParaRPr>
              </a:p>
            </p:txBody>
          </p:sp>
          <p:sp>
            <p:nvSpPr>
              <p:cNvPr id="62" name="AutoShape 16"/>
              <p:cNvSpPr>
                <a:spLocks noChangeArrowheads="1"/>
              </p:cNvSpPr>
              <p:nvPr/>
            </p:nvSpPr>
            <p:spPr bwMode="auto">
              <a:xfrm>
                <a:off x="2736536" y="3234959"/>
                <a:ext cx="225486" cy="671900"/>
              </a:xfrm>
              <a:prstGeom prst="upArrow">
                <a:avLst>
                  <a:gd name="adj1" fmla="val 50000"/>
                  <a:gd name="adj2" fmla="val 45000"/>
                </a:avLst>
              </a:prstGeom>
              <a:solidFill>
                <a:srgbClr val="FF66FF"/>
              </a:solidFill>
              <a:ln w="9525">
                <a:solidFill>
                  <a:schemeClr val="tx1"/>
                </a:solidFill>
                <a:miter lim="800000"/>
              </a:ln>
              <a:effectLst/>
            </p:spPr>
            <p:txBody>
              <a:bodyPr wrap="none" anchor="ctr"/>
              <a:lstStyle/>
              <a:p>
                <a:endParaRPr lang="zh-CN" altLang="en-US" sz="1600"/>
              </a:p>
            </p:txBody>
          </p:sp>
          <p:sp>
            <p:nvSpPr>
              <p:cNvPr id="63" name="Text Box 10"/>
              <p:cNvSpPr txBox="1">
                <a:spLocks noChangeArrowheads="1"/>
              </p:cNvSpPr>
              <p:nvPr/>
            </p:nvSpPr>
            <p:spPr bwMode="auto">
              <a:xfrm>
                <a:off x="1859918" y="4266242"/>
                <a:ext cx="2065021" cy="382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latin typeface="微软雅黑" panose="020B0503020204020204" pitchFamily="34" charset="-122"/>
                    <a:ea typeface="微软雅黑" panose="020B0503020204020204" pitchFamily="34" charset="-122"/>
                  </a:rPr>
                  <a:t>1</a:t>
                </a:r>
                <a:r>
                  <a:rPr kumimoji="1" lang="en-US" altLang="zh-CN" sz="1400" b="1" dirty="0">
                    <a:latin typeface="微软雅黑" panose="020B0503020204020204" pitchFamily="34" charset="-122"/>
                    <a:ea typeface="微软雅黑" panose="020B0503020204020204" pitchFamily="34" charset="-122"/>
                  </a:rPr>
                  <a:t>92</a:t>
                </a:r>
                <a:r>
                  <a:rPr kumimoji="1" lang="zh-CN" altLang="en-US" sz="1400" b="1" dirty="0">
                    <a:latin typeface="微软雅黑" panose="020B0503020204020204" pitchFamily="34" charset="-122"/>
                    <a:ea typeface="微软雅黑" panose="020B0503020204020204" pitchFamily="34" charset="-122"/>
                  </a:rPr>
                  <a:t>.1</a:t>
                </a:r>
                <a:r>
                  <a:rPr kumimoji="1" lang="en-US" altLang="zh-CN" sz="1400" b="1" dirty="0">
                    <a:latin typeface="微软雅黑" panose="020B0503020204020204" pitchFamily="34" charset="-122"/>
                    <a:ea typeface="微软雅黑" panose="020B0503020204020204" pitchFamily="34" charset="-122"/>
                  </a:rPr>
                  <a:t>68</a:t>
                </a:r>
                <a:r>
                  <a:rPr kumimoji="1" lang="zh-CN" altLang="en-US" sz="1400" b="1" dirty="0">
                    <a:latin typeface="微软雅黑" panose="020B0503020204020204" pitchFamily="34" charset="-122"/>
                    <a:ea typeface="微软雅黑" panose="020B0503020204020204" pitchFamily="34" charset="-122"/>
                  </a:rPr>
                  <a:t>.</a:t>
                </a:r>
                <a:r>
                  <a:rPr kumimoji="1" lang="en-US" altLang="zh-CN" sz="1400" b="1" dirty="0">
                    <a:latin typeface="微软雅黑" panose="020B0503020204020204" pitchFamily="34" charset="-122"/>
                    <a:ea typeface="微软雅黑" panose="020B0503020204020204" pitchFamily="34" charset="-122"/>
                  </a:rPr>
                  <a:t>10</a:t>
                </a:r>
                <a:r>
                  <a:rPr kumimoji="1" lang="zh-CN" altLang="en-US" sz="1400" b="1" dirty="0">
                    <a:latin typeface="微软雅黑" panose="020B0503020204020204" pitchFamily="34" charset="-122"/>
                    <a:ea typeface="微软雅黑" panose="020B0503020204020204" pitchFamily="34" charset="-122"/>
                  </a:rPr>
                  <a:t>.</a:t>
                </a:r>
                <a:r>
                  <a:rPr kumimoji="1" lang="en-US" altLang="zh-CN" sz="1400" b="1" dirty="0">
                    <a:latin typeface="微软雅黑" panose="020B0503020204020204" pitchFamily="34" charset="-122"/>
                    <a:ea typeface="微软雅黑" panose="020B0503020204020204" pitchFamily="34" charset="-122"/>
                  </a:rPr>
                  <a:t>2</a:t>
                </a:r>
                <a:r>
                  <a:rPr kumimoji="1" lang="zh-CN" altLang="en-US" sz="1400" b="1" dirty="0">
                    <a:latin typeface="微软雅黑" panose="020B0503020204020204" pitchFamily="34" charset="-122"/>
                    <a:ea typeface="微软雅黑" panose="020B0503020204020204" pitchFamily="34" charset="-122"/>
                  </a:rPr>
                  <a:t>:80</a:t>
                </a:r>
                <a:endParaRPr kumimoji="1" lang="en-US" altLang="zh-CN" sz="1400" b="1" dirty="0">
                  <a:latin typeface="微软雅黑" panose="020B0503020204020204" pitchFamily="34" charset="-122"/>
                  <a:ea typeface="微软雅黑" panose="020B0503020204020204" pitchFamily="34" charset="-122"/>
                </a:endParaRPr>
              </a:p>
            </p:txBody>
          </p:sp>
        </p:grpSp>
        <p:sp>
          <p:nvSpPr>
            <p:cNvPr id="64" name="Rectangle 396"/>
            <p:cNvSpPr>
              <a:spLocks noChangeArrowheads="1"/>
            </p:cNvSpPr>
            <p:nvPr/>
          </p:nvSpPr>
          <p:spPr bwMode="auto">
            <a:xfrm>
              <a:off x="4264969" y="3320611"/>
              <a:ext cx="4905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200" b="1" dirty="0">
                  <a:solidFill>
                    <a:srgbClr val="0033CC"/>
                  </a:solidFill>
                  <a:latin typeface="微软雅黑" panose="020B0503020204020204" pitchFamily="34" charset="-122"/>
                  <a:ea typeface="微软雅黑" panose="020B0503020204020204" pitchFamily="34" charset="-122"/>
                </a:rPr>
                <a:t>端口</a:t>
              </a:r>
              <a:endParaRPr kumimoji="1" lang="zh-CN" altLang="en-US" sz="1200" b="1" dirty="0">
                <a:solidFill>
                  <a:srgbClr val="0033CC"/>
                </a:solidFill>
                <a:latin typeface="微软雅黑" panose="020B0503020204020204" pitchFamily="34" charset="-122"/>
                <a:ea typeface="微软雅黑" panose="020B0503020204020204" pitchFamily="34" charset="-122"/>
              </a:endParaRPr>
            </a:p>
          </p:txBody>
        </p:sp>
        <p:sp>
          <p:nvSpPr>
            <p:cNvPr id="65" name="Line 399"/>
            <p:cNvSpPr>
              <a:spLocks noChangeShapeType="1"/>
            </p:cNvSpPr>
            <p:nvPr/>
          </p:nvSpPr>
          <p:spPr bwMode="auto">
            <a:xfrm flipH="1">
              <a:off x="3761794" y="3519669"/>
              <a:ext cx="488037" cy="303717"/>
            </a:xfrm>
            <a:prstGeom prst="line">
              <a:avLst/>
            </a:prstGeom>
            <a:noFill/>
            <a:ln w="28575">
              <a:solidFill>
                <a:srgbClr val="CC00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100" b="1">
                <a:latin typeface="微软雅黑" panose="020B0503020204020204" pitchFamily="34" charset="-122"/>
                <a:ea typeface="微软雅黑" panose="020B0503020204020204" pitchFamily="34" charset="-122"/>
              </a:endParaRPr>
            </a:p>
          </p:txBody>
        </p:sp>
        <p:sp>
          <p:nvSpPr>
            <p:cNvPr id="66" name="Line 399"/>
            <p:cNvSpPr>
              <a:spLocks noChangeShapeType="1"/>
            </p:cNvSpPr>
            <p:nvPr/>
          </p:nvSpPr>
          <p:spPr bwMode="auto">
            <a:xfrm>
              <a:off x="4744254" y="3498824"/>
              <a:ext cx="496873" cy="324563"/>
            </a:xfrm>
            <a:prstGeom prst="line">
              <a:avLst/>
            </a:prstGeom>
            <a:noFill/>
            <a:ln w="28575">
              <a:solidFill>
                <a:srgbClr val="CC00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100" b="1">
                <a:latin typeface="微软雅黑" panose="020B0503020204020204" pitchFamily="34" charset="-122"/>
                <a:ea typeface="微软雅黑" panose="020B0503020204020204" pitchFamily="34" charset="-122"/>
              </a:endParaRPr>
            </a:p>
          </p:txBody>
        </p:sp>
      </p:grpSp>
      <p:grpSp>
        <p:nvGrpSpPr>
          <p:cNvPr id="70" name="组合 69"/>
          <p:cNvGrpSpPr/>
          <p:nvPr/>
        </p:nvGrpSpPr>
        <p:grpSpPr>
          <a:xfrm>
            <a:off x="5199963" y="2323026"/>
            <a:ext cx="3405778" cy="2357746"/>
            <a:chOff x="556963" y="2578483"/>
            <a:chExt cx="8048776" cy="2004832"/>
          </a:xfrm>
        </p:grpSpPr>
        <p:sp>
          <p:nvSpPr>
            <p:cNvPr id="71" name="对角圆角矩形 70"/>
            <p:cNvSpPr/>
            <p:nvPr/>
          </p:nvSpPr>
          <p:spPr>
            <a:xfrm>
              <a:off x="556963" y="2578483"/>
              <a:ext cx="8048776" cy="1972772"/>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940853" y="2738275"/>
              <a:ext cx="7363640" cy="1845040"/>
            </a:xfrm>
            <a:prstGeom prst="rect">
              <a:avLst/>
            </a:prstGeom>
          </p:spPr>
          <p:txBody>
            <a:bodyPr wrap="square">
              <a:spAutoFit/>
            </a:bodyPr>
            <a:lstStyle/>
            <a:p>
              <a:pPr>
                <a:lnSpc>
                  <a:spcPts val="2700"/>
                </a:lnSpc>
                <a:spcBef>
                  <a:spcPts val="600"/>
                </a:spcBef>
              </a:pPr>
              <a:r>
                <a:rPr lang="zh-CN" altLang="en-US" sz="1600" b="1" dirty="0">
                  <a:solidFill>
                    <a:srgbClr val="FF0000"/>
                  </a:solidFill>
                  <a:latin typeface="微软雅黑" panose="020B0503020204020204" pitchFamily="34" charset="-122"/>
                  <a:ea typeface="微软雅黑" panose="020B0503020204020204" pitchFamily="34" charset="-122"/>
                </a:rPr>
                <a:t>由此可见，两个计算机中的进程要互相通信，不仅必须知道对方的端口号（为了找到对方计算机中的应用进程） ，而且还要知道对方的 </a:t>
              </a:r>
              <a:r>
                <a:rPr lang="en-US" altLang="zh-CN" sz="1600" b="1" dirty="0">
                  <a:solidFill>
                    <a:srgbClr val="FF0000"/>
                  </a:solidFill>
                  <a:latin typeface="微软雅黑" panose="020B0503020204020204" pitchFamily="34" charset="-122"/>
                  <a:ea typeface="微软雅黑" panose="020B0503020204020204" pitchFamily="34" charset="-122"/>
                </a:rPr>
                <a:t>IP </a:t>
              </a:r>
              <a:r>
                <a:rPr lang="zh-CN" altLang="en-US" sz="1600" b="1" dirty="0">
                  <a:solidFill>
                    <a:srgbClr val="FF0000"/>
                  </a:solidFill>
                  <a:latin typeface="微软雅黑" panose="020B0503020204020204" pitchFamily="34" charset="-122"/>
                  <a:ea typeface="微软雅黑" panose="020B0503020204020204" pitchFamily="34" charset="-122"/>
                </a:rPr>
                <a:t>地址（为了找到对方的计算机）。</a:t>
              </a:r>
              <a:endParaRPr lang="zh-CN" altLang="en-US" sz="1600" b="1" dirty="0">
                <a:solidFill>
                  <a:srgbClr val="FF0000"/>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5" y="623725"/>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3" name="Rectangle 6"/>
          <p:cNvSpPr>
            <a:spLocks noChangeArrowheads="1"/>
          </p:cNvSpPr>
          <p:nvPr/>
        </p:nvSpPr>
        <p:spPr bwMode="auto">
          <a:xfrm>
            <a:off x="3839806" y="590514"/>
            <a:ext cx="1483094"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两大类端口</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Rectangle 68"/>
          <p:cNvSpPr>
            <a:spLocks noChangeArrowheads="1"/>
          </p:cNvSpPr>
          <p:nvPr/>
        </p:nvSpPr>
        <p:spPr bwMode="auto">
          <a:xfrm>
            <a:off x="270522" y="962466"/>
            <a:ext cx="8587037" cy="381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268605" indent="-268605">
              <a:lnSpc>
                <a:spcPts val="2900"/>
              </a:lnSpc>
              <a:buClr>
                <a:srgbClr val="0070C0"/>
              </a:buClr>
              <a:buFont typeface="Wingdings" panose="05000000000000000000" pitchFamily="2" charset="2"/>
              <a:buChar char="l"/>
            </a:pPr>
            <a:r>
              <a:rPr lang="zh-CN" altLang="en-US" sz="1900" b="1" dirty="0">
                <a:solidFill>
                  <a:srgbClr val="0000FF"/>
                </a:solidFill>
                <a:latin typeface="微软雅黑" panose="020B0503020204020204" pitchFamily="34" charset="-122"/>
                <a:ea typeface="微软雅黑" panose="020B0503020204020204" pitchFamily="34" charset="-122"/>
              </a:rPr>
              <a:t>服务器端使用的端口号</a:t>
            </a:r>
            <a:endParaRPr lang="zh-CN" altLang="en-US" sz="1900" b="1" dirty="0">
              <a:solidFill>
                <a:srgbClr val="0000FF"/>
              </a:solidFill>
              <a:latin typeface="微软雅黑" panose="020B0503020204020204" pitchFamily="34" charset="-122"/>
              <a:ea typeface="微软雅黑" panose="020B0503020204020204" pitchFamily="34" charset="-122"/>
            </a:endParaRPr>
          </a:p>
          <a:p>
            <a:pPr marL="633730" indent="-342900">
              <a:lnSpc>
                <a:spcPts val="2900"/>
              </a:lnSpc>
              <a:buClr>
                <a:srgbClr val="7030A0"/>
              </a:buClr>
              <a:buFont typeface="+mj-lt"/>
              <a:buAutoNum type="arabicPeriod"/>
            </a:pPr>
            <a:r>
              <a:rPr lang="zh-CN" altLang="en-US" sz="1900" b="1" dirty="0">
                <a:solidFill>
                  <a:srgbClr val="0000FF"/>
                </a:solidFill>
                <a:latin typeface="微软雅黑" panose="020B0503020204020204" pitchFamily="34" charset="-122"/>
                <a:ea typeface="微软雅黑" panose="020B0503020204020204" pitchFamily="34" charset="-122"/>
              </a:rPr>
              <a:t>熟知端口</a:t>
            </a:r>
            <a:r>
              <a:rPr lang="zh-CN" altLang="en-US" sz="1900" b="1" dirty="0">
                <a:latin typeface="微软雅黑" panose="020B0503020204020204" pitchFamily="34" charset="-122"/>
                <a:ea typeface="微软雅黑" panose="020B0503020204020204" pitchFamily="34" charset="-122"/>
              </a:rPr>
              <a:t>，数值一般为 </a:t>
            </a:r>
            <a:r>
              <a:rPr lang="en-US" altLang="zh-CN" sz="1900" b="1" dirty="0">
                <a:solidFill>
                  <a:srgbClr val="FF0000"/>
                </a:solidFill>
                <a:latin typeface="微软雅黑" panose="020B0503020204020204" pitchFamily="34" charset="-122"/>
                <a:ea typeface="微软雅黑" panose="020B0503020204020204" pitchFamily="34" charset="-122"/>
              </a:rPr>
              <a:t>0 </a:t>
            </a:r>
            <a:r>
              <a:rPr lang="en-US" altLang="zh-CN" sz="1900" b="1">
                <a:solidFill>
                  <a:srgbClr val="FF0000"/>
                </a:solidFill>
                <a:latin typeface="微软雅黑" panose="020B0503020204020204" pitchFamily="34" charset="-122"/>
                <a:ea typeface="微软雅黑" panose="020B0503020204020204" pitchFamily="34" charset="-122"/>
              </a:rPr>
              <a:t>~ 1023</a:t>
            </a:r>
            <a:r>
              <a:rPr lang="zh-CN" altLang="en-US" sz="1900" b="1">
                <a:solidFill>
                  <a:srgbClr val="FF0000"/>
                </a:solidFill>
                <a:latin typeface="微软雅黑" panose="020B0503020204020204" pitchFamily="34" charset="-122"/>
                <a:ea typeface="微软雅黑" panose="020B0503020204020204" pitchFamily="34" charset="-122"/>
              </a:rPr>
              <a:t>（分给最重要的应用程序）</a:t>
            </a:r>
            <a:r>
              <a:rPr lang="zh-CN" altLang="en-US" sz="1900" b="1">
                <a:latin typeface="微软雅黑" panose="020B0503020204020204" pitchFamily="34" charset="-122"/>
                <a:ea typeface="微软雅黑" panose="020B0503020204020204" pitchFamily="34" charset="-122"/>
              </a:rPr>
              <a:t>。</a:t>
            </a:r>
            <a:endParaRPr lang="zh-CN" altLang="en-US" sz="1900" b="1" dirty="0">
              <a:latin typeface="微软雅黑" panose="020B0503020204020204" pitchFamily="34" charset="-122"/>
              <a:ea typeface="微软雅黑" panose="020B0503020204020204" pitchFamily="34" charset="-122"/>
            </a:endParaRPr>
          </a:p>
          <a:p>
            <a:pPr marL="633730" indent="-342900">
              <a:lnSpc>
                <a:spcPts val="2900"/>
              </a:lnSpc>
              <a:buClr>
                <a:srgbClr val="7030A0"/>
              </a:buClr>
              <a:buFont typeface="+mj-lt"/>
              <a:buAutoNum type="arabicPeriod"/>
            </a:pPr>
            <a:r>
              <a:rPr lang="zh-CN" altLang="en-US" sz="1900" b="1" dirty="0">
                <a:solidFill>
                  <a:srgbClr val="0000FF"/>
                </a:solidFill>
                <a:latin typeface="微软雅黑" panose="020B0503020204020204" pitchFamily="34" charset="-122"/>
                <a:ea typeface="微软雅黑" panose="020B0503020204020204" pitchFamily="34" charset="-122"/>
              </a:rPr>
              <a:t>登记端口号</a:t>
            </a:r>
            <a:r>
              <a:rPr lang="zh-CN" altLang="en-US" sz="1900" b="1" dirty="0">
                <a:latin typeface="微软雅黑" panose="020B0503020204020204" pitchFamily="34" charset="-122"/>
                <a:ea typeface="微软雅黑" panose="020B0503020204020204" pitchFamily="34" charset="-122"/>
              </a:rPr>
              <a:t>，数值为 </a:t>
            </a:r>
            <a:r>
              <a:rPr lang="en-US" altLang="zh-CN" sz="1900" b="1" dirty="0">
                <a:solidFill>
                  <a:srgbClr val="FF0000"/>
                </a:solidFill>
                <a:latin typeface="微软雅黑" panose="020B0503020204020204" pitchFamily="34" charset="-122"/>
                <a:ea typeface="微软雅黑" panose="020B0503020204020204" pitchFamily="34" charset="-122"/>
              </a:rPr>
              <a:t>1024 ~ 49151</a:t>
            </a:r>
            <a:r>
              <a:rPr lang="zh-CN" altLang="en-US" sz="1900" b="1" dirty="0">
                <a:latin typeface="微软雅黑" panose="020B0503020204020204" pitchFamily="34" charset="-122"/>
                <a:ea typeface="微软雅黑" panose="020B0503020204020204" pitchFamily="34" charset="-122"/>
              </a:rPr>
              <a:t>，为没有熟知端口号的应用程序使用的。使用这个范围的端口号必须在 </a:t>
            </a:r>
            <a:r>
              <a:rPr lang="en-US" altLang="zh-CN" sz="1900" b="1" dirty="0">
                <a:latin typeface="微软雅黑" panose="020B0503020204020204" pitchFamily="34" charset="-122"/>
                <a:ea typeface="微软雅黑" panose="020B0503020204020204" pitchFamily="34" charset="-122"/>
              </a:rPr>
              <a:t>IANA(The Internet Assigned Numbers Authority,</a:t>
            </a:r>
            <a:r>
              <a:rPr lang="zh-CN" altLang="en-US" sz="1900" b="1" dirty="0">
                <a:latin typeface="微软雅黑" panose="020B0503020204020204" pitchFamily="34" charset="-122"/>
                <a:ea typeface="微软雅黑" panose="020B0503020204020204" pitchFamily="34" charset="-122"/>
              </a:rPr>
              <a:t>互联网号码分配机构登记，以防止重复。</a:t>
            </a:r>
            <a:endParaRPr lang="zh-CN" altLang="en-US" sz="1900" b="1" dirty="0">
              <a:latin typeface="微软雅黑" panose="020B0503020204020204" pitchFamily="34" charset="-122"/>
              <a:ea typeface="微软雅黑" panose="020B0503020204020204" pitchFamily="34" charset="-122"/>
            </a:endParaRPr>
          </a:p>
          <a:p>
            <a:pPr marL="268605" indent="-268605">
              <a:lnSpc>
                <a:spcPts val="2900"/>
              </a:lnSpc>
              <a:buClr>
                <a:srgbClr val="0070C0"/>
              </a:buClr>
              <a:buFont typeface="Wingdings" panose="05000000000000000000" pitchFamily="2" charset="2"/>
              <a:buChar char="l"/>
            </a:pPr>
            <a:r>
              <a:rPr lang="zh-CN" altLang="en-US" sz="1900" b="1" dirty="0">
                <a:solidFill>
                  <a:srgbClr val="0000FF"/>
                </a:solidFill>
                <a:latin typeface="微软雅黑" panose="020B0503020204020204" pitchFamily="34" charset="-122"/>
                <a:ea typeface="微软雅黑" panose="020B0503020204020204" pitchFamily="34" charset="-122"/>
              </a:rPr>
              <a:t>客户端使用的端口号</a:t>
            </a:r>
            <a:endParaRPr lang="zh-CN" altLang="en-US" sz="1900" b="1" dirty="0">
              <a:solidFill>
                <a:srgbClr val="0000FF"/>
              </a:solidFill>
              <a:latin typeface="微软雅黑" panose="020B0503020204020204" pitchFamily="34" charset="-122"/>
              <a:ea typeface="微软雅黑" panose="020B0503020204020204" pitchFamily="34" charset="-122"/>
            </a:endParaRPr>
          </a:p>
          <a:p>
            <a:pPr marL="633730" indent="-342900">
              <a:lnSpc>
                <a:spcPts val="2900"/>
              </a:lnSpc>
              <a:buClr>
                <a:srgbClr val="7030A0"/>
              </a:buClr>
              <a:buFont typeface="+mj-lt"/>
              <a:buAutoNum type="arabicPeriod"/>
            </a:pPr>
            <a:r>
              <a:rPr lang="zh-CN" altLang="en-US" sz="1900" b="1" dirty="0">
                <a:solidFill>
                  <a:srgbClr val="0000FF"/>
                </a:solidFill>
                <a:latin typeface="微软雅黑" panose="020B0503020204020204" pitchFamily="34" charset="-122"/>
                <a:ea typeface="微软雅黑" panose="020B0503020204020204" pitchFamily="34" charset="-122"/>
              </a:rPr>
              <a:t>又称为短暂端口号</a:t>
            </a:r>
            <a:r>
              <a:rPr lang="zh-CN" altLang="en-US" sz="1900" b="1" dirty="0">
                <a:latin typeface="微软雅黑" panose="020B0503020204020204" pitchFamily="34" charset="-122"/>
                <a:ea typeface="微软雅黑" panose="020B0503020204020204" pitchFamily="34" charset="-122"/>
              </a:rPr>
              <a:t>，数值为 </a:t>
            </a:r>
            <a:r>
              <a:rPr lang="en-US" altLang="zh-CN" sz="1900" b="1" dirty="0">
                <a:solidFill>
                  <a:srgbClr val="FF0000"/>
                </a:solidFill>
                <a:latin typeface="微软雅黑" panose="020B0503020204020204" pitchFamily="34" charset="-122"/>
                <a:ea typeface="微软雅黑" panose="020B0503020204020204" pitchFamily="34" charset="-122"/>
              </a:rPr>
              <a:t>49152 ~ 65535</a:t>
            </a:r>
            <a:r>
              <a:rPr lang="zh-CN" altLang="en-US" sz="1900" b="1" dirty="0">
                <a:latin typeface="微软雅黑" panose="020B0503020204020204" pitchFamily="34" charset="-122"/>
                <a:ea typeface="微软雅黑" panose="020B0503020204020204" pitchFamily="34" charset="-122"/>
              </a:rPr>
              <a:t>，留给客户进程选择暂时使用。</a:t>
            </a:r>
            <a:endParaRPr lang="zh-CN" altLang="en-US" sz="1900" b="1" dirty="0">
              <a:latin typeface="微软雅黑" panose="020B0503020204020204" pitchFamily="34" charset="-122"/>
              <a:ea typeface="微软雅黑" panose="020B0503020204020204" pitchFamily="34" charset="-122"/>
            </a:endParaRPr>
          </a:p>
          <a:p>
            <a:pPr marL="633730" indent="-342900">
              <a:lnSpc>
                <a:spcPts val="2900"/>
              </a:lnSpc>
              <a:buClr>
                <a:srgbClr val="7030A0"/>
              </a:buClr>
              <a:buFont typeface="+mj-lt"/>
              <a:buAutoNum type="arabicPeriod"/>
            </a:pPr>
            <a:r>
              <a:rPr lang="zh-CN" altLang="en-US" sz="1900" b="1" dirty="0">
                <a:latin typeface="微软雅黑" panose="020B0503020204020204" pitchFamily="34" charset="-122"/>
                <a:ea typeface="微软雅黑" panose="020B0503020204020204" pitchFamily="34" charset="-122"/>
              </a:rPr>
              <a:t>当服务器进程收到客户进程的报文时，就知道了客户进程所使用的动态端口号。</a:t>
            </a:r>
            <a:r>
              <a:rPr lang="zh-CN" altLang="en-US" sz="1900" b="1" dirty="0">
                <a:solidFill>
                  <a:srgbClr val="FF0000"/>
                </a:solidFill>
                <a:latin typeface="微软雅黑" panose="020B0503020204020204" pitchFamily="34" charset="-122"/>
                <a:ea typeface="微软雅黑" panose="020B0503020204020204" pitchFamily="34" charset="-122"/>
              </a:rPr>
              <a:t>通信结束后，这个端口号可供其他客户进程</a:t>
            </a:r>
            <a:r>
              <a:rPr lang="zh-CN" altLang="en-US" sz="1900" b="1" dirty="0">
                <a:latin typeface="微软雅黑" panose="020B0503020204020204" pitchFamily="34" charset="-122"/>
                <a:ea typeface="微软雅黑" panose="020B0503020204020204" pitchFamily="34" charset="-122"/>
              </a:rPr>
              <a:t>以后使用。 </a:t>
            </a:r>
            <a:endParaRPr lang="zh-CN" altLang="en-US" sz="19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圆角矩形 36"/>
          <p:cNvSpPr/>
          <p:nvPr/>
        </p:nvSpPr>
        <p:spPr>
          <a:xfrm>
            <a:off x="472966" y="1238842"/>
            <a:ext cx="8261132" cy="29791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 name="AutoShape 5"/>
          <p:cNvSpPr>
            <a:spLocks noChangeArrowheads="1"/>
          </p:cNvSpPr>
          <p:nvPr/>
        </p:nvSpPr>
        <p:spPr bwMode="auto">
          <a:xfrm>
            <a:off x="556965" y="718111"/>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4" name="Rectangle 6"/>
          <p:cNvSpPr>
            <a:spLocks noChangeArrowheads="1"/>
          </p:cNvSpPr>
          <p:nvPr/>
        </p:nvSpPr>
        <p:spPr bwMode="auto">
          <a:xfrm>
            <a:off x="3060748" y="684899"/>
            <a:ext cx="3041213"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两大类、三种类型的端口</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903893" y="2554363"/>
            <a:ext cx="1187673" cy="336331"/>
            <a:chOff x="945931" y="1776249"/>
            <a:chExt cx="1187673" cy="336331"/>
          </a:xfrm>
        </p:grpSpPr>
        <p:cxnSp>
          <p:nvCxnSpPr>
            <p:cNvPr id="7" name="直接连接符 6"/>
            <p:cNvCxnSpPr/>
            <p:nvPr/>
          </p:nvCxnSpPr>
          <p:spPr>
            <a:xfrm>
              <a:off x="945931" y="1944414"/>
              <a:ext cx="118767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945931" y="1776249"/>
              <a:ext cx="0" cy="336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133604" y="1776249"/>
              <a:ext cx="0" cy="336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80748" y="2554363"/>
            <a:ext cx="3563006" cy="336331"/>
            <a:chOff x="945931" y="1776249"/>
            <a:chExt cx="1187673" cy="336331"/>
          </a:xfrm>
        </p:grpSpPr>
        <p:cxnSp>
          <p:nvCxnSpPr>
            <p:cNvPr id="14" name="直接连接符 13"/>
            <p:cNvCxnSpPr/>
            <p:nvPr/>
          </p:nvCxnSpPr>
          <p:spPr>
            <a:xfrm>
              <a:off x="945931" y="1944414"/>
              <a:ext cx="118767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945931" y="1776249"/>
              <a:ext cx="0" cy="336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133604" y="1776249"/>
              <a:ext cx="0" cy="336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6042288" y="2554363"/>
            <a:ext cx="2313438" cy="336331"/>
            <a:chOff x="945931" y="1776249"/>
            <a:chExt cx="1187673" cy="336331"/>
          </a:xfrm>
        </p:grpSpPr>
        <p:cxnSp>
          <p:nvCxnSpPr>
            <p:cNvPr id="18" name="直接连接符 17"/>
            <p:cNvCxnSpPr/>
            <p:nvPr/>
          </p:nvCxnSpPr>
          <p:spPr>
            <a:xfrm>
              <a:off x="945931" y="1944414"/>
              <a:ext cx="118767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945931" y="1776249"/>
              <a:ext cx="0" cy="336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133604" y="1776249"/>
              <a:ext cx="0" cy="336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746241" y="2228553"/>
            <a:ext cx="311304" cy="338554"/>
          </a:xfrm>
          <a:prstGeom prst="rect">
            <a:avLst/>
          </a:prstGeom>
          <a:noFill/>
        </p:spPr>
        <p:txBody>
          <a:bodyPr wrap="none" lIns="91436" tIns="45718" rIns="91436" bIns="45718" rtlCol="0">
            <a:spAutoFit/>
          </a:bodyPr>
          <a:lstStyle/>
          <a:p>
            <a:r>
              <a:rPr lang="en-US" altLang="zh-CN" sz="1600" b="1" dirty="0">
                <a:latin typeface="微软雅黑" panose="020B0503020204020204" pitchFamily="34" charset="-122"/>
                <a:ea typeface="微软雅黑" panose="020B0503020204020204" pitchFamily="34" charset="-122"/>
              </a:rPr>
              <a:t>0</a:t>
            </a:r>
            <a:endParaRPr lang="zh-CN" altLang="en-US" sz="1600" b="1" dirty="0">
              <a:latin typeface="微软雅黑" panose="020B0503020204020204" pitchFamily="34" charset="-122"/>
              <a:ea typeface="微软雅黑" panose="020B0503020204020204" pitchFamily="34" charset="-122"/>
            </a:endParaRPr>
          </a:p>
        </p:txBody>
      </p:sp>
      <p:sp>
        <p:nvSpPr>
          <p:cNvPr id="22" name="TextBox 21"/>
          <p:cNvSpPr txBox="1"/>
          <p:nvPr/>
        </p:nvSpPr>
        <p:spPr>
          <a:xfrm>
            <a:off x="1696679" y="2228553"/>
            <a:ext cx="691215" cy="338554"/>
          </a:xfrm>
          <a:prstGeom prst="rect">
            <a:avLst/>
          </a:prstGeom>
          <a:noFill/>
        </p:spPr>
        <p:txBody>
          <a:bodyPr wrap="none" lIns="91436" tIns="45718" rIns="91436" bIns="45718" rtlCol="0">
            <a:spAutoFit/>
          </a:bodyPr>
          <a:lstStyle/>
          <a:p>
            <a:r>
              <a:rPr lang="en-US" altLang="zh-CN" sz="1600" b="1" dirty="0">
                <a:latin typeface="微软雅黑" panose="020B0503020204020204" pitchFamily="34" charset="-122"/>
                <a:ea typeface="微软雅黑" panose="020B0503020204020204" pitchFamily="34" charset="-122"/>
              </a:rPr>
              <a:t>1023</a:t>
            </a:r>
            <a:endParaRPr lang="zh-CN" altLang="en-US" sz="1600" b="1" dirty="0">
              <a:latin typeface="微软雅黑" panose="020B0503020204020204" pitchFamily="34" charset="-122"/>
              <a:ea typeface="微软雅黑" panose="020B0503020204020204" pitchFamily="34" charset="-122"/>
            </a:endParaRPr>
          </a:p>
        </p:txBody>
      </p:sp>
      <p:sp>
        <p:nvSpPr>
          <p:cNvPr id="23" name="TextBox 22"/>
          <p:cNvSpPr txBox="1"/>
          <p:nvPr/>
        </p:nvSpPr>
        <p:spPr>
          <a:xfrm>
            <a:off x="2007485" y="2869665"/>
            <a:ext cx="691215" cy="338554"/>
          </a:xfrm>
          <a:prstGeom prst="rect">
            <a:avLst/>
          </a:prstGeom>
          <a:noFill/>
        </p:spPr>
        <p:txBody>
          <a:bodyPr wrap="none" lIns="91436" tIns="45718" rIns="91436" bIns="45718" rtlCol="0">
            <a:spAutoFit/>
          </a:bodyPr>
          <a:lstStyle/>
          <a:p>
            <a:r>
              <a:rPr lang="en-US" altLang="zh-CN" sz="1600" b="1" dirty="0">
                <a:latin typeface="微软雅黑" panose="020B0503020204020204" pitchFamily="34" charset="-122"/>
                <a:ea typeface="微软雅黑" panose="020B0503020204020204" pitchFamily="34" charset="-122"/>
              </a:rPr>
              <a:t>1024</a:t>
            </a:r>
            <a:endParaRPr lang="zh-CN" altLang="en-US" sz="1600" b="1" dirty="0">
              <a:latin typeface="微软雅黑" panose="020B0503020204020204" pitchFamily="34" charset="-122"/>
              <a:ea typeface="微软雅黑" panose="020B0503020204020204" pitchFamily="34" charset="-122"/>
            </a:endParaRPr>
          </a:p>
        </p:txBody>
      </p:sp>
      <p:sp>
        <p:nvSpPr>
          <p:cNvPr id="24" name="TextBox 23"/>
          <p:cNvSpPr txBox="1"/>
          <p:nvPr/>
        </p:nvSpPr>
        <p:spPr>
          <a:xfrm>
            <a:off x="5265690" y="2869665"/>
            <a:ext cx="877163" cy="338554"/>
          </a:xfrm>
          <a:prstGeom prst="rect">
            <a:avLst/>
          </a:prstGeom>
          <a:noFill/>
        </p:spPr>
        <p:txBody>
          <a:bodyPr wrap="none" lIns="91436" tIns="45718" rIns="91436" bIns="45718" rtlCol="0">
            <a:spAutoFit/>
          </a:bodyPr>
          <a:lstStyle/>
          <a:p>
            <a:r>
              <a:rPr lang="en-US" altLang="zh-CN" sz="1600" b="1" dirty="0">
                <a:latin typeface="微软雅黑" panose="020B0503020204020204" pitchFamily="34" charset="-122"/>
                <a:ea typeface="微软雅黑" panose="020B0503020204020204" pitchFamily="34" charset="-122"/>
              </a:rPr>
              <a:t>49,151</a:t>
            </a:r>
            <a:endParaRPr lang="zh-CN" altLang="en-US" sz="1600" b="1" dirty="0">
              <a:latin typeface="微软雅黑" panose="020B0503020204020204" pitchFamily="34" charset="-122"/>
              <a:ea typeface="微软雅黑" panose="020B0503020204020204" pitchFamily="34" charset="-122"/>
            </a:endParaRPr>
          </a:p>
        </p:txBody>
      </p:sp>
      <p:sp>
        <p:nvSpPr>
          <p:cNvPr id="25" name="TextBox 24"/>
          <p:cNvSpPr txBox="1"/>
          <p:nvPr/>
        </p:nvSpPr>
        <p:spPr>
          <a:xfrm>
            <a:off x="5759675" y="2228553"/>
            <a:ext cx="877163" cy="338554"/>
          </a:xfrm>
          <a:prstGeom prst="rect">
            <a:avLst/>
          </a:prstGeom>
          <a:noFill/>
        </p:spPr>
        <p:txBody>
          <a:bodyPr wrap="none" lIns="91436" tIns="45718" rIns="91436" bIns="45718" rtlCol="0">
            <a:spAutoFit/>
          </a:bodyPr>
          <a:lstStyle/>
          <a:p>
            <a:r>
              <a:rPr lang="en-US" altLang="zh-CN" sz="1600" b="1" dirty="0">
                <a:latin typeface="微软雅黑" panose="020B0503020204020204" pitchFamily="34" charset="-122"/>
                <a:ea typeface="微软雅黑" panose="020B0503020204020204" pitchFamily="34" charset="-122"/>
              </a:rPr>
              <a:t>49,152</a:t>
            </a:r>
            <a:endParaRPr lang="zh-CN" altLang="en-US" sz="1600" b="1" dirty="0">
              <a:latin typeface="微软雅黑" panose="020B0503020204020204" pitchFamily="34" charset="-122"/>
              <a:ea typeface="微软雅黑" panose="020B0503020204020204" pitchFamily="34" charset="-122"/>
            </a:endParaRPr>
          </a:p>
        </p:txBody>
      </p:sp>
      <p:sp>
        <p:nvSpPr>
          <p:cNvPr id="26" name="TextBox 25"/>
          <p:cNvSpPr txBox="1"/>
          <p:nvPr/>
        </p:nvSpPr>
        <p:spPr>
          <a:xfrm>
            <a:off x="7770618" y="2228553"/>
            <a:ext cx="877163" cy="338554"/>
          </a:xfrm>
          <a:prstGeom prst="rect">
            <a:avLst/>
          </a:prstGeom>
          <a:noFill/>
        </p:spPr>
        <p:txBody>
          <a:bodyPr wrap="none" lIns="91436" tIns="45718" rIns="91436" bIns="45718" rtlCol="0">
            <a:spAutoFit/>
          </a:bodyPr>
          <a:lstStyle/>
          <a:p>
            <a:r>
              <a:rPr lang="en-US" altLang="zh-CN" sz="1600" b="1" dirty="0">
                <a:latin typeface="微软雅黑" panose="020B0503020204020204" pitchFamily="34" charset="-122"/>
                <a:ea typeface="微软雅黑" panose="020B0503020204020204" pitchFamily="34" charset="-122"/>
              </a:rPr>
              <a:t>65,535</a:t>
            </a:r>
            <a:endParaRPr lang="zh-CN" altLang="en-US" sz="1600" b="1" dirty="0">
              <a:latin typeface="微软雅黑" panose="020B0503020204020204" pitchFamily="34" charset="-122"/>
              <a:ea typeface="微软雅黑" panose="020B0503020204020204" pitchFamily="34" charset="-122"/>
            </a:endParaRPr>
          </a:p>
        </p:txBody>
      </p:sp>
      <p:sp>
        <p:nvSpPr>
          <p:cNvPr id="27" name="矩形 26"/>
          <p:cNvSpPr/>
          <p:nvPr/>
        </p:nvSpPr>
        <p:spPr>
          <a:xfrm>
            <a:off x="2247315" y="1440399"/>
            <a:ext cx="2236510" cy="338554"/>
          </a:xfrm>
          <a:prstGeom prst="rect">
            <a:avLst/>
          </a:prstGeom>
        </p:spPr>
        <p:txBody>
          <a:bodyPr wrap="none" lIns="91436" tIns="45718" rIns="91436" bIns="45718">
            <a:spAutoFit/>
          </a:bodyPr>
          <a:lstStyle/>
          <a:p>
            <a:pPr algn="ctr"/>
            <a:r>
              <a:rPr lang="zh-CN" altLang="en-US" sz="1600" b="1" dirty="0">
                <a:solidFill>
                  <a:srgbClr val="0000FF"/>
                </a:solidFill>
                <a:latin typeface="微软雅黑" panose="020B0503020204020204" pitchFamily="34" charset="-122"/>
                <a:ea typeface="微软雅黑" panose="020B0503020204020204" pitchFamily="34" charset="-122"/>
              </a:rPr>
              <a:t>服务器端使用的端口号</a:t>
            </a:r>
            <a:endParaRPr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28" name="矩形 27"/>
          <p:cNvSpPr/>
          <p:nvPr/>
        </p:nvSpPr>
        <p:spPr>
          <a:xfrm>
            <a:off x="6183346" y="1440399"/>
            <a:ext cx="2031325" cy="338554"/>
          </a:xfrm>
          <a:prstGeom prst="rect">
            <a:avLst/>
          </a:prstGeom>
        </p:spPr>
        <p:txBody>
          <a:bodyPr wrap="none" lIns="91436" tIns="45718" rIns="91436" bIns="45718">
            <a:spAutoFit/>
          </a:bodyPr>
          <a:lstStyle/>
          <a:p>
            <a:pPr algn="ctr"/>
            <a:r>
              <a:rPr lang="zh-CN" altLang="en-US" sz="1600" b="1" dirty="0">
                <a:solidFill>
                  <a:srgbClr val="0000FF"/>
                </a:solidFill>
                <a:latin typeface="微软雅黑" panose="020B0503020204020204" pitchFamily="34" charset="-122"/>
                <a:ea typeface="微软雅黑" panose="020B0503020204020204" pitchFamily="34" charset="-122"/>
              </a:rPr>
              <a:t>客户端使用的端口号</a:t>
            </a:r>
            <a:endParaRPr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29" name="右大括号 28"/>
          <p:cNvSpPr/>
          <p:nvPr/>
        </p:nvSpPr>
        <p:spPr>
          <a:xfrm rot="16200000">
            <a:off x="3222681" y="-450435"/>
            <a:ext cx="285779" cy="4809227"/>
          </a:xfrm>
          <a:prstGeom prst="rightBrace">
            <a:avLst>
              <a:gd name="adj1" fmla="val 34511"/>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lIns="91436" tIns="45718" rIns="91436" bIns="45718" rtlCol="0" anchor="ctr"/>
          <a:lstStyle/>
          <a:p>
            <a:pPr algn="ctr"/>
            <a:endParaRPr lang="zh-CN" altLang="en-US"/>
          </a:p>
        </p:txBody>
      </p:sp>
      <p:sp>
        <p:nvSpPr>
          <p:cNvPr id="30" name="右大括号 29"/>
          <p:cNvSpPr/>
          <p:nvPr/>
        </p:nvSpPr>
        <p:spPr>
          <a:xfrm rot="16200000">
            <a:off x="7056119" y="797457"/>
            <a:ext cx="285779" cy="2313438"/>
          </a:xfrm>
          <a:prstGeom prst="rightBrace">
            <a:avLst>
              <a:gd name="adj1" fmla="val 34511"/>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lIns="91436" tIns="45718" rIns="91436" bIns="45718" rtlCol="0" anchor="ctr"/>
          <a:lstStyle/>
          <a:p>
            <a:pPr algn="ctr"/>
            <a:endParaRPr lang="zh-CN" altLang="en-US"/>
          </a:p>
        </p:txBody>
      </p:sp>
      <p:sp>
        <p:nvSpPr>
          <p:cNvPr id="31" name="AutoShape 16"/>
          <p:cNvSpPr>
            <a:spLocks noChangeArrowheads="1"/>
          </p:cNvSpPr>
          <p:nvPr/>
        </p:nvSpPr>
        <p:spPr bwMode="auto">
          <a:xfrm>
            <a:off x="1541607" y="2890694"/>
            <a:ext cx="175422" cy="541145"/>
          </a:xfrm>
          <a:prstGeom prst="upArrow">
            <a:avLst>
              <a:gd name="adj1" fmla="val 50000"/>
              <a:gd name="adj2" fmla="val 45000"/>
            </a:avLst>
          </a:prstGeom>
          <a:solidFill>
            <a:srgbClr val="FF66FF"/>
          </a:solidFill>
          <a:ln w="9525">
            <a:solidFill>
              <a:schemeClr val="tx1"/>
            </a:solidFill>
            <a:miter lim="800000"/>
          </a:ln>
          <a:effectLst/>
        </p:spPr>
        <p:txBody>
          <a:bodyPr wrap="none" lIns="91436" tIns="45718" rIns="91436" bIns="45718" anchor="ctr"/>
          <a:lstStyle/>
          <a:p>
            <a:endParaRPr lang="zh-CN" altLang="en-US" sz="1600"/>
          </a:p>
        </p:txBody>
      </p:sp>
      <p:sp>
        <p:nvSpPr>
          <p:cNvPr id="32" name="矩形 31"/>
          <p:cNvSpPr/>
          <p:nvPr/>
        </p:nvSpPr>
        <p:spPr>
          <a:xfrm>
            <a:off x="245859" y="3468902"/>
            <a:ext cx="2787943" cy="830997"/>
          </a:xfrm>
          <a:prstGeom prst="rect">
            <a:avLst/>
          </a:prstGeom>
        </p:spPr>
        <p:txBody>
          <a:bodyPr wrap="none" lIns="91436" tIns="45718" rIns="91436" bIns="45718">
            <a:spAutoFit/>
          </a:bodyPr>
          <a:lstStyle/>
          <a:p>
            <a:pPr algn="ctr"/>
            <a:r>
              <a:rPr lang="zh-CN" altLang="en-US" sz="1600" b="1" dirty="0">
                <a:solidFill>
                  <a:srgbClr val="0000FF"/>
                </a:solidFill>
                <a:latin typeface="微软雅黑" panose="020B0503020204020204" pitchFamily="34" charset="-122"/>
                <a:ea typeface="微软雅黑" panose="020B0503020204020204" pitchFamily="34" charset="-122"/>
              </a:rPr>
              <a:t>熟知端口</a:t>
            </a:r>
            <a:endParaRPr lang="en-US" altLang="zh-CN" sz="1600" b="1" dirty="0">
              <a:solidFill>
                <a:srgbClr val="0000FF"/>
              </a:solidFill>
              <a:latin typeface="微软雅黑" panose="020B0503020204020204" pitchFamily="34" charset="-122"/>
              <a:ea typeface="微软雅黑" panose="020B0503020204020204" pitchFamily="34" charset="-122"/>
            </a:endParaRPr>
          </a:p>
          <a:p>
            <a:pPr algn="ctr"/>
            <a:r>
              <a:rPr lang="zh-CN" altLang="en-US" sz="1600" b="1">
                <a:solidFill>
                  <a:srgbClr val="0000FF"/>
                </a:solidFill>
                <a:latin typeface="微软雅黑" panose="020B0503020204020204" pitchFamily="34" charset="-122"/>
                <a:ea typeface="微软雅黑" panose="020B0503020204020204" pitchFamily="34" charset="-122"/>
              </a:rPr>
              <a:t>（</a:t>
            </a:r>
            <a:r>
              <a:rPr lang="en-US" altLang="zh-CN" sz="1600" b="1">
                <a:solidFill>
                  <a:srgbClr val="0000FF"/>
                </a:solidFill>
                <a:latin typeface="微软雅黑" panose="020B0503020204020204" pitchFamily="34" charset="-122"/>
                <a:ea typeface="微软雅黑" panose="020B0503020204020204" pitchFamily="34" charset="-122"/>
              </a:rPr>
              <a:t>IANA</a:t>
            </a:r>
            <a:r>
              <a:rPr lang="zh-CN" altLang="en-US" sz="1600" b="1">
                <a:solidFill>
                  <a:srgbClr val="0000FF"/>
                </a:solidFill>
                <a:latin typeface="微软雅黑" panose="020B0503020204020204" pitchFamily="34" charset="-122"/>
                <a:ea typeface="微软雅黑" panose="020B0503020204020204" pitchFamily="34" charset="-122"/>
              </a:rPr>
              <a:t>互联网数字分配机构</a:t>
            </a:r>
            <a:endParaRPr lang="en-US" altLang="zh-CN" sz="1600" b="1">
              <a:solidFill>
                <a:srgbClr val="0000FF"/>
              </a:solidFill>
              <a:latin typeface="微软雅黑" panose="020B0503020204020204" pitchFamily="34" charset="-122"/>
              <a:ea typeface="微软雅黑" panose="020B0503020204020204" pitchFamily="34" charset="-122"/>
            </a:endParaRPr>
          </a:p>
          <a:p>
            <a:pPr algn="ctr"/>
            <a:r>
              <a:rPr lang="zh-CN" altLang="en-US" sz="1600" b="1">
                <a:solidFill>
                  <a:srgbClr val="0000FF"/>
                </a:solidFill>
                <a:latin typeface="微软雅黑" panose="020B0503020204020204" pitchFamily="34" charset="-122"/>
                <a:ea typeface="微软雅黑" panose="020B0503020204020204" pitchFamily="34" charset="-122"/>
              </a:rPr>
              <a:t>负责</a:t>
            </a:r>
            <a:r>
              <a:rPr lang="zh-CN" altLang="en-US" sz="1600" b="1" dirty="0">
                <a:solidFill>
                  <a:srgbClr val="0000FF"/>
                </a:solidFill>
                <a:latin typeface="微软雅黑" panose="020B0503020204020204" pitchFamily="34" charset="-122"/>
                <a:ea typeface="微软雅黑" panose="020B0503020204020204" pitchFamily="34" charset="-122"/>
              </a:rPr>
              <a:t>分配）</a:t>
            </a:r>
            <a:endParaRPr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33" name="AutoShape 16"/>
          <p:cNvSpPr>
            <a:spLocks noChangeArrowheads="1"/>
          </p:cNvSpPr>
          <p:nvPr/>
        </p:nvSpPr>
        <p:spPr bwMode="auto">
          <a:xfrm>
            <a:off x="3974538" y="2890694"/>
            <a:ext cx="175422" cy="541145"/>
          </a:xfrm>
          <a:prstGeom prst="upArrow">
            <a:avLst>
              <a:gd name="adj1" fmla="val 50000"/>
              <a:gd name="adj2" fmla="val 45000"/>
            </a:avLst>
          </a:prstGeom>
          <a:solidFill>
            <a:srgbClr val="FF66FF"/>
          </a:solidFill>
          <a:ln w="9525">
            <a:solidFill>
              <a:schemeClr val="tx1"/>
            </a:solidFill>
            <a:miter lim="800000"/>
          </a:ln>
          <a:effectLst/>
        </p:spPr>
        <p:txBody>
          <a:bodyPr wrap="none" lIns="91436" tIns="45718" rIns="91436" bIns="45718" anchor="ctr"/>
          <a:lstStyle/>
          <a:p>
            <a:endParaRPr lang="zh-CN" altLang="en-US" sz="1600"/>
          </a:p>
        </p:txBody>
      </p:sp>
      <p:sp>
        <p:nvSpPr>
          <p:cNvPr id="34" name="矩形 33"/>
          <p:cNvSpPr/>
          <p:nvPr/>
        </p:nvSpPr>
        <p:spPr>
          <a:xfrm>
            <a:off x="3559550" y="3468900"/>
            <a:ext cx="1005403" cy="338554"/>
          </a:xfrm>
          <a:prstGeom prst="rect">
            <a:avLst/>
          </a:prstGeom>
        </p:spPr>
        <p:txBody>
          <a:bodyPr wrap="none" lIns="91436" tIns="45718" rIns="91436" bIns="45718">
            <a:spAutoFit/>
          </a:bodyPr>
          <a:lstStyle/>
          <a:p>
            <a:pPr algn="ctr"/>
            <a:r>
              <a:rPr lang="zh-CN" altLang="en-US" sz="1600" b="1" dirty="0">
                <a:solidFill>
                  <a:srgbClr val="0000FF"/>
                </a:solidFill>
                <a:latin typeface="微软雅黑" panose="020B0503020204020204" pitchFamily="34" charset="-122"/>
                <a:ea typeface="微软雅黑" panose="020B0503020204020204" pitchFamily="34" charset="-122"/>
              </a:rPr>
              <a:t>登记端口</a:t>
            </a:r>
            <a:endParaRPr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35" name="AutoShape 16"/>
          <p:cNvSpPr>
            <a:spLocks noChangeArrowheads="1"/>
          </p:cNvSpPr>
          <p:nvPr/>
        </p:nvSpPr>
        <p:spPr bwMode="auto">
          <a:xfrm>
            <a:off x="7111294" y="2890694"/>
            <a:ext cx="175422" cy="541145"/>
          </a:xfrm>
          <a:prstGeom prst="upArrow">
            <a:avLst>
              <a:gd name="adj1" fmla="val 50000"/>
              <a:gd name="adj2" fmla="val 45000"/>
            </a:avLst>
          </a:prstGeom>
          <a:solidFill>
            <a:srgbClr val="FF66FF"/>
          </a:solidFill>
          <a:ln w="9525">
            <a:solidFill>
              <a:schemeClr val="tx1"/>
            </a:solidFill>
            <a:miter lim="800000"/>
          </a:ln>
          <a:effectLst/>
        </p:spPr>
        <p:txBody>
          <a:bodyPr wrap="none" lIns="91436" tIns="45718" rIns="91436" bIns="45718" anchor="ctr"/>
          <a:lstStyle/>
          <a:p>
            <a:endParaRPr lang="zh-CN" altLang="en-US" sz="1600"/>
          </a:p>
        </p:txBody>
      </p:sp>
      <p:sp>
        <p:nvSpPr>
          <p:cNvPr id="36" name="矩形 35"/>
          <p:cNvSpPr/>
          <p:nvPr/>
        </p:nvSpPr>
        <p:spPr>
          <a:xfrm>
            <a:off x="6696306" y="3468900"/>
            <a:ext cx="1005403" cy="338554"/>
          </a:xfrm>
          <a:prstGeom prst="rect">
            <a:avLst/>
          </a:prstGeom>
        </p:spPr>
        <p:txBody>
          <a:bodyPr wrap="none" lIns="91436" tIns="45718" rIns="91436" bIns="45718">
            <a:spAutoFit/>
          </a:bodyPr>
          <a:lstStyle/>
          <a:p>
            <a:pPr algn="ctr"/>
            <a:r>
              <a:rPr lang="zh-CN" altLang="en-US" sz="1600" b="1" dirty="0">
                <a:solidFill>
                  <a:srgbClr val="0000FF"/>
                </a:solidFill>
                <a:latin typeface="微软雅黑" panose="020B0503020204020204" pitchFamily="34" charset="-122"/>
                <a:ea typeface="微软雅黑" panose="020B0503020204020204" pitchFamily="34" charset="-122"/>
              </a:rPr>
              <a:t>短暂端口</a:t>
            </a:r>
            <a:endParaRPr lang="zh-CN" altLang="en-US" sz="16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545145" y="673929"/>
            <a:ext cx="8053710"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99" name="Rectangle 6"/>
          <p:cNvSpPr>
            <a:spLocks noChangeArrowheads="1"/>
          </p:cNvSpPr>
          <p:nvPr/>
        </p:nvSpPr>
        <p:spPr bwMode="auto">
          <a:xfrm>
            <a:off x="3562122" y="650840"/>
            <a:ext cx="2002468"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schemeClr val="bg1"/>
                </a:solidFill>
                <a:ea typeface="微软雅黑" panose="020B0503020204020204" pitchFamily="34" charset="-122"/>
              </a:rPr>
              <a:t>常用的熟知端口</a:t>
            </a:r>
            <a:endParaRPr lang="zh-CN" altLang="en-US" sz="2000" b="1" dirty="0">
              <a:solidFill>
                <a:schemeClr val="bg1"/>
              </a:solidFill>
              <a:ea typeface="微软雅黑" panose="020B0503020204020204" pitchFamily="34" charset="-122"/>
            </a:endParaRPr>
          </a:p>
        </p:txBody>
      </p:sp>
      <p:sp>
        <p:nvSpPr>
          <p:cNvPr id="100" name="圆角矩形 99"/>
          <p:cNvSpPr/>
          <p:nvPr/>
        </p:nvSpPr>
        <p:spPr>
          <a:xfrm>
            <a:off x="545145" y="1143002"/>
            <a:ext cx="8053710" cy="32186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aphicFrame>
        <p:nvGraphicFramePr>
          <p:cNvPr id="144" name="Group 52"/>
          <p:cNvGraphicFramePr>
            <a:graphicFrameLocks noGrp="1"/>
          </p:cNvGraphicFramePr>
          <p:nvPr/>
        </p:nvGraphicFramePr>
        <p:xfrm>
          <a:off x="1347349" y="3532583"/>
          <a:ext cx="6396835" cy="643938"/>
        </p:xfrm>
        <a:graphic>
          <a:graphicData uri="http://schemas.openxmlformats.org/drawingml/2006/table">
            <a:tbl>
              <a:tblPr/>
              <a:tblGrid>
                <a:gridCol w="3391504"/>
                <a:gridCol w="3005331"/>
              </a:tblGrid>
              <a:tr h="30863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UDP</a:t>
                      </a:r>
                      <a:endParaRPr kumimoji="1"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99060" marR="99060" marT="45732" marB="45732"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TCP</a:t>
                      </a:r>
                      <a:endParaRPr kumimoji="1"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99060" marR="99060" marT="45732" marB="45732"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FFFF"/>
                    </a:solidFill>
                  </a:tcPr>
                </a:tc>
              </a:tr>
              <a:tr h="335304">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6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IP</a:t>
                      </a:r>
                      <a:endParaRPr kumimoji="1" lang="en-US" altLang="zh-CN" sz="16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endParaRPr>
                    </a:p>
                  </a:txBody>
                  <a:tcPr marL="99060" marR="99060" marT="45732" marB="45732"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0000FF"/>
                    </a:solidFill>
                  </a:tcPr>
                </a:tc>
                <a:tc hMerge="1">
                  <a:tcPr/>
                </a:tc>
              </a:tr>
            </a:tbl>
          </a:graphicData>
        </a:graphic>
      </p:graphicFrame>
      <p:grpSp>
        <p:nvGrpSpPr>
          <p:cNvPr id="145" name="组合 144"/>
          <p:cNvGrpSpPr/>
          <p:nvPr/>
        </p:nvGrpSpPr>
        <p:grpSpPr>
          <a:xfrm>
            <a:off x="1451406" y="1234440"/>
            <a:ext cx="6616240" cy="2370094"/>
            <a:chOff x="759902" y="1324147"/>
            <a:chExt cx="8990242" cy="3220518"/>
          </a:xfrm>
        </p:grpSpPr>
        <p:sp>
          <p:nvSpPr>
            <p:cNvPr id="146" name="Text Box 14"/>
            <p:cNvSpPr txBox="1">
              <a:spLocks noChangeArrowheads="1"/>
            </p:cNvSpPr>
            <p:nvPr/>
          </p:nvSpPr>
          <p:spPr bwMode="auto">
            <a:xfrm>
              <a:off x="5183702" y="3371439"/>
              <a:ext cx="1429147"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r>
                <a:rPr lang="en-US" altLang="zh-CN" sz="1400" dirty="0">
                  <a:latin typeface="微软雅黑" panose="020B0503020204020204" pitchFamily="34" charset="-122"/>
                  <a:ea typeface="微软雅黑" panose="020B0503020204020204" pitchFamily="34" charset="-122"/>
                </a:rPr>
                <a:t>SMTP</a:t>
              </a:r>
              <a:endParaRPr lang="en-US" altLang="zh-CN" sz="1400" dirty="0">
                <a:latin typeface="微软雅黑" panose="020B0503020204020204" pitchFamily="34" charset="-122"/>
                <a:ea typeface="微软雅黑" panose="020B0503020204020204" pitchFamily="34" charset="-122"/>
              </a:endParaRPr>
            </a:p>
          </p:txBody>
        </p:sp>
        <p:sp>
          <p:nvSpPr>
            <p:cNvPr id="147" name="Text Box 15"/>
            <p:cNvSpPr txBox="1">
              <a:spLocks noChangeArrowheads="1"/>
            </p:cNvSpPr>
            <p:nvPr/>
          </p:nvSpPr>
          <p:spPr bwMode="auto">
            <a:xfrm>
              <a:off x="6228399" y="2905781"/>
              <a:ext cx="1319080"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r>
                <a:rPr lang="en-US" altLang="zh-CN" sz="1400" dirty="0">
                  <a:latin typeface="微软雅黑" panose="020B0503020204020204" pitchFamily="34" charset="-122"/>
                  <a:ea typeface="微软雅黑" panose="020B0503020204020204" pitchFamily="34" charset="-122"/>
                </a:rPr>
                <a:t>FTP</a:t>
              </a:r>
              <a:endParaRPr lang="en-US" altLang="zh-CN" sz="1400" dirty="0">
                <a:latin typeface="微软雅黑" panose="020B0503020204020204" pitchFamily="34" charset="-122"/>
                <a:ea typeface="微软雅黑" panose="020B0503020204020204" pitchFamily="34" charset="-122"/>
              </a:endParaRPr>
            </a:p>
          </p:txBody>
        </p:sp>
        <p:sp>
          <p:nvSpPr>
            <p:cNvPr id="148" name="Text Box 16"/>
            <p:cNvSpPr txBox="1">
              <a:spLocks noChangeArrowheads="1"/>
            </p:cNvSpPr>
            <p:nvPr/>
          </p:nvSpPr>
          <p:spPr bwMode="auto">
            <a:xfrm>
              <a:off x="6899407" y="2401725"/>
              <a:ext cx="1539213"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r>
                <a:rPr lang="en-US" altLang="zh-CN" sz="1400" dirty="0">
                  <a:latin typeface="微软雅黑" panose="020B0503020204020204" pitchFamily="34" charset="-122"/>
                  <a:ea typeface="微软雅黑" panose="020B0503020204020204" pitchFamily="34" charset="-122"/>
                </a:rPr>
                <a:t>Telnet</a:t>
              </a:r>
              <a:endParaRPr lang="en-US" altLang="zh-CN" sz="1400" dirty="0">
                <a:latin typeface="微软雅黑" panose="020B0503020204020204" pitchFamily="34" charset="-122"/>
                <a:ea typeface="微软雅黑" panose="020B0503020204020204" pitchFamily="34" charset="-122"/>
              </a:endParaRPr>
            </a:p>
          </p:txBody>
        </p:sp>
        <p:sp>
          <p:nvSpPr>
            <p:cNvPr id="149" name="Text Box 17"/>
            <p:cNvSpPr txBox="1">
              <a:spLocks noChangeArrowheads="1"/>
            </p:cNvSpPr>
            <p:nvPr/>
          </p:nvSpPr>
          <p:spPr bwMode="auto">
            <a:xfrm>
              <a:off x="759902" y="3447638"/>
              <a:ext cx="1098947"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r>
                <a:rPr lang="en-US" altLang="zh-CN" sz="1400" dirty="0">
                  <a:latin typeface="微软雅黑" panose="020B0503020204020204" pitchFamily="34" charset="-122"/>
                  <a:ea typeface="微软雅黑" panose="020B0503020204020204" pitchFamily="34" charset="-122"/>
                </a:rPr>
                <a:t>RPC</a:t>
              </a:r>
              <a:endParaRPr lang="en-US" altLang="zh-CN" sz="1400" dirty="0">
                <a:latin typeface="微软雅黑" panose="020B0503020204020204" pitchFamily="34" charset="-122"/>
                <a:ea typeface="微软雅黑" panose="020B0503020204020204" pitchFamily="34" charset="-122"/>
              </a:endParaRPr>
            </a:p>
          </p:txBody>
        </p:sp>
        <p:sp>
          <p:nvSpPr>
            <p:cNvPr id="150" name="Text Box 18"/>
            <p:cNvSpPr txBox="1">
              <a:spLocks noChangeArrowheads="1"/>
            </p:cNvSpPr>
            <p:nvPr/>
          </p:nvSpPr>
          <p:spPr bwMode="auto">
            <a:xfrm>
              <a:off x="1547877" y="3066640"/>
              <a:ext cx="1319081"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r>
                <a:rPr lang="en-US" altLang="zh-CN" sz="1400" dirty="0">
                  <a:latin typeface="微软雅黑" panose="020B0503020204020204" pitchFamily="34" charset="-122"/>
                  <a:ea typeface="微软雅黑" panose="020B0503020204020204" pitchFamily="34" charset="-122"/>
                </a:rPr>
                <a:t>DNS</a:t>
              </a:r>
              <a:endParaRPr lang="en-US" altLang="zh-CN" sz="1400" dirty="0">
                <a:latin typeface="微软雅黑" panose="020B0503020204020204" pitchFamily="34" charset="-122"/>
                <a:ea typeface="微软雅黑" panose="020B0503020204020204" pitchFamily="34" charset="-122"/>
              </a:endParaRPr>
            </a:p>
          </p:txBody>
        </p:sp>
        <p:sp>
          <p:nvSpPr>
            <p:cNvPr id="151" name="Text Box 19"/>
            <p:cNvSpPr txBox="1">
              <a:spLocks noChangeArrowheads="1"/>
            </p:cNvSpPr>
            <p:nvPr/>
          </p:nvSpPr>
          <p:spPr bwMode="auto">
            <a:xfrm>
              <a:off x="3186129" y="2116237"/>
              <a:ext cx="1539215"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r>
                <a:rPr lang="en-US" altLang="zh-CN" sz="1400" dirty="0">
                  <a:latin typeface="微软雅黑" panose="020B0503020204020204" pitchFamily="34" charset="-122"/>
                  <a:ea typeface="微软雅黑" panose="020B0503020204020204" pitchFamily="34" charset="-122"/>
                </a:rPr>
                <a:t>SNMP</a:t>
              </a:r>
              <a:endParaRPr lang="en-US" altLang="zh-CN" sz="1400" dirty="0">
                <a:latin typeface="微软雅黑" panose="020B0503020204020204" pitchFamily="34" charset="-122"/>
                <a:ea typeface="微软雅黑" panose="020B0503020204020204" pitchFamily="34" charset="-122"/>
              </a:endParaRPr>
            </a:p>
          </p:txBody>
        </p:sp>
        <p:sp>
          <p:nvSpPr>
            <p:cNvPr id="152" name="Text Box 20"/>
            <p:cNvSpPr txBox="1">
              <a:spLocks noChangeArrowheads="1"/>
            </p:cNvSpPr>
            <p:nvPr/>
          </p:nvSpPr>
          <p:spPr bwMode="auto">
            <a:xfrm>
              <a:off x="2349476" y="2545742"/>
              <a:ext cx="1649281"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r>
                <a:rPr lang="en-US" altLang="zh-CN" sz="1400" dirty="0">
                  <a:latin typeface="微软雅黑" panose="020B0503020204020204" pitchFamily="34" charset="-122"/>
                  <a:ea typeface="微软雅黑" panose="020B0503020204020204" pitchFamily="34" charset="-122"/>
                </a:rPr>
                <a:t>TFTP</a:t>
              </a:r>
              <a:endParaRPr lang="en-US" altLang="zh-CN" sz="1400" dirty="0">
                <a:latin typeface="微软雅黑" panose="020B0503020204020204" pitchFamily="34" charset="-122"/>
                <a:ea typeface="微软雅黑" panose="020B0503020204020204" pitchFamily="34" charset="-122"/>
              </a:endParaRPr>
            </a:p>
          </p:txBody>
        </p:sp>
        <p:sp>
          <p:nvSpPr>
            <p:cNvPr id="153" name="Oval 21"/>
            <p:cNvSpPr>
              <a:spLocks noChangeArrowheads="1"/>
            </p:cNvSpPr>
            <p:nvPr/>
          </p:nvSpPr>
          <p:spPr bwMode="auto">
            <a:xfrm>
              <a:off x="900112" y="4230340"/>
              <a:ext cx="343958" cy="314325"/>
            </a:xfrm>
            <a:prstGeom prst="ellipse">
              <a:avLst/>
            </a:prstGeom>
            <a:solidFill>
              <a:srgbClr val="99FFCC"/>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anose="020B0503020204020204" pitchFamily="34" charset="-122"/>
                <a:ea typeface="微软雅黑" panose="020B0503020204020204" pitchFamily="34" charset="-122"/>
              </a:endParaRPr>
            </a:p>
          </p:txBody>
        </p:sp>
        <p:sp>
          <p:nvSpPr>
            <p:cNvPr id="154" name="Oval 22"/>
            <p:cNvSpPr>
              <a:spLocks noChangeArrowheads="1"/>
            </p:cNvSpPr>
            <p:nvPr/>
          </p:nvSpPr>
          <p:spPr bwMode="auto">
            <a:xfrm>
              <a:off x="1824631" y="4230340"/>
              <a:ext cx="343958" cy="314325"/>
            </a:xfrm>
            <a:prstGeom prst="ellipse">
              <a:avLst/>
            </a:prstGeom>
            <a:solidFill>
              <a:srgbClr val="99FFCC"/>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anose="020B0503020204020204" pitchFamily="34" charset="-122"/>
                <a:ea typeface="微软雅黑" panose="020B0503020204020204" pitchFamily="34" charset="-122"/>
              </a:endParaRPr>
            </a:p>
          </p:txBody>
        </p:sp>
        <p:sp>
          <p:nvSpPr>
            <p:cNvPr id="155" name="Oval 23"/>
            <p:cNvSpPr>
              <a:spLocks noChangeArrowheads="1"/>
            </p:cNvSpPr>
            <p:nvPr/>
          </p:nvSpPr>
          <p:spPr bwMode="auto">
            <a:xfrm>
              <a:off x="3516327" y="4230340"/>
              <a:ext cx="343958" cy="314325"/>
            </a:xfrm>
            <a:prstGeom prst="ellipse">
              <a:avLst/>
            </a:prstGeom>
            <a:solidFill>
              <a:srgbClr val="99FFCC"/>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anose="020B0503020204020204" pitchFamily="34" charset="-122"/>
                <a:ea typeface="微软雅黑" panose="020B0503020204020204" pitchFamily="34" charset="-122"/>
              </a:endParaRPr>
            </a:p>
          </p:txBody>
        </p:sp>
        <p:sp>
          <p:nvSpPr>
            <p:cNvPr id="156" name="Oval 24"/>
            <p:cNvSpPr>
              <a:spLocks noChangeArrowheads="1"/>
            </p:cNvSpPr>
            <p:nvPr/>
          </p:nvSpPr>
          <p:spPr bwMode="auto">
            <a:xfrm>
              <a:off x="2700006" y="4230340"/>
              <a:ext cx="343958" cy="314325"/>
            </a:xfrm>
            <a:prstGeom prst="ellipse">
              <a:avLst/>
            </a:prstGeom>
            <a:solidFill>
              <a:srgbClr val="99FFCC"/>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anose="020B0503020204020204" pitchFamily="34" charset="-122"/>
                <a:ea typeface="微软雅黑" panose="020B0503020204020204" pitchFamily="34" charset="-122"/>
              </a:endParaRPr>
            </a:p>
          </p:txBody>
        </p:sp>
        <p:sp>
          <p:nvSpPr>
            <p:cNvPr id="157" name="Oval 25"/>
            <p:cNvSpPr>
              <a:spLocks noChangeArrowheads="1"/>
            </p:cNvSpPr>
            <p:nvPr/>
          </p:nvSpPr>
          <p:spPr bwMode="auto">
            <a:xfrm>
              <a:off x="5596451" y="4230340"/>
              <a:ext cx="343958" cy="314325"/>
            </a:xfrm>
            <a:prstGeom prst="ellipse">
              <a:avLst/>
            </a:prstGeom>
            <a:solidFill>
              <a:srgbClr val="99FFCC"/>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anose="020B0503020204020204" pitchFamily="34" charset="-122"/>
                <a:ea typeface="微软雅黑" panose="020B0503020204020204" pitchFamily="34" charset="-122"/>
              </a:endParaRPr>
            </a:p>
          </p:txBody>
        </p:sp>
        <p:sp>
          <p:nvSpPr>
            <p:cNvPr id="158" name="Oval 26"/>
            <p:cNvSpPr>
              <a:spLocks noChangeArrowheads="1"/>
            </p:cNvSpPr>
            <p:nvPr/>
          </p:nvSpPr>
          <p:spPr bwMode="auto">
            <a:xfrm>
              <a:off x="6411433" y="4230340"/>
              <a:ext cx="343958" cy="314325"/>
            </a:xfrm>
            <a:prstGeom prst="ellipse">
              <a:avLst/>
            </a:prstGeom>
            <a:solidFill>
              <a:srgbClr val="99FFCC"/>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anose="020B0503020204020204" pitchFamily="34" charset="-122"/>
                <a:ea typeface="微软雅黑" panose="020B0503020204020204" pitchFamily="34" charset="-122"/>
              </a:endParaRPr>
            </a:p>
          </p:txBody>
        </p:sp>
        <p:sp>
          <p:nvSpPr>
            <p:cNvPr id="159" name="Oval 27"/>
            <p:cNvSpPr>
              <a:spLocks noChangeArrowheads="1"/>
            </p:cNvSpPr>
            <p:nvPr/>
          </p:nvSpPr>
          <p:spPr bwMode="auto">
            <a:xfrm>
              <a:off x="7219289" y="4230340"/>
              <a:ext cx="343958" cy="314325"/>
            </a:xfrm>
            <a:prstGeom prst="ellipse">
              <a:avLst/>
            </a:prstGeom>
            <a:solidFill>
              <a:srgbClr val="99FFCC"/>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anose="020B0503020204020204" pitchFamily="34" charset="-122"/>
                <a:ea typeface="微软雅黑" panose="020B0503020204020204" pitchFamily="34" charset="-122"/>
              </a:endParaRPr>
            </a:p>
          </p:txBody>
        </p:sp>
        <p:sp>
          <p:nvSpPr>
            <p:cNvPr id="160" name="Line 28"/>
            <p:cNvSpPr>
              <a:spLocks noChangeShapeType="1"/>
            </p:cNvSpPr>
            <p:nvPr/>
          </p:nvSpPr>
          <p:spPr bwMode="auto">
            <a:xfrm>
              <a:off x="1090099" y="3825526"/>
              <a:ext cx="0" cy="381000"/>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anose="020B0503020204020204" pitchFamily="34" charset="-122"/>
                <a:ea typeface="微软雅黑" panose="020B0503020204020204" pitchFamily="34" charset="-122"/>
              </a:endParaRPr>
            </a:p>
          </p:txBody>
        </p:sp>
        <p:sp>
          <p:nvSpPr>
            <p:cNvPr id="161" name="Line 29"/>
            <p:cNvSpPr>
              <a:spLocks noChangeShapeType="1"/>
            </p:cNvSpPr>
            <p:nvPr/>
          </p:nvSpPr>
          <p:spPr bwMode="auto">
            <a:xfrm>
              <a:off x="1989731" y="3444526"/>
              <a:ext cx="0" cy="762000"/>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anose="020B0503020204020204" pitchFamily="34" charset="-122"/>
                <a:ea typeface="微软雅黑" panose="020B0503020204020204" pitchFamily="34" charset="-122"/>
              </a:endParaRPr>
            </a:p>
          </p:txBody>
        </p:sp>
        <p:sp>
          <p:nvSpPr>
            <p:cNvPr id="162" name="Line 30"/>
            <p:cNvSpPr>
              <a:spLocks noChangeShapeType="1"/>
            </p:cNvSpPr>
            <p:nvPr/>
          </p:nvSpPr>
          <p:spPr bwMode="auto">
            <a:xfrm>
              <a:off x="3681427" y="2471191"/>
              <a:ext cx="0" cy="1735335"/>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anose="020B0503020204020204" pitchFamily="34" charset="-122"/>
                <a:ea typeface="微软雅黑" panose="020B0503020204020204" pitchFamily="34" charset="-122"/>
              </a:endParaRPr>
            </a:p>
          </p:txBody>
        </p:sp>
        <p:sp>
          <p:nvSpPr>
            <p:cNvPr id="163" name="Line 31"/>
            <p:cNvSpPr>
              <a:spLocks noChangeShapeType="1"/>
            </p:cNvSpPr>
            <p:nvPr/>
          </p:nvSpPr>
          <p:spPr bwMode="auto">
            <a:xfrm>
              <a:off x="2865106" y="2941289"/>
              <a:ext cx="0" cy="1265237"/>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anose="020B0503020204020204" pitchFamily="34" charset="-122"/>
                <a:ea typeface="微软雅黑" panose="020B0503020204020204" pitchFamily="34" charset="-122"/>
              </a:endParaRPr>
            </a:p>
          </p:txBody>
        </p:sp>
        <p:sp>
          <p:nvSpPr>
            <p:cNvPr id="164" name="Line 32"/>
            <p:cNvSpPr>
              <a:spLocks noChangeShapeType="1"/>
            </p:cNvSpPr>
            <p:nvPr/>
          </p:nvSpPr>
          <p:spPr bwMode="auto">
            <a:xfrm>
              <a:off x="5761551" y="3749326"/>
              <a:ext cx="0" cy="457200"/>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anose="020B0503020204020204" pitchFamily="34" charset="-122"/>
                <a:ea typeface="微软雅黑" panose="020B0503020204020204" pitchFamily="34" charset="-122"/>
              </a:endParaRPr>
            </a:p>
          </p:txBody>
        </p:sp>
        <p:sp>
          <p:nvSpPr>
            <p:cNvPr id="165" name="Line 33"/>
            <p:cNvSpPr>
              <a:spLocks noChangeShapeType="1"/>
            </p:cNvSpPr>
            <p:nvPr/>
          </p:nvSpPr>
          <p:spPr bwMode="auto">
            <a:xfrm>
              <a:off x="6611375" y="3251645"/>
              <a:ext cx="0" cy="954881"/>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anose="020B0503020204020204" pitchFamily="34" charset="-122"/>
                <a:ea typeface="微软雅黑" panose="020B0503020204020204" pitchFamily="34" charset="-122"/>
              </a:endParaRPr>
            </a:p>
          </p:txBody>
        </p:sp>
        <p:sp>
          <p:nvSpPr>
            <p:cNvPr id="166" name="Line 34"/>
            <p:cNvSpPr>
              <a:spLocks noChangeShapeType="1"/>
            </p:cNvSpPr>
            <p:nvPr/>
          </p:nvSpPr>
          <p:spPr bwMode="auto">
            <a:xfrm>
              <a:off x="7394707" y="2730747"/>
              <a:ext cx="0" cy="1475779"/>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anose="020B0503020204020204" pitchFamily="34" charset="-122"/>
                <a:ea typeface="微软雅黑" panose="020B0503020204020204" pitchFamily="34" charset="-122"/>
              </a:endParaRPr>
            </a:p>
          </p:txBody>
        </p:sp>
        <p:sp>
          <p:nvSpPr>
            <p:cNvPr id="168" name="Text Box 36"/>
            <p:cNvSpPr txBox="1">
              <a:spLocks noChangeArrowheads="1"/>
            </p:cNvSpPr>
            <p:nvPr/>
          </p:nvSpPr>
          <p:spPr bwMode="auto">
            <a:xfrm>
              <a:off x="1469582" y="3825527"/>
              <a:ext cx="1123026"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r>
                <a:rPr lang="en-US" altLang="zh-CN" sz="1400" dirty="0">
                  <a:solidFill>
                    <a:srgbClr val="FF0000"/>
                  </a:solidFill>
                  <a:latin typeface="微软雅黑" panose="020B0503020204020204" pitchFamily="34" charset="-122"/>
                  <a:ea typeface="微软雅黑" panose="020B0503020204020204" pitchFamily="34" charset="-122"/>
                </a:rPr>
                <a:t>53</a:t>
              </a:r>
              <a:endParaRPr lang="en-US" altLang="zh-CN" sz="1400" dirty="0">
                <a:solidFill>
                  <a:srgbClr val="FF0000"/>
                </a:solidFill>
                <a:latin typeface="微软雅黑" panose="020B0503020204020204" pitchFamily="34" charset="-122"/>
                <a:ea typeface="微软雅黑" panose="020B0503020204020204" pitchFamily="34" charset="-122"/>
              </a:endParaRPr>
            </a:p>
          </p:txBody>
        </p:sp>
        <p:sp>
          <p:nvSpPr>
            <p:cNvPr id="169" name="Text Box 37"/>
            <p:cNvSpPr txBox="1">
              <a:spLocks noChangeArrowheads="1"/>
            </p:cNvSpPr>
            <p:nvPr/>
          </p:nvSpPr>
          <p:spPr bwMode="auto">
            <a:xfrm>
              <a:off x="3606878" y="3825527"/>
              <a:ext cx="816902"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r>
                <a:rPr lang="en-US" altLang="zh-CN" sz="1400" dirty="0">
                  <a:latin typeface="微软雅黑" panose="020B0503020204020204" pitchFamily="34" charset="-122"/>
                  <a:ea typeface="微软雅黑" panose="020B0503020204020204" pitchFamily="34" charset="-122"/>
                </a:rPr>
                <a:t>161</a:t>
              </a:r>
              <a:endParaRPr lang="en-US" altLang="zh-CN" sz="1400" dirty="0">
                <a:latin typeface="微软雅黑" panose="020B0503020204020204" pitchFamily="34" charset="-122"/>
                <a:ea typeface="微软雅黑" panose="020B0503020204020204" pitchFamily="34" charset="-122"/>
              </a:endParaRPr>
            </a:p>
          </p:txBody>
        </p:sp>
        <p:sp>
          <p:nvSpPr>
            <p:cNvPr id="170" name="Text Box 38"/>
            <p:cNvSpPr txBox="1">
              <a:spLocks noChangeArrowheads="1"/>
            </p:cNvSpPr>
            <p:nvPr/>
          </p:nvSpPr>
          <p:spPr bwMode="auto">
            <a:xfrm>
              <a:off x="2823407" y="3825527"/>
              <a:ext cx="918370"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r>
                <a:rPr lang="en-US" altLang="zh-CN" sz="1400" dirty="0">
                  <a:latin typeface="微软雅黑" panose="020B0503020204020204" pitchFamily="34" charset="-122"/>
                  <a:ea typeface="微软雅黑" panose="020B0503020204020204" pitchFamily="34" charset="-122"/>
                </a:rPr>
                <a:t>69</a:t>
              </a:r>
              <a:endParaRPr lang="en-US" altLang="zh-CN" sz="1400" dirty="0">
                <a:latin typeface="微软雅黑" panose="020B0503020204020204" pitchFamily="34" charset="-122"/>
                <a:ea typeface="微软雅黑" panose="020B0503020204020204" pitchFamily="34" charset="-122"/>
              </a:endParaRPr>
            </a:p>
          </p:txBody>
        </p:sp>
        <p:sp>
          <p:nvSpPr>
            <p:cNvPr id="171" name="Text Box 39"/>
            <p:cNvSpPr txBox="1">
              <a:spLocks noChangeArrowheads="1"/>
            </p:cNvSpPr>
            <p:nvPr/>
          </p:nvSpPr>
          <p:spPr bwMode="auto">
            <a:xfrm>
              <a:off x="5260957" y="3825527"/>
              <a:ext cx="918370"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r>
                <a:rPr lang="en-US" altLang="zh-CN" sz="1400" dirty="0">
                  <a:solidFill>
                    <a:srgbClr val="FF0000"/>
                  </a:solidFill>
                  <a:latin typeface="微软雅黑" panose="020B0503020204020204" pitchFamily="34" charset="-122"/>
                  <a:ea typeface="微软雅黑" panose="020B0503020204020204" pitchFamily="34" charset="-122"/>
                </a:rPr>
                <a:t>25</a:t>
              </a:r>
              <a:endParaRPr lang="en-US" altLang="zh-CN" sz="1400" dirty="0">
                <a:solidFill>
                  <a:srgbClr val="FF0000"/>
                </a:solidFill>
                <a:latin typeface="微软雅黑" panose="020B0503020204020204" pitchFamily="34" charset="-122"/>
                <a:ea typeface="微软雅黑" panose="020B0503020204020204" pitchFamily="34" charset="-122"/>
              </a:endParaRPr>
            </a:p>
          </p:txBody>
        </p:sp>
        <p:sp>
          <p:nvSpPr>
            <p:cNvPr id="173" name="Text Box 41"/>
            <p:cNvSpPr txBox="1">
              <a:spLocks noChangeArrowheads="1"/>
            </p:cNvSpPr>
            <p:nvPr/>
          </p:nvSpPr>
          <p:spPr bwMode="auto">
            <a:xfrm>
              <a:off x="7367539" y="3825527"/>
              <a:ext cx="918370"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r>
                <a:rPr lang="en-US" altLang="zh-CN" sz="1400" dirty="0">
                  <a:latin typeface="微软雅黑" panose="020B0503020204020204" pitchFamily="34" charset="-122"/>
                  <a:ea typeface="微软雅黑" panose="020B0503020204020204" pitchFamily="34" charset="-122"/>
                </a:rPr>
                <a:t>23</a:t>
              </a:r>
              <a:endParaRPr lang="en-US" altLang="zh-CN" sz="1400" dirty="0">
                <a:latin typeface="微软雅黑" panose="020B0503020204020204" pitchFamily="34" charset="-122"/>
                <a:ea typeface="微软雅黑" panose="020B0503020204020204" pitchFamily="34" charset="-122"/>
              </a:endParaRPr>
            </a:p>
          </p:txBody>
        </p:sp>
        <p:sp>
          <p:nvSpPr>
            <p:cNvPr id="174" name="Text Box 42"/>
            <p:cNvSpPr txBox="1">
              <a:spLocks noChangeArrowheads="1"/>
            </p:cNvSpPr>
            <p:nvPr/>
          </p:nvSpPr>
          <p:spPr bwMode="auto">
            <a:xfrm>
              <a:off x="7619488" y="1810605"/>
              <a:ext cx="1539215"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r>
                <a:rPr lang="en-US" altLang="zh-CN" sz="1400" dirty="0">
                  <a:latin typeface="微软雅黑" panose="020B0503020204020204" pitchFamily="34" charset="-122"/>
                  <a:ea typeface="微软雅黑" panose="020B0503020204020204" pitchFamily="34" charset="-122"/>
                </a:rPr>
                <a:t>HTTP</a:t>
              </a:r>
              <a:endParaRPr lang="en-US" altLang="zh-CN" sz="1400" dirty="0">
                <a:latin typeface="微软雅黑" panose="020B0503020204020204" pitchFamily="34" charset="-122"/>
                <a:ea typeface="微软雅黑" panose="020B0503020204020204" pitchFamily="34" charset="-122"/>
              </a:endParaRPr>
            </a:p>
          </p:txBody>
        </p:sp>
        <p:sp>
          <p:nvSpPr>
            <p:cNvPr id="175" name="Oval 43"/>
            <p:cNvSpPr>
              <a:spLocks noChangeArrowheads="1"/>
            </p:cNvSpPr>
            <p:nvPr/>
          </p:nvSpPr>
          <p:spPr bwMode="auto">
            <a:xfrm>
              <a:off x="7979527" y="4230340"/>
              <a:ext cx="343958" cy="314325"/>
            </a:xfrm>
            <a:prstGeom prst="ellipse">
              <a:avLst/>
            </a:prstGeom>
            <a:solidFill>
              <a:srgbClr val="99FFCC"/>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anose="020B0503020204020204" pitchFamily="34" charset="-122"/>
                <a:ea typeface="微软雅黑" panose="020B0503020204020204" pitchFamily="34" charset="-122"/>
              </a:endParaRPr>
            </a:p>
          </p:txBody>
        </p:sp>
        <p:sp>
          <p:nvSpPr>
            <p:cNvPr id="176" name="Line 44"/>
            <p:cNvSpPr>
              <a:spLocks noChangeShapeType="1"/>
            </p:cNvSpPr>
            <p:nvPr/>
          </p:nvSpPr>
          <p:spPr bwMode="auto">
            <a:xfrm>
              <a:off x="8154945" y="2195164"/>
              <a:ext cx="0" cy="2011361"/>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anose="020B0503020204020204" pitchFamily="34" charset="-122"/>
                <a:ea typeface="微软雅黑" panose="020B0503020204020204" pitchFamily="34" charset="-122"/>
              </a:endParaRPr>
            </a:p>
          </p:txBody>
        </p:sp>
        <p:sp>
          <p:nvSpPr>
            <p:cNvPr id="177" name="Text Box 45"/>
            <p:cNvSpPr txBox="1">
              <a:spLocks noChangeArrowheads="1"/>
            </p:cNvSpPr>
            <p:nvPr/>
          </p:nvSpPr>
          <p:spPr bwMode="auto">
            <a:xfrm>
              <a:off x="8127777" y="3825527"/>
              <a:ext cx="918370"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r>
                <a:rPr lang="en-US" altLang="zh-CN" sz="1400" dirty="0">
                  <a:solidFill>
                    <a:srgbClr val="FF0000"/>
                  </a:solidFill>
                  <a:latin typeface="微软雅黑" panose="020B0503020204020204" pitchFamily="34" charset="-122"/>
                  <a:ea typeface="微软雅黑" panose="020B0503020204020204" pitchFamily="34" charset="-122"/>
                </a:rPr>
                <a:t>80</a:t>
              </a:r>
              <a:endParaRPr lang="en-US" altLang="zh-CN" sz="1400" dirty="0">
                <a:solidFill>
                  <a:srgbClr val="FF0000"/>
                </a:solidFill>
                <a:latin typeface="微软雅黑" panose="020B0503020204020204" pitchFamily="34" charset="-122"/>
                <a:ea typeface="微软雅黑" panose="020B0503020204020204" pitchFamily="34" charset="-122"/>
              </a:endParaRPr>
            </a:p>
          </p:txBody>
        </p:sp>
        <p:sp>
          <p:nvSpPr>
            <p:cNvPr id="178" name="Text Box 42"/>
            <p:cNvSpPr txBox="1">
              <a:spLocks noChangeArrowheads="1"/>
            </p:cNvSpPr>
            <p:nvPr/>
          </p:nvSpPr>
          <p:spPr bwMode="auto">
            <a:xfrm>
              <a:off x="8195552" y="1324147"/>
              <a:ext cx="1539215"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r>
                <a:rPr lang="en-US" altLang="zh-CN" sz="1400" dirty="0">
                  <a:latin typeface="微软雅黑" panose="020B0503020204020204" pitchFamily="34" charset="-122"/>
                  <a:ea typeface="微软雅黑" panose="020B0503020204020204" pitchFamily="34" charset="-122"/>
                </a:rPr>
                <a:t>HTTPS</a:t>
              </a:r>
              <a:endParaRPr lang="en-US" altLang="zh-CN" sz="1400" dirty="0">
                <a:latin typeface="微软雅黑" panose="020B0503020204020204" pitchFamily="34" charset="-122"/>
                <a:ea typeface="微软雅黑" panose="020B0503020204020204" pitchFamily="34" charset="-122"/>
              </a:endParaRPr>
            </a:p>
          </p:txBody>
        </p:sp>
        <p:sp>
          <p:nvSpPr>
            <p:cNvPr id="179" name="Oval 43"/>
            <p:cNvSpPr>
              <a:spLocks noChangeArrowheads="1"/>
            </p:cNvSpPr>
            <p:nvPr/>
          </p:nvSpPr>
          <p:spPr bwMode="auto">
            <a:xfrm>
              <a:off x="8683525" y="4230340"/>
              <a:ext cx="343958" cy="314325"/>
            </a:xfrm>
            <a:prstGeom prst="ellipse">
              <a:avLst/>
            </a:prstGeom>
            <a:solidFill>
              <a:srgbClr val="99FFCC"/>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anose="020B0503020204020204" pitchFamily="34" charset="-122"/>
                <a:ea typeface="微软雅黑" panose="020B0503020204020204" pitchFamily="34" charset="-122"/>
              </a:endParaRPr>
            </a:p>
          </p:txBody>
        </p:sp>
        <p:sp>
          <p:nvSpPr>
            <p:cNvPr id="180" name="Line 44"/>
            <p:cNvSpPr>
              <a:spLocks noChangeShapeType="1"/>
            </p:cNvSpPr>
            <p:nvPr/>
          </p:nvSpPr>
          <p:spPr bwMode="auto">
            <a:xfrm>
              <a:off x="8858943" y="1676052"/>
              <a:ext cx="0" cy="2530474"/>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anose="020B0503020204020204" pitchFamily="34" charset="-122"/>
                <a:ea typeface="微软雅黑" panose="020B0503020204020204" pitchFamily="34" charset="-122"/>
              </a:endParaRPr>
            </a:p>
          </p:txBody>
        </p:sp>
        <p:sp>
          <p:nvSpPr>
            <p:cNvPr id="181" name="Text Box 45"/>
            <p:cNvSpPr txBox="1">
              <a:spLocks noChangeArrowheads="1"/>
            </p:cNvSpPr>
            <p:nvPr/>
          </p:nvSpPr>
          <p:spPr bwMode="auto">
            <a:xfrm>
              <a:off x="8831774" y="3825527"/>
              <a:ext cx="918370"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r>
                <a:rPr lang="en-US" altLang="zh-CN" sz="1400" dirty="0">
                  <a:solidFill>
                    <a:srgbClr val="FF0000"/>
                  </a:solidFill>
                  <a:latin typeface="微软雅黑" panose="020B0503020204020204" pitchFamily="34" charset="-122"/>
                  <a:ea typeface="微软雅黑" panose="020B0503020204020204" pitchFamily="34" charset="-122"/>
                </a:rPr>
                <a:t>443</a:t>
              </a:r>
              <a:endParaRPr lang="en-US" altLang="zh-CN" sz="1400" dirty="0">
                <a:solidFill>
                  <a:srgbClr val="FF0000"/>
                </a:solidFill>
                <a:latin typeface="微软雅黑" panose="020B0503020204020204" pitchFamily="34" charset="-122"/>
                <a:ea typeface="微软雅黑" panose="020B0503020204020204" pitchFamily="34" charset="-122"/>
              </a:endParaRPr>
            </a:p>
          </p:txBody>
        </p:sp>
        <p:sp>
          <p:nvSpPr>
            <p:cNvPr id="182" name="Text Box 19"/>
            <p:cNvSpPr txBox="1">
              <a:spLocks noChangeArrowheads="1"/>
            </p:cNvSpPr>
            <p:nvPr/>
          </p:nvSpPr>
          <p:spPr bwMode="auto">
            <a:xfrm>
              <a:off x="3659047" y="1448466"/>
              <a:ext cx="2167219"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r>
                <a:rPr lang="en-US" altLang="zh-CN" sz="1400" dirty="0">
                  <a:latin typeface="微软雅黑" panose="020B0503020204020204" pitchFamily="34" charset="-122"/>
                  <a:ea typeface="微软雅黑" panose="020B0503020204020204" pitchFamily="34" charset="-122"/>
                </a:rPr>
                <a:t>SNMP(trap)</a:t>
              </a:r>
              <a:endParaRPr lang="en-US" altLang="zh-CN" sz="1400" dirty="0">
                <a:latin typeface="微软雅黑" panose="020B0503020204020204" pitchFamily="34" charset="-122"/>
                <a:ea typeface="微软雅黑" panose="020B0503020204020204" pitchFamily="34" charset="-122"/>
              </a:endParaRPr>
            </a:p>
          </p:txBody>
        </p:sp>
        <p:sp>
          <p:nvSpPr>
            <p:cNvPr id="183" name="Oval 23"/>
            <p:cNvSpPr>
              <a:spLocks noChangeArrowheads="1"/>
            </p:cNvSpPr>
            <p:nvPr/>
          </p:nvSpPr>
          <p:spPr bwMode="auto">
            <a:xfrm>
              <a:off x="4333229" y="4230340"/>
              <a:ext cx="343958" cy="314325"/>
            </a:xfrm>
            <a:prstGeom prst="ellipse">
              <a:avLst/>
            </a:prstGeom>
            <a:solidFill>
              <a:srgbClr val="99FFCC"/>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anose="020B0503020204020204" pitchFamily="34" charset="-122"/>
                <a:ea typeface="微软雅黑" panose="020B0503020204020204" pitchFamily="34" charset="-122"/>
              </a:endParaRPr>
            </a:p>
          </p:txBody>
        </p:sp>
        <p:sp>
          <p:nvSpPr>
            <p:cNvPr id="184" name="Line 30"/>
            <p:cNvSpPr>
              <a:spLocks noChangeShapeType="1"/>
            </p:cNvSpPr>
            <p:nvPr/>
          </p:nvSpPr>
          <p:spPr bwMode="auto">
            <a:xfrm>
              <a:off x="4498329" y="1818477"/>
              <a:ext cx="0" cy="2388049"/>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anose="020B0503020204020204" pitchFamily="34" charset="-122"/>
                <a:ea typeface="微软雅黑" panose="020B0503020204020204" pitchFamily="34" charset="-122"/>
              </a:endParaRPr>
            </a:p>
          </p:txBody>
        </p:sp>
      </p:grpSp>
      <p:sp>
        <p:nvSpPr>
          <p:cNvPr id="187" name="Text Box 40"/>
          <p:cNvSpPr txBox="1">
            <a:spLocks noChangeArrowheads="1"/>
          </p:cNvSpPr>
          <p:nvPr/>
        </p:nvSpPr>
        <p:spPr bwMode="auto">
          <a:xfrm>
            <a:off x="5381640" y="3075296"/>
            <a:ext cx="840396" cy="311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r>
              <a:rPr lang="en-US" altLang="zh-CN" sz="1400" dirty="0">
                <a:latin typeface="微软雅黑" panose="020B0503020204020204" pitchFamily="34" charset="-122"/>
                <a:ea typeface="微软雅黑" panose="020B0503020204020204" pitchFamily="34" charset="-122"/>
              </a:rPr>
              <a:t>21   20</a:t>
            </a:r>
            <a:endParaRPr lang="en-US" altLang="zh-CN" sz="1400" dirty="0">
              <a:latin typeface="微软雅黑" panose="020B0503020204020204" pitchFamily="34" charset="-122"/>
              <a:ea typeface="微软雅黑" panose="020B0503020204020204" pitchFamily="34" charset="-122"/>
            </a:endParaRPr>
          </a:p>
        </p:txBody>
      </p:sp>
      <p:sp>
        <p:nvSpPr>
          <p:cNvPr id="188" name="Text Box 37"/>
          <p:cNvSpPr txBox="1">
            <a:spLocks noChangeArrowheads="1"/>
          </p:cNvSpPr>
          <p:nvPr/>
        </p:nvSpPr>
        <p:spPr bwMode="auto">
          <a:xfrm>
            <a:off x="4156928" y="3075296"/>
            <a:ext cx="601187" cy="311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r>
              <a:rPr lang="en-US" altLang="zh-CN" sz="1400" dirty="0">
                <a:latin typeface="微软雅黑" panose="020B0503020204020204" pitchFamily="34" charset="-122"/>
                <a:ea typeface="微软雅黑" panose="020B0503020204020204" pitchFamily="34" charset="-122"/>
              </a:rPr>
              <a:t>162</a:t>
            </a:r>
            <a:endParaRPr lang="en-US" altLang="zh-CN" sz="1400" dirty="0">
              <a:latin typeface="微软雅黑" panose="020B0503020204020204" pitchFamily="34" charset="-122"/>
              <a:ea typeface="微软雅黑" panose="020B0503020204020204" pitchFamily="34" charset="-122"/>
            </a:endParaRPr>
          </a:p>
        </p:txBody>
      </p:sp>
      <p:sp>
        <p:nvSpPr>
          <p:cNvPr id="189" name="Text Box 35"/>
          <p:cNvSpPr txBox="1">
            <a:spLocks noChangeArrowheads="1"/>
          </p:cNvSpPr>
          <p:nvPr/>
        </p:nvSpPr>
        <p:spPr bwMode="auto">
          <a:xfrm>
            <a:off x="1207357" y="3075295"/>
            <a:ext cx="601187" cy="311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r>
              <a:rPr lang="en-US" altLang="zh-CN" sz="1400" dirty="0">
                <a:latin typeface="微软雅黑" panose="020B0503020204020204" pitchFamily="34" charset="-122"/>
                <a:ea typeface="微软雅黑" panose="020B0503020204020204" pitchFamily="34" charset="-122"/>
              </a:rPr>
              <a:t>111</a:t>
            </a:r>
            <a:endParaRPr lang="en-US" altLang="zh-CN"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8" name="组合 217"/>
          <p:cNvGrpSpPr/>
          <p:nvPr/>
        </p:nvGrpSpPr>
        <p:grpSpPr>
          <a:xfrm>
            <a:off x="5883374" y="1054671"/>
            <a:ext cx="2994285" cy="3283067"/>
            <a:chOff x="7844498" y="1406226"/>
            <a:chExt cx="3992380" cy="4377422"/>
          </a:xfrm>
        </p:grpSpPr>
        <p:sp>
          <p:nvSpPr>
            <p:cNvPr id="182" name="矩形: 圆角 181"/>
            <p:cNvSpPr/>
            <p:nvPr/>
          </p:nvSpPr>
          <p:spPr>
            <a:xfrm>
              <a:off x="7844498" y="1807049"/>
              <a:ext cx="3992380" cy="3976599"/>
            </a:xfrm>
            <a:prstGeom prst="roundRect">
              <a:avLst>
                <a:gd name="adj" fmla="val 6057"/>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n-ea"/>
              </a:endParaRPr>
            </a:p>
          </p:txBody>
        </p:sp>
        <p:sp>
          <p:nvSpPr>
            <p:cNvPr id="202" name="文本框 201"/>
            <p:cNvSpPr txBox="1"/>
            <p:nvPr/>
          </p:nvSpPr>
          <p:spPr>
            <a:xfrm>
              <a:off x="9395869" y="1406226"/>
              <a:ext cx="973587" cy="410369"/>
            </a:xfrm>
            <a:prstGeom prst="rect">
              <a:avLst/>
            </a:prstGeom>
            <a:noFill/>
          </p:spPr>
          <p:txBody>
            <a:bodyPr wrap="square" rtlCol="0">
              <a:spAutoFit/>
            </a:bodyPr>
            <a:lstStyle/>
            <a:p>
              <a:pPr algn="ctr"/>
              <a:r>
                <a:rPr lang="zh-CN" altLang="en-US" sz="1400" b="1" dirty="0">
                  <a:latin typeface="+mn-ea"/>
                </a:rPr>
                <a:t>接收方</a:t>
              </a:r>
              <a:endParaRPr lang="zh-CN" altLang="en-US" sz="1400" b="1" dirty="0">
                <a:latin typeface="+mn-ea"/>
              </a:endParaRPr>
            </a:p>
          </p:txBody>
        </p:sp>
      </p:grpSp>
      <p:grpSp>
        <p:nvGrpSpPr>
          <p:cNvPr id="217" name="组合 216"/>
          <p:cNvGrpSpPr/>
          <p:nvPr/>
        </p:nvGrpSpPr>
        <p:grpSpPr>
          <a:xfrm>
            <a:off x="277754" y="1054671"/>
            <a:ext cx="2994285" cy="3283067"/>
            <a:chOff x="370339" y="1406226"/>
            <a:chExt cx="3992380" cy="4377422"/>
          </a:xfrm>
        </p:grpSpPr>
        <p:sp>
          <p:nvSpPr>
            <p:cNvPr id="127" name="矩形: 圆角 126"/>
            <p:cNvSpPr/>
            <p:nvPr/>
          </p:nvSpPr>
          <p:spPr>
            <a:xfrm>
              <a:off x="370339" y="1807049"/>
              <a:ext cx="3992380" cy="3976599"/>
            </a:xfrm>
            <a:prstGeom prst="roundRect">
              <a:avLst>
                <a:gd name="adj" fmla="val 6057"/>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n-ea"/>
              </a:endParaRPr>
            </a:p>
          </p:txBody>
        </p:sp>
        <p:sp>
          <p:nvSpPr>
            <p:cNvPr id="135" name="文本框 134"/>
            <p:cNvSpPr txBox="1"/>
            <p:nvPr/>
          </p:nvSpPr>
          <p:spPr>
            <a:xfrm>
              <a:off x="1921710" y="1406226"/>
              <a:ext cx="973587" cy="410369"/>
            </a:xfrm>
            <a:prstGeom prst="rect">
              <a:avLst/>
            </a:prstGeom>
            <a:noFill/>
          </p:spPr>
          <p:txBody>
            <a:bodyPr wrap="square" rtlCol="0">
              <a:spAutoFit/>
            </a:bodyPr>
            <a:lstStyle/>
            <a:p>
              <a:pPr algn="ctr"/>
              <a:r>
                <a:rPr lang="zh-CN" altLang="en-US" sz="1400" b="1" dirty="0">
                  <a:latin typeface="+mn-ea"/>
                </a:rPr>
                <a:t>发送方</a:t>
              </a:r>
              <a:endParaRPr lang="zh-CN" altLang="en-US" sz="1400" b="1" dirty="0">
                <a:latin typeface="+mn-ea"/>
              </a:endParaRPr>
            </a:p>
          </p:txBody>
        </p:sp>
      </p:grpSp>
      <p:sp>
        <p:nvSpPr>
          <p:cNvPr id="154" name="矩形 153"/>
          <p:cNvSpPr/>
          <p:nvPr/>
        </p:nvSpPr>
        <p:spPr>
          <a:xfrm>
            <a:off x="327641" y="2663996"/>
            <a:ext cx="1354793" cy="517707"/>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r>
              <a:rPr lang="en-US" altLang="zh-CN" sz="1200" b="1" dirty="0">
                <a:solidFill>
                  <a:schemeClr val="bg1"/>
                </a:solidFill>
                <a:latin typeface="+mn-ea"/>
              </a:rPr>
              <a:t>UDP</a:t>
            </a:r>
            <a:r>
              <a:rPr lang="zh-CN" altLang="en-US" sz="1200" b="1" dirty="0">
                <a:solidFill>
                  <a:schemeClr val="bg1"/>
                </a:solidFill>
                <a:latin typeface="+mn-ea"/>
              </a:rPr>
              <a:t>复用</a:t>
            </a:r>
            <a:endParaRPr lang="zh-CN" altLang="en-US" sz="1200" b="1" dirty="0">
              <a:solidFill>
                <a:schemeClr val="bg1"/>
              </a:solidFill>
              <a:latin typeface="+mn-ea"/>
            </a:endParaRPr>
          </a:p>
        </p:txBody>
      </p:sp>
      <p:sp>
        <p:nvSpPr>
          <p:cNvPr id="155" name="矩形 154"/>
          <p:cNvSpPr/>
          <p:nvPr/>
        </p:nvSpPr>
        <p:spPr>
          <a:xfrm>
            <a:off x="403961" y="2536514"/>
            <a:ext cx="163362" cy="160239"/>
          </a:xfrm>
          <a:prstGeom prst="rect">
            <a:avLst/>
          </a:prstGeom>
          <a:solidFill>
            <a:schemeClr val="accent3"/>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zh-CN" altLang="en-US" sz="1400" b="1" dirty="0">
              <a:solidFill>
                <a:schemeClr val="tx1"/>
              </a:solidFill>
              <a:latin typeface="+mn-ea"/>
            </a:endParaRPr>
          </a:p>
        </p:txBody>
      </p:sp>
      <p:sp>
        <p:nvSpPr>
          <p:cNvPr id="156" name="矩形 155"/>
          <p:cNvSpPr/>
          <p:nvPr/>
        </p:nvSpPr>
        <p:spPr>
          <a:xfrm>
            <a:off x="1439098" y="2536514"/>
            <a:ext cx="163362" cy="160239"/>
          </a:xfrm>
          <a:prstGeom prst="rect">
            <a:avLst/>
          </a:prstGeom>
          <a:solidFill>
            <a:schemeClr val="accent3"/>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zh-CN" altLang="en-US" sz="1400" b="1" dirty="0">
              <a:solidFill>
                <a:schemeClr val="tx1"/>
              </a:solidFill>
              <a:latin typeface="+mn-ea"/>
            </a:endParaRPr>
          </a:p>
        </p:txBody>
      </p:sp>
      <p:sp>
        <p:nvSpPr>
          <p:cNvPr id="157" name="文本框 156"/>
          <p:cNvSpPr txBox="1"/>
          <p:nvPr/>
        </p:nvSpPr>
        <p:spPr>
          <a:xfrm>
            <a:off x="830080" y="2401333"/>
            <a:ext cx="346262" cy="288539"/>
          </a:xfrm>
          <a:prstGeom prst="rect">
            <a:avLst/>
          </a:prstGeom>
          <a:noFill/>
        </p:spPr>
        <p:txBody>
          <a:bodyPr wrap="square" lIns="68577" tIns="34289" rIns="68577" bIns="34289" rtlCol="0">
            <a:spAutoFit/>
          </a:bodyPr>
          <a:lstStyle/>
          <a:p>
            <a:pPr algn="ctr"/>
            <a:r>
              <a:rPr lang="en-US" altLang="zh-CN" sz="1400" b="1" dirty="0">
                <a:latin typeface="+mn-ea"/>
              </a:rPr>
              <a:t>…</a:t>
            </a:r>
            <a:endParaRPr lang="zh-CN" altLang="en-US" sz="1400" b="1" dirty="0">
              <a:latin typeface="+mn-ea"/>
            </a:endParaRPr>
          </a:p>
        </p:txBody>
      </p:sp>
      <p:grpSp>
        <p:nvGrpSpPr>
          <p:cNvPr id="221" name="组合 220"/>
          <p:cNvGrpSpPr/>
          <p:nvPr/>
        </p:nvGrpSpPr>
        <p:grpSpPr>
          <a:xfrm>
            <a:off x="448522" y="2098445"/>
            <a:ext cx="1109383" cy="438069"/>
            <a:chOff x="598026" y="2797924"/>
            <a:chExt cx="1479177" cy="584092"/>
          </a:xfrm>
        </p:grpSpPr>
        <p:sp>
          <p:nvSpPr>
            <p:cNvPr id="153" name="文本框 152"/>
            <p:cNvSpPr txBox="1"/>
            <p:nvPr/>
          </p:nvSpPr>
          <p:spPr>
            <a:xfrm>
              <a:off x="598026" y="2876876"/>
              <a:ext cx="1479177" cy="410369"/>
            </a:xfrm>
            <a:prstGeom prst="rect">
              <a:avLst/>
            </a:prstGeom>
            <a:noFill/>
          </p:spPr>
          <p:txBody>
            <a:bodyPr wrap="square" rtlCol="0">
              <a:spAutoFit/>
            </a:bodyPr>
            <a:lstStyle/>
            <a:p>
              <a:pPr algn="ctr"/>
              <a:r>
                <a:rPr lang="zh-CN" altLang="en-US" sz="1400" b="1" dirty="0">
                  <a:solidFill>
                    <a:schemeClr val="accent1"/>
                  </a:solidFill>
                  <a:latin typeface="+mn-ea"/>
                </a:rPr>
                <a:t>应用报文</a:t>
              </a:r>
              <a:endParaRPr lang="zh-CN" altLang="en-US" sz="1400" b="1" dirty="0">
                <a:solidFill>
                  <a:schemeClr val="accent1"/>
                </a:solidFill>
                <a:latin typeface="+mn-ea"/>
              </a:endParaRPr>
            </a:p>
          </p:txBody>
        </p:sp>
        <p:cxnSp>
          <p:nvCxnSpPr>
            <p:cNvPr id="158" name="直接箭头连接符 157"/>
            <p:cNvCxnSpPr>
              <a:stCxn id="150" idx="2"/>
              <a:endCxn id="155" idx="0"/>
            </p:cNvCxnSpPr>
            <p:nvPr/>
          </p:nvCxnSpPr>
          <p:spPr>
            <a:xfrm flipH="1">
              <a:off x="647523" y="2797924"/>
              <a:ext cx="1" cy="584092"/>
            </a:xfrm>
            <a:prstGeom prst="straightConnector1">
              <a:avLst/>
            </a:prstGeom>
            <a:ln w="25400">
              <a:solidFill>
                <a:schemeClr val="tx1"/>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p:nvPr/>
          </p:nvCxnSpPr>
          <p:spPr>
            <a:xfrm flipH="1">
              <a:off x="2027705" y="2797924"/>
              <a:ext cx="1" cy="584092"/>
            </a:xfrm>
            <a:prstGeom prst="straightConnector1">
              <a:avLst/>
            </a:prstGeom>
            <a:ln w="25400">
              <a:solidFill>
                <a:schemeClr val="tx1"/>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grpSp>
        <p:nvGrpSpPr>
          <p:cNvPr id="223" name="组合 222"/>
          <p:cNvGrpSpPr/>
          <p:nvPr/>
        </p:nvGrpSpPr>
        <p:grpSpPr>
          <a:xfrm>
            <a:off x="448522" y="3119658"/>
            <a:ext cx="1109383" cy="506075"/>
            <a:chOff x="598026" y="4159541"/>
            <a:chExt cx="1479177" cy="674766"/>
          </a:xfrm>
        </p:grpSpPr>
        <p:sp>
          <p:nvSpPr>
            <p:cNvPr id="162" name="文本框 161"/>
            <p:cNvSpPr txBox="1"/>
            <p:nvPr/>
          </p:nvSpPr>
          <p:spPr>
            <a:xfrm>
              <a:off x="1106773" y="4159541"/>
              <a:ext cx="461683" cy="410369"/>
            </a:xfrm>
            <a:prstGeom prst="rect">
              <a:avLst/>
            </a:prstGeom>
            <a:noFill/>
          </p:spPr>
          <p:txBody>
            <a:bodyPr wrap="square" rtlCol="0">
              <a:spAutoFit/>
            </a:bodyPr>
            <a:lstStyle/>
            <a:p>
              <a:pPr algn="ctr"/>
              <a:r>
                <a:rPr lang="en-US" altLang="zh-CN" sz="1400" b="1" dirty="0">
                  <a:latin typeface="+mn-ea"/>
                </a:rPr>
                <a:t>…</a:t>
              </a:r>
              <a:endParaRPr lang="zh-CN" altLang="en-US" sz="1400" b="1" dirty="0">
                <a:latin typeface="+mn-ea"/>
              </a:endParaRPr>
            </a:p>
          </p:txBody>
        </p:sp>
        <p:cxnSp>
          <p:nvCxnSpPr>
            <p:cNvPr id="160" name="直接箭头连接符 159"/>
            <p:cNvCxnSpPr/>
            <p:nvPr/>
          </p:nvCxnSpPr>
          <p:spPr>
            <a:xfrm flipH="1">
              <a:off x="640798" y="4250215"/>
              <a:ext cx="1" cy="584092"/>
            </a:xfrm>
            <a:prstGeom prst="straightConnector1">
              <a:avLst/>
            </a:prstGeom>
            <a:ln w="25400">
              <a:solidFill>
                <a:schemeClr val="tx1"/>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161" name="直接箭头连接符 160"/>
            <p:cNvCxnSpPr/>
            <p:nvPr/>
          </p:nvCxnSpPr>
          <p:spPr>
            <a:xfrm flipH="1">
              <a:off x="2027705" y="4250215"/>
              <a:ext cx="1" cy="584092"/>
            </a:xfrm>
            <a:prstGeom prst="straightConnector1">
              <a:avLst/>
            </a:prstGeom>
            <a:ln w="25400">
              <a:solidFill>
                <a:schemeClr val="tx1"/>
              </a:solidFill>
              <a:prstDash val="dash"/>
              <a:tailEnd type="triangle" w="med" len="lg"/>
            </a:ln>
          </p:spPr>
          <p:style>
            <a:lnRef idx="1">
              <a:schemeClr val="accent1"/>
            </a:lnRef>
            <a:fillRef idx="0">
              <a:schemeClr val="accent1"/>
            </a:fillRef>
            <a:effectRef idx="0">
              <a:schemeClr val="accent1"/>
            </a:effectRef>
            <a:fontRef idx="minor">
              <a:schemeClr val="tx1"/>
            </a:fontRef>
          </p:style>
        </p:cxnSp>
        <p:sp>
          <p:nvSpPr>
            <p:cNvPr id="163" name="文本框 162"/>
            <p:cNvSpPr txBox="1"/>
            <p:nvPr/>
          </p:nvSpPr>
          <p:spPr>
            <a:xfrm>
              <a:off x="598026" y="4411185"/>
              <a:ext cx="1479177" cy="410369"/>
            </a:xfrm>
            <a:prstGeom prst="rect">
              <a:avLst/>
            </a:prstGeom>
            <a:noFill/>
          </p:spPr>
          <p:txBody>
            <a:bodyPr wrap="square" rtlCol="0">
              <a:spAutoFit/>
            </a:bodyPr>
            <a:lstStyle/>
            <a:p>
              <a:pPr algn="ctr"/>
              <a:r>
                <a:rPr lang="zh-CN" altLang="en-US" sz="1400" b="1" dirty="0">
                  <a:solidFill>
                    <a:schemeClr val="accent3"/>
                  </a:solidFill>
                  <a:latin typeface="+mn-ea"/>
                </a:rPr>
                <a:t>用户数据报</a:t>
              </a:r>
              <a:endParaRPr lang="zh-CN" altLang="en-US" sz="1400" b="1" dirty="0">
                <a:solidFill>
                  <a:schemeClr val="accent3"/>
                </a:solidFill>
                <a:latin typeface="+mn-ea"/>
              </a:endParaRPr>
            </a:p>
          </p:txBody>
        </p:sp>
      </p:grpSp>
      <p:sp>
        <p:nvSpPr>
          <p:cNvPr id="130" name="文本框 129"/>
          <p:cNvSpPr txBox="1"/>
          <p:nvPr/>
        </p:nvSpPr>
        <p:spPr>
          <a:xfrm>
            <a:off x="1509032" y="2302118"/>
            <a:ext cx="554692" cy="288539"/>
          </a:xfrm>
          <a:prstGeom prst="rect">
            <a:avLst/>
          </a:prstGeom>
          <a:noFill/>
        </p:spPr>
        <p:txBody>
          <a:bodyPr wrap="square" lIns="68577" tIns="34289" rIns="68577" bIns="34289" rtlCol="0">
            <a:spAutoFit/>
          </a:bodyPr>
          <a:lstStyle/>
          <a:p>
            <a:pPr algn="ctr"/>
            <a:r>
              <a:rPr lang="zh-CN" altLang="en-US" sz="1400" b="1" dirty="0">
                <a:solidFill>
                  <a:schemeClr val="accent3"/>
                </a:solidFill>
                <a:latin typeface="+mn-ea"/>
              </a:rPr>
              <a:t>端口</a:t>
            </a:r>
            <a:endParaRPr lang="zh-CN" altLang="en-US" sz="1400" b="1" dirty="0">
              <a:solidFill>
                <a:schemeClr val="accent3"/>
              </a:solidFill>
              <a:latin typeface="+mn-ea"/>
            </a:endParaRPr>
          </a:p>
        </p:txBody>
      </p:sp>
      <p:sp>
        <p:nvSpPr>
          <p:cNvPr id="131" name="矩形 130"/>
          <p:cNvSpPr/>
          <p:nvPr/>
        </p:nvSpPr>
        <p:spPr>
          <a:xfrm>
            <a:off x="327642" y="3635147"/>
            <a:ext cx="2885981" cy="51770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en-US" altLang="zh-CN" sz="1200" b="1" dirty="0">
              <a:solidFill>
                <a:schemeClr val="tx1"/>
              </a:solidFill>
              <a:latin typeface="+mn-ea"/>
            </a:endParaRPr>
          </a:p>
          <a:p>
            <a:pPr algn="ctr"/>
            <a:r>
              <a:rPr lang="en-US" altLang="zh-CN" sz="1200" b="1" dirty="0">
                <a:solidFill>
                  <a:schemeClr val="tx1"/>
                </a:solidFill>
                <a:latin typeface="+mn-ea"/>
              </a:rPr>
              <a:t>IP</a:t>
            </a:r>
            <a:r>
              <a:rPr lang="zh-CN" altLang="en-US" sz="1200" b="1" dirty="0">
                <a:solidFill>
                  <a:schemeClr val="tx1"/>
                </a:solidFill>
                <a:latin typeface="+mn-ea"/>
              </a:rPr>
              <a:t>复用</a:t>
            </a:r>
            <a:endParaRPr lang="zh-CN" altLang="en-US" sz="1200" b="1" dirty="0">
              <a:solidFill>
                <a:schemeClr val="tx1"/>
              </a:solidFill>
              <a:latin typeface="+mn-ea"/>
            </a:endParaRPr>
          </a:p>
        </p:txBody>
      </p:sp>
      <p:sp>
        <p:nvSpPr>
          <p:cNvPr id="132" name="文本框 131"/>
          <p:cNvSpPr txBox="1"/>
          <p:nvPr/>
        </p:nvSpPr>
        <p:spPr>
          <a:xfrm>
            <a:off x="327642" y="3629188"/>
            <a:ext cx="1354793" cy="288539"/>
          </a:xfrm>
          <a:prstGeom prst="rect">
            <a:avLst/>
          </a:prstGeom>
          <a:noFill/>
        </p:spPr>
        <p:txBody>
          <a:bodyPr wrap="square" lIns="68577" tIns="34289" rIns="68577" bIns="34289" rtlCol="0">
            <a:spAutoFit/>
          </a:bodyPr>
          <a:lstStyle/>
          <a:p>
            <a:pPr algn="ctr"/>
            <a:r>
              <a:rPr lang="zh-CN" altLang="en-US" sz="1400" b="1" dirty="0">
                <a:latin typeface="+mn-ea"/>
              </a:rPr>
              <a:t>协议字段值</a:t>
            </a:r>
            <a:r>
              <a:rPr lang="en-US" altLang="zh-CN" sz="1400" b="1" dirty="0">
                <a:latin typeface="+mn-ea"/>
              </a:rPr>
              <a:t>=17</a:t>
            </a:r>
            <a:endParaRPr lang="zh-CN" altLang="en-US" sz="1400" b="1" dirty="0">
              <a:latin typeface="+mn-ea"/>
            </a:endParaRPr>
          </a:p>
        </p:txBody>
      </p:sp>
      <p:sp>
        <p:nvSpPr>
          <p:cNvPr id="133" name="文本框 132"/>
          <p:cNvSpPr txBox="1"/>
          <p:nvPr/>
        </p:nvSpPr>
        <p:spPr>
          <a:xfrm>
            <a:off x="1865219" y="3629188"/>
            <a:ext cx="1341391" cy="288539"/>
          </a:xfrm>
          <a:prstGeom prst="rect">
            <a:avLst/>
          </a:prstGeom>
          <a:noFill/>
        </p:spPr>
        <p:txBody>
          <a:bodyPr wrap="square" lIns="68577" tIns="34289" rIns="68577" bIns="34289" rtlCol="0">
            <a:spAutoFit/>
          </a:bodyPr>
          <a:lstStyle/>
          <a:p>
            <a:pPr algn="ctr"/>
            <a:r>
              <a:rPr lang="zh-CN" altLang="en-US" sz="1400" b="1" dirty="0">
                <a:latin typeface="+mn-ea"/>
              </a:rPr>
              <a:t>协议字段值</a:t>
            </a:r>
            <a:r>
              <a:rPr lang="en-US" altLang="zh-CN" sz="1400" b="1" dirty="0">
                <a:latin typeface="+mn-ea"/>
              </a:rPr>
              <a:t>=6</a:t>
            </a:r>
            <a:endParaRPr lang="zh-CN" altLang="en-US" sz="1400" b="1" dirty="0">
              <a:latin typeface="+mn-ea"/>
            </a:endParaRPr>
          </a:p>
        </p:txBody>
      </p:sp>
      <p:grpSp>
        <p:nvGrpSpPr>
          <p:cNvPr id="219" name="组合 218"/>
          <p:cNvGrpSpPr/>
          <p:nvPr/>
        </p:nvGrpSpPr>
        <p:grpSpPr>
          <a:xfrm>
            <a:off x="331004" y="1355043"/>
            <a:ext cx="2875607" cy="767405"/>
            <a:chOff x="441335" y="1806721"/>
            <a:chExt cx="3834143" cy="1023207"/>
          </a:xfrm>
        </p:grpSpPr>
        <p:sp>
          <p:nvSpPr>
            <p:cNvPr id="150" name="流程图: 文档 149"/>
            <p:cNvSpPr/>
            <p:nvPr/>
          </p:nvSpPr>
          <p:spPr>
            <a:xfrm>
              <a:off x="441335" y="2345834"/>
              <a:ext cx="412377" cy="484094"/>
            </a:xfrm>
            <a:prstGeom prst="flowChartDocumen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accent1"/>
                </a:solidFill>
                <a:latin typeface="+mn-ea"/>
              </a:endParaRPr>
            </a:p>
          </p:txBody>
        </p:sp>
        <p:sp>
          <p:nvSpPr>
            <p:cNvPr id="151" name="流程图: 文档 150"/>
            <p:cNvSpPr/>
            <p:nvPr/>
          </p:nvSpPr>
          <p:spPr>
            <a:xfrm>
              <a:off x="1821517" y="2345834"/>
              <a:ext cx="412377" cy="484094"/>
            </a:xfrm>
            <a:prstGeom prst="flowChartDocumen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accent1"/>
                </a:solidFill>
                <a:latin typeface="+mn-ea"/>
              </a:endParaRPr>
            </a:p>
          </p:txBody>
        </p:sp>
        <p:sp>
          <p:nvSpPr>
            <p:cNvPr id="152" name="文本框 151"/>
            <p:cNvSpPr txBox="1"/>
            <p:nvPr/>
          </p:nvSpPr>
          <p:spPr>
            <a:xfrm>
              <a:off x="1106772" y="2382169"/>
              <a:ext cx="461683" cy="410369"/>
            </a:xfrm>
            <a:prstGeom prst="rect">
              <a:avLst/>
            </a:prstGeom>
            <a:noFill/>
          </p:spPr>
          <p:txBody>
            <a:bodyPr wrap="square" rtlCol="0">
              <a:spAutoFit/>
            </a:bodyPr>
            <a:lstStyle/>
            <a:p>
              <a:pPr algn="ctr"/>
              <a:r>
                <a:rPr lang="en-US" altLang="zh-CN" sz="1400" b="1" dirty="0">
                  <a:latin typeface="+mn-ea"/>
                </a:rPr>
                <a:t>…</a:t>
              </a:r>
              <a:endParaRPr lang="zh-CN" altLang="en-US" sz="1400" b="1" dirty="0">
                <a:latin typeface="+mn-ea"/>
              </a:endParaRPr>
            </a:p>
          </p:txBody>
        </p:sp>
        <p:sp>
          <p:nvSpPr>
            <p:cNvPr id="134" name="文本框 133"/>
            <p:cNvSpPr txBox="1"/>
            <p:nvPr/>
          </p:nvSpPr>
          <p:spPr>
            <a:xfrm>
              <a:off x="1375547" y="1806721"/>
              <a:ext cx="2012578" cy="410369"/>
            </a:xfrm>
            <a:prstGeom prst="rect">
              <a:avLst/>
            </a:prstGeom>
            <a:noFill/>
          </p:spPr>
          <p:txBody>
            <a:bodyPr wrap="square" rtlCol="0">
              <a:spAutoFit/>
            </a:bodyPr>
            <a:lstStyle/>
            <a:p>
              <a:pPr algn="ctr"/>
              <a:r>
                <a:rPr lang="zh-CN" altLang="en-US" sz="1400" b="1" dirty="0">
                  <a:solidFill>
                    <a:schemeClr val="accent1"/>
                  </a:solidFill>
                  <a:latin typeface="+mn-ea"/>
                </a:rPr>
                <a:t>各种应用层进程</a:t>
              </a:r>
              <a:endParaRPr lang="zh-CN" altLang="en-US" sz="1400" b="1" dirty="0">
                <a:solidFill>
                  <a:schemeClr val="accent1"/>
                </a:solidFill>
                <a:latin typeface="+mn-ea"/>
              </a:endParaRPr>
            </a:p>
          </p:txBody>
        </p:sp>
        <p:sp>
          <p:nvSpPr>
            <p:cNvPr id="166" name="流程图: 文档 165"/>
            <p:cNvSpPr/>
            <p:nvPr/>
          </p:nvSpPr>
          <p:spPr>
            <a:xfrm>
              <a:off x="2482919" y="2345834"/>
              <a:ext cx="412377" cy="484094"/>
            </a:xfrm>
            <a:prstGeom prst="flowChartDocumen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accent1"/>
                </a:solidFill>
                <a:latin typeface="+mn-ea"/>
              </a:endParaRPr>
            </a:p>
          </p:txBody>
        </p:sp>
        <p:sp>
          <p:nvSpPr>
            <p:cNvPr id="167" name="流程图: 文档 166"/>
            <p:cNvSpPr/>
            <p:nvPr/>
          </p:nvSpPr>
          <p:spPr>
            <a:xfrm>
              <a:off x="3863101" y="2345834"/>
              <a:ext cx="412377" cy="484094"/>
            </a:xfrm>
            <a:prstGeom prst="flowChartDocumen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accent1"/>
                </a:solidFill>
                <a:latin typeface="+mn-ea"/>
              </a:endParaRPr>
            </a:p>
          </p:txBody>
        </p:sp>
        <p:sp>
          <p:nvSpPr>
            <p:cNvPr id="168" name="文本框 167"/>
            <p:cNvSpPr txBox="1"/>
            <p:nvPr/>
          </p:nvSpPr>
          <p:spPr>
            <a:xfrm>
              <a:off x="3148357" y="2382169"/>
              <a:ext cx="461683" cy="410369"/>
            </a:xfrm>
            <a:prstGeom prst="rect">
              <a:avLst/>
            </a:prstGeom>
            <a:noFill/>
          </p:spPr>
          <p:txBody>
            <a:bodyPr wrap="square" rtlCol="0">
              <a:spAutoFit/>
            </a:bodyPr>
            <a:lstStyle/>
            <a:p>
              <a:pPr algn="ctr"/>
              <a:r>
                <a:rPr lang="en-US" altLang="zh-CN" sz="1400" b="1" dirty="0">
                  <a:latin typeface="+mn-ea"/>
                </a:rPr>
                <a:t>…</a:t>
              </a:r>
              <a:endParaRPr lang="zh-CN" altLang="en-US" sz="1400" b="1" dirty="0">
                <a:latin typeface="+mn-ea"/>
              </a:endParaRPr>
            </a:p>
          </p:txBody>
        </p:sp>
      </p:grpSp>
      <p:sp>
        <p:nvSpPr>
          <p:cNvPr id="170" name="矩形 169"/>
          <p:cNvSpPr/>
          <p:nvPr/>
        </p:nvSpPr>
        <p:spPr>
          <a:xfrm>
            <a:off x="1858829" y="2663996"/>
            <a:ext cx="1354793" cy="517707"/>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r>
              <a:rPr lang="en-US" altLang="zh-CN" sz="1200" b="1" dirty="0">
                <a:solidFill>
                  <a:schemeClr val="bg1"/>
                </a:solidFill>
                <a:latin typeface="+mn-ea"/>
              </a:rPr>
              <a:t>TCP</a:t>
            </a:r>
            <a:r>
              <a:rPr lang="zh-CN" altLang="en-US" sz="1200" b="1" dirty="0">
                <a:solidFill>
                  <a:schemeClr val="bg1"/>
                </a:solidFill>
                <a:latin typeface="+mn-ea"/>
              </a:rPr>
              <a:t>复用</a:t>
            </a:r>
            <a:endParaRPr lang="zh-CN" altLang="en-US" sz="1200" b="1" dirty="0">
              <a:solidFill>
                <a:schemeClr val="bg1"/>
              </a:solidFill>
              <a:latin typeface="+mn-ea"/>
            </a:endParaRPr>
          </a:p>
        </p:txBody>
      </p:sp>
      <p:sp>
        <p:nvSpPr>
          <p:cNvPr id="171" name="矩形 170"/>
          <p:cNvSpPr/>
          <p:nvPr/>
        </p:nvSpPr>
        <p:spPr>
          <a:xfrm>
            <a:off x="1935149" y="2536514"/>
            <a:ext cx="163362" cy="160239"/>
          </a:xfrm>
          <a:prstGeom prst="rect">
            <a:avLst/>
          </a:prstGeom>
          <a:solidFill>
            <a:schemeClr val="accent3"/>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zh-CN" altLang="en-US" sz="1400" b="1" dirty="0">
              <a:solidFill>
                <a:schemeClr val="tx1"/>
              </a:solidFill>
              <a:latin typeface="+mn-ea"/>
            </a:endParaRPr>
          </a:p>
        </p:txBody>
      </p:sp>
      <p:sp>
        <p:nvSpPr>
          <p:cNvPr id="172" name="矩形 171"/>
          <p:cNvSpPr/>
          <p:nvPr/>
        </p:nvSpPr>
        <p:spPr>
          <a:xfrm>
            <a:off x="2970286" y="2536514"/>
            <a:ext cx="163362" cy="160239"/>
          </a:xfrm>
          <a:prstGeom prst="rect">
            <a:avLst/>
          </a:prstGeom>
          <a:solidFill>
            <a:schemeClr val="accent3"/>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zh-CN" altLang="en-US" sz="1400" b="1" dirty="0">
              <a:solidFill>
                <a:schemeClr val="tx1"/>
              </a:solidFill>
              <a:latin typeface="+mn-ea"/>
            </a:endParaRPr>
          </a:p>
        </p:txBody>
      </p:sp>
      <p:sp>
        <p:nvSpPr>
          <p:cNvPr id="173" name="文本框 172"/>
          <p:cNvSpPr txBox="1"/>
          <p:nvPr/>
        </p:nvSpPr>
        <p:spPr>
          <a:xfrm>
            <a:off x="2361268" y="2401333"/>
            <a:ext cx="346262" cy="288539"/>
          </a:xfrm>
          <a:prstGeom prst="rect">
            <a:avLst/>
          </a:prstGeom>
          <a:noFill/>
        </p:spPr>
        <p:txBody>
          <a:bodyPr wrap="square" lIns="68577" tIns="34289" rIns="68577" bIns="34289" rtlCol="0">
            <a:spAutoFit/>
          </a:bodyPr>
          <a:lstStyle/>
          <a:p>
            <a:pPr algn="ctr"/>
            <a:r>
              <a:rPr lang="en-US" altLang="zh-CN" sz="1400" b="1" dirty="0">
                <a:latin typeface="+mn-ea"/>
              </a:rPr>
              <a:t>…</a:t>
            </a:r>
            <a:endParaRPr lang="zh-CN" altLang="en-US" sz="1400" b="1" dirty="0">
              <a:latin typeface="+mn-ea"/>
            </a:endParaRPr>
          </a:p>
        </p:txBody>
      </p:sp>
      <p:grpSp>
        <p:nvGrpSpPr>
          <p:cNvPr id="222" name="组合 221"/>
          <p:cNvGrpSpPr/>
          <p:nvPr/>
        </p:nvGrpSpPr>
        <p:grpSpPr>
          <a:xfrm>
            <a:off x="1979710" y="2098445"/>
            <a:ext cx="1109383" cy="438069"/>
            <a:chOff x="2639610" y="2797924"/>
            <a:chExt cx="1479177" cy="584092"/>
          </a:xfrm>
        </p:grpSpPr>
        <p:sp>
          <p:nvSpPr>
            <p:cNvPr id="169" name="文本框 168"/>
            <p:cNvSpPr txBox="1"/>
            <p:nvPr/>
          </p:nvSpPr>
          <p:spPr>
            <a:xfrm>
              <a:off x="2639610" y="2876876"/>
              <a:ext cx="1479177" cy="410369"/>
            </a:xfrm>
            <a:prstGeom prst="rect">
              <a:avLst/>
            </a:prstGeom>
            <a:noFill/>
          </p:spPr>
          <p:txBody>
            <a:bodyPr wrap="square" rtlCol="0">
              <a:spAutoFit/>
            </a:bodyPr>
            <a:lstStyle/>
            <a:p>
              <a:pPr algn="ctr"/>
              <a:r>
                <a:rPr lang="zh-CN" altLang="en-US" sz="1400" b="1" dirty="0">
                  <a:solidFill>
                    <a:schemeClr val="accent1"/>
                  </a:solidFill>
                  <a:latin typeface="+mn-ea"/>
                </a:rPr>
                <a:t>应用报文</a:t>
              </a:r>
              <a:endParaRPr lang="zh-CN" altLang="en-US" sz="1400" b="1" dirty="0">
                <a:solidFill>
                  <a:schemeClr val="accent1"/>
                </a:solidFill>
                <a:latin typeface="+mn-ea"/>
              </a:endParaRPr>
            </a:p>
          </p:txBody>
        </p:sp>
        <p:cxnSp>
          <p:nvCxnSpPr>
            <p:cNvPr id="174" name="直接箭头连接符 173"/>
            <p:cNvCxnSpPr>
              <a:stCxn id="166" idx="2"/>
              <a:endCxn id="171" idx="0"/>
            </p:cNvCxnSpPr>
            <p:nvPr/>
          </p:nvCxnSpPr>
          <p:spPr>
            <a:xfrm flipH="1">
              <a:off x="2689107" y="2797924"/>
              <a:ext cx="1" cy="584092"/>
            </a:xfrm>
            <a:prstGeom prst="straightConnector1">
              <a:avLst/>
            </a:prstGeom>
            <a:ln w="25400">
              <a:solidFill>
                <a:schemeClr val="tx1"/>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p:nvPr/>
          </p:nvCxnSpPr>
          <p:spPr>
            <a:xfrm flipH="1">
              <a:off x="4069289" y="2797924"/>
              <a:ext cx="1" cy="584092"/>
            </a:xfrm>
            <a:prstGeom prst="straightConnector1">
              <a:avLst/>
            </a:prstGeom>
            <a:ln w="25400">
              <a:solidFill>
                <a:schemeClr val="tx1"/>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grpSp>
        <p:nvGrpSpPr>
          <p:cNvPr id="224" name="组合 223"/>
          <p:cNvGrpSpPr/>
          <p:nvPr/>
        </p:nvGrpSpPr>
        <p:grpSpPr>
          <a:xfrm>
            <a:off x="1979710" y="3119659"/>
            <a:ext cx="1109383" cy="506075"/>
            <a:chOff x="2639610" y="4159541"/>
            <a:chExt cx="1479177" cy="674766"/>
          </a:xfrm>
        </p:grpSpPr>
        <p:cxnSp>
          <p:nvCxnSpPr>
            <p:cNvPr id="176" name="直接箭头连接符 175"/>
            <p:cNvCxnSpPr/>
            <p:nvPr/>
          </p:nvCxnSpPr>
          <p:spPr>
            <a:xfrm flipH="1">
              <a:off x="2682382" y="4250215"/>
              <a:ext cx="1" cy="584092"/>
            </a:xfrm>
            <a:prstGeom prst="straightConnector1">
              <a:avLst/>
            </a:prstGeom>
            <a:ln w="25400">
              <a:solidFill>
                <a:schemeClr val="tx1"/>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177" name="直接箭头连接符 176"/>
            <p:cNvCxnSpPr/>
            <p:nvPr/>
          </p:nvCxnSpPr>
          <p:spPr>
            <a:xfrm flipH="1">
              <a:off x="4069289" y="4250215"/>
              <a:ext cx="1" cy="584092"/>
            </a:xfrm>
            <a:prstGeom prst="straightConnector1">
              <a:avLst/>
            </a:prstGeom>
            <a:ln w="25400">
              <a:solidFill>
                <a:schemeClr val="tx1"/>
              </a:solidFill>
              <a:prstDash val="dash"/>
              <a:tailEnd type="triangle" w="med" len="lg"/>
            </a:ln>
          </p:spPr>
          <p:style>
            <a:lnRef idx="1">
              <a:schemeClr val="accent1"/>
            </a:lnRef>
            <a:fillRef idx="0">
              <a:schemeClr val="accent1"/>
            </a:fillRef>
            <a:effectRef idx="0">
              <a:schemeClr val="accent1"/>
            </a:effectRef>
            <a:fontRef idx="minor">
              <a:schemeClr val="tx1"/>
            </a:fontRef>
          </p:style>
        </p:cxnSp>
        <p:sp>
          <p:nvSpPr>
            <p:cNvPr id="178" name="文本框 177"/>
            <p:cNvSpPr txBox="1"/>
            <p:nvPr/>
          </p:nvSpPr>
          <p:spPr>
            <a:xfrm>
              <a:off x="2639610" y="4411185"/>
              <a:ext cx="1479177" cy="410369"/>
            </a:xfrm>
            <a:prstGeom prst="rect">
              <a:avLst/>
            </a:prstGeom>
            <a:noFill/>
          </p:spPr>
          <p:txBody>
            <a:bodyPr wrap="square" rtlCol="0">
              <a:spAutoFit/>
            </a:bodyPr>
            <a:lstStyle/>
            <a:p>
              <a:pPr algn="ctr"/>
              <a:r>
                <a:rPr lang="zh-CN" altLang="en-US" sz="1400" b="1" dirty="0">
                  <a:solidFill>
                    <a:schemeClr val="accent3"/>
                  </a:solidFill>
                  <a:latin typeface="+mn-ea"/>
                </a:rPr>
                <a:t>报文段</a:t>
              </a:r>
              <a:endParaRPr lang="zh-CN" altLang="en-US" sz="1400" b="1" dirty="0">
                <a:solidFill>
                  <a:schemeClr val="accent3"/>
                </a:solidFill>
                <a:latin typeface="+mn-ea"/>
              </a:endParaRPr>
            </a:p>
          </p:txBody>
        </p:sp>
        <p:sp>
          <p:nvSpPr>
            <p:cNvPr id="179" name="文本框 178"/>
            <p:cNvSpPr txBox="1"/>
            <p:nvPr/>
          </p:nvSpPr>
          <p:spPr>
            <a:xfrm>
              <a:off x="3148357" y="4159541"/>
              <a:ext cx="461683" cy="410369"/>
            </a:xfrm>
            <a:prstGeom prst="rect">
              <a:avLst/>
            </a:prstGeom>
            <a:noFill/>
          </p:spPr>
          <p:txBody>
            <a:bodyPr wrap="square" rtlCol="0">
              <a:spAutoFit/>
            </a:bodyPr>
            <a:lstStyle/>
            <a:p>
              <a:pPr algn="ctr"/>
              <a:r>
                <a:rPr lang="en-US" altLang="zh-CN" sz="1400" b="1" dirty="0">
                  <a:latin typeface="+mn-ea"/>
                </a:rPr>
                <a:t>…</a:t>
              </a:r>
              <a:endParaRPr lang="zh-CN" altLang="en-US" sz="1400" b="1" dirty="0">
                <a:latin typeface="+mn-ea"/>
              </a:endParaRPr>
            </a:p>
          </p:txBody>
        </p:sp>
      </p:grpSp>
      <p:sp>
        <p:nvSpPr>
          <p:cNvPr id="188" name="矩形 187"/>
          <p:cNvSpPr/>
          <p:nvPr/>
        </p:nvSpPr>
        <p:spPr>
          <a:xfrm>
            <a:off x="5933260" y="2663996"/>
            <a:ext cx="1354793" cy="517707"/>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r>
              <a:rPr lang="en-US" altLang="zh-CN" sz="1200" b="1" dirty="0">
                <a:solidFill>
                  <a:schemeClr val="bg1"/>
                </a:solidFill>
                <a:latin typeface="+mn-ea"/>
              </a:rPr>
              <a:t>UDP</a:t>
            </a:r>
            <a:r>
              <a:rPr lang="zh-CN" altLang="en-US" sz="1200" b="1" dirty="0">
                <a:solidFill>
                  <a:schemeClr val="bg1"/>
                </a:solidFill>
                <a:latin typeface="+mn-ea"/>
              </a:rPr>
              <a:t>分用</a:t>
            </a:r>
            <a:endParaRPr lang="zh-CN" altLang="en-US" sz="1200" b="1" dirty="0">
              <a:solidFill>
                <a:schemeClr val="bg1"/>
              </a:solidFill>
              <a:latin typeface="+mn-ea"/>
            </a:endParaRPr>
          </a:p>
        </p:txBody>
      </p:sp>
      <p:sp>
        <p:nvSpPr>
          <p:cNvPr id="189" name="矩形 188"/>
          <p:cNvSpPr/>
          <p:nvPr/>
        </p:nvSpPr>
        <p:spPr>
          <a:xfrm>
            <a:off x="6009581" y="2536514"/>
            <a:ext cx="163362" cy="160239"/>
          </a:xfrm>
          <a:prstGeom prst="rect">
            <a:avLst/>
          </a:prstGeom>
          <a:solidFill>
            <a:schemeClr val="accent3"/>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zh-CN" altLang="en-US" sz="1400" b="1" dirty="0">
              <a:solidFill>
                <a:schemeClr val="tx1"/>
              </a:solidFill>
              <a:latin typeface="+mn-ea"/>
            </a:endParaRPr>
          </a:p>
        </p:txBody>
      </p:sp>
      <p:sp>
        <p:nvSpPr>
          <p:cNvPr id="190" name="矩形 189"/>
          <p:cNvSpPr/>
          <p:nvPr/>
        </p:nvSpPr>
        <p:spPr>
          <a:xfrm>
            <a:off x="7044717" y="2536514"/>
            <a:ext cx="163362" cy="160239"/>
          </a:xfrm>
          <a:prstGeom prst="rect">
            <a:avLst/>
          </a:prstGeom>
          <a:solidFill>
            <a:schemeClr val="accent3"/>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zh-CN" altLang="en-US" sz="1400" b="1" dirty="0">
              <a:solidFill>
                <a:schemeClr val="tx1"/>
              </a:solidFill>
              <a:latin typeface="+mn-ea"/>
            </a:endParaRPr>
          </a:p>
        </p:txBody>
      </p:sp>
      <p:sp>
        <p:nvSpPr>
          <p:cNvPr id="191" name="文本框 190"/>
          <p:cNvSpPr txBox="1"/>
          <p:nvPr/>
        </p:nvSpPr>
        <p:spPr>
          <a:xfrm>
            <a:off x="6435700" y="2401333"/>
            <a:ext cx="346262" cy="288539"/>
          </a:xfrm>
          <a:prstGeom prst="rect">
            <a:avLst/>
          </a:prstGeom>
          <a:noFill/>
        </p:spPr>
        <p:txBody>
          <a:bodyPr wrap="square" lIns="68577" tIns="34289" rIns="68577" bIns="34289" rtlCol="0">
            <a:spAutoFit/>
          </a:bodyPr>
          <a:lstStyle/>
          <a:p>
            <a:pPr algn="ctr"/>
            <a:r>
              <a:rPr lang="en-US" altLang="zh-CN" sz="1400" b="1" dirty="0">
                <a:latin typeface="+mn-ea"/>
              </a:rPr>
              <a:t>…</a:t>
            </a:r>
            <a:endParaRPr lang="zh-CN" altLang="en-US" sz="1400" b="1" dirty="0">
              <a:latin typeface="+mn-ea"/>
            </a:endParaRPr>
          </a:p>
        </p:txBody>
      </p:sp>
      <p:grpSp>
        <p:nvGrpSpPr>
          <p:cNvPr id="229" name="组合 228"/>
          <p:cNvGrpSpPr/>
          <p:nvPr/>
        </p:nvGrpSpPr>
        <p:grpSpPr>
          <a:xfrm>
            <a:off x="6054141" y="3119658"/>
            <a:ext cx="1109383" cy="506075"/>
            <a:chOff x="8072185" y="4159541"/>
            <a:chExt cx="1479177" cy="674766"/>
          </a:xfrm>
        </p:grpSpPr>
        <p:sp>
          <p:nvSpPr>
            <p:cNvPr id="183" name="文本框 182"/>
            <p:cNvSpPr txBox="1"/>
            <p:nvPr/>
          </p:nvSpPr>
          <p:spPr>
            <a:xfrm>
              <a:off x="8580932" y="4159541"/>
              <a:ext cx="461683" cy="410369"/>
            </a:xfrm>
            <a:prstGeom prst="rect">
              <a:avLst/>
            </a:prstGeom>
            <a:noFill/>
          </p:spPr>
          <p:txBody>
            <a:bodyPr wrap="square" rtlCol="0">
              <a:spAutoFit/>
            </a:bodyPr>
            <a:lstStyle/>
            <a:p>
              <a:pPr algn="ctr"/>
              <a:r>
                <a:rPr lang="en-US" altLang="zh-CN" sz="1400" b="1" dirty="0">
                  <a:latin typeface="+mn-ea"/>
                </a:rPr>
                <a:t>…</a:t>
              </a:r>
              <a:endParaRPr lang="zh-CN" altLang="en-US" sz="1400" b="1" dirty="0">
                <a:latin typeface="+mn-ea"/>
              </a:endParaRPr>
            </a:p>
          </p:txBody>
        </p:sp>
        <p:cxnSp>
          <p:nvCxnSpPr>
            <p:cNvPr id="194" name="直接箭头连接符 193"/>
            <p:cNvCxnSpPr/>
            <p:nvPr/>
          </p:nvCxnSpPr>
          <p:spPr>
            <a:xfrm flipH="1">
              <a:off x="8114957" y="4250215"/>
              <a:ext cx="1" cy="584092"/>
            </a:xfrm>
            <a:prstGeom prst="straightConnector1">
              <a:avLst/>
            </a:prstGeom>
            <a:ln w="25400">
              <a:solidFill>
                <a:schemeClr val="tx1"/>
              </a:solidFill>
              <a:prstDash val="dash"/>
              <a:headEnd type="triangle"/>
              <a:tailEnd type="none" w="med" len="lg"/>
            </a:ln>
          </p:spPr>
          <p:style>
            <a:lnRef idx="1">
              <a:schemeClr val="accent1"/>
            </a:lnRef>
            <a:fillRef idx="0">
              <a:schemeClr val="accent1"/>
            </a:fillRef>
            <a:effectRef idx="0">
              <a:schemeClr val="accent1"/>
            </a:effectRef>
            <a:fontRef idx="minor">
              <a:schemeClr val="tx1"/>
            </a:fontRef>
          </p:style>
        </p:cxnSp>
        <p:cxnSp>
          <p:nvCxnSpPr>
            <p:cNvPr id="195" name="直接箭头连接符 194"/>
            <p:cNvCxnSpPr/>
            <p:nvPr/>
          </p:nvCxnSpPr>
          <p:spPr>
            <a:xfrm flipH="1">
              <a:off x="9501864" y="4250215"/>
              <a:ext cx="1" cy="584092"/>
            </a:xfrm>
            <a:prstGeom prst="straightConnector1">
              <a:avLst/>
            </a:prstGeom>
            <a:ln w="25400">
              <a:solidFill>
                <a:schemeClr val="tx1"/>
              </a:solidFill>
              <a:prstDash val="dash"/>
              <a:headEnd type="triangle"/>
              <a:tailEnd type="none" w="med" len="lg"/>
            </a:ln>
          </p:spPr>
          <p:style>
            <a:lnRef idx="1">
              <a:schemeClr val="accent1"/>
            </a:lnRef>
            <a:fillRef idx="0">
              <a:schemeClr val="accent1"/>
            </a:fillRef>
            <a:effectRef idx="0">
              <a:schemeClr val="accent1"/>
            </a:effectRef>
            <a:fontRef idx="minor">
              <a:schemeClr val="tx1"/>
            </a:fontRef>
          </p:style>
        </p:cxnSp>
        <p:sp>
          <p:nvSpPr>
            <p:cNvPr id="196" name="文本框 195"/>
            <p:cNvSpPr txBox="1"/>
            <p:nvPr/>
          </p:nvSpPr>
          <p:spPr>
            <a:xfrm>
              <a:off x="8072185" y="4411185"/>
              <a:ext cx="1479177" cy="410369"/>
            </a:xfrm>
            <a:prstGeom prst="rect">
              <a:avLst/>
            </a:prstGeom>
            <a:noFill/>
          </p:spPr>
          <p:txBody>
            <a:bodyPr wrap="square" rtlCol="0">
              <a:spAutoFit/>
            </a:bodyPr>
            <a:lstStyle/>
            <a:p>
              <a:pPr algn="ctr"/>
              <a:r>
                <a:rPr lang="zh-CN" altLang="en-US" sz="1400" b="1" dirty="0">
                  <a:solidFill>
                    <a:schemeClr val="accent3"/>
                  </a:solidFill>
                  <a:latin typeface="+mn-ea"/>
                </a:rPr>
                <a:t>用户数据报</a:t>
              </a:r>
              <a:endParaRPr lang="zh-CN" altLang="en-US" sz="1400" b="1" dirty="0">
                <a:solidFill>
                  <a:schemeClr val="accent3"/>
                </a:solidFill>
                <a:latin typeface="+mn-ea"/>
              </a:endParaRPr>
            </a:p>
          </p:txBody>
        </p:sp>
      </p:grpSp>
      <p:sp>
        <p:nvSpPr>
          <p:cNvPr id="197" name="文本框 196"/>
          <p:cNvSpPr txBox="1"/>
          <p:nvPr/>
        </p:nvSpPr>
        <p:spPr>
          <a:xfrm>
            <a:off x="7114653" y="2302118"/>
            <a:ext cx="554692" cy="288539"/>
          </a:xfrm>
          <a:prstGeom prst="rect">
            <a:avLst/>
          </a:prstGeom>
          <a:noFill/>
        </p:spPr>
        <p:txBody>
          <a:bodyPr wrap="square" lIns="68577" tIns="34289" rIns="68577" bIns="34289" rtlCol="0">
            <a:spAutoFit/>
          </a:bodyPr>
          <a:lstStyle/>
          <a:p>
            <a:pPr algn="ctr"/>
            <a:r>
              <a:rPr lang="zh-CN" altLang="en-US" sz="1400" b="1" dirty="0">
                <a:solidFill>
                  <a:schemeClr val="accent3"/>
                </a:solidFill>
                <a:latin typeface="+mn-ea"/>
              </a:rPr>
              <a:t>端口</a:t>
            </a:r>
            <a:endParaRPr lang="zh-CN" altLang="en-US" sz="1400" b="1" dirty="0">
              <a:solidFill>
                <a:schemeClr val="accent3"/>
              </a:solidFill>
              <a:latin typeface="+mn-ea"/>
            </a:endParaRPr>
          </a:p>
        </p:txBody>
      </p:sp>
      <p:sp>
        <p:nvSpPr>
          <p:cNvPr id="198" name="矩形 197"/>
          <p:cNvSpPr/>
          <p:nvPr/>
        </p:nvSpPr>
        <p:spPr>
          <a:xfrm>
            <a:off x="5933261" y="3635147"/>
            <a:ext cx="2885981" cy="51770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en-US" altLang="zh-CN" sz="1200" b="1" dirty="0">
              <a:solidFill>
                <a:schemeClr val="tx1"/>
              </a:solidFill>
              <a:latin typeface="+mn-ea"/>
            </a:endParaRPr>
          </a:p>
          <a:p>
            <a:pPr algn="ctr"/>
            <a:r>
              <a:rPr lang="en-US" altLang="zh-CN" sz="1200" b="1" dirty="0">
                <a:solidFill>
                  <a:schemeClr val="tx1"/>
                </a:solidFill>
                <a:latin typeface="+mn-ea"/>
              </a:rPr>
              <a:t>IP</a:t>
            </a:r>
            <a:r>
              <a:rPr lang="zh-CN" altLang="en-US" sz="1200" b="1" dirty="0">
                <a:solidFill>
                  <a:schemeClr val="tx1"/>
                </a:solidFill>
                <a:latin typeface="+mn-ea"/>
              </a:rPr>
              <a:t>分用</a:t>
            </a:r>
            <a:endParaRPr lang="zh-CN" altLang="en-US" sz="1200" b="1" dirty="0">
              <a:solidFill>
                <a:schemeClr val="tx1"/>
              </a:solidFill>
              <a:latin typeface="+mn-ea"/>
            </a:endParaRPr>
          </a:p>
        </p:txBody>
      </p:sp>
      <p:sp>
        <p:nvSpPr>
          <p:cNvPr id="199" name="文本框 198"/>
          <p:cNvSpPr txBox="1"/>
          <p:nvPr/>
        </p:nvSpPr>
        <p:spPr>
          <a:xfrm>
            <a:off x="5933261" y="3629188"/>
            <a:ext cx="1354793" cy="288539"/>
          </a:xfrm>
          <a:prstGeom prst="rect">
            <a:avLst/>
          </a:prstGeom>
          <a:noFill/>
        </p:spPr>
        <p:txBody>
          <a:bodyPr wrap="square" lIns="68577" tIns="34289" rIns="68577" bIns="34289" rtlCol="0">
            <a:spAutoFit/>
          </a:bodyPr>
          <a:lstStyle/>
          <a:p>
            <a:pPr algn="ctr"/>
            <a:r>
              <a:rPr lang="zh-CN" altLang="en-US" sz="1400" b="1" dirty="0">
                <a:latin typeface="+mn-ea"/>
              </a:rPr>
              <a:t>协议字段值</a:t>
            </a:r>
            <a:r>
              <a:rPr lang="en-US" altLang="zh-CN" sz="1400" b="1" dirty="0">
                <a:latin typeface="+mn-ea"/>
              </a:rPr>
              <a:t>=17</a:t>
            </a:r>
            <a:endParaRPr lang="zh-CN" altLang="en-US" sz="1400" b="1" dirty="0">
              <a:latin typeface="+mn-ea"/>
            </a:endParaRPr>
          </a:p>
        </p:txBody>
      </p:sp>
      <p:sp>
        <p:nvSpPr>
          <p:cNvPr id="200" name="文本框 199"/>
          <p:cNvSpPr txBox="1"/>
          <p:nvPr/>
        </p:nvSpPr>
        <p:spPr>
          <a:xfrm>
            <a:off x="7470838" y="3629188"/>
            <a:ext cx="1341391" cy="288539"/>
          </a:xfrm>
          <a:prstGeom prst="rect">
            <a:avLst/>
          </a:prstGeom>
          <a:noFill/>
        </p:spPr>
        <p:txBody>
          <a:bodyPr wrap="square" lIns="68577" tIns="34289" rIns="68577" bIns="34289" rtlCol="0">
            <a:spAutoFit/>
          </a:bodyPr>
          <a:lstStyle/>
          <a:p>
            <a:pPr algn="ctr"/>
            <a:r>
              <a:rPr lang="zh-CN" altLang="en-US" sz="1400" b="1" dirty="0">
                <a:latin typeface="+mn-ea"/>
              </a:rPr>
              <a:t>协议字段值</a:t>
            </a:r>
            <a:r>
              <a:rPr lang="en-US" altLang="zh-CN" sz="1400" b="1" dirty="0">
                <a:latin typeface="+mn-ea"/>
              </a:rPr>
              <a:t>=6</a:t>
            </a:r>
            <a:endParaRPr lang="zh-CN" altLang="en-US" sz="1400" b="1" dirty="0">
              <a:latin typeface="+mn-ea"/>
            </a:endParaRPr>
          </a:p>
        </p:txBody>
      </p:sp>
      <p:grpSp>
        <p:nvGrpSpPr>
          <p:cNvPr id="220" name="组合 219"/>
          <p:cNvGrpSpPr/>
          <p:nvPr/>
        </p:nvGrpSpPr>
        <p:grpSpPr>
          <a:xfrm>
            <a:off x="5936623" y="1355043"/>
            <a:ext cx="2875607" cy="767405"/>
            <a:chOff x="7915494" y="1806721"/>
            <a:chExt cx="3834143" cy="1023207"/>
          </a:xfrm>
        </p:grpSpPr>
        <p:sp>
          <p:nvSpPr>
            <p:cNvPr id="184" name="流程图: 文档 183"/>
            <p:cNvSpPr/>
            <p:nvPr/>
          </p:nvSpPr>
          <p:spPr>
            <a:xfrm>
              <a:off x="7915494" y="2345834"/>
              <a:ext cx="412377" cy="484094"/>
            </a:xfrm>
            <a:prstGeom prst="flowChartDocumen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accent1"/>
                </a:solidFill>
                <a:latin typeface="+mn-ea"/>
              </a:endParaRPr>
            </a:p>
          </p:txBody>
        </p:sp>
        <p:sp>
          <p:nvSpPr>
            <p:cNvPr id="185" name="流程图: 文档 184"/>
            <p:cNvSpPr/>
            <p:nvPr/>
          </p:nvSpPr>
          <p:spPr>
            <a:xfrm>
              <a:off x="9295676" y="2345834"/>
              <a:ext cx="412377" cy="484094"/>
            </a:xfrm>
            <a:prstGeom prst="flowChartDocumen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accent1"/>
                </a:solidFill>
                <a:latin typeface="+mn-ea"/>
              </a:endParaRPr>
            </a:p>
          </p:txBody>
        </p:sp>
        <p:sp>
          <p:nvSpPr>
            <p:cNvPr id="186" name="文本框 185"/>
            <p:cNvSpPr txBox="1"/>
            <p:nvPr/>
          </p:nvSpPr>
          <p:spPr>
            <a:xfrm>
              <a:off x="8580931" y="2382169"/>
              <a:ext cx="461683" cy="410369"/>
            </a:xfrm>
            <a:prstGeom prst="rect">
              <a:avLst/>
            </a:prstGeom>
            <a:noFill/>
          </p:spPr>
          <p:txBody>
            <a:bodyPr wrap="square" rtlCol="0">
              <a:spAutoFit/>
            </a:bodyPr>
            <a:lstStyle/>
            <a:p>
              <a:pPr algn="ctr"/>
              <a:r>
                <a:rPr lang="en-US" altLang="zh-CN" sz="1400" b="1" dirty="0">
                  <a:latin typeface="+mn-ea"/>
                </a:rPr>
                <a:t>…</a:t>
              </a:r>
              <a:endParaRPr lang="zh-CN" altLang="en-US" sz="1400" b="1" dirty="0">
                <a:latin typeface="+mn-ea"/>
              </a:endParaRPr>
            </a:p>
          </p:txBody>
        </p:sp>
        <p:sp>
          <p:nvSpPr>
            <p:cNvPr id="201" name="文本框 200"/>
            <p:cNvSpPr txBox="1"/>
            <p:nvPr/>
          </p:nvSpPr>
          <p:spPr>
            <a:xfrm>
              <a:off x="8849706" y="1806721"/>
              <a:ext cx="2012578" cy="410369"/>
            </a:xfrm>
            <a:prstGeom prst="rect">
              <a:avLst/>
            </a:prstGeom>
            <a:noFill/>
          </p:spPr>
          <p:txBody>
            <a:bodyPr wrap="square" rtlCol="0">
              <a:spAutoFit/>
            </a:bodyPr>
            <a:lstStyle/>
            <a:p>
              <a:pPr algn="ctr"/>
              <a:r>
                <a:rPr lang="zh-CN" altLang="en-US" sz="1400" b="1" dirty="0">
                  <a:solidFill>
                    <a:schemeClr val="accent1"/>
                  </a:solidFill>
                  <a:latin typeface="+mn-ea"/>
                </a:rPr>
                <a:t>各种应用层进程</a:t>
              </a:r>
              <a:endParaRPr lang="zh-CN" altLang="en-US" sz="1400" b="1" dirty="0">
                <a:solidFill>
                  <a:schemeClr val="accent1"/>
                </a:solidFill>
                <a:latin typeface="+mn-ea"/>
              </a:endParaRPr>
            </a:p>
          </p:txBody>
        </p:sp>
        <p:sp>
          <p:nvSpPr>
            <p:cNvPr id="203" name="流程图: 文档 202"/>
            <p:cNvSpPr/>
            <p:nvPr/>
          </p:nvSpPr>
          <p:spPr>
            <a:xfrm>
              <a:off x="9957078" y="2345834"/>
              <a:ext cx="412377" cy="484094"/>
            </a:xfrm>
            <a:prstGeom prst="flowChartDocumen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accent1"/>
                </a:solidFill>
                <a:latin typeface="+mn-ea"/>
              </a:endParaRPr>
            </a:p>
          </p:txBody>
        </p:sp>
        <p:sp>
          <p:nvSpPr>
            <p:cNvPr id="204" name="流程图: 文档 203"/>
            <p:cNvSpPr/>
            <p:nvPr/>
          </p:nvSpPr>
          <p:spPr>
            <a:xfrm>
              <a:off x="11337260" y="2345834"/>
              <a:ext cx="412377" cy="484094"/>
            </a:xfrm>
            <a:prstGeom prst="flowChartDocumen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accent1"/>
                </a:solidFill>
                <a:latin typeface="+mn-ea"/>
              </a:endParaRPr>
            </a:p>
          </p:txBody>
        </p:sp>
        <p:sp>
          <p:nvSpPr>
            <p:cNvPr id="205" name="文本框 204"/>
            <p:cNvSpPr txBox="1"/>
            <p:nvPr/>
          </p:nvSpPr>
          <p:spPr>
            <a:xfrm>
              <a:off x="10622516" y="2382169"/>
              <a:ext cx="461683" cy="410369"/>
            </a:xfrm>
            <a:prstGeom prst="rect">
              <a:avLst/>
            </a:prstGeom>
            <a:noFill/>
          </p:spPr>
          <p:txBody>
            <a:bodyPr wrap="square" rtlCol="0">
              <a:spAutoFit/>
            </a:bodyPr>
            <a:lstStyle/>
            <a:p>
              <a:pPr algn="ctr"/>
              <a:r>
                <a:rPr lang="en-US" altLang="zh-CN" sz="1400" b="1" dirty="0">
                  <a:latin typeface="+mn-ea"/>
                </a:rPr>
                <a:t>…</a:t>
              </a:r>
              <a:endParaRPr lang="zh-CN" altLang="en-US" sz="1400" b="1" dirty="0">
                <a:latin typeface="+mn-ea"/>
              </a:endParaRPr>
            </a:p>
          </p:txBody>
        </p:sp>
      </p:grpSp>
      <p:sp>
        <p:nvSpPr>
          <p:cNvPr id="207" name="矩形 206"/>
          <p:cNvSpPr/>
          <p:nvPr/>
        </p:nvSpPr>
        <p:spPr>
          <a:xfrm>
            <a:off x="7464448" y="2663996"/>
            <a:ext cx="1354793" cy="517707"/>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r>
              <a:rPr lang="en-US" altLang="zh-CN" sz="1200" b="1" dirty="0">
                <a:solidFill>
                  <a:schemeClr val="bg1"/>
                </a:solidFill>
                <a:latin typeface="+mn-ea"/>
              </a:rPr>
              <a:t>TCP</a:t>
            </a:r>
            <a:r>
              <a:rPr lang="zh-CN" altLang="en-US" sz="1200" b="1" dirty="0">
                <a:solidFill>
                  <a:schemeClr val="bg1"/>
                </a:solidFill>
                <a:latin typeface="+mn-ea"/>
              </a:rPr>
              <a:t>分用</a:t>
            </a:r>
            <a:endParaRPr lang="zh-CN" altLang="en-US" sz="1200" b="1" dirty="0">
              <a:solidFill>
                <a:schemeClr val="bg1"/>
              </a:solidFill>
              <a:latin typeface="+mn-ea"/>
            </a:endParaRPr>
          </a:p>
        </p:txBody>
      </p:sp>
      <p:sp>
        <p:nvSpPr>
          <p:cNvPr id="208" name="矩形 207"/>
          <p:cNvSpPr/>
          <p:nvPr/>
        </p:nvSpPr>
        <p:spPr>
          <a:xfrm>
            <a:off x="7540769" y="2536514"/>
            <a:ext cx="163362" cy="160239"/>
          </a:xfrm>
          <a:prstGeom prst="rect">
            <a:avLst/>
          </a:prstGeom>
          <a:solidFill>
            <a:schemeClr val="accent3"/>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zh-CN" altLang="en-US" sz="1400" b="1" dirty="0">
              <a:solidFill>
                <a:schemeClr val="tx1"/>
              </a:solidFill>
              <a:latin typeface="+mn-ea"/>
            </a:endParaRPr>
          </a:p>
        </p:txBody>
      </p:sp>
      <p:sp>
        <p:nvSpPr>
          <p:cNvPr id="209" name="矩形 208"/>
          <p:cNvSpPr/>
          <p:nvPr/>
        </p:nvSpPr>
        <p:spPr>
          <a:xfrm>
            <a:off x="8575905" y="2536514"/>
            <a:ext cx="163362" cy="160239"/>
          </a:xfrm>
          <a:prstGeom prst="rect">
            <a:avLst/>
          </a:prstGeom>
          <a:solidFill>
            <a:schemeClr val="accent3"/>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zh-CN" altLang="en-US" sz="1400" b="1" dirty="0">
              <a:solidFill>
                <a:schemeClr val="tx1"/>
              </a:solidFill>
              <a:latin typeface="+mn-ea"/>
            </a:endParaRPr>
          </a:p>
        </p:txBody>
      </p:sp>
      <p:sp>
        <p:nvSpPr>
          <p:cNvPr id="210" name="文本框 209"/>
          <p:cNvSpPr txBox="1"/>
          <p:nvPr/>
        </p:nvSpPr>
        <p:spPr>
          <a:xfrm>
            <a:off x="7966888" y="2401333"/>
            <a:ext cx="346262" cy="288539"/>
          </a:xfrm>
          <a:prstGeom prst="rect">
            <a:avLst/>
          </a:prstGeom>
          <a:noFill/>
        </p:spPr>
        <p:txBody>
          <a:bodyPr wrap="square" lIns="68577" tIns="34289" rIns="68577" bIns="34289" rtlCol="0">
            <a:spAutoFit/>
          </a:bodyPr>
          <a:lstStyle/>
          <a:p>
            <a:pPr algn="ctr"/>
            <a:r>
              <a:rPr lang="en-US" altLang="zh-CN" sz="1400" b="1" dirty="0">
                <a:latin typeface="+mn-ea"/>
              </a:rPr>
              <a:t>…</a:t>
            </a:r>
            <a:endParaRPr lang="zh-CN" altLang="en-US" sz="1400" b="1" dirty="0">
              <a:latin typeface="+mn-ea"/>
            </a:endParaRPr>
          </a:p>
        </p:txBody>
      </p:sp>
      <p:grpSp>
        <p:nvGrpSpPr>
          <p:cNvPr id="231" name="组合 230"/>
          <p:cNvGrpSpPr/>
          <p:nvPr/>
        </p:nvGrpSpPr>
        <p:grpSpPr>
          <a:xfrm>
            <a:off x="6054141" y="2098445"/>
            <a:ext cx="2640571" cy="438069"/>
            <a:chOff x="8072185" y="2797924"/>
            <a:chExt cx="3520761" cy="584092"/>
          </a:xfrm>
        </p:grpSpPr>
        <p:sp>
          <p:nvSpPr>
            <p:cNvPr id="187" name="文本框 186"/>
            <p:cNvSpPr txBox="1"/>
            <p:nvPr/>
          </p:nvSpPr>
          <p:spPr>
            <a:xfrm>
              <a:off x="8072185" y="2876876"/>
              <a:ext cx="1479177" cy="410369"/>
            </a:xfrm>
            <a:prstGeom prst="rect">
              <a:avLst/>
            </a:prstGeom>
            <a:noFill/>
          </p:spPr>
          <p:txBody>
            <a:bodyPr wrap="square" rtlCol="0">
              <a:spAutoFit/>
            </a:bodyPr>
            <a:lstStyle/>
            <a:p>
              <a:pPr algn="ctr"/>
              <a:r>
                <a:rPr lang="zh-CN" altLang="en-US" sz="1400" b="1" dirty="0">
                  <a:solidFill>
                    <a:schemeClr val="accent1"/>
                  </a:solidFill>
                  <a:latin typeface="+mn-ea"/>
                </a:rPr>
                <a:t>应用报文</a:t>
              </a:r>
              <a:endParaRPr lang="zh-CN" altLang="en-US" sz="1400" b="1" dirty="0">
                <a:solidFill>
                  <a:schemeClr val="accent1"/>
                </a:solidFill>
                <a:latin typeface="+mn-ea"/>
              </a:endParaRPr>
            </a:p>
          </p:txBody>
        </p:sp>
        <p:cxnSp>
          <p:nvCxnSpPr>
            <p:cNvPr id="192" name="直接箭头连接符 191"/>
            <p:cNvCxnSpPr>
              <a:stCxn id="184" idx="2"/>
              <a:endCxn id="189" idx="0"/>
            </p:cNvCxnSpPr>
            <p:nvPr/>
          </p:nvCxnSpPr>
          <p:spPr>
            <a:xfrm flipH="1">
              <a:off x="8121682" y="2797924"/>
              <a:ext cx="1" cy="584092"/>
            </a:xfrm>
            <a:prstGeom prst="straightConnector1">
              <a:avLst/>
            </a:prstGeom>
            <a:ln w="25400">
              <a:solidFill>
                <a:schemeClr val="tx1"/>
              </a:solidFill>
              <a:prstDash val="dash"/>
              <a:headEnd type="triangle"/>
              <a:tailEnd type="none" w="med" len="lg"/>
            </a:ln>
          </p:spPr>
          <p:style>
            <a:lnRef idx="1">
              <a:schemeClr val="accent1"/>
            </a:lnRef>
            <a:fillRef idx="0">
              <a:schemeClr val="accent1"/>
            </a:fillRef>
            <a:effectRef idx="0">
              <a:schemeClr val="accent1"/>
            </a:effectRef>
            <a:fontRef idx="minor">
              <a:schemeClr val="tx1"/>
            </a:fontRef>
          </p:style>
        </p:cxnSp>
        <p:cxnSp>
          <p:nvCxnSpPr>
            <p:cNvPr id="193" name="直接箭头连接符 192"/>
            <p:cNvCxnSpPr/>
            <p:nvPr/>
          </p:nvCxnSpPr>
          <p:spPr>
            <a:xfrm flipH="1">
              <a:off x="9501864" y="2797924"/>
              <a:ext cx="1" cy="584092"/>
            </a:xfrm>
            <a:prstGeom prst="straightConnector1">
              <a:avLst/>
            </a:prstGeom>
            <a:ln w="25400">
              <a:solidFill>
                <a:schemeClr val="tx1"/>
              </a:solidFill>
              <a:prstDash val="dash"/>
              <a:headEnd type="triangle"/>
              <a:tailEnd type="none" w="med" len="lg"/>
            </a:ln>
          </p:spPr>
          <p:style>
            <a:lnRef idx="1">
              <a:schemeClr val="accent1"/>
            </a:lnRef>
            <a:fillRef idx="0">
              <a:schemeClr val="accent1"/>
            </a:fillRef>
            <a:effectRef idx="0">
              <a:schemeClr val="accent1"/>
            </a:effectRef>
            <a:fontRef idx="minor">
              <a:schemeClr val="tx1"/>
            </a:fontRef>
          </p:style>
        </p:cxnSp>
        <p:sp>
          <p:nvSpPr>
            <p:cNvPr id="206" name="文本框 205"/>
            <p:cNvSpPr txBox="1"/>
            <p:nvPr/>
          </p:nvSpPr>
          <p:spPr>
            <a:xfrm>
              <a:off x="10113769" y="2876876"/>
              <a:ext cx="1479177" cy="410369"/>
            </a:xfrm>
            <a:prstGeom prst="rect">
              <a:avLst/>
            </a:prstGeom>
            <a:noFill/>
          </p:spPr>
          <p:txBody>
            <a:bodyPr wrap="square" rtlCol="0">
              <a:spAutoFit/>
            </a:bodyPr>
            <a:lstStyle/>
            <a:p>
              <a:pPr algn="ctr"/>
              <a:r>
                <a:rPr lang="zh-CN" altLang="en-US" sz="1400" b="1" dirty="0">
                  <a:solidFill>
                    <a:schemeClr val="accent1"/>
                  </a:solidFill>
                  <a:latin typeface="+mn-ea"/>
                </a:rPr>
                <a:t>应用报文</a:t>
              </a:r>
              <a:endParaRPr lang="zh-CN" altLang="en-US" sz="1400" b="1" dirty="0">
                <a:solidFill>
                  <a:schemeClr val="accent1"/>
                </a:solidFill>
                <a:latin typeface="+mn-ea"/>
              </a:endParaRPr>
            </a:p>
          </p:txBody>
        </p:sp>
        <p:cxnSp>
          <p:nvCxnSpPr>
            <p:cNvPr id="211" name="直接箭头连接符 210"/>
            <p:cNvCxnSpPr>
              <a:stCxn id="203" idx="2"/>
              <a:endCxn id="208" idx="0"/>
            </p:cNvCxnSpPr>
            <p:nvPr/>
          </p:nvCxnSpPr>
          <p:spPr>
            <a:xfrm flipH="1">
              <a:off x="10163266" y="2797924"/>
              <a:ext cx="1" cy="584092"/>
            </a:xfrm>
            <a:prstGeom prst="straightConnector1">
              <a:avLst/>
            </a:prstGeom>
            <a:ln w="25400">
              <a:solidFill>
                <a:schemeClr val="tx1"/>
              </a:solidFill>
              <a:prstDash val="dash"/>
              <a:headEnd type="triangle"/>
              <a:tailEnd type="none" w="med" len="lg"/>
            </a:ln>
          </p:spPr>
          <p:style>
            <a:lnRef idx="1">
              <a:schemeClr val="accent1"/>
            </a:lnRef>
            <a:fillRef idx="0">
              <a:schemeClr val="accent1"/>
            </a:fillRef>
            <a:effectRef idx="0">
              <a:schemeClr val="accent1"/>
            </a:effectRef>
            <a:fontRef idx="minor">
              <a:schemeClr val="tx1"/>
            </a:fontRef>
          </p:style>
        </p:cxnSp>
        <p:cxnSp>
          <p:nvCxnSpPr>
            <p:cNvPr id="212" name="直接箭头连接符 211"/>
            <p:cNvCxnSpPr/>
            <p:nvPr/>
          </p:nvCxnSpPr>
          <p:spPr>
            <a:xfrm flipH="1">
              <a:off x="11543448" y="2797924"/>
              <a:ext cx="1" cy="584092"/>
            </a:xfrm>
            <a:prstGeom prst="straightConnector1">
              <a:avLst/>
            </a:prstGeom>
            <a:ln w="25400">
              <a:solidFill>
                <a:schemeClr val="tx1"/>
              </a:solidFill>
              <a:prstDash val="dash"/>
              <a:headEnd type="triangle"/>
              <a:tailEnd type="none" w="med" len="lg"/>
            </a:ln>
          </p:spPr>
          <p:style>
            <a:lnRef idx="1">
              <a:schemeClr val="accent1"/>
            </a:lnRef>
            <a:fillRef idx="0">
              <a:schemeClr val="accent1"/>
            </a:fillRef>
            <a:effectRef idx="0">
              <a:schemeClr val="accent1"/>
            </a:effectRef>
            <a:fontRef idx="minor">
              <a:schemeClr val="tx1"/>
            </a:fontRef>
          </p:style>
        </p:cxnSp>
      </p:grpSp>
      <p:grpSp>
        <p:nvGrpSpPr>
          <p:cNvPr id="230" name="组合 229"/>
          <p:cNvGrpSpPr/>
          <p:nvPr/>
        </p:nvGrpSpPr>
        <p:grpSpPr>
          <a:xfrm>
            <a:off x="7585329" y="3119659"/>
            <a:ext cx="1109383" cy="506075"/>
            <a:chOff x="10113769" y="4159541"/>
            <a:chExt cx="1479177" cy="674766"/>
          </a:xfrm>
        </p:grpSpPr>
        <p:cxnSp>
          <p:nvCxnSpPr>
            <p:cNvPr id="213" name="直接箭头连接符 212"/>
            <p:cNvCxnSpPr/>
            <p:nvPr/>
          </p:nvCxnSpPr>
          <p:spPr>
            <a:xfrm flipH="1">
              <a:off x="10156541" y="4250215"/>
              <a:ext cx="1" cy="584092"/>
            </a:xfrm>
            <a:prstGeom prst="straightConnector1">
              <a:avLst/>
            </a:prstGeom>
            <a:ln w="25400">
              <a:solidFill>
                <a:schemeClr val="tx1"/>
              </a:solidFill>
              <a:prstDash val="dash"/>
              <a:headEnd type="triangle"/>
              <a:tailEnd type="none" w="med" len="lg"/>
            </a:ln>
          </p:spPr>
          <p:style>
            <a:lnRef idx="1">
              <a:schemeClr val="accent1"/>
            </a:lnRef>
            <a:fillRef idx="0">
              <a:schemeClr val="accent1"/>
            </a:fillRef>
            <a:effectRef idx="0">
              <a:schemeClr val="accent1"/>
            </a:effectRef>
            <a:fontRef idx="minor">
              <a:schemeClr val="tx1"/>
            </a:fontRef>
          </p:style>
        </p:cxnSp>
        <p:cxnSp>
          <p:nvCxnSpPr>
            <p:cNvPr id="214" name="直接箭头连接符 213"/>
            <p:cNvCxnSpPr/>
            <p:nvPr/>
          </p:nvCxnSpPr>
          <p:spPr>
            <a:xfrm flipH="1">
              <a:off x="11543448" y="4250215"/>
              <a:ext cx="1" cy="584092"/>
            </a:xfrm>
            <a:prstGeom prst="straightConnector1">
              <a:avLst/>
            </a:prstGeom>
            <a:ln w="25400">
              <a:solidFill>
                <a:schemeClr val="tx1"/>
              </a:solidFill>
              <a:prstDash val="dash"/>
              <a:headEnd type="triangle"/>
              <a:tailEnd type="none" w="med" len="lg"/>
            </a:ln>
          </p:spPr>
          <p:style>
            <a:lnRef idx="1">
              <a:schemeClr val="accent1"/>
            </a:lnRef>
            <a:fillRef idx="0">
              <a:schemeClr val="accent1"/>
            </a:fillRef>
            <a:effectRef idx="0">
              <a:schemeClr val="accent1"/>
            </a:effectRef>
            <a:fontRef idx="minor">
              <a:schemeClr val="tx1"/>
            </a:fontRef>
          </p:style>
        </p:cxnSp>
        <p:sp>
          <p:nvSpPr>
            <p:cNvPr id="215" name="文本框 214"/>
            <p:cNvSpPr txBox="1"/>
            <p:nvPr/>
          </p:nvSpPr>
          <p:spPr>
            <a:xfrm>
              <a:off x="10113769" y="4411185"/>
              <a:ext cx="1479177" cy="410369"/>
            </a:xfrm>
            <a:prstGeom prst="rect">
              <a:avLst/>
            </a:prstGeom>
            <a:noFill/>
          </p:spPr>
          <p:txBody>
            <a:bodyPr wrap="square" rtlCol="0">
              <a:spAutoFit/>
            </a:bodyPr>
            <a:lstStyle/>
            <a:p>
              <a:pPr algn="ctr"/>
              <a:r>
                <a:rPr lang="zh-CN" altLang="en-US" sz="1400" b="1" dirty="0">
                  <a:solidFill>
                    <a:schemeClr val="accent3"/>
                  </a:solidFill>
                  <a:latin typeface="+mn-ea"/>
                </a:rPr>
                <a:t>报文段</a:t>
              </a:r>
              <a:endParaRPr lang="zh-CN" altLang="en-US" sz="1400" b="1" dirty="0">
                <a:solidFill>
                  <a:schemeClr val="accent3"/>
                </a:solidFill>
                <a:latin typeface="+mn-ea"/>
              </a:endParaRPr>
            </a:p>
          </p:txBody>
        </p:sp>
        <p:sp>
          <p:nvSpPr>
            <p:cNvPr id="216" name="文本框 215"/>
            <p:cNvSpPr txBox="1"/>
            <p:nvPr/>
          </p:nvSpPr>
          <p:spPr>
            <a:xfrm>
              <a:off x="10622516" y="4159541"/>
              <a:ext cx="461683" cy="410369"/>
            </a:xfrm>
            <a:prstGeom prst="rect">
              <a:avLst/>
            </a:prstGeom>
            <a:noFill/>
          </p:spPr>
          <p:txBody>
            <a:bodyPr wrap="square" rtlCol="0">
              <a:spAutoFit/>
            </a:bodyPr>
            <a:lstStyle/>
            <a:p>
              <a:pPr algn="ctr"/>
              <a:r>
                <a:rPr lang="en-US" altLang="zh-CN" sz="1400" b="1" dirty="0">
                  <a:latin typeface="+mn-ea"/>
                </a:rPr>
                <a:t>…</a:t>
              </a:r>
              <a:endParaRPr lang="zh-CN" altLang="en-US" sz="1400" b="1" dirty="0">
                <a:latin typeface="+mn-ea"/>
              </a:endParaRPr>
            </a:p>
          </p:txBody>
        </p:sp>
      </p:grpSp>
      <p:grpSp>
        <p:nvGrpSpPr>
          <p:cNvPr id="228" name="组合 227"/>
          <p:cNvGrpSpPr/>
          <p:nvPr/>
        </p:nvGrpSpPr>
        <p:grpSpPr>
          <a:xfrm>
            <a:off x="3206610" y="3720443"/>
            <a:ext cx="2726651" cy="347115"/>
            <a:chOff x="4275476" y="4960588"/>
            <a:chExt cx="3635535" cy="462820"/>
          </a:xfrm>
        </p:grpSpPr>
        <p:cxnSp>
          <p:nvCxnSpPr>
            <p:cNvPr id="227" name="直接箭头连接符 226"/>
            <p:cNvCxnSpPr/>
            <p:nvPr/>
          </p:nvCxnSpPr>
          <p:spPr>
            <a:xfrm>
              <a:off x="4275476" y="5191998"/>
              <a:ext cx="3635535" cy="0"/>
            </a:xfrm>
            <a:prstGeom prst="straightConnector1">
              <a:avLst/>
            </a:prstGeom>
            <a:ln w="38100">
              <a:solidFill>
                <a:schemeClr val="tx1"/>
              </a:solidFill>
              <a:prstDash val="dash"/>
              <a:tailEnd type="triangle" w="med" len="lg"/>
            </a:ln>
          </p:spPr>
          <p:style>
            <a:lnRef idx="1">
              <a:schemeClr val="accent1"/>
            </a:lnRef>
            <a:fillRef idx="0">
              <a:schemeClr val="accent1"/>
            </a:fillRef>
            <a:effectRef idx="0">
              <a:schemeClr val="accent1"/>
            </a:effectRef>
            <a:fontRef idx="minor">
              <a:schemeClr val="tx1"/>
            </a:fontRef>
          </p:style>
        </p:cxnSp>
        <p:sp>
          <p:nvSpPr>
            <p:cNvPr id="225" name="标注: 右箭头 224"/>
            <p:cNvSpPr/>
            <p:nvPr/>
          </p:nvSpPr>
          <p:spPr>
            <a:xfrm>
              <a:off x="5241460" y="4960588"/>
              <a:ext cx="1724297" cy="462820"/>
            </a:xfrm>
            <a:prstGeom prst="rightArrowCallout">
              <a:avLst>
                <a:gd name="adj1" fmla="val 25000"/>
                <a:gd name="adj2" fmla="val 25000"/>
                <a:gd name="adj3" fmla="val 25000"/>
                <a:gd name="adj4" fmla="val 86189"/>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b="1" dirty="0">
                  <a:solidFill>
                    <a:schemeClr val="tx1"/>
                  </a:solidFill>
                </a:rPr>
                <a:t>IP</a:t>
              </a:r>
              <a:r>
                <a:rPr lang="zh-CN" altLang="en-US" sz="1400" b="1" dirty="0">
                  <a:solidFill>
                    <a:schemeClr val="tx1"/>
                  </a:solidFill>
                </a:rPr>
                <a:t>数据报</a:t>
              </a:r>
              <a:endParaRPr lang="zh-CN" altLang="en-US" sz="1400" b="1" dirty="0">
                <a:solidFill>
                  <a:schemeClr val="tx1"/>
                </a:solidFill>
              </a:endParaRPr>
            </a:p>
          </p:txBody>
        </p:sp>
      </p:grpSp>
      <p:sp>
        <p:nvSpPr>
          <p:cNvPr id="89" name="AutoShape 5"/>
          <p:cNvSpPr>
            <a:spLocks noChangeArrowheads="1"/>
          </p:cNvSpPr>
          <p:nvPr/>
        </p:nvSpPr>
        <p:spPr bwMode="auto">
          <a:xfrm>
            <a:off x="545145" y="673929"/>
            <a:ext cx="8053710" cy="353930"/>
          </a:xfrm>
          <a:prstGeom prst="roundRect">
            <a:avLst>
              <a:gd name="adj" fmla="val 16667"/>
            </a:avLst>
          </a:prstGeom>
          <a:solidFill>
            <a:srgbClr val="00B050"/>
          </a:solidFill>
          <a:ln>
            <a:noFill/>
          </a:ln>
          <a:effectLst/>
        </p:spPr>
        <p:txBody>
          <a:bodyPr wrap="none" lIns="91436" tIns="45718" rIns="91436" bIns="45718" anchor="ctr"/>
          <a:lstStyle/>
          <a:p>
            <a:pPr algn="ctr"/>
            <a:r>
              <a:rPr lang="zh-CN" altLang="en-US" b="1" dirty="0">
                <a:solidFill>
                  <a:schemeClr val="bg1"/>
                </a:solidFill>
              </a:rPr>
              <a:t>使用端口的发送方的复用和分用</a:t>
            </a:r>
            <a:endParaRPr lang="zh-CN" altLang="en-US" b="1" dirty="0">
              <a:solidFill>
                <a:schemeClr val="bg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7"/>
                                        </p:tgtEl>
                                        <p:attrNameLst>
                                          <p:attrName>style.visibility</p:attrName>
                                        </p:attrNameLst>
                                      </p:cBhvr>
                                      <p:to>
                                        <p:strVal val="visible"/>
                                      </p:to>
                                    </p:set>
                                    <p:anim calcmode="lin" valueType="num">
                                      <p:cBhvr additive="base">
                                        <p:cTn id="7" dur="500" fill="hold"/>
                                        <p:tgtEl>
                                          <p:spTgt spid="217"/>
                                        </p:tgtEl>
                                        <p:attrNameLst>
                                          <p:attrName>ppt_x</p:attrName>
                                        </p:attrNameLst>
                                      </p:cBhvr>
                                      <p:tavLst>
                                        <p:tav tm="0">
                                          <p:val>
                                            <p:strVal val="0-#ppt_w/2"/>
                                          </p:val>
                                        </p:tav>
                                        <p:tav tm="100000">
                                          <p:val>
                                            <p:strVal val="#ppt_x"/>
                                          </p:val>
                                        </p:tav>
                                      </p:tavLst>
                                    </p:anim>
                                    <p:anim calcmode="lin" valueType="num">
                                      <p:cBhvr additive="base">
                                        <p:cTn id="8" dur="500" fill="hold"/>
                                        <p:tgtEl>
                                          <p:spTgt spid="21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18"/>
                                        </p:tgtEl>
                                        <p:attrNameLst>
                                          <p:attrName>style.visibility</p:attrName>
                                        </p:attrNameLst>
                                      </p:cBhvr>
                                      <p:to>
                                        <p:strVal val="visible"/>
                                      </p:to>
                                    </p:set>
                                    <p:anim calcmode="lin" valueType="num">
                                      <p:cBhvr additive="base">
                                        <p:cTn id="11" dur="500" fill="hold"/>
                                        <p:tgtEl>
                                          <p:spTgt spid="218"/>
                                        </p:tgtEl>
                                        <p:attrNameLst>
                                          <p:attrName>ppt_x</p:attrName>
                                        </p:attrNameLst>
                                      </p:cBhvr>
                                      <p:tavLst>
                                        <p:tav tm="0">
                                          <p:val>
                                            <p:strVal val="1+#ppt_w/2"/>
                                          </p:val>
                                        </p:tav>
                                        <p:tav tm="100000">
                                          <p:val>
                                            <p:strVal val="#ppt_x"/>
                                          </p:val>
                                        </p:tav>
                                      </p:tavLst>
                                    </p:anim>
                                    <p:anim calcmode="lin" valueType="num">
                                      <p:cBhvr additive="base">
                                        <p:cTn id="12" dur="500" fill="hold"/>
                                        <p:tgtEl>
                                          <p:spTgt spid="21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219"/>
                                        </p:tgtEl>
                                        <p:attrNameLst>
                                          <p:attrName>style.visibility</p:attrName>
                                        </p:attrNameLst>
                                      </p:cBhvr>
                                      <p:to>
                                        <p:strVal val="visible"/>
                                      </p:to>
                                    </p:set>
                                    <p:anim calcmode="lin" valueType="num">
                                      <p:cBhvr>
                                        <p:cTn id="17" dur="500" fill="hold"/>
                                        <p:tgtEl>
                                          <p:spTgt spid="219"/>
                                        </p:tgtEl>
                                        <p:attrNameLst>
                                          <p:attrName>ppt_w</p:attrName>
                                        </p:attrNameLst>
                                      </p:cBhvr>
                                      <p:tavLst>
                                        <p:tav tm="0">
                                          <p:val>
                                            <p:fltVal val="0"/>
                                          </p:val>
                                        </p:tav>
                                        <p:tav tm="100000">
                                          <p:val>
                                            <p:strVal val="#ppt_w"/>
                                          </p:val>
                                        </p:tav>
                                      </p:tavLst>
                                    </p:anim>
                                    <p:anim calcmode="lin" valueType="num">
                                      <p:cBhvr>
                                        <p:cTn id="18" dur="500" fill="hold"/>
                                        <p:tgtEl>
                                          <p:spTgt spid="219"/>
                                        </p:tgtEl>
                                        <p:attrNameLst>
                                          <p:attrName>ppt_h</p:attrName>
                                        </p:attrNameLst>
                                      </p:cBhvr>
                                      <p:tavLst>
                                        <p:tav tm="0">
                                          <p:val>
                                            <p:fltVal val="0"/>
                                          </p:val>
                                        </p:tav>
                                        <p:tav tm="100000">
                                          <p:val>
                                            <p:strVal val="#ppt_h"/>
                                          </p:val>
                                        </p:tav>
                                      </p:tavLst>
                                    </p:anim>
                                    <p:animEffect transition="in" filter="fade">
                                      <p:cBhvr>
                                        <p:cTn id="19" dur="500"/>
                                        <p:tgtEl>
                                          <p:spTgt spid="219"/>
                                        </p:tgtEl>
                                      </p:cBhvr>
                                    </p:animEffect>
                                  </p:childTnLst>
                                </p:cTn>
                              </p:par>
                              <p:par>
                                <p:cTn id="20" presetID="53" presetClass="entr" presetSubtype="16" fill="hold" nodeType="withEffect">
                                  <p:stCondLst>
                                    <p:cond delay="0"/>
                                  </p:stCondLst>
                                  <p:childTnLst>
                                    <p:set>
                                      <p:cBhvr>
                                        <p:cTn id="21" dur="1" fill="hold">
                                          <p:stCondLst>
                                            <p:cond delay="0"/>
                                          </p:stCondLst>
                                        </p:cTn>
                                        <p:tgtEl>
                                          <p:spTgt spid="220"/>
                                        </p:tgtEl>
                                        <p:attrNameLst>
                                          <p:attrName>style.visibility</p:attrName>
                                        </p:attrNameLst>
                                      </p:cBhvr>
                                      <p:to>
                                        <p:strVal val="visible"/>
                                      </p:to>
                                    </p:set>
                                    <p:anim calcmode="lin" valueType="num">
                                      <p:cBhvr>
                                        <p:cTn id="22" dur="500" fill="hold"/>
                                        <p:tgtEl>
                                          <p:spTgt spid="220"/>
                                        </p:tgtEl>
                                        <p:attrNameLst>
                                          <p:attrName>ppt_w</p:attrName>
                                        </p:attrNameLst>
                                      </p:cBhvr>
                                      <p:tavLst>
                                        <p:tav tm="0">
                                          <p:val>
                                            <p:fltVal val="0"/>
                                          </p:val>
                                        </p:tav>
                                        <p:tav tm="100000">
                                          <p:val>
                                            <p:strVal val="#ppt_w"/>
                                          </p:val>
                                        </p:tav>
                                      </p:tavLst>
                                    </p:anim>
                                    <p:anim calcmode="lin" valueType="num">
                                      <p:cBhvr>
                                        <p:cTn id="23" dur="500" fill="hold"/>
                                        <p:tgtEl>
                                          <p:spTgt spid="220"/>
                                        </p:tgtEl>
                                        <p:attrNameLst>
                                          <p:attrName>ppt_h</p:attrName>
                                        </p:attrNameLst>
                                      </p:cBhvr>
                                      <p:tavLst>
                                        <p:tav tm="0">
                                          <p:val>
                                            <p:fltVal val="0"/>
                                          </p:val>
                                        </p:tav>
                                        <p:tav tm="100000">
                                          <p:val>
                                            <p:strVal val="#ppt_h"/>
                                          </p:val>
                                        </p:tav>
                                      </p:tavLst>
                                    </p:anim>
                                    <p:animEffect transition="in" filter="fade">
                                      <p:cBhvr>
                                        <p:cTn id="24" dur="500"/>
                                        <p:tgtEl>
                                          <p:spTgt spid="22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221"/>
                                        </p:tgtEl>
                                        <p:attrNameLst>
                                          <p:attrName>style.visibility</p:attrName>
                                        </p:attrNameLst>
                                      </p:cBhvr>
                                      <p:to>
                                        <p:strVal val="visible"/>
                                      </p:to>
                                    </p:set>
                                    <p:animEffect transition="in" filter="wipe(up)">
                                      <p:cBhvr>
                                        <p:cTn id="29" dur="500"/>
                                        <p:tgtEl>
                                          <p:spTgt spid="221"/>
                                        </p:tgtEl>
                                      </p:cBhvr>
                                    </p:animEffect>
                                  </p:childTnLst>
                                </p:cTn>
                              </p:par>
                            </p:childTnLst>
                          </p:cTn>
                        </p:par>
                      </p:childTnLst>
                    </p:cTn>
                  </p:par>
                  <p:par>
                    <p:cTn id="30" fill="hold">
                      <p:stCondLst>
                        <p:cond delay="indefinite"/>
                      </p:stCondLst>
                      <p:childTnLst>
                        <p:par>
                          <p:cTn id="31" fill="hold">
                            <p:stCondLst>
                              <p:cond delay="0"/>
                            </p:stCondLst>
                            <p:childTnLst>
                              <p:par>
                                <p:cTn id="32" presetID="23" presetClass="entr" presetSubtype="16" fill="hold" grpId="0" nodeType="clickEffect">
                                  <p:stCondLst>
                                    <p:cond delay="0"/>
                                  </p:stCondLst>
                                  <p:childTnLst>
                                    <p:set>
                                      <p:cBhvr>
                                        <p:cTn id="33" dur="1" fill="hold">
                                          <p:stCondLst>
                                            <p:cond delay="0"/>
                                          </p:stCondLst>
                                        </p:cTn>
                                        <p:tgtEl>
                                          <p:spTgt spid="154"/>
                                        </p:tgtEl>
                                        <p:attrNameLst>
                                          <p:attrName>style.visibility</p:attrName>
                                        </p:attrNameLst>
                                      </p:cBhvr>
                                      <p:to>
                                        <p:strVal val="visible"/>
                                      </p:to>
                                    </p:set>
                                    <p:anim calcmode="lin" valueType="num">
                                      <p:cBhvr>
                                        <p:cTn id="34" dur="500" fill="hold"/>
                                        <p:tgtEl>
                                          <p:spTgt spid="154"/>
                                        </p:tgtEl>
                                        <p:attrNameLst>
                                          <p:attrName>ppt_w</p:attrName>
                                        </p:attrNameLst>
                                      </p:cBhvr>
                                      <p:tavLst>
                                        <p:tav tm="0">
                                          <p:val>
                                            <p:fltVal val="0"/>
                                          </p:val>
                                        </p:tav>
                                        <p:tav tm="100000">
                                          <p:val>
                                            <p:strVal val="#ppt_w"/>
                                          </p:val>
                                        </p:tav>
                                      </p:tavLst>
                                    </p:anim>
                                    <p:anim calcmode="lin" valueType="num">
                                      <p:cBhvr>
                                        <p:cTn id="35" dur="500" fill="hold"/>
                                        <p:tgtEl>
                                          <p:spTgt spid="154"/>
                                        </p:tgtEl>
                                        <p:attrNameLst>
                                          <p:attrName>ppt_h</p:attrName>
                                        </p:attrNameLst>
                                      </p:cBhvr>
                                      <p:tavLst>
                                        <p:tav tm="0">
                                          <p:val>
                                            <p:fltVal val="0"/>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222"/>
                                        </p:tgtEl>
                                        <p:attrNameLst>
                                          <p:attrName>style.visibility</p:attrName>
                                        </p:attrNameLst>
                                      </p:cBhvr>
                                      <p:to>
                                        <p:strVal val="visible"/>
                                      </p:to>
                                    </p:set>
                                    <p:animEffect transition="in" filter="wipe(up)">
                                      <p:cBhvr>
                                        <p:cTn id="40" dur="500"/>
                                        <p:tgtEl>
                                          <p:spTgt spid="222"/>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170"/>
                                        </p:tgtEl>
                                        <p:attrNameLst>
                                          <p:attrName>style.visibility</p:attrName>
                                        </p:attrNameLst>
                                      </p:cBhvr>
                                      <p:to>
                                        <p:strVal val="visible"/>
                                      </p:to>
                                    </p:set>
                                    <p:anim calcmode="lin" valueType="num">
                                      <p:cBhvr>
                                        <p:cTn id="45" dur="500" fill="hold"/>
                                        <p:tgtEl>
                                          <p:spTgt spid="170"/>
                                        </p:tgtEl>
                                        <p:attrNameLst>
                                          <p:attrName>ppt_w</p:attrName>
                                        </p:attrNameLst>
                                      </p:cBhvr>
                                      <p:tavLst>
                                        <p:tav tm="0">
                                          <p:val>
                                            <p:fltVal val="0"/>
                                          </p:val>
                                        </p:tav>
                                        <p:tav tm="100000">
                                          <p:val>
                                            <p:strVal val="#ppt_w"/>
                                          </p:val>
                                        </p:tav>
                                      </p:tavLst>
                                    </p:anim>
                                    <p:anim calcmode="lin" valueType="num">
                                      <p:cBhvr>
                                        <p:cTn id="46" dur="500" fill="hold"/>
                                        <p:tgtEl>
                                          <p:spTgt spid="170"/>
                                        </p:tgtEl>
                                        <p:attrNameLst>
                                          <p:attrName>ppt_h</p:attrName>
                                        </p:attrNameLst>
                                      </p:cBhvr>
                                      <p:tavLst>
                                        <p:tav tm="0">
                                          <p:val>
                                            <p:fltVal val="0"/>
                                          </p:val>
                                        </p:tav>
                                        <p:tav tm="100000">
                                          <p:val>
                                            <p:strVal val="#ppt_h"/>
                                          </p:val>
                                        </p:tav>
                                      </p:tavLst>
                                    </p:anim>
                                    <p:animEffect transition="in" filter="fade">
                                      <p:cBhvr>
                                        <p:cTn id="47" dur="500"/>
                                        <p:tgtEl>
                                          <p:spTgt spid="170"/>
                                        </p:tgtEl>
                                      </p:cBhvr>
                                    </p:animEffect>
                                  </p:childTnLst>
                                </p:cTn>
                              </p:par>
                            </p:childTnLst>
                          </p:cTn>
                        </p:par>
                      </p:childTnLst>
                    </p:cTn>
                  </p:par>
                  <p:par>
                    <p:cTn id="48" fill="hold">
                      <p:stCondLst>
                        <p:cond delay="indefinite"/>
                      </p:stCondLst>
                      <p:childTnLst>
                        <p:par>
                          <p:cTn id="49" fill="hold">
                            <p:stCondLst>
                              <p:cond delay="0"/>
                            </p:stCondLst>
                            <p:childTnLst>
                              <p:par>
                                <p:cTn id="50" presetID="49" presetClass="entr" presetSubtype="0" decel="100000" fill="hold" grpId="0" nodeType="clickEffect">
                                  <p:stCondLst>
                                    <p:cond delay="0"/>
                                  </p:stCondLst>
                                  <p:childTnLst>
                                    <p:set>
                                      <p:cBhvr>
                                        <p:cTn id="51" dur="1" fill="hold">
                                          <p:stCondLst>
                                            <p:cond delay="0"/>
                                          </p:stCondLst>
                                        </p:cTn>
                                        <p:tgtEl>
                                          <p:spTgt spid="155"/>
                                        </p:tgtEl>
                                        <p:attrNameLst>
                                          <p:attrName>style.visibility</p:attrName>
                                        </p:attrNameLst>
                                      </p:cBhvr>
                                      <p:to>
                                        <p:strVal val="visible"/>
                                      </p:to>
                                    </p:set>
                                    <p:anim calcmode="lin" valueType="num">
                                      <p:cBhvr>
                                        <p:cTn id="52" dur="500" fill="hold"/>
                                        <p:tgtEl>
                                          <p:spTgt spid="155"/>
                                        </p:tgtEl>
                                        <p:attrNameLst>
                                          <p:attrName>ppt_w</p:attrName>
                                        </p:attrNameLst>
                                      </p:cBhvr>
                                      <p:tavLst>
                                        <p:tav tm="0">
                                          <p:val>
                                            <p:fltVal val="0"/>
                                          </p:val>
                                        </p:tav>
                                        <p:tav tm="100000">
                                          <p:val>
                                            <p:strVal val="#ppt_w"/>
                                          </p:val>
                                        </p:tav>
                                      </p:tavLst>
                                    </p:anim>
                                    <p:anim calcmode="lin" valueType="num">
                                      <p:cBhvr>
                                        <p:cTn id="53" dur="500" fill="hold"/>
                                        <p:tgtEl>
                                          <p:spTgt spid="155"/>
                                        </p:tgtEl>
                                        <p:attrNameLst>
                                          <p:attrName>ppt_h</p:attrName>
                                        </p:attrNameLst>
                                      </p:cBhvr>
                                      <p:tavLst>
                                        <p:tav tm="0">
                                          <p:val>
                                            <p:fltVal val="0"/>
                                          </p:val>
                                        </p:tav>
                                        <p:tav tm="100000">
                                          <p:val>
                                            <p:strVal val="#ppt_h"/>
                                          </p:val>
                                        </p:tav>
                                      </p:tavLst>
                                    </p:anim>
                                    <p:anim calcmode="lin" valueType="num">
                                      <p:cBhvr>
                                        <p:cTn id="54" dur="500" fill="hold"/>
                                        <p:tgtEl>
                                          <p:spTgt spid="155"/>
                                        </p:tgtEl>
                                        <p:attrNameLst>
                                          <p:attrName>style.rotation</p:attrName>
                                        </p:attrNameLst>
                                      </p:cBhvr>
                                      <p:tavLst>
                                        <p:tav tm="0">
                                          <p:val>
                                            <p:fltVal val="360"/>
                                          </p:val>
                                        </p:tav>
                                        <p:tav tm="100000">
                                          <p:val>
                                            <p:fltVal val="0"/>
                                          </p:val>
                                        </p:tav>
                                      </p:tavLst>
                                    </p:anim>
                                    <p:animEffect transition="in" filter="fade">
                                      <p:cBhvr>
                                        <p:cTn id="55" dur="500"/>
                                        <p:tgtEl>
                                          <p:spTgt spid="155"/>
                                        </p:tgtEl>
                                      </p:cBhvr>
                                    </p:animEffect>
                                  </p:childTnLst>
                                </p:cTn>
                              </p:par>
                              <p:par>
                                <p:cTn id="56" presetID="49" presetClass="entr" presetSubtype="0" decel="100000" fill="hold" grpId="0" nodeType="withEffect">
                                  <p:stCondLst>
                                    <p:cond delay="0"/>
                                  </p:stCondLst>
                                  <p:childTnLst>
                                    <p:set>
                                      <p:cBhvr>
                                        <p:cTn id="57" dur="1" fill="hold">
                                          <p:stCondLst>
                                            <p:cond delay="0"/>
                                          </p:stCondLst>
                                        </p:cTn>
                                        <p:tgtEl>
                                          <p:spTgt spid="156"/>
                                        </p:tgtEl>
                                        <p:attrNameLst>
                                          <p:attrName>style.visibility</p:attrName>
                                        </p:attrNameLst>
                                      </p:cBhvr>
                                      <p:to>
                                        <p:strVal val="visible"/>
                                      </p:to>
                                    </p:set>
                                    <p:anim calcmode="lin" valueType="num">
                                      <p:cBhvr>
                                        <p:cTn id="58" dur="500" fill="hold"/>
                                        <p:tgtEl>
                                          <p:spTgt spid="156"/>
                                        </p:tgtEl>
                                        <p:attrNameLst>
                                          <p:attrName>ppt_w</p:attrName>
                                        </p:attrNameLst>
                                      </p:cBhvr>
                                      <p:tavLst>
                                        <p:tav tm="0">
                                          <p:val>
                                            <p:fltVal val="0"/>
                                          </p:val>
                                        </p:tav>
                                        <p:tav tm="100000">
                                          <p:val>
                                            <p:strVal val="#ppt_w"/>
                                          </p:val>
                                        </p:tav>
                                      </p:tavLst>
                                    </p:anim>
                                    <p:anim calcmode="lin" valueType="num">
                                      <p:cBhvr>
                                        <p:cTn id="59" dur="500" fill="hold"/>
                                        <p:tgtEl>
                                          <p:spTgt spid="156"/>
                                        </p:tgtEl>
                                        <p:attrNameLst>
                                          <p:attrName>ppt_h</p:attrName>
                                        </p:attrNameLst>
                                      </p:cBhvr>
                                      <p:tavLst>
                                        <p:tav tm="0">
                                          <p:val>
                                            <p:fltVal val="0"/>
                                          </p:val>
                                        </p:tav>
                                        <p:tav tm="100000">
                                          <p:val>
                                            <p:strVal val="#ppt_h"/>
                                          </p:val>
                                        </p:tav>
                                      </p:tavLst>
                                    </p:anim>
                                    <p:anim calcmode="lin" valueType="num">
                                      <p:cBhvr>
                                        <p:cTn id="60" dur="500" fill="hold"/>
                                        <p:tgtEl>
                                          <p:spTgt spid="156"/>
                                        </p:tgtEl>
                                        <p:attrNameLst>
                                          <p:attrName>style.rotation</p:attrName>
                                        </p:attrNameLst>
                                      </p:cBhvr>
                                      <p:tavLst>
                                        <p:tav tm="0">
                                          <p:val>
                                            <p:fltVal val="360"/>
                                          </p:val>
                                        </p:tav>
                                        <p:tav tm="100000">
                                          <p:val>
                                            <p:fltVal val="0"/>
                                          </p:val>
                                        </p:tav>
                                      </p:tavLst>
                                    </p:anim>
                                    <p:animEffect transition="in" filter="fade">
                                      <p:cBhvr>
                                        <p:cTn id="61" dur="500"/>
                                        <p:tgtEl>
                                          <p:spTgt spid="156"/>
                                        </p:tgtEl>
                                      </p:cBhvr>
                                    </p:animEffect>
                                  </p:childTnLst>
                                </p:cTn>
                              </p:par>
                              <p:par>
                                <p:cTn id="62" presetID="49" presetClass="entr" presetSubtype="0" decel="100000" fill="hold" grpId="0" nodeType="withEffect">
                                  <p:stCondLst>
                                    <p:cond delay="0"/>
                                  </p:stCondLst>
                                  <p:childTnLst>
                                    <p:set>
                                      <p:cBhvr>
                                        <p:cTn id="63" dur="1" fill="hold">
                                          <p:stCondLst>
                                            <p:cond delay="0"/>
                                          </p:stCondLst>
                                        </p:cTn>
                                        <p:tgtEl>
                                          <p:spTgt spid="171"/>
                                        </p:tgtEl>
                                        <p:attrNameLst>
                                          <p:attrName>style.visibility</p:attrName>
                                        </p:attrNameLst>
                                      </p:cBhvr>
                                      <p:to>
                                        <p:strVal val="visible"/>
                                      </p:to>
                                    </p:set>
                                    <p:anim calcmode="lin" valueType="num">
                                      <p:cBhvr>
                                        <p:cTn id="64" dur="500" fill="hold"/>
                                        <p:tgtEl>
                                          <p:spTgt spid="171"/>
                                        </p:tgtEl>
                                        <p:attrNameLst>
                                          <p:attrName>ppt_w</p:attrName>
                                        </p:attrNameLst>
                                      </p:cBhvr>
                                      <p:tavLst>
                                        <p:tav tm="0">
                                          <p:val>
                                            <p:fltVal val="0"/>
                                          </p:val>
                                        </p:tav>
                                        <p:tav tm="100000">
                                          <p:val>
                                            <p:strVal val="#ppt_w"/>
                                          </p:val>
                                        </p:tav>
                                      </p:tavLst>
                                    </p:anim>
                                    <p:anim calcmode="lin" valueType="num">
                                      <p:cBhvr>
                                        <p:cTn id="65" dur="500" fill="hold"/>
                                        <p:tgtEl>
                                          <p:spTgt spid="171"/>
                                        </p:tgtEl>
                                        <p:attrNameLst>
                                          <p:attrName>ppt_h</p:attrName>
                                        </p:attrNameLst>
                                      </p:cBhvr>
                                      <p:tavLst>
                                        <p:tav tm="0">
                                          <p:val>
                                            <p:fltVal val="0"/>
                                          </p:val>
                                        </p:tav>
                                        <p:tav tm="100000">
                                          <p:val>
                                            <p:strVal val="#ppt_h"/>
                                          </p:val>
                                        </p:tav>
                                      </p:tavLst>
                                    </p:anim>
                                    <p:anim calcmode="lin" valueType="num">
                                      <p:cBhvr>
                                        <p:cTn id="66" dur="500" fill="hold"/>
                                        <p:tgtEl>
                                          <p:spTgt spid="171"/>
                                        </p:tgtEl>
                                        <p:attrNameLst>
                                          <p:attrName>style.rotation</p:attrName>
                                        </p:attrNameLst>
                                      </p:cBhvr>
                                      <p:tavLst>
                                        <p:tav tm="0">
                                          <p:val>
                                            <p:fltVal val="360"/>
                                          </p:val>
                                        </p:tav>
                                        <p:tav tm="100000">
                                          <p:val>
                                            <p:fltVal val="0"/>
                                          </p:val>
                                        </p:tav>
                                      </p:tavLst>
                                    </p:anim>
                                    <p:animEffect transition="in" filter="fade">
                                      <p:cBhvr>
                                        <p:cTn id="67" dur="500"/>
                                        <p:tgtEl>
                                          <p:spTgt spid="171"/>
                                        </p:tgtEl>
                                      </p:cBhvr>
                                    </p:animEffect>
                                  </p:childTnLst>
                                </p:cTn>
                              </p:par>
                              <p:par>
                                <p:cTn id="68" presetID="49" presetClass="entr" presetSubtype="0" decel="100000" fill="hold" grpId="0" nodeType="withEffect">
                                  <p:stCondLst>
                                    <p:cond delay="0"/>
                                  </p:stCondLst>
                                  <p:childTnLst>
                                    <p:set>
                                      <p:cBhvr>
                                        <p:cTn id="69" dur="1" fill="hold">
                                          <p:stCondLst>
                                            <p:cond delay="0"/>
                                          </p:stCondLst>
                                        </p:cTn>
                                        <p:tgtEl>
                                          <p:spTgt spid="172"/>
                                        </p:tgtEl>
                                        <p:attrNameLst>
                                          <p:attrName>style.visibility</p:attrName>
                                        </p:attrNameLst>
                                      </p:cBhvr>
                                      <p:to>
                                        <p:strVal val="visible"/>
                                      </p:to>
                                    </p:set>
                                    <p:anim calcmode="lin" valueType="num">
                                      <p:cBhvr>
                                        <p:cTn id="70" dur="500" fill="hold"/>
                                        <p:tgtEl>
                                          <p:spTgt spid="172"/>
                                        </p:tgtEl>
                                        <p:attrNameLst>
                                          <p:attrName>ppt_w</p:attrName>
                                        </p:attrNameLst>
                                      </p:cBhvr>
                                      <p:tavLst>
                                        <p:tav tm="0">
                                          <p:val>
                                            <p:fltVal val="0"/>
                                          </p:val>
                                        </p:tav>
                                        <p:tav tm="100000">
                                          <p:val>
                                            <p:strVal val="#ppt_w"/>
                                          </p:val>
                                        </p:tav>
                                      </p:tavLst>
                                    </p:anim>
                                    <p:anim calcmode="lin" valueType="num">
                                      <p:cBhvr>
                                        <p:cTn id="71" dur="500" fill="hold"/>
                                        <p:tgtEl>
                                          <p:spTgt spid="172"/>
                                        </p:tgtEl>
                                        <p:attrNameLst>
                                          <p:attrName>ppt_h</p:attrName>
                                        </p:attrNameLst>
                                      </p:cBhvr>
                                      <p:tavLst>
                                        <p:tav tm="0">
                                          <p:val>
                                            <p:fltVal val="0"/>
                                          </p:val>
                                        </p:tav>
                                        <p:tav tm="100000">
                                          <p:val>
                                            <p:strVal val="#ppt_h"/>
                                          </p:val>
                                        </p:tav>
                                      </p:tavLst>
                                    </p:anim>
                                    <p:anim calcmode="lin" valueType="num">
                                      <p:cBhvr>
                                        <p:cTn id="72" dur="500" fill="hold"/>
                                        <p:tgtEl>
                                          <p:spTgt spid="172"/>
                                        </p:tgtEl>
                                        <p:attrNameLst>
                                          <p:attrName>style.rotation</p:attrName>
                                        </p:attrNameLst>
                                      </p:cBhvr>
                                      <p:tavLst>
                                        <p:tav tm="0">
                                          <p:val>
                                            <p:fltVal val="360"/>
                                          </p:val>
                                        </p:tav>
                                        <p:tav tm="100000">
                                          <p:val>
                                            <p:fltVal val="0"/>
                                          </p:val>
                                        </p:tav>
                                      </p:tavLst>
                                    </p:anim>
                                    <p:animEffect transition="in" filter="fade">
                                      <p:cBhvr>
                                        <p:cTn id="73" dur="500"/>
                                        <p:tgtEl>
                                          <p:spTgt spid="172"/>
                                        </p:tgtEl>
                                      </p:cBhvr>
                                    </p:animEffect>
                                  </p:childTnLst>
                                </p:cTn>
                              </p:par>
                              <p:par>
                                <p:cTn id="74" presetID="49" presetClass="entr" presetSubtype="0" decel="100000" fill="hold" grpId="0" nodeType="withEffect">
                                  <p:stCondLst>
                                    <p:cond delay="0"/>
                                  </p:stCondLst>
                                  <p:childTnLst>
                                    <p:set>
                                      <p:cBhvr>
                                        <p:cTn id="75" dur="1" fill="hold">
                                          <p:stCondLst>
                                            <p:cond delay="0"/>
                                          </p:stCondLst>
                                        </p:cTn>
                                        <p:tgtEl>
                                          <p:spTgt spid="130"/>
                                        </p:tgtEl>
                                        <p:attrNameLst>
                                          <p:attrName>style.visibility</p:attrName>
                                        </p:attrNameLst>
                                      </p:cBhvr>
                                      <p:to>
                                        <p:strVal val="visible"/>
                                      </p:to>
                                    </p:set>
                                    <p:anim calcmode="lin" valueType="num">
                                      <p:cBhvr>
                                        <p:cTn id="76" dur="500" fill="hold"/>
                                        <p:tgtEl>
                                          <p:spTgt spid="130"/>
                                        </p:tgtEl>
                                        <p:attrNameLst>
                                          <p:attrName>ppt_w</p:attrName>
                                        </p:attrNameLst>
                                      </p:cBhvr>
                                      <p:tavLst>
                                        <p:tav tm="0">
                                          <p:val>
                                            <p:fltVal val="0"/>
                                          </p:val>
                                        </p:tav>
                                        <p:tav tm="100000">
                                          <p:val>
                                            <p:strVal val="#ppt_w"/>
                                          </p:val>
                                        </p:tav>
                                      </p:tavLst>
                                    </p:anim>
                                    <p:anim calcmode="lin" valueType="num">
                                      <p:cBhvr>
                                        <p:cTn id="77" dur="500" fill="hold"/>
                                        <p:tgtEl>
                                          <p:spTgt spid="130"/>
                                        </p:tgtEl>
                                        <p:attrNameLst>
                                          <p:attrName>ppt_h</p:attrName>
                                        </p:attrNameLst>
                                      </p:cBhvr>
                                      <p:tavLst>
                                        <p:tav tm="0">
                                          <p:val>
                                            <p:fltVal val="0"/>
                                          </p:val>
                                        </p:tav>
                                        <p:tav tm="100000">
                                          <p:val>
                                            <p:strVal val="#ppt_h"/>
                                          </p:val>
                                        </p:tav>
                                      </p:tavLst>
                                    </p:anim>
                                    <p:anim calcmode="lin" valueType="num">
                                      <p:cBhvr>
                                        <p:cTn id="78" dur="500" fill="hold"/>
                                        <p:tgtEl>
                                          <p:spTgt spid="130"/>
                                        </p:tgtEl>
                                        <p:attrNameLst>
                                          <p:attrName>style.rotation</p:attrName>
                                        </p:attrNameLst>
                                      </p:cBhvr>
                                      <p:tavLst>
                                        <p:tav tm="0">
                                          <p:val>
                                            <p:fltVal val="360"/>
                                          </p:val>
                                        </p:tav>
                                        <p:tav tm="100000">
                                          <p:val>
                                            <p:fltVal val="0"/>
                                          </p:val>
                                        </p:tav>
                                      </p:tavLst>
                                    </p:anim>
                                    <p:animEffect transition="in" filter="fade">
                                      <p:cBhvr>
                                        <p:cTn id="79" dur="500"/>
                                        <p:tgtEl>
                                          <p:spTgt spid="130"/>
                                        </p:tgtEl>
                                      </p:cBhvr>
                                    </p:animEffect>
                                  </p:childTnLst>
                                </p:cTn>
                              </p:par>
                              <p:par>
                                <p:cTn id="80" presetID="49" presetClass="entr" presetSubtype="0" decel="100000" fill="hold" grpId="0" nodeType="withEffect">
                                  <p:stCondLst>
                                    <p:cond delay="0"/>
                                  </p:stCondLst>
                                  <p:childTnLst>
                                    <p:set>
                                      <p:cBhvr>
                                        <p:cTn id="81" dur="1" fill="hold">
                                          <p:stCondLst>
                                            <p:cond delay="0"/>
                                          </p:stCondLst>
                                        </p:cTn>
                                        <p:tgtEl>
                                          <p:spTgt spid="157"/>
                                        </p:tgtEl>
                                        <p:attrNameLst>
                                          <p:attrName>style.visibility</p:attrName>
                                        </p:attrNameLst>
                                      </p:cBhvr>
                                      <p:to>
                                        <p:strVal val="visible"/>
                                      </p:to>
                                    </p:set>
                                    <p:anim calcmode="lin" valueType="num">
                                      <p:cBhvr>
                                        <p:cTn id="82" dur="500" fill="hold"/>
                                        <p:tgtEl>
                                          <p:spTgt spid="157"/>
                                        </p:tgtEl>
                                        <p:attrNameLst>
                                          <p:attrName>ppt_w</p:attrName>
                                        </p:attrNameLst>
                                      </p:cBhvr>
                                      <p:tavLst>
                                        <p:tav tm="0">
                                          <p:val>
                                            <p:fltVal val="0"/>
                                          </p:val>
                                        </p:tav>
                                        <p:tav tm="100000">
                                          <p:val>
                                            <p:strVal val="#ppt_w"/>
                                          </p:val>
                                        </p:tav>
                                      </p:tavLst>
                                    </p:anim>
                                    <p:anim calcmode="lin" valueType="num">
                                      <p:cBhvr>
                                        <p:cTn id="83" dur="500" fill="hold"/>
                                        <p:tgtEl>
                                          <p:spTgt spid="157"/>
                                        </p:tgtEl>
                                        <p:attrNameLst>
                                          <p:attrName>ppt_h</p:attrName>
                                        </p:attrNameLst>
                                      </p:cBhvr>
                                      <p:tavLst>
                                        <p:tav tm="0">
                                          <p:val>
                                            <p:fltVal val="0"/>
                                          </p:val>
                                        </p:tav>
                                        <p:tav tm="100000">
                                          <p:val>
                                            <p:strVal val="#ppt_h"/>
                                          </p:val>
                                        </p:tav>
                                      </p:tavLst>
                                    </p:anim>
                                    <p:anim calcmode="lin" valueType="num">
                                      <p:cBhvr>
                                        <p:cTn id="84" dur="500" fill="hold"/>
                                        <p:tgtEl>
                                          <p:spTgt spid="157"/>
                                        </p:tgtEl>
                                        <p:attrNameLst>
                                          <p:attrName>style.rotation</p:attrName>
                                        </p:attrNameLst>
                                      </p:cBhvr>
                                      <p:tavLst>
                                        <p:tav tm="0">
                                          <p:val>
                                            <p:fltVal val="360"/>
                                          </p:val>
                                        </p:tav>
                                        <p:tav tm="100000">
                                          <p:val>
                                            <p:fltVal val="0"/>
                                          </p:val>
                                        </p:tav>
                                      </p:tavLst>
                                    </p:anim>
                                    <p:animEffect transition="in" filter="fade">
                                      <p:cBhvr>
                                        <p:cTn id="85" dur="500"/>
                                        <p:tgtEl>
                                          <p:spTgt spid="157"/>
                                        </p:tgtEl>
                                      </p:cBhvr>
                                    </p:animEffect>
                                  </p:childTnLst>
                                </p:cTn>
                              </p:par>
                              <p:par>
                                <p:cTn id="86" presetID="49" presetClass="entr" presetSubtype="0" decel="100000" fill="hold" grpId="0" nodeType="withEffect">
                                  <p:stCondLst>
                                    <p:cond delay="0"/>
                                  </p:stCondLst>
                                  <p:childTnLst>
                                    <p:set>
                                      <p:cBhvr>
                                        <p:cTn id="87" dur="1" fill="hold">
                                          <p:stCondLst>
                                            <p:cond delay="0"/>
                                          </p:stCondLst>
                                        </p:cTn>
                                        <p:tgtEl>
                                          <p:spTgt spid="173"/>
                                        </p:tgtEl>
                                        <p:attrNameLst>
                                          <p:attrName>style.visibility</p:attrName>
                                        </p:attrNameLst>
                                      </p:cBhvr>
                                      <p:to>
                                        <p:strVal val="visible"/>
                                      </p:to>
                                    </p:set>
                                    <p:anim calcmode="lin" valueType="num">
                                      <p:cBhvr>
                                        <p:cTn id="88" dur="500" fill="hold"/>
                                        <p:tgtEl>
                                          <p:spTgt spid="173"/>
                                        </p:tgtEl>
                                        <p:attrNameLst>
                                          <p:attrName>ppt_w</p:attrName>
                                        </p:attrNameLst>
                                      </p:cBhvr>
                                      <p:tavLst>
                                        <p:tav tm="0">
                                          <p:val>
                                            <p:fltVal val="0"/>
                                          </p:val>
                                        </p:tav>
                                        <p:tav tm="100000">
                                          <p:val>
                                            <p:strVal val="#ppt_w"/>
                                          </p:val>
                                        </p:tav>
                                      </p:tavLst>
                                    </p:anim>
                                    <p:anim calcmode="lin" valueType="num">
                                      <p:cBhvr>
                                        <p:cTn id="89" dur="500" fill="hold"/>
                                        <p:tgtEl>
                                          <p:spTgt spid="173"/>
                                        </p:tgtEl>
                                        <p:attrNameLst>
                                          <p:attrName>ppt_h</p:attrName>
                                        </p:attrNameLst>
                                      </p:cBhvr>
                                      <p:tavLst>
                                        <p:tav tm="0">
                                          <p:val>
                                            <p:fltVal val="0"/>
                                          </p:val>
                                        </p:tav>
                                        <p:tav tm="100000">
                                          <p:val>
                                            <p:strVal val="#ppt_h"/>
                                          </p:val>
                                        </p:tav>
                                      </p:tavLst>
                                    </p:anim>
                                    <p:anim calcmode="lin" valueType="num">
                                      <p:cBhvr>
                                        <p:cTn id="90" dur="500" fill="hold"/>
                                        <p:tgtEl>
                                          <p:spTgt spid="173"/>
                                        </p:tgtEl>
                                        <p:attrNameLst>
                                          <p:attrName>style.rotation</p:attrName>
                                        </p:attrNameLst>
                                      </p:cBhvr>
                                      <p:tavLst>
                                        <p:tav tm="0">
                                          <p:val>
                                            <p:fltVal val="360"/>
                                          </p:val>
                                        </p:tav>
                                        <p:tav tm="100000">
                                          <p:val>
                                            <p:fltVal val="0"/>
                                          </p:val>
                                        </p:tav>
                                      </p:tavLst>
                                    </p:anim>
                                    <p:animEffect transition="in" filter="fade">
                                      <p:cBhvr>
                                        <p:cTn id="91" dur="500"/>
                                        <p:tgtEl>
                                          <p:spTgt spid="173"/>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nodeType="clickEffect">
                                  <p:stCondLst>
                                    <p:cond delay="0"/>
                                  </p:stCondLst>
                                  <p:childTnLst>
                                    <p:set>
                                      <p:cBhvr>
                                        <p:cTn id="95" dur="1" fill="hold">
                                          <p:stCondLst>
                                            <p:cond delay="0"/>
                                          </p:stCondLst>
                                        </p:cTn>
                                        <p:tgtEl>
                                          <p:spTgt spid="223"/>
                                        </p:tgtEl>
                                        <p:attrNameLst>
                                          <p:attrName>style.visibility</p:attrName>
                                        </p:attrNameLst>
                                      </p:cBhvr>
                                      <p:to>
                                        <p:strVal val="visible"/>
                                      </p:to>
                                    </p:set>
                                    <p:animEffect transition="in" filter="wipe(up)">
                                      <p:cBhvr>
                                        <p:cTn id="96" dur="500"/>
                                        <p:tgtEl>
                                          <p:spTgt spid="223"/>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nodeType="clickEffect">
                                  <p:stCondLst>
                                    <p:cond delay="0"/>
                                  </p:stCondLst>
                                  <p:childTnLst>
                                    <p:set>
                                      <p:cBhvr>
                                        <p:cTn id="100" dur="1" fill="hold">
                                          <p:stCondLst>
                                            <p:cond delay="0"/>
                                          </p:stCondLst>
                                        </p:cTn>
                                        <p:tgtEl>
                                          <p:spTgt spid="224"/>
                                        </p:tgtEl>
                                        <p:attrNameLst>
                                          <p:attrName>style.visibility</p:attrName>
                                        </p:attrNameLst>
                                      </p:cBhvr>
                                      <p:to>
                                        <p:strVal val="visible"/>
                                      </p:to>
                                    </p:set>
                                    <p:animEffect transition="in" filter="wipe(up)">
                                      <p:cBhvr>
                                        <p:cTn id="101" dur="500"/>
                                        <p:tgtEl>
                                          <p:spTgt spid="224"/>
                                        </p:tgtEl>
                                      </p:cBhvr>
                                    </p:animEffect>
                                  </p:childTnLst>
                                </p:cTn>
                              </p:par>
                            </p:childTnLst>
                          </p:cTn>
                        </p:par>
                      </p:childTnLst>
                    </p:cTn>
                  </p:par>
                  <p:par>
                    <p:cTn id="102" fill="hold">
                      <p:stCondLst>
                        <p:cond delay="indefinite"/>
                      </p:stCondLst>
                      <p:childTnLst>
                        <p:par>
                          <p:cTn id="103" fill="hold">
                            <p:stCondLst>
                              <p:cond delay="0"/>
                            </p:stCondLst>
                            <p:childTnLst>
                              <p:par>
                                <p:cTn id="104" presetID="53" presetClass="entr" presetSubtype="16" fill="hold" grpId="0" nodeType="clickEffect">
                                  <p:stCondLst>
                                    <p:cond delay="0"/>
                                  </p:stCondLst>
                                  <p:childTnLst>
                                    <p:set>
                                      <p:cBhvr>
                                        <p:cTn id="105" dur="1" fill="hold">
                                          <p:stCondLst>
                                            <p:cond delay="0"/>
                                          </p:stCondLst>
                                        </p:cTn>
                                        <p:tgtEl>
                                          <p:spTgt spid="131"/>
                                        </p:tgtEl>
                                        <p:attrNameLst>
                                          <p:attrName>style.visibility</p:attrName>
                                        </p:attrNameLst>
                                      </p:cBhvr>
                                      <p:to>
                                        <p:strVal val="visible"/>
                                      </p:to>
                                    </p:set>
                                    <p:anim calcmode="lin" valueType="num">
                                      <p:cBhvr>
                                        <p:cTn id="106" dur="500" fill="hold"/>
                                        <p:tgtEl>
                                          <p:spTgt spid="131"/>
                                        </p:tgtEl>
                                        <p:attrNameLst>
                                          <p:attrName>ppt_w</p:attrName>
                                        </p:attrNameLst>
                                      </p:cBhvr>
                                      <p:tavLst>
                                        <p:tav tm="0">
                                          <p:val>
                                            <p:fltVal val="0"/>
                                          </p:val>
                                        </p:tav>
                                        <p:tav tm="100000">
                                          <p:val>
                                            <p:strVal val="#ppt_w"/>
                                          </p:val>
                                        </p:tav>
                                      </p:tavLst>
                                    </p:anim>
                                    <p:anim calcmode="lin" valueType="num">
                                      <p:cBhvr>
                                        <p:cTn id="107" dur="500" fill="hold"/>
                                        <p:tgtEl>
                                          <p:spTgt spid="131"/>
                                        </p:tgtEl>
                                        <p:attrNameLst>
                                          <p:attrName>ppt_h</p:attrName>
                                        </p:attrNameLst>
                                      </p:cBhvr>
                                      <p:tavLst>
                                        <p:tav tm="0">
                                          <p:val>
                                            <p:fltVal val="0"/>
                                          </p:val>
                                        </p:tav>
                                        <p:tav tm="100000">
                                          <p:val>
                                            <p:strVal val="#ppt_h"/>
                                          </p:val>
                                        </p:tav>
                                      </p:tavLst>
                                    </p:anim>
                                    <p:animEffect transition="in" filter="fade">
                                      <p:cBhvr>
                                        <p:cTn id="108" dur="500"/>
                                        <p:tgtEl>
                                          <p:spTgt spid="131"/>
                                        </p:tgtEl>
                                      </p:cBhvr>
                                    </p:animEffect>
                                  </p:childTnLst>
                                </p:cTn>
                              </p:par>
                            </p:childTnLst>
                          </p:cTn>
                        </p:par>
                      </p:childTnLst>
                    </p:cTn>
                  </p:par>
                  <p:par>
                    <p:cTn id="109" fill="hold">
                      <p:stCondLst>
                        <p:cond delay="indefinite"/>
                      </p:stCondLst>
                      <p:childTnLst>
                        <p:par>
                          <p:cTn id="110" fill="hold">
                            <p:stCondLst>
                              <p:cond delay="0"/>
                            </p:stCondLst>
                            <p:childTnLst>
                              <p:par>
                                <p:cTn id="111" presetID="12" presetClass="entr" presetSubtype="1" fill="hold" grpId="0" nodeType="clickEffect">
                                  <p:stCondLst>
                                    <p:cond delay="0"/>
                                  </p:stCondLst>
                                  <p:childTnLst>
                                    <p:set>
                                      <p:cBhvr>
                                        <p:cTn id="112" dur="1" fill="hold">
                                          <p:stCondLst>
                                            <p:cond delay="0"/>
                                          </p:stCondLst>
                                        </p:cTn>
                                        <p:tgtEl>
                                          <p:spTgt spid="132"/>
                                        </p:tgtEl>
                                        <p:attrNameLst>
                                          <p:attrName>style.visibility</p:attrName>
                                        </p:attrNameLst>
                                      </p:cBhvr>
                                      <p:to>
                                        <p:strVal val="visible"/>
                                      </p:to>
                                    </p:set>
                                    <p:anim calcmode="lin" valueType="num">
                                      <p:cBhvr additive="base">
                                        <p:cTn id="113" dur="500"/>
                                        <p:tgtEl>
                                          <p:spTgt spid="132"/>
                                        </p:tgtEl>
                                        <p:attrNameLst>
                                          <p:attrName>ppt_y</p:attrName>
                                        </p:attrNameLst>
                                      </p:cBhvr>
                                      <p:tavLst>
                                        <p:tav tm="0">
                                          <p:val>
                                            <p:strVal val="#ppt_y-#ppt_h*1.125000"/>
                                          </p:val>
                                        </p:tav>
                                        <p:tav tm="100000">
                                          <p:val>
                                            <p:strVal val="#ppt_y"/>
                                          </p:val>
                                        </p:tav>
                                      </p:tavLst>
                                    </p:anim>
                                    <p:animEffect transition="in" filter="wipe(down)">
                                      <p:cBhvr>
                                        <p:cTn id="114" dur="500"/>
                                        <p:tgtEl>
                                          <p:spTgt spid="132"/>
                                        </p:tgtEl>
                                      </p:cBhvr>
                                    </p:animEffect>
                                  </p:childTnLst>
                                </p:cTn>
                              </p:par>
                            </p:childTnLst>
                          </p:cTn>
                        </p:par>
                      </p:childTnLst>
                    </p:cTn>
                  </p:par>
                  <p:par>
                    <p:cTn id="115" fill="hold">
                      <p:stCondLst>
                        <p:cond delay="indefinite"/>
                      </p:stCondLst>
                      <p:childTnLst>
                        <p:par>
                          <p:cTn id="116" fill="hold">
                            <p:stCondLst>
                              <p:cond delay="0"/>
                            </p:stCondLst>
                            <p:childTnLst>
                              <p:par>
                                <p:cTn id="117" presetID="12" presetClass="entr" presetSubtype="1" fill="hold" grpId="0" nodeType="clickEffect">
                                  <p:stCondLst>
                                    <p:cond delay="0"/>
                                  </p:stCondLst>
                                  <p:childTnLst>
                                    <p:set>
                                      <p:cBhvr>
                                        <p:cTn id="118" dur="1" fill="hold">
                                          <p:stCondLst>
                                            <p:cond delay="0"/>
                                          </p:stCondLst>
                                        </p:cTn>
                                        <p:tgtEl>
                                          <p:spTgt spid="133"/>
                                        </p:tgtEl>
                                        <p:attrNameLst>
                                          <p:attrName>style.visibility</p:attrName>
                                        </p:attrNameLst>
                                      </p:cBhvr>
                                      <p:to>
                                        <p:strVal val="visible"/>
                                      </p:to>
                                    </p:set>
                                    <p:anim calcmode="lin" valueType="num">
                                      <p:cBhvr additive="base">
                                        <p:cTn id="119" dur="500"/>
                                        <p:tgtEl>
                                          <p:spTgt spid="133"/>
                                        </p:tgtEl>
                                        <p:attrNameLst>
                                          <p:attrName>ppt_y</p:attrName>
                                        </p:attrNameLst>
                                      </p:cBhvr>
                                      <p:tavLst>
                                        <p:tav tm="0">
                                          <p:val>
                                            <p:strVal val="#ppt_y-#ppt_h*1.125000"/>
                                          </p:val>
                                        </p:tav>
                                        <p:tav tm="100000">
                                          <p:val>
                                            <p:strVal val="#ppt_y"/>
                                          </p:val>
                                        </p:tav>
                                      </p:tavLst>
                                    </p:anim>
                                    <p:animEffect transition="in" filter="wipe(down)">
                                      <p:cBhvr>
                                        <p:cTn id="120" dur="500"/>
                                        <p:tgtEl>
                                          <p:spTgt spid="133"/>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nodeType="clickEffect">
                                  <p:stCondLst>
                                    <p:cond delay="0"/>
                                  </p:stCondLst>
                                  <p:childTnLst>
                                    <p:set>
                                      <p:cBhvr>
                                        <p:cTn id="124" dur="1" fill="hold">
                                          <p:stCondLst>
                                            <p:cond delay="0"/>
                                          </p:stCondLst>
                                        </p:cTn>
                                        <p:tgtEl>
                                          <p:spTgt spid="228"/>
                                        </p:tgtEl>
                                        <p:attrNameLst>
                                          <p:attrName>style.visibility</p:attrName>
                                        </p:attrNameLst>
                                      </p:cBhvr>
                                      <p:to>
                                        <p:strVal val="visible"/>
                                      </p:to>
                                    </p:set>
                                    <p:animEffect transition="in" filter="wipe(left)">
                                      <p:cBhvr>
                                        <p:cTn id="125" dur="1000"/>
                                        <p:tgtEl>
                                          <p:spTgt spid="228"/>
                                        </p:tgtEl>
                                      </p:cBhvr>
                                    </p:animEffect>
                                  </p:childTnLst>
                                </p:cTn>
                              </p:par>
                            </p:childTnLst>
                          </p:cTn>
                        </p:par>
                      </p:childTnLst>
                    </p:cTn>
                  </p:par>
                  <p:par>
                    <p:cTn id="126" fill="hold">
                      <p:stCondLst>
                        <p:cond delay="indefinite"/>
                      </p:stCondLst>
                      <p:childTnLst>
                        <p:par>
                          <p:cTn id="127" fill="hold">
                            <p:stCondLst>
                              <p:cond delay="0"/>
                            </p:stCondLst>
                            <p:childTnLst>
                              <p:par>
                                <p:cTn id="128" presetID="53" presetClass="entr" presetSubtype="16" fill="hold" grpId="0" nodeType="clickEffect">
                                  <p:stCondLst>
                                    <p:cond delay="0"/>
                                  </p:stCondLst>
                                  <p:childTnLst>
                                    <p:set>
                                      <p:cBhvr>
                                        <p:cTn id="129" dur="1" fill="hold">
                                          <p:stCondLst>
                                            <p:cond delay="0"/>
                                          </p:stCondLst>
                                        </p:cTn>
                                        <p:tgtEl>
                                          <p:spTgt spid="198"/>
                                        </p:tgtEl>
                                        <p:attrNameLst>
                                          <p:attrName>style.visibility</p:attrName>
                                        </p:attrNameLst>
                                      </p:cBhvr>
                                      <p:to>
                                        <p:strVal val="visible"/>
                                      </p:to>
                                    </p:set>
                                    <p:anim calcmode="lin" valueType="num">
                                      <p:cBhvr>
                                        <p:cTn id="130" dur="500" fill="hold"/>
                                        <p:tgtEl>
                                          <p:spTgt spid="198"/>
                                        </p:tgtEl>
                                        <p:attrNameLst>
                                          <p:attrName>ppt_w</p:attrName>
                                        </p:attrNameLst>
                                      </p:cBhvr>
                                      <p:tavLst>
                                        <p:tav tm="0">
                                          <p:val>
                                            <p:fltVal val="0"/>
                                          </p:val>
                                        </p:tav>
                                        <p:tav tm="100000">
                                          <p:val>
                                            <p:strVal val="#ppt_w"/>
                                          </p:val>
                                        </p:tav>
                                      </p:tavLst>
                                    </p:anim>
                                    <p:anim calcmode="lin" valueType="num">
                                      <p:cBhvr>
                                        <p:cTn id="131" dur="500" fill="hold"/>
                                        <p:tgtEl>
                                          <p:spTgt spid="198"/>
                                        </p:tgtEl>
                                        <p:attrNameLst>
                                          <p:attrName>ppt_h</p:attrName>
                                        </p:attrNameLst>
                                      </p:cBhvr>
                                      <p:tavLst>
                                        <p:tav tm="0">
                                          <p:val>
                                            <p:fltVal val="0"/>
                                          </p:val>
                                        </p:tav>
                                        <p:tav tm="100000">
                                          <p:val>
                                            <p:strVal val="#ppt_h"/>
                                          </p:val>
                                        </p:tav>
                                      </p:tavLst>
                                    </p:anim>
                                    <p:animEffect transition="in" filter="fade">
                                      <p:cBhvr>
                                        <p:cTn id="132" dur="500"/>
                                        <p:tgtEl>
                                          <p:spTgt spid="198"/>
                                        </p:tgtEl>
                                      </p:cBhvr>
                                    </p:animEffect>
                                  </p:childTnLst>
                                </p:cTn>
                              </p:par>
                            </p:childTnLst>
                          </p:cTn>
                        </p:par>
                      </p:childTnLst>
                    </p:cTn>
                  </p:par>
                  <p:par>
                    <p:cTn id="133" fill="hold">
                      <p:stCondLst>
                        <p:cond delay="indefinite"/>
                      </p:stCondLst>
                      <p:childTnLst>
                        <p:par>
                          <p:cTn id="134" fill="hold">
                            <p:stCondLst>
                              <p:cond delay="0"/>
                            </p:stCondLst>
                            <p:childTnLst>
                              <p:par>
                                <p:cTn id="135" presetID="53" presetClass="entr" presetSubtype="16" fill="hold" grpId="0" nodeType="clickEffect">
                                  <p:stCondLst>
                                    <p:cond delay="0"/>
                                  </p:stCondLst>
                                  <p:childTnLst>
                                    <p:set>
                                      <p:cBhvr>
                                        <p:cTn id="136" dur="1" fill="hold">
                                          <p:stCondLst>
                                            <p:cond delay="0"/>
                                          </p:stCondLst>
                                        </p:cTn>
                                        <p:tgtEl>
                                          <p:spTgt spid="199"/>
                                        </p:tgtEl>
                                        <p:attrNameLst>
                                          <p:attrName>style.visibility</p:attrName>
                                        </p:attrNameLst>
                                      </p:cBhvr>
                                      <p:to>
                                        <p:strVal val="visible"/>
                                      </p:to>
                                    </p:set>
                                    <p:anim calcmode="lin" valueType="num">
                                      <p:cBhvr>
                                        <p:cTn id="137" dur="500" fill="hold"/>
                                        <p:tgtEl>
                                          <p:spTgt spid="199"/>
                                        </p:tgtEl>
                                        <p:attrNameLst>
                                          <p:attrName>ppt_w</p:attrName>
                                        </p:attrNameLst>
                                      </p:cBhvr>
                                      <p:tavLst>
                                        <p:tav tm="0">
                                          <p:val>
                                            <p:fltVal val="0"/>
                                          </p:val>
                                        </p:tav>
                                        <p:tav tm="100000">
                                          <p:val>
                                            <p:strVal val="#ppt_w"/>
                                          </p:val>
                                        </p:tav>
                                      </p:tavLst>
                                    </p:anim>
                                    <p:anim calcmode="lin" valueType="num">
                                      <p:cBhvr>
                                        <p:cTn id="138" dur="500" fill="hold"/>
                                        <p:tgtEl>
                                          <p:spTgt spid="199"/>
                                        </p:tgtEl>
                                        <p:attrNameLst>
                                          <p:attrName>ppt_h</p:attrName>
                                        </p:attrNameLst>
                                      </p:cBhvr>
                                      <p:tavLst>
                                        <p:tav tm="0">
                                          <p:val>
                                            <p:fltVal val="0"/>
                                          </p:val>
                                        </p:tav>
                                        <p:tav tm="100000">
                                          <p:val>
                                            <p:strVal val="#ppt_h"/>
                                          </p:val>
                                        </p:tav>
                                      </p:tavLst>
                                    </p:anim>
                                    <p:animEffect transition="in" filter="fade">
                                      <p:cBhvr>
                                        <p:cTn id="139" dur="500"/>
                                        <p:tgtEl>
                                          <p:spTgt spid="199"/>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4" fill="hold" nodeType="clickEffect">
                                  <p:stCondLst>
                                    <p:cond delay="0"/>
                                  </p:stCondLst>
                                  <p:childTnLst>
                                    <p:set>
                                      <p:cBhvr>
                                        <p:cTn id="143" dur="1" fill="hold">
                                          <p:stCondLst>
                                            <p:cond delay="0"/>
                                          </p:stCondLst>
                                        </p:cTn>
                                        <p:tgtEl>
                                          <p:spTgt spid="229"/>
                                        </p:tgtEl>
                                        <p:attrNameLst>
                                          <p:attrName>style.visibility</p:attrName>
                                        </p:attrNameLst>
                                      </p:cBhvr>
                                      <p:to>
                                        <p:strVal val="visible"/>
                                      </p:to>
                                    </p:set>
                                    <p:animEffect transition="in" filter="wipe(down)">
                                      <p:cBhvr>
                                        <p:cTn id="144" dur="500"/>
                                        <p:tgtEl>
                                          <p:spTgt spid="229"/>
                                        </p:tgtEl>
                                      </p:cBhvr>
                                    </p:animEffect>
                                  </p:childTnLst>
                                </p:cTn>
                              </p:par>
                            </p:childTnLst>
                          </p:cTn>
                        </p:par>
                      </p:childTnLst>
                    </p:cTn>
                  </p:par>
                  <p:par>
                    <p:cTn id="145" fill="hold">
                      <p:stCondLst>
                        <p:cond delay="indefinite"/>
                      </p:stCondLst>
                      <p:childTnLst>
                        <p:par>
                          <p:cTn id="146" fill="hold">
                            <p:stCondLst>
                              <p:cond delay="0"/>
                            </p:stCondLst>
                            <p:childTnLst>
                              <p:par>
                                <p:cTn id="147" presetID="53" presetClass="entr" presetSubtype="16" fill="hold" nodeType="clickEffect">
                                  <p:stCondLst>
                                    <p:cond delay="0"/>
                                  </p:stCondLst>
                                  <p:childTnLst>
                                    <p:set>
                                      <p:cBhvr>
                                        <p:cTn id="148" dur="1" fill="hold">
                                          <p:stCondLst>
                                            <p:cond delay="0"/>
                                          </p:stCondLst>
                                        </p:cTn>
                                        <p:tgtEl>
                                          <p:spTgt spid="200">
                                            <p:txEl>
                                              <p:pRg st="0" end="0"/>
                                            </p:txEl>
                                          </p:spTgt>
                                        </p:tgtEl>
                                        <p:attrNameLst>
                                          <p:attrName>style.visibility</p:attrName>
                                        </p:attrNameLst>
                                      </p:cBhvr>
                                      <p:to>
                                        <p:strVal val="visible"/>
                                      </p:to>
                                    </p:set>
                                    <p:anim calcmode="lin" valueType="num">
                                      <p:cBhvr>
                                        <p:cTn id="149" dur="500" fill="hold"/>
                                        <p:tgtEl>
                                          <p:spTgt spid="200">
                                            <p:txEl>
                                              <p:pRg st="0" end="0"/>
                                            </p:txEl>
                                          </p:spTgt>
                                        </p:tgtEl>
                                        <p:attrNameLst>
                                          <p:attrName>ppt_w</p:attrName>
                                        </p:attrNameLst>
                                      </p:cBhvr>
                                      <p:tavLst>
                                        <p:tav tm="0">
                                          <p:val>
                                            <p:fltVal val="0"/>
                                          </p:val>
                                        </p:tav>
                                        <p:tav tm="100000">
                                          <p:val>
                                            <p:strVal val="#ppt_w"/>
                                          </p:val>
                                        </p:tav>
                                      </p:tavLst>
                                    </p:anim>
                                    <p:anim calcmode="lin" valueType="num">
                                      <p:cBhvr>
                                        <p:cTn id="150" dur="500" fill="hold"/>
                                        <p:tgtEl>
                                          <p:spTgt spid="200">
                                            <p:txEl>
                                              <p:pRg st="0" end="0"/>
                                            </p:txEl>
                                          </p:spTgt>
                                        </p:tgtEl>
                                        <p:attrNameLst>
                                          <p:attrName>ppt_h</p:attrName>
                                        </p:attrNameLst>
                                      </p:cBhvr>
                                      <p:tavLst>
                                        <p:tav tm="0">
                                          <p:val>
                                            <p:fltVal val="0"/>
                                          </p:val>
                                        </p:tav>
                                        <p:tav tm="100000">
                                          <p:val>
                                            <p:strVal val="#ppt_h"/>
                                          </p:val>
                                        </p:tav>
                                      </p:tavLst>
                                    </p:anim>
                                    <p:animEffect transition="in" filter="fade">
                                      <p:cBhvr>
                                        <p:cTn id="151" dur="500"/>
                                        <p:tgtEl>
                                          <p:spTgt spid="200">
                                            <p:txEl>
                                              <p:pRg st="0" end="0"/>
                                            </p:txEl>
                                          </p:spTgt>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4" fill="hold" nodeType="clickEffect">
                                  <p:stCondLst>
                                    <p:cond delay="0"/>
                                  </p:stCondLst>
                                  <p:childTnLst>
                                    <p:set>
                                      <p:cBhvr>
                                        <p:cTn id="155" dur="1" fill="hold">
                                          <p:stCondLst>
                                            <p:cond delay="0"/>
                                          </p:stCondLst>
                                        </p:cTn>
                                        <p:tgtEl>
                                          <p:spTgt spid="230"/>
                                        </p:tgtEl>
                                        <p:attrNameLst>
                                          <p:attrName>style.visibility</p:attrName>
                                        </p:attrNameLst>
                                      </p:cBhvr>
                                      <p:to>
                                        <p:strVal val="visible"/>
                                      </p:to>
                                    </p:set>
                                    <p:animEffect transition="in" filter="wipe(down)">
                                      <p:cBhvr>
                                        <p:cTn id="156" dur="500"/>
                                        <p:tgtEl>
                                          <p:spTgt spid="230"/>
                                        </p:tgtEl>
                                      </p:cBhvr>
                                    </p:animEffect>
                                  </p:childTnLst>
                                </p:cTn>
                              </p:par>
                            </p:childTnLst>
                          </p:cTn>
                        </p:par>
                      </p:childTnLst>
                    </p:cTn>
                  </p:par>
                  <p:par>
                    <p:cTn id="157" fill="hold">
                      <p:stCondLst>
                        <p:cond delay="indefinite"/>
                      </p:stCondLst>
                      <p:childTnLst>
                        <p:par>
                          <p:cTn id="158" fill="hold">
                            <p:stCondLst>
                              <p:cond delay="0"/>
                            </p:stCondLst>
                            <p:childTnLst>
                              <p:par>
                                <p:cTn id="159" presetID="53" presetClass="entr" presetSubtype="16" fill="hold" grpId="0" nodeType="clickEffect">
                                  <p:stCondLst>
                                    <p:cond delay="0"/>
                                  </p:stCondLst>
                                  <p:childTnLst>
                                    <p:set>
                                      <p:cBhvr>
                                        <p:cTn id="160" dur="1" fill="hold">
                                          <p:stCondLst>
                                            <p:cond delay="0"/>
                                          </p:stCondLst>
                                        </p:cTn>
                                        <p:tgtEl>
                                          <p:spTgt spid="188"/>
                                        </p:tgtEl>
                                        <p:attrNameLst>
                                          <p:attrName>style.visibility</p:attrName>
                                        </p:attrNameLst>
                                      </p:cBhvr>
                                      <p:to>
                                        <p:strVal val="visible"/>
                                      </p:to>
                                    </p:set>
                                    <p:anim calcmode="lin" valueType="num">
                                      <p:cBhvr>
                                        <p:cTn id="161" dur="500" fill="hold"/>
                                        <p:tgtEl>
                                          <p:spTgt spid="188"/>
                                        </p:tgtEl>
                                        <p:attrNameLst>
                                          <p:attrName>ppt_w</p:attrName>
                                        </p:attrNameLst>
                                      </p:cBhvr>
                                      <p:tavLst>
                                        <p:tav tm="0">
                                          <p:val>
                                            <p:fltVal val="0"/>
                                          </p:val>
                                        </p:tav>
                                        <p:tav tm="100000">
                                          <p:val>
                                            <p:strVal val="#ppt_w"/>
                                          </p:val>
                                        </p:tav>
                                      </p:tavLst>
                                    </p:anim>
                                    <p:anim calcmode="lin" valueType="num">
                                      <p:cBhvr>
                                        <p:cTn id="162" dur="500" fill="hold"/>
                                        <p:tgtEl>
                                          <p:spTgt spid="188"/>
                                        </p:tgtEl>
                                        <p:attrNameLst>
                                          <p:attrName>ppt_h</p:attrName>
                                        </p:attrNameLst>
                                      </p:cBhvr>
                                      <p:tavLst>
                                        <p:tav tm="0">
                                          <p:val>
                                            <p:fltVal val="0"/>
                                          </p:val>
                                        </p:tav>
                                        <p:tav tm="100000">
                                          <p:val>
                                            <p:strVal val="#ppt_h"/>
                                          </p:val>
                                        </p:tav>
                                      </p:tavLst>
                                    </p:anim>
                                    <p:animEffect transition="in" filter="fade">
                                      <p:cBhvr>
                                        <p:cTn id="163" dur="500"/>
                                        <p:tgtEl>
                                          <p:spTgt spid="188"/>
                                        </p:tgtEl>
                                      </p:cBhvr>
                                    </p:animEffect>
                                  </p:childTnLst>
                                </p:cTn>
                              </p:par>
                            </p:childTnLst>
                          </p:cTn>
                        </p:par>
                      </p:childTnLst>
                    </p:cTn>
                  </p:par>
                  <p:par>
                    <p:cTn id="164" fill="hold">
                      <p:stCondLst>
                        <p:cond delay="indefinite"/>
                      </p:stCondLst>
                      <p:childTnLst>
                        <p:par>
                          <p:cTn id="165" fill="hold">
                            <p:stCondLst>
                              <p:cond delay="0"/>
                            </p:stCondLst>
                            <p:childTnLst>
                              <p:par>
                                <p:cTn id="166" presetID="53" presetClass="entr" presetSubtype="16" fill="hold" grpId="0" nodeType="clickEffect">
                                  <p:stCondLst>
                                    <p:cond delay="0"/>
                                  </p:stCondLst>
                                  <p:childTnLst>
                                    <p:set>
                                      <p:cBhvr>
                                        <p:cTn id="167" dur="1" fill="hold">
                                          <p:stCondLst>
                                            <p:cond delay="0"/>
                                          </p:stCondLst>
                                        </p:cTn>
                                        <p:tgtEl>
                                          <p:spTgt spid="207"/>
                                        </p:tgtEl>
                                        <p:attrNameLst>
                                          <p:attrName>style.visibility</p:attrName>
                                        </p:attrNameLst>
                                      </p:cBhvr>
                                      <p:to>
                                        <p:strVal val="visible"/>
                                      </p:to>
                                    </p:set>
                                    <p:anim calcmode="lin" valueType="num">
                                      <p:cBhvr>
                                        <p:cTn id="168" dur="500" fill="hold"/>
                                        <p:tgtEl>
                                          <p:spTgt spid="207"/>
                                        </p:tgtEl>
                                        <p:attrNameLst>
                                          <p:attrName>ppt_w</p:attrName>
                                        </p:attrNameLst>
                                      </p:cBhvr>
                                      <p:tavLst>
                                        <p:tav tm="0">
                                          <p:val>
                                            <p:fltVal val="0"/>
                                          </p:val>
                                        </p:tav>
                                        <p:tav tm="100000">
                                          <p:val>
                                            <p:strVal val="#ppt_w"/>
                                          </p:val>
                                        </p:tav>
                                      </p:tavLst>
                                    </p:anim>
                                    <p:anim calcmode="lin" valueType="num">
                                      <p:cBhvr>
                                        <p:cTn id="169" dur="500" fill="hold"/>
                                        <p:tgtEl>
                                          <p:spTgt spid="207"/>
                                        </p:tgtEl>
                                        <p:attrNameLst>
                                          <p:attrName>ppt_h</p:attrName>
                                        </p:attrNameLst>
                                      </p:cBhvr>
                                      <p:tavLst>
                                        <p:tav tm="0">
                                          <p:val>
                                            <p:fltVal val="0"/>
                                          </p:val>
                                        </p:tav>
                                        <p:tav tm="100000">
                                          <p:val>
                                            <p:strVal val="#ppt_h"/>
                                          </p:val>
                                        </p:tav>
                                      </p:tavLst>
                                    </p:anim>
                                    <p:animEffect transition="in" filter="fade">
                                      <p:cBhvr>
                                        <p:cTn id="170" dur="500"/>
                                        <p:tgtEl>
                                          <p:spTgt spid="207"/>
                                        </p:tgtEl>
                                      </p:cBhvr>
                                    </p:animEffect>
                                  </p:childTnLst>
                                </p:cTn>
                              </p:par>
                            </p:childTnLst>
                          </p:cTn>
                        </p:par>
                      </p:childTnLst>
                    </p:cTn>
                  </p:par>
                  <p:par>
                    <p:cTn id="171" fill="hold">
                      <p:stCondLst>
                        <p:cond delay="indefinite"/>
                      </p:stCondLst>
                      <p:childTnLst>
                        <p:par>
                          <p:cTn id="172" fill="hold">
                            <p:stCondLst>
                              <p:cond delay="0"/>
                            </p:stCondLst>
                            <p:childTnLst>
                              <p:par>
                                <p:cTn id="173" presetID="49" presetClass="entr" presetSubtype="0" decel="100000" fill="hold" grpId="0" nodeType="clickEffect">
                                  <p:stCondLst>
                                    <p:cond delay="0"/>
                                  </p:stCondLst>
                                  <p:childTnLst>
                                    <p:set>
                                      <p:cBhvr>
                                        <p:cTn id="174" dur="1" fill="hold">
                                          <p:stCondLst>
                                            <p:cond delay="0"/>
                                          </p:stCondLst>
                                        </p:cTn>
                                        <p:tgtEl>
                                          <p:spTgt spid="189"/>
                                        </p:tgtEl>
                                        <p:attrNameLst>
                                          <p:attrName>style.visibility</p:attrName>
                                        </p:attrNameLst>
                                      </p:cBhvr>
                                      <p:to>
                                        <p:strVal val="visible"/>
                                      </p:to>
                                    </p:set>
                                    <p:anim calcmode="lin" valueType="num">
                                      <p:cBhvr>
                                        <p:cTn id="175" dur="500" fill="hold"/>
                                        <p:tgtEl>
                                          <p:spTgt spid="189"/>
                                        </p:tgtEl>
                                        <p:attrNameLst>
                                          <p:attrName>ppt_w</p:attrName>
                                        </p:attrNameLst>
                                      </p:cBhvr>
                                      <p:tavLst>
                                        <p:tav tm="0">
                                          <p:val>
                                            <p:fltVal val="0"/>
                                          </p:val>
                                        </p:tav>
                                        <p:tav tm="100000">
                                          <p:val>
                                            <p:strVal val="#ppt_w"/>
                                          </p:val>
                                        </p:tav>
                                      </p:tavLst>
                                    </p:anim>
                                    <p:anim calcmode="lin" valueType="num">
                                      <p:cBhvr>
                                        <p:cTn id="176" dur="500" fill="hold"/>
                                        <p:tgtEl>
                                          <p:spTgt spid="189"/>
                                        </p:tgtEl>
                                        <p:attrNameLst>
                                          <p:attrName>ppt_h</p:attrName>
                                        </p:attrNameLst>
                                      </p:cBhvr>
                                      <p:tavLst>
                                        <p:tav tm="0">
                                          <p:val>
                                            <p:fltVal val="0"/>
                                          </p:val>
                                        </p:tav>
                                        <p:tav tm="100000">
                                          <p:val>
                                            <p:strVal val="#ppt_h"/>
                                          </p:val>
                                        </p:tav>
                                      </p:tavLst>
                                    </p:anim>
                                    <p:anim calcmode="lin" valueType="num">
                                      <p:cBhvr>
                                        <p:cTn id="177" dur="500" fill="hold"/>
                                        <p:tgtEl>
                                          <p:spTgt spid="189"/>
                                        </p:tgtEl>
                                        <p:attrNameLst>
                                          <p:attrName>style.rotation</p:attrName>
                                        </p:attrNameLst>
                                      </p:cBhvr>
                                      <p:tavLst>
                                        <p:tav tm="0">
                                          <p:val>
                                            <p:fltVal val="360"/>
                                          </p:val>
                                        </p:tav>
                                        <p:tav tm="100000">
                                          <p:val>
                                            <p:fltVal val="0"/>
                                          </p:val>
                                        </p:tav>
                                      </p:tavLst>
                                    </p:anim>
                                    <p:animEffect transition="in" filter="fade">
                                      <p:cBhvr>
                                        <p:cTn id="178" dur="500"/>
                                        <p:tgtEl>
                                          <p:spTgt spid="189"/>
                                        </p:tgtEl>
                                      </p:cBhvr>
                                    </p:animEffect>
                                  </p:childTnLst>
                                </p:cTn>
                              </p:par>
                              <p:par>
                                <p:cTn id="179" presetID="49" presetClass="entr" presetSubtype="0" decel="100000" fill="hold" grpId="0" nodeType="withEffect">
                                  <p:stCondLst>
                                    <p:cond delay="0"/>
                                  </p:stCondLst>
                                  <p:childTnLst>
                                    <p:set>
                                      <p:cBhvr>
                                        <p:cTn id="180" dur="1" fill="hold">
                                          <p:stCondLst>
                                            <p:cond delay="0"/>
                                          </p:stCondLst>
                                        </p:cTn>
                                        <p:tgtEl>
                                          <p:spTgt spid="191"/>
                                        </p:tgtEl>
                                        <p:attrNameLst>
                                          <p:attrName>style.visibility</p:attrName>
                                        </p:attrNameLst>
                                      </p:cBhvr>
                                      <p:to>
                                        <p:strVal val="visible"/>
                                      </p:to>
                                    </p:set>
                                    <p:anim calcmode="lin" valueType="num">
                                      <p:cBhvr>
                                        <p:cTn id="181" dur="500" fill="hold"/>
                                        <p:tgtEl>
                                          <p:spTgt spid="191"/>
                                        </p:tgtEl>
                                        <p:attrNameLst>
                                          <p:attrName>ppt_w</p:attrName>
                                        </p:attrNameLst>
                                      </p:cBhvr>
                                      <p:tavLst>
                                        <p:tav tm="0">
                                          <p:val>
                                            <p:fltVal val="0"/>
                                          </p:val>
                                        </p:tav>
                                        <p:tav tm="100000">
                                          <p:val>
                                            <p:strVal val="#ppt_w"/>
                                          </p:val>
                                        </p:tav>
                                      </p:tavLst>
                                    </p:anim>
                                    <p:anim calcmode="lin" valueType="num">
                                      <p:cBhvr>
                                        <p:cTn id="182" dur="500" fill="hold"/>
                                        <p:tgtEl>
                                          <p:spTgt spid="191"/>
                                        </p:tgtEl>
                                        <p:attrNameLst>
                                          <p:attrName>ppt_h</p:attrName>
                                        </p:attrNameLst>
                                      </p:cBhvr>
                                      <p:tavLst>
                                        <p:tav tm="0">
                                          <p:val>
                                            <p:fltVal val="0"/>
                                          </p:val>
                                        </p:tav>
                                        <p:tav tm="100000">
                                          <p:val>
                                            <p:strVal val="#ppt_h"/>
                                          </p:val>
                                        </p:tav>
                                      </p:tavLst>
                                    </p:anim>
                                    <p:anim calcmode="lin" valueType="num">
                                      <p:cBhvr>
                                        <p:cTn id="183" dur="500" fill="hold"/>
                                        <p:tgtEl>
                                          <p:spTgt spid="191"/>
                                        </p:tgtEl>
                                        <p:attrNameLst>
                                          <p:attrName>style.rotation</p:attrName>
                                        </p:attrNameLst>
                                      </p:cBhvr>
                                      <p:tavLst>
                                        <p:tav tm="0">
                                          <p:val>
                                            <p:fltVal val="360"/>
                                          </p:val>
                                        </p:tav>
                                        <p:tav tm="100000">
                                          <p:val>
                                            <p:fltVal val="0"/>
                                          </p:val>
                                        </p:tav>
                                      </p:tavLst>
                                    </p:anim>
                                    <p:animEffect transition="in" filter="fade">
                                      <p:cBhvr>
                                        <p:cTn id="184" dur="500"/>
                                        <p:tgtEl>
                                          <p:spTgt spid="191"/>
                                        </p:tgtEl>
                                      </p:cBhvr>
                                    </p:animEffect>
                                  </p:childTnLst>
                                </p:cTn>
                              </p:par>
                              <p:par>
                                <p:cTn id="185" presetID="49" presetClass="entr" presetSubtype="0" decel="100000" fill="hold" grpId="0" nodeType="withEffect">
                                  <p:stCondLst>
                                    <p:cond delay="0"/>
                                  </p:stCondLst>
                                  <p:childTnLst>
                                    <p:set>
                                      <p:cBhvr>
                                        <p:cTn id="186" dur="1" fill="hold">
                                          <p:stCondLst>
                                            <p:cond delay="0"/>
                                          </p:stCondLst>
                                        </p:cTn>
                                        <p:tgtEl>
                                          <p:spTgt spid="190"/>
                                        </p:tgtEl>
                                        <p:attrNameLst>
                                          <p:attrName>style.visibility</p:attrName>
                                        </p:attrNameLst>
                                      </p:cBhvr>
                                      <p:to>
                                        <p:strVal val="visible"/>
                                      </p:to>
                                    </p:set>
                                    <p:anim calcmode="lin" valueType="num">
                                      <p:cBhvr>
                                        <p:cTn id="187" dur="500" fill="hold"/>
                                        <p:tgtEl>
                                          <p:spTgt spid="190"/>
                                        </p:tgtEl>
                                        <p:attrNameLst>
                                          <p:attrName>ppt_w</p:attrName>
                                        </p:attrNameLst>
                                      </p:cBhvr>
                                      <p:tavLst>
                                        <p:tav tm="0">
                                          <p:val>
                                            <p:fltVal val="0"/>
                                          </p:val>
                                        </p:tav>
                                        <p:tav tm="100000">
                                          <p:val>
                                            <p:strVal val="#ppt_w"/>
                                          </p:val>
                                        </p:tav>
                                      </p:tavLst>
                                    </p:anim>
                                    <p:anim calcmode="lin" valueType="num">
                                      <p:cBhvr>
                                        <p:cTn id="188" dur="500" fill="hold"/>
                                        <p:tgtEl>
                                          <p:spTgt spid="190"/>
                                        </p:tgtEl>
                                        <p:attrNameLst>
                                          <p:attrName>ppt_h</p:attrName>
                                        </p:attrNameLst>
                                      </p:cBhvr>
                                      <p:tavLst>
                                        <p:tav tm="0">
                                          <p:val>
                                            <p:fltVal val="0"/>
                                          </p:val>
                                        </p:tav>
                                        <p:tav tm="100000">
                                          <p:val>
                                            <p:strVal val="#ppt_h"/>
                                          </p:val>
                                        </p:tav>
                                      </p:tavLst>
                                    </p:anim>
                                    <p:anim calcmode="lin" valueType="num">
                                      <p:cBhvr>
                                        <p:cTn id="189" dur="500" fill="hold"/>
                                        <p:tgtEl>
                                          <p:spTgt spid="190"/>
                                        </p:tgtEl>
                                        <p:attrNameLst>
                                          <p:attrName>style.rotation</p:attrName>
                                        </p:attrNameLst>
                                      </p:cBhvr>
                                      <p:tavLst>
                                        <p:tav tm="0">
                                          <p:val>
                                            <p:fltVal val="360"/>
                                          </p:val>
                                        </p:tav>
                                        <p:tav tm="100000">
                                          <p:val>
                                            <p:fltVal val="0"/>
                                          </p:val>
                                        </p:tav>
                                      </p:tavLst>
                                    </p:anim>
                                    <p:animEffect transition="in" filter="fade">
                                      <p:cBhvr>
                                        <p:cTn id="190" dur="500"/>
                                        <p:tgtEl>
                                          <p:spTgt spid="190"/>
                                        </p:tgtEl>
                                      </p:cBhvr>
                                    </p:animEffect>
                                  </p:childTnLst>
                                </p:cTn>
                              </p:par>
                              <p:par>
                                <p:cTn id="191" presetID="49" presetClass="entr" presetSubtype="0" decel="100000" fill="hold" grpId="0" nodeType="withEffect">
                                  <p:stCondLst>
                                    <p:cond delay="0"/>
                                  </p:stCondLst>
                                  <p:childTnLst>
                                    <p:set>
                                      <p:cBhvr>
                                        <p:cTn id="192" dur="1" fill="hold">
                                          <p:stCondLst>
                                            <p:cond delay="0"/>
                                          </p:stCondLst>
                                        </p:cTn>
                                        <p:tgtEl>
                                          <p:spTgt spid="197"/>
                                        </p:tgtEl>
                                        <p:attrNameLst>
                                          <p:attrName>style.visibility</p:attrName>
                                        </p:attrNameLst>
                                      </p:cBhvr>
                                      <p:to>
                                        <p:strVal val="visible"/>
                                      </p:to>
                                    </p:set>
                                    <p:anim calcmode="lin" valueType="num">
                                      <p:cBhvr>
                                        <p:cTn id="193" dur="500" fill="hold"/>
                                        <p:tgtEl>
                                          <p:spTgt spid="197"/>
                                        </p:tgtEl>
                                        <p:attrNameLst>
                                          <p:attrName>ppt_w</p:attrName>
                                        </p:attrNameLst>
                                      </p:cBhvr>
                                      <p:tavLst>
                                        <p:tav tm="0">
                                          <p:val>
                                            <p:fltVal val="0"/>
                                          </p:val>
                                        </p:tav>
                                        <p:tav tm="100000">
                                          <p:val>
                                            <p:strVal val="#ppt_w"/>
                                          </p:val>
                                        </p:tav>
                                      </p:tavLst>
                                    </p:anim>
                                    <p:anim calcmode="lin" valueType="num">
                                      <p:cBhvr>
                                        <p:cTn id="194" dur="500" fill="hold"/>
                                        <p:tgtEl>
                                          <p:spTgt spid="197"/>
                                        </p:tgtEl>
                                        <p:attrNameLst>
                                          <p:attrName>ppt_h</p:attrName>
                                        </p:attrNameLst>
                                      </p:cBhvr>
                                      <p:tavLst>
                                        <p:tav tm="0">
                                          <p:val>
                                            <p:fltVal val="0"/>
                                          </p:val>
                                        </p:tav>
                                        <p:tav tm="100000">
                                          <p:val>
                                            <p:strVal val="#ppt_h"/>
                                          </p:val>
                                        </p:tav>
                                      </p:tavLst>
                                    </p:anim>
                                    <p:anim calcmode="lin" valueType="num">
                                      <p:cBhvr>
                                        <p:cTn id="195" dur="500" fill="hold"/>
                                        <p:tgtEl>
                                          <p:spTgt spid="197"/>
                                        </p:tgtEl>
                                        <p:attrNameLst>
                                          <p:attrName>style.rotation</p:attrName>
                                        </p:attrNameLst>
                                      </p:cBhvr>
                                      <p:tavLst>
                                        <p:tav tm="0">
                                          <p:val>
                                            <p:fltVal val="360"/>
                                          </p:val>
                                        </p:tav>
                                        <p:tav tm="100000">
                                          <p:val>
                                            <p:fltVal val="0"/>
                                          </p:val>
                                        </p:tav>
                                      </p:tavLst>
                                    </p:anim>
                                    <p:animEffect transition="in" filter="fade">
                                      <p:cBhvr>
                                        <p:cTn id="196" dur="500"/>
                                        <p:tgtEl>
                                          <p:spTgt spid="197"/>
                                        </p:tgtEl>
                                      </p:cBhvr>
                                    </p:animEffect>
                                  </p:childTnLst>
                                </p:cTn>
                              </p:par>
                              <p:par>
                                <p:cTn id="197" presetID="49" presetClass="entr" presetSubtype="0" decel="100000" fill="hold" grpId="0" nodeType="withEffect">
                                  <p:stCondLst>
                                    <p:cond delay="0"/>
                                  </p:stCondLst>
                                  <p:childTnLst>
                                    <p:set>
                                      <p:cBhvr>
                                        <p:cTn id="198" dur="1" fill="hold">
                                          <p:stCondLst>
                                            <p:cond delay="0"/>
                                          </p:stCondLst>
                                        </p:cTn>
                                        <p:tgtEl>
                                          <p:spTgt spid="208"/>
                                        </p:tgtEl>
                                        <p:attrNameLst>
                                          <p:attrName>style.visibility</p:attrName>
                                        </p:attrNameLst>
                                      </p:cBhvr>
                                      <p:to>
                                        <p:strVal val="visible"/>
                                      </p:to>
                                    </p:set>
                                    <p:anim calcmode="lin" valueType="num">
                                      <p:cBhvr>
                                        <p:cTn id="199" dur="500" fill="hold"/>
                                        <p:tgtEl>
                                          <p:spTgt spid="208"/>
                                        </p:tgtEl>
                                        <p:attrNameLst>
                                          <p:attrName>ppt_w</p:attrName>
                                        </p:attrNameLst>
                                      </p:cBhvr>
                                      <p:tavLst>
                                        <p:tav tm="0">
                                          <p:val>
                                            <p:fltVal val="0"/>
                                          </p:val>
                                        </p:tav>
                                        <p:tav tm="100000">
                                          <p:val>
                                            <p:strVal val="#ppt_w"/>
                                          </p:val>
                                        </p:tav>
                                      </p:tavLst>
                                    </p:anim>
                                    <p:anim calcmode="lin" valueType="num">
                                      <p:cBhvr>
                                        <p:cTn id="200" dur="500" fill="hold"/>
                                        <p:tgtEl>
                                          <p:spTgt spid="208"/>
                                        </p:tgtEl>
                                        <p:attrNameLst>
                                          <p:attrName>ppt_h</p:attrName>
                                        </p:attrNameLst>
                                      </p:cBhvr>
                                      <p:tavLst>
                                        <p:tav tm="0">
                                          <p:val>
                                            <p:fltVal val="0"/>
                                          </p:val>
                                        </p:tav>
                                        <p:tav tm="100000">
                                          <p:val>
                                            <p:strVal val="#ppt_h"/>
                                          </p:val>
                                        </p:tav>
                                      </p:tavLst>
                                    </p:anim>
                                    <p:anim calcmode="lin" valueType="num">
                                      <p:cBhvr>
                                        <p:cTn id="201" dur="500" fill="hold"/>
                                        <p:tgtEl>
                                          <p:spTgt spid="208"/>
                                        </p:tgtEl>
                                        <p:attrNameLst>
                                          <p:attrName>style.rotation</p:attrName>
                                        </p:attrNameLst>
                                      </p:cBhvr>
                                      <p:tavLst>
                                        <p:tav tm="0">
                                          <p:val>
                                            <p:fltVal val="360"/>
                                          </p:val>
                                        </p:tav>
                                        <p:tav tm="100000">
                                          <p:val>
                                            <p:fltVal val="0"/>
                                          </p:val>
                                        </p:tav>
                                      </p:tavLst>
                                    </p:anim>
                                    <p:animEffect transition="in" filter="fade">
                                      <p:cBhvr>
                                        <p:cTn id="202" dur="500"/>
                                        <p:tgtEl>
                                          <p:spTgt spid="208"/>
                                        </p:tgtEl>
                                      </p:cBhvr>
                                    </p:animEffect>
                                  </p:childTnLst>
                                </p:cTn>
                              </p:par>
                              <p:par>
                                <p:cTn id="203" presetID="49" presetClass="entr" presetSubtype="0" decel="100000" fill="hold" grpId="0" nodeType="withEffect">
                                  <p:stCondLst>
                                    <p:cond delay="0"/>
                                  </p:stCondLst>
                                  <p:childTnLst>
                                    <p:set>
                                      <p:cBhvr>
                                        <p:cTn id="204" dur="1" fill="hold">
                                          <p:stCondLst>
                                            <p:cond delay="0"/>
                                          </p:stCondLst>
                                        </p:cTn>
                                        <p:tgtEl>
                                          <p:spTgt spid="210"/>
                                        </p:tgtEl>
                                        <p:attrNameLst>
                                          <p:attrName>style.visibility</p:attrName>
                                        </p:attrNameLst>
                                      </p:cBhvr>
                                      <p:to>
                                        <p:strVal val="visible"/>
                                      </p:to>
                                    </p:set>
                                    <p:anim calcmode="lin" valueType="num">
                                      <p:cBhvr>
                                        <p:cTn id="205" dur="500" fill="hold"/>
                                        <p:tgtEl>
                                          <p:spTgt spid="210"/>
                                        </p:tgtEl>
                                        <p:attrNameLst>
                                          <p:attrName>ppt_w</p:attrName>
                                        </p:attrNameLst>
                                      </p:cBhvr>
                                      <p:tavLst>
                                        <p:tav tm="0">
                                          <p:val>
                                            <p:fltVal val="0"/>
                                          </p:val>
                                        </p:tav>
                                        <p:tav tm="100000">
                                          <p:val>
                                            <p:strVal val="#ppt_w"/>
                                          </p:val>
                                        </p:tav>
                                      </p:tavLst>
                                    </p:anim>
                                    <p:anim calcmode="lin" valueType="num">
                                      <p:cBhvr>
                                        <p:cTn id="206" dur="500" fill="hold"/>
                                        <p:tgtEl>
                                          <p:spTgt spid="210"/>
                                        </p:tgtEl>
                                        <p:attrNameLst>
                                          <p:attrName>ppt_h</p:attrName>
                                        </p:attrNameLst>
                                      </p:cBhvr>
                                      <p:tavLst>
                                        <p:tav tm="0">
                                          <p:val>
                                            <p:fltVal val="0"/>
                                          </p:val>
                                        </p:tav>
                                        <p:tav tm="100000">
                                          <p:val>
                                            <p:strVal val="#ppt_h"/>
                                          </p:val>
                                        </p:tav>
                                      </p:tavLst>
                                    </p:anim>
                                    <p:anim calcmode="lin" valueType="num">
                                      <p:cBhvr>
                                        <p:cTn id="207" dur="500" fill="hold"/>
                                        <p:tgtEl>
                                          <p:spTgt spid="210"/>
                                        </p:tgtEl>
                                        <p:attrNameLst>
                                          <p:attrName>style.rotation</p:attrName>
                                        </p:attrNameLst>
                                      </p:cBhvr>
                                      <p:tavLst>
                                        <p:tav tm="0">
                                          <p:val>
                                            <p:fltVal val="360"/>
                                          </p:val>
                                        </p:tav>
                                        <p:tav tm="100000">
                                          <p:val>
                                            <p:fltVal val="0"/>
                                          </p:val>
                                        </p:tav>
                                      </p:tavLst>
                                    </p:anim>
                                    <p:animEffect transition="in" filter="fade">
                                      <p:cBhvr>
                                        <p:cTn id="208" dur="500"/>
                                        <p:tgtEl>
                                          <p:spTgt spid="210"/>
                                        </p:tgtEl>
                                      </p:cBhvr>
                                    </p:animEffect>
                                  </p:childTnLst>
                                </p:cTn>
                              </p:par>
                              <p:par>
                                <p:cTn id="209" presetID="49" presetClass="entr" presetSubtype="0" decel="100000" fill="hold" grpId="0" nodeType="withEffect">
                                  <p:stCondLst>
                                    <p:cond delay="0"/>
                                  </p:stCondLst>
                                  <p:childTnLst>
                                    <p:set>
                                      <p:cBhvr>
                                        <p:cTn id="210" dur="1" fill="hold">
                                          <p:stCondLst>
                                            <p:cond delay="0"/>
                                          </p:stCondLst>
                                        </p:cTn>
                                        <p:tgtEl>
                                          <p:spTgt spid="209"/>
                                        </p:tgtEl>
                                        <p:attrNameLst>
                                          <p:attrName>style.visibility</p:attrName>
                                        </p:attrNameLst>
                                      </p:cBhvr>
                                      <p:to>
                                        <p:strVal val="visible"/>
                                      </p:to>
                                    </p:set>
                                    <p:anim calcmode="lin" valueType="num">
                                      <p:cBhvr>
                                        <p:cTn id="211" dur="500" fill="hold"/>
                                        <p:tgtEl>
                                          <p:spTgt spid="209"/>
                                        </p:tgtEl>
                                        <p:attrNameLst>
                                          <p:attrName>ppt_w</p:attrName>
                                        </p:attrNameLst>
                                      </p:cBhvr>
                                      <p:tavLst>
                                        <p:tav tm="0">
                                          <p:val>
                                            <p:fltVal val="0"/>
                                          </p:val>
                                        </p:tav>
                                        <p:tav tm="100000">
                                          <p:val>
                                            <p:strVal val="#ppt_w"/>
                                          </p:val>
                                        </p:tav>
                                      </p:tavLst>
                                    </p:anim>
                                    <p:anim calcmode="lin" valueType="num">
                                      <p:cBhvr>
                                        <p:cTn id="212" dur="500" fill="hold"/>
                                        <p:tgtEl>
                                          <p:spTgt spid="209"/>
                                        </p:tgtEl>
                                        <p:attrNameLst>
                                          <p:attrName>ppt_h</p:attrName>
                                        </p:attrNameLst>
                                      </p:cBhvr>
                                      <p:tavLst>
                                        <p:tav tm="0">
                                          <p:val>
                                            <p:fltVal val="0"/>
                                          </p:val>
                                        </p:tav>
                                        <p:tav tm="100000">
                                          <p:val>
                                            <p:strVal val="#ppt_h"/>
                                          </p:val>
                                        </p:tav>
                                      </p:tavLst>
                                    </p:anim>
                                    <p:anim calcmode="lin" valueType="num">
                                      <p:cBhvr>
                                        <p:cTn id="213" dur="500" fill="hold"/>
                                        <p:tgtEl>
                                          <p:spTgt spid="209"/>
                                        </p:tgtEl>
                                        <p:attrNameLst>
                                          <p:attrName>style.rotation</p:attrName>
                                        </p:attrNameLst>
                                      </p:cBhvr>
                                      <p:tavLst>
                                        <p:tav tm="0">
                                          <p:val>
                                            <p:fltVal val="360"/>
                                          </p:val>
                                        </p:tav>
                                        <p:tav tm="100000">
                                          <p:val>
                                            <p:fltVal val="0"/>
                                          </p:val>
                                        </p:tav>
                                      </p:tavLst>
                                    </p:anim>
                                    <p:animEffect transition="in" filter="fade">
                                      <p:cBhvr>
                                        <p:cTn id="214" dur="500"/>
                                        <p:tgtEl>
                                          <p:spTgt spid="209"/>
                                        </p:tgtEl>
                                      </p:cBhvr>
                                    </p:animEffect>
                                  </p:childTnLst>
                                </p:cTn>
                              </p:par>
                            </p:childTnLst>
                          </p:cTn>
                        </p:par>
                      </p:childTnLst>
                    </p:cTn>
                  </p:par>
                  <p:par>
                    <p:cTn id="215" fill="hold">
                      <p:stCondLst>
                        <p:cond delay="indefinite"/>
                      </p:stCondLst>
                      <p:childTnLst>
                        <p:par>
                          <p:cTn id="216" fill="hold">
                            <p:stCondLst>
                              <p:cond delay="0"/>
                            </p:stCondLst>
                            <p:childTnLst>
                              <p:par>
                                <p:cTn id="217" presetID="22" presetClass="entr" presetSubtype="4" fill="hold" nodeType="clickEffect">
                                  <p:stCondLst>
                                    <p:cond delay="0"/>
                                  </p:stCondLst>
                                  <p:childTnLst>
                                    <p:set>
                                      <p:cBhvr>
                                        <p:cTn id="218" dur="1" fill="hold">
                                          <p:stCondLst>
                                            <p:cond delay="0"/>
                                          </p:stCondLst>
                                        </p:cTn>
                                        <p:tgtEl>
                                          <p:spTgt spid="231"/>
                                        </p:tgtEl>
                                        <p:attrNameLst>
                                          <p:attrName>style.visibility</p:attrName>
                                        </p:attrNameLst>
                                      </p:cBhvr>
                                      <p:to>
                                        <p:strVal val="visible"/>
                                      </p:to>
                                    </p:set>
                                    <p:animEffect transition="in" filter="wipe(down)">
                                      <p:cBhvr>
                                        <p:cTn id="219" dur="5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155" grpId="0" animBg="1"/>
      <p:bldP spid="156" grpId="0" animBg="1"/>
      <p:bldP spid="157" grpId="0"/>
      <p:bldP spid="130" grpId="0"/>
      <p:bldP spid="131" grpId="0" animBg="1"/>
      <p:bldP spid="132" grpId="0"/>
      <p:bldP spid="133" grpId="0"/>
      <p:bldP spid="170" grpId="0" animBg="1"/>
      <p:bldP spid="171" grpId="0" animBg="1"/>
      <p:bldP spid="172" grpId="0" animBg="1"/>
      <p:bldP spid="173" grpId="0"/>
      <p:bldP spid="188" grpId="0" animBg="1"/>
      <p:bldP spid="189" grpId="0" animBg="1"/>
      <p:bldP spid="190" grpId="0" animBg="1"/>
      <p:bldP spid="191" grpId="0"/>
      <p:bldP spid="197" grpId="0"/>
      <p:bldP spid="198" grpId="0" animBg="1"/>
      <p:bldP spid="199" grpId="0"/>
      <p:bldP spid="207" grpId="0" animBg="1"/>
      <p:bldP spid="208" grpId="0" animBg="1"/>
      <p:bldP spid="209" grpId="0" animBg="1"/>
      <p:bldP spid="2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矩形 136"/>
          <p:cNvSpPr/>
          <p:nvPr/>
        </p:nvSpPr>
        <p:spPr>
          <a:xfrm>
            <a:off x="4747532" y="2284558"/>
            <a:ext cx="4012743" cy="573133"/>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lIns="68579" tIns="34289" rIns="68579" bIns="34289" rtlCol="0" anchor="ctr"/>
          <a:lstStyle/>
          <a:p>
            <a:pPr algn="ctr"/>
            <a:endParaRPr lang="en-US" altLang="zh-CN" sz="1200" b="1" dirty="0"/>
          </a:p>
          <a:p>
            <a:pPr algn="ctr"/>
            <a:r>
              <a:rPr lang="en-US" altLang="zh-CN" sz="1200" b="1" dirty="0"/>
              <a:t>TCP</a:t>
            </a:r>
            <a:endParaRPr lang="zh-CN" altLang="en-US" sz="1200" b="1" dirty="0"/>
          </a:p>
        </p:txBody>
      </p:sp>
      <p:sp>
        <p:nvSpPr>
          <p:cNvPr id="23" name="矩形 22"/>
          <p:cNvSpPr/>
          <p:nvPr/>
        </p:nvSpPr>
        <p:spPr>
          <a:xfrm>
            <a:off x="383723" y="2299611"/>
            <a:ext cx="2312530" cy="573133"/>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lIns="68579" tIns="34289" rIns="68579" bIns="34289" rtlCol="0" anchor="ctr"/>
          <a:lstStyle/>
          <a:p>
            <a:pPr algn="ctr"/>
            <a:endParaRPr lang="en-US" altLang="zh-CN" sz="1200" b="1" dirty="0"/>
          </a:p>
          <a:p>
            <a:pPr algn="ctr"/>
            <a:r>
              <a:rPr lang="en-US" altLang="zh-CN" sz="1200" b="1" dirty="0"/>
              <a:t>UDP</a:t>
            </a:r>
            <a:endParaRPr lang="zh-CN" altLang="en-US" sz="1200" b="1" dirty="0"/>
          </a:p>
        </p:txBody>
      </p:sp>
      <p:sp>
        <p:nvSpPr>
          <p:cNvPr id="92" name="矩形 91"/>
          <p:cNvSpPr/>
          <p:nvPr/>
        </p:nvSpPr>
        <p:spPr>
          <a:xfrm>
            <a:off x="8147955" y="1254035"/>
            <a:ext cx="612322" cy="38208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r>
              <a:rPr lang="en-US" altLang="zh-CN" sz="1400" b="1" dirty="0"/>
              <a:t>HTTPS</a:t>
            </a:r>
            <a:endParaRPr lang="zh-CN" altLang="en-US" sz="1400" b="1" dirty="0"/>
          </a:p>
        </p:txBody>
      </p:sp>
      <p:sp>
        <p:nvSpPr>
          <p:cNvPr id="93" name="矩形 92"/>
          <p:cNvSpPr/>
          <p:nvPr/>
        </p:nvSpPr>
        <p:spPr>
          <a:xfrm>
            <a:off x="4747533" y="1254035"/>
            <a:ext cx="612322" cy="38208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r>
              <a:rPr lang="en-US" altLang="zh-CN" sz="1400" b="1" dirty="0"/>
              <a:t>BGP</a:t>
            </a:r>
            <a:endParaRPr lang="zh-CN" altLang="en-US" sz="1400" b="1" dirty="0"/>
          </a:p>
        </p:txBody>
      </p:sp>
      <p:sp>
        <p:nvSpPr>
          <p:cNvPr id="94" name="矩形 93"/>
          <p:cNvSpPr/>
          <p:nvPr/>
        </p:nvSpPr>
        <p:spPr>
          <a:xfrm>
            <a:off x="5597639" y="1254035"/>
            <a:ext cx="612322" cy="38208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r>
              <a:rPr lang="en-US" altLang="zh-CN" sz="1400" b="1" dirty="0"/>
              <a:t>FTP</a:t>
            </a:r>
            <a:endParaRPr lang="zh-CN" altLang="en-US" sz="1400" b="1" dirty="0"/>
          </a:p>
        </p:txBody>
      </p:sp>
      <p:sp>
        <p:nvSpPr>
          <p:cNvPr id="96" name="矩形 95"/>
          <p:cNvSpPr/>
          <p:nvPr/>
        </p:nvSpPr>
        <p:spPr>
          <a:xfrm>
            <a:off x="7297851" y="1254035"/>
            <a:ext cx="612322" cy="38208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r>
              <a:rPr lang="en-US" altLang="zh-CN" sz="1400" b="1" dirty="0"/>
              <a:t>HTTP</a:t>
            </a:r>
            <a:endParaRPr lang="zh-CN" altLang="en-US" sz="1400" b="1" dirty="0"/>
          </a:p>
        </p:txBody>
      </p:sp>
      <p:sp>
        <p:nvSpPr>
          <p:cNvPr id="97" name="矩形 96"/>
          <p:cNvSpPr/>
          <p:nvPr/>
        </p:nvSpPr>
        <p:spPr>
          <a:xfrm>
            <a:off x="6447744" y="1254035"/>
            <a:ext cx="612322" cy="38208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r>
              <a:rPr lang="en-US" altLang="zh-CN" sz="1400" b="1" dirty="0"/>
              <a:t>SMTP</a:t>
            </a:r>
            <a:endParaRPr lang="zh-CN" altLang="en-US" sz="1400" b="1" dirty="0"/>
          </a:p>
        </p:txBody>
      </p:sp>
      <p:sp>
        <p:nvSpPr>
          <p:cNvPr id="98" name="矩形 97"/>
          <p:cNvSpPr/>
          <p:nvPr/>
        </p:nvSpPr>
        <p:spPr>
          <a:xfrm>
            <a:off x="383724" y="1254035"/>
            <a:ext cx="612322" cy="38208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r>
              <a:rPr lang="en-US" altLang="zh-CN" sz="1400" b="1" dirty="0"/>
              <a:t>DNS</a:t>
            </a:r>
            <a:endParaRPr lang="zh-CN" altLang="en-US" sz="1400" b="1" dirty="0"/>
          </a:p>
        </p:txBody>
      </p:sp>
      <p:sp>
        <p:nvSpPr>
          <p:cNvPr id="99" name="矩形 98"/>
          <p:cNvSpPr/>
          <p:nvPr/>
        </p:nvSpPr>
        <p:spPr>
          <a:xfrm>
            <a:off x="1233831" y="1254035"/>
            <a:ext cx="612322" cy="38208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r>
              <a:rPr lang="en-US" altLang="zh-CN" sz="1400" b="1" dirty="0"/>
              <a:t>DHCP</a:t>
            </a:r>
            <a:endParaRPr lang="zh-CN" altLang="en-US" sz="1400" b="1" dirty="0"/>
          </a:p>
        </p:txBody>
      </p:sp>
      <p:sp>
        <p:nvSpPr>
          <p:cNvPr id="100" name="矩形 99"/>
          <p:cNvSpPr/>
          <p:nvPr/>
        </p:nvSpPr>
        <p:spPr>
          <a:xfrm>
            <a:off x="2083936" y="1254035"/>
            <a:ext cx="612322" cy="38208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r>
              <a:rPr lang="en-US" altLang="zh-CN" sz="1400" b="1" dirty="0"/>
              <a:t>RIP</a:t>
            </a:r>
            <a:endParaRPr lang="zh-CN" altLang="en-US" sz="1400" b="1" dirty="0"/>
          </a:p>
        </p:txBody>
      </p:sp>
      <p:sp>
        <p:nvSpPr>
          <p:cNvPr id="6" name="椭圆 5"/>
          <p:cNvSpPr/>
          <p:nvPr/>
        </p:nvSpPr>
        <p:spPr>
          <a:xfrm>
            <a:off x="418371" y="2028099"/>
            <a:ext cx="543028" cy="543028"/>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lIns="68579" tIns="34289" rIns="68579" bIns="34289" rtlCol="0" anchor="ctr"/>
          <a:lstStyle/>
          <a:p>
            <a:pPr algn="ctr"/>
            <a:r>
              <a:rPr lang="en-US" altLang="zh-CN" sz="1200" b="1" dirty="0"/>
              <a:t>53</a:t>
            </a:r>
            <a:endParaRPr lang="zh-CN" altLang="en-US" sz="1200" b="1" dirty="0"/>
          </a:p>
        </p:txBody>
      </p:sp>
      <p:sp>
        <p:nvSpPr>
          <p:cNvPr id="102" name="椭圆 101"/>
          <p:cNvSpPr/>
          <p:nvPr/>
        </p:nvSpPr>
        <p:spPr>
          <a:xfrm>
            <a:off x="1268477" y="2028099"/>
            <a:ext cx="543028" cy="543028"/>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lIns="68579" tIns="34289" rIns="68579" bIns="34289" rtlCol="0" anchor="ctr"/>
          <a:lstStyle/>
          <a:p>
            <a:pPr algn="ctr"/>
            <a:r>
              <a:rPr lang="en-US" altLang="zh-CN" sz="1200" b="1" dirty="0"/>
              <a:t>67/</a:t>
            </a:r>
            <a:endParaRPr lang="en-US" altLang="zh-CN" sz="1200" b="1" dirty="0"/>
          </a:p>
          <a:p>
            <a:pPr algn="ctr"/>
            <a:r>
              <a:rPr lang="en-US" altLang="zh-CN" sz="1200" b="1" dirty="0"/>
              <a:t>68</a:t>
            </a:r>
            <a:endParaRPr lang="zh-CN" altLang="en-US" sz="1200" b="1" dirty="0"/>
          </a:p>
        </p:txBody>
      </p:sp>
      <p:sp>
        <p:nvSpPr>
          <p:cNvPr id="103" name="椭圆 102"/>
          <p:cNvSpPr/>
          <p:nvPr/>
        </p:nvSpPr>
        <p:spPr>
          <a:xfrm>
            <a:off x="2118582" y="2028099"/>
            <a:ext cx="543028" cy="543028"/>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lIns="68579" tIns="34289" rIns="68579" bIns="34289" rtlCol="0" anchor="ctr"/>
          <a:lstStyle/>
          <a:p>
            <a:pPr algn="ctr"/>
            <a:r>
              <a:rPr lang="en-US" altLang="zh-CN" sz="1200" b="1" dirty="0"/>
              <a:t>520</a:t>
            </a:r>
            <a:endParaRPr lang="zh-CN" altLang="en-US" sz="1200" b="1" dirty="0"/>
          </a:p>
        </p:txBody>
      </p:sp>
      <p:sp>
        <p:nvSpPr>
          <p:cNvPr id="104" name="椭圆 103"/>
          <p:cNvSpPr/>
          <p:nvPr/>
        </p:nvSpPr>
        <p:spPr>
          <a:xfrm>
            <a:off x="4782178" y="2028098"/>
            <a:ext cx="543028" cy="543028"/>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lIns="68579" tIns="34289" rIns="68579" bIns="34289" rtlCol="0" anchor="ctr"/>
          <a:lstStyle/>
          <a:p>
            <a:pPr algn="ctr"/>
            <a:r>
              <a:rPr lang="en-US" altLang="zh-CN" sz="1200" b="1" dirty="0"/>
              <a:t>179</a:t>
            </a:r>
            <a:endParaRPr lang="zh-CN" altLang="en-US" sz="1200" b="1" dirty="0"/>
          </a:p>
        </p:txBody>
      </p:sp>
      <p:sp>
        <p:nvSpPr>
          <p:cNvPr id="107" name="椭圆 106"/>
          <p:cNvSpPr/>
          <p:nvPr/>
        </p:nvSpPr>
        <p:spPr>
          <a:xfrm>
            <a:off x="5632284" y="2028098"/>
            <a:ext cx="543028" cy="543028"/>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lIns="68579" tIns="34289" rIns="68579" bIns="34289" rtlCol="0" anchor="ctr"/>
          <a:lstStyle/>
          <a:p>
            <a:pPr algn="ctr"/>
            <a:r>
              <a:rPr lang="en-US" altLang="zh-CN" sz="1200" b="1" dirty="0"/>
              <a:t>21/</a:t>
            </a:r>
            <a:endParaRPr lang="en-US" altLang="zh-CN" sz="1200" b="1" dirty="0"/>
          </a:p>
          <a:p>
            <a:pPr algn="ctr"/>
            <a:r>
              <a:rPr lang="en-US" altLang="zh-CN" sz="1200" b="1" dirty="0"/>
              <a:t>20</a:t>
            </a:r>
            <a:endParaRPr lang="zh-CN" altLang="en-US" sz="1200" b="1" dirty="0"/>
          </a:p>
        </p:txBody>
      </p:sp>
      <p:sp>
        <p:nvSpPr>
          <p:cNvPr id="108" name="椭圆 107"/>
          <p:cNvSpPr/>
          <p:nvPr/>
        </p:nvSpPr>
        <p:spPr>
          <a:xfrm>
            <a:off x="6482391" y="2028098"/>
            <a:ext cx="543028" cy="543028"/>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lIns="68579" tIns="34289" rIns="68579" bIns="34289" rtlCol="0" anchor="ctr"/>
          <a:lstStyle/>
          <a:p>
            <a:pPr algn="ctr"/>
            <a:r>
              <a:rPr lang="en-US" altLang="zh-CN" sz="1200" b="1" dirty="0"/>
              <a:t>25</a:t>
            </a:r>
            <a:endParaRPr lang="zh-CN" altLang="en-US" sz="1200" b="1" dirty="0"/>
          </a:p>
        </p:txBody>
      </p:sp>
      <p:sp>
        <p:nvSpPr>
          <p:cNvPr id="109" name="椭圆 108"/>
          <p:cNvSpPr/>
          <p:nvPr/>
        </p:nvSpPr>
        <p:spPr>
          <a:xfrm>
            <a:off x="7332498" y="2028096"/>
            <a:ext cx="543028" cy="543028"/>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lIns="68579" tIns="34289" rIns="68579" bIns="34289" rtlCol="0" anchor="ctr"/>
          <a:lstStyle/>
          <a:p>
            <a:pPr algn="ctr"/>
            <a:r>
              <a:rPr lang="en-US" altLang="zh-CN" sz="1200" b="1" dirty="0"/>
              <a:t>80</a:t>
            </a:r>
            <a:endParaRPr lang="zh-CN" altLang="en-US" sz="1200" b="1" dirty="0"/>
          </a:p>
        </p:txBody>
      </p:sp>
      <p:sp>
        <p:nvSpPr>
          <p:cNvPr id="110" name="椭圆 109"/>
          <p:cNvSpPr/>
          <p:nvPr/>
        </p:nvSpPr>
        <p:spPr>
          <a:xfrm>
            <a:off x="8182602" y="2028096"/>
            <a:ext cx="543028" cy="543028"/>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lIns="68579" tIns="34289" rIns="68579" bIns="34289" rtlCol="0" anchor="ctr"/>
          <a:lstStyle/>
          <a:p>
            <a:pPr algn="ctr"/>
            <a:r>
              <a:rPr lang="en-US" altLang="zh-CN" sz="1200" b="1" dirty="0"/>
              <a:t>443</a:t>
            </a:r>
            <a:endParaRPr lang="zh-CN" altLang="en-US" sz="1200" b="1" dirty="0"/>
          </a:p>
        </p:txBody>
      </p:sp>
      <p:grpSp>
        <p:nvGrpSpPr>
          <p:cNvPr id="27" name="组合 26"/>
          <p:cNvGrpSpPr/>
          <p:nvPr/>
        </p:nvGrpSpPr>
        <p:grpSpPr>
          <a:xfrm>
            <a:off x="689885" y="1636123"/>
            <a:ext cx="1700213" cy="391976"/>
            <a:chOff x="919845" y="2181497"/>
            <a:chExt cx="2266951" cy="522635"/>
          </a:xfrm>
        </p:grpSpPr>
        <p:cxnSp>
          <p:nvCxnSpPr>
            <p:cNvPr id="8" name="直接箭头连接符 7"/>
            <p:cNvCxnSpPr>
              <a:stCxn id="98" idx="2"/>
              <a:endCxn id="6" idx="0"/>
            </p:cNvCxnSpPr>
            <p:nvPr/>
          </p:nvCxnSpPr>
          <p:spPr>
            <a:xfrm flipH="1">
              <a:off x="919845" y="2181497"/>
              <a:ext cx="1" cy="5226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a:stCxn id="99" idx="2"/>
              <a:endCxn id="102" idx="0"/>
            </p:cNvCxnSpPr>
            <p:nvPr/>
          </p:nvCxnSpPr>
          <p:spPr>
            <a:xfrm flipH="1">
              <a:off x="2053320" y="2181497"/>
              <a:ext cx="1" cy="52263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stCxn id="100" idx="2"/>
              <a:endCxn id="103" idx="0"/>
            </p:cNvCxnSpPr>
            <p:nvPr/>
          </p:nvCxnSpPr>
          <p:spPr>
            <a:xfrm flipH="1">
              <a:off x="3186795" y="2181497"/>
              <a:ext cx="1" cy="52263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p:nvGrpSpPr>
        <p:grpSpPr>
          <a:xfrm>
            <a:off x="5053693" y="1636123"/>
            <a:ext cx="3400424" cy="391974"/>
            <a:chOff x="6738256" y="2181497"/>
            <a:chExt cx="4533899" cy="522632"/>
          </a:xfrm>
        </p:grpSpPr>
        <p:cxnSp>
          <p:nvCxnSpPr>
            <p:cNvPr id="119" name="直接箭头连接符 118"/>
            <p:cNvCxnSpPr>
              <a:stCxn id="93" idx="2"/>
              <a:endCxn id="104" idx="0"/>
            </p:cNvCxnSpPr>
            <p:nvPr/>
          </p:nvCxnSpPr>
          <p:spPr>
            <a:xfrm flipH="1">
              <a:off x="6738256" y="2181497"/>
              <a:ext cx="1" cy="5226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a:stCxn id="94" idx="2"/>
              <a:endCxn id="107" idx="0"/>
            </p:cNvCxnSpPr>
            <p:nvPr/>
          </p:nvCxnSpPr>
          <p:spPr>
            <a:xfrm flipH="1">
              <a:off x="7871731" y="2181497"/>
              <a:ext cx="1" cy="5226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a:stCxn id="97" idx="2"/>
              <a:endCxn id="108" idx="0"/>
            </p:cNvCxnSpPr>
            <p:nvPr/>
          </p:nvCxnSpPr>
          <p:spPr>
            <a:xfrm flipH="1">
              <a:off x="9005206" y="2181497"/>
              <a:ext cx="1" cy="5226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a:stCxn id="96" idx="2"/>
              <a:endCxn id="109" idx="0"/>
            </p:cNvCxnSpPr>
            <p:nvPr/>
          </p:nvCxnSpPr>
          <p:spPr>
            <a:xfrm flipH="1">
              <a:off x="10138681" y="2181497"/>
              <a:ext cx="1" cy="5226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a:stCxn id="92" idx="2"/>
              <a:endCxn id="110" idx="0"/>
            </p:cNvCxnSpPr>
            <p:nvPr/>
          </p:nvCxnSpPr>
          <p:spPr>
            <a:xfrm flipH="1">
              <a:off x="11272154" y="2181497"/>
              <a:ext cx="1" cy="5226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8" name="矩形 137"/>
          <p:cNvSpPr/>
          <p:nvPr/>
        </p:nvSpPr>
        <p:spPr>
          <a:xfrm>
            <a:off x="383723" y="3722112"/>
            <a:ext cx="8376553" cy="573133"/>
          </a:xfrm>
          <a:prstGeom prst="rect">
            <a:avLst/>
          </a:prstGeom>
          <a:solidFill>
            <a:schemeClr val="accent6"/>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lIns="68579" tIns="34289" rIns="68579" bIns="34289" rtlCol="0" anchor="ctr"/>
          <a:lstStyle/>
          <a:p>
            <a:pPr algn="ctr"/>
            <a:endParaRPr lang="en-US" altLang="zh-CN" sz="1400" b="1" dirty="0">
              <a:solidFill>
                <a:schemeClr val="tx1"/>
              </a:solidFill>
            </a:endParaRPr>
          </a:p>
          <a:p>
            <a:pPr algn="ctr"/>
            <a:r>
              <a:rPr lang="en-US" altLang="zh-CN" sz="1400" b="1" dirty="0">
                <a:solidFill>
                  <a:schemeClr val="tx1"/>
                </a:solidFill>
              </a:rPr>
              <a:t>IP</a:t>
            </a:r>
            <a:endParaRPr lang="zh-CN" altLang="en-US" sz="1400" b="1" dirty="0">
              <a:solidFill>
                <a:schemeClr val="tx1"/>
              </a:solidFill>
            </a:endParaRPr>
          </a:p>
        </p:txBody>
      </p:sp>
      <p:sp>
        <p:nvSpPr>
          <p:cNvPr id="139" name="文本框 138"/>
          <p:cNvSpPr txBox="1"/>
          <p:nvPr/>
        </p:nvSpPr>
        <p:spPr>
          <a:xfrm>
            <a:off x="383723" y="3750968"/>
            <a:ext cx="2312531" cy="284691"/>
          </a:xfrm>
          <a:prstGeom prst="rect">
            <a:avLst/>
          </a:prstGeom>
          <a:noFill/>
        </p:spPr>
        <p:txBody>
          <a:bodyPr wrap="square" lIns="68579" tIns="34289" rIns="68579" bIns="34289" rtlCol="0">
            <a:spAutoFit/>
          </a:bodyPr>
          <a:lstStyle/>
          <a:p>
            <a:pPr algn="ctr"/>
            <a:r>
              <a:rPr lang="zh-CN" altLang="en-US" sz="1400" b="1" dirty="0">
                <a:latin typeface="+mn-ea"/>
              </a:rPr>
              <a:t>协议字段值</a:t>
            </a:r>
            <a:r>
              <a:rPr lang="en-US" altLang="zh-CN" sz="1400" b="1" dirty="0">
                <a:latin typeface="+mn-ea"/>
              </a:rPr>
              <a:t>=17</a:t>
            </a:r>
            <a:endParaRPr lang="zh-CN" altLang="en-US" sz="1400" b="1" dirty="0">
              <a:latin typeface="+mn-ea"/>
            </a:endParaRPr>
          </a:p>
        </p:txBody>
      </p:sp>
      <p:sp>
        <p:nvSpPr>
          <p:cNvPr id="140" name="文本框 139"/>
          <p:cNvSpPr txBox="1"/>
          <p:nvPr/>
        </p:nvSpPr>
        <p:spPr>
          <a:xfrm>
            <a:off x="4747532" y="3750968"/>
            <a:ext cx="4012743" cy="284691"/>
          </a:xfrm>
          <a:prstGeom prst="rect">
            <a:avLst/>
          </a:prstGeom>
          <a:noFill/>
        </p:spPr>
        <p:txBody>
          <a:bodyPr wrap="square" lIns="68579" tIns="34289" rIns="68579" bIns="34289" rtlCol="0">
            <a:spAutoFit/>
          </a:bodyPr>
          <a:lstStyle/>
          <a:p>
            <a:pPr algn="ctr"/>
            <a:r>
              <a:rPr lang="zh-CN" altLang="en-US" sz="1400" b="1" dirty="0">
                <a:latin typeface="+mn-ea"/>
              </a:rPr>
              <a:t>协议字段值</a:t>
            </a:r>
            <a:r>
              <a:rPr lang="en-US" altLang="zh-CN" sz="1400" b="1" dirty="0">
                <a:latin typeface="+mn-ea"/>
              </a:rPr>
              <a:t>=6</a:t>
            </a:r>
            <a:endParaRPr lang="zh-CN" altLang="en-US" sz="1400" b="1" dirty="0">
              <a:latin typeface="+mn-ea"/>
            </a:endParaRPr>
          </a:p>
        </p:txBody>
      </p:sp>
      <p:grpSp>
        <p:nvGrpSpPr>
          <p:cNvPr id="29" name="组合 28"/>
          <p:cNvGrpSpPr/>
          <p:nvPr/>
        </p:nvGrpSpPr>
        <p:grpSpPr>
          <a:xfrm>
            <a:off x="1539987" y="2857691"/>
            <a:ext cx="5207588" cy="879473"/>
            <a:chOff x="2053317" y="3810253"/>
            <a:chExt cx="6943450" cy="1172631"/>
          </a:xfrm>
        </p:grpSpPr>
        <p:cxnSp>
          <p:nvCxnSpPr>
            <p:cNvPr id="141" name="直接箭头连接符 140"/>
            <p:cNvCxnSpPr/>
            <p:nvPr/>
          </p:nvCxnSpPr>
          <p:spPr>
            <a:xfrm>
              <a:off x="2053317" y="3830323"/>
              <a:ext cx="0" cy="11525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p:nvPr/>
          </p:nvCxnSpPr>
          <p:spPr>
            <a:xfrm>
              <a:off x="8996767" y="3810253"/>
              <a:ext cx="0" cy="11525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3" name="矩形 142"/>
          <p:cNvSpPr/>
          <p:nvPr/>
        </p:nvSpPr>
        <p:spPr>
          <a:xfrm>
            <a:off x="3443697" y="2924327"/>
            <a:ext cx="612322" cy="382089"/>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r>
              <a:rPr lang="en-US" altLang="zh-CN" sz="1200" b="1" dirty="0">
                <a:solidFill>
                  <a:schemeClr val="tx1"/>
                </a:solidFill>
              </a:rPr>
              <a:t>OSPF</a:t>
            </a:r>
            <a:endParaRPr lang="zh-CN" altLang="en-US" sz="1200" b="1" dirty="0">
              <a:solidFill>
                <a:schemeClr val="tx1"/>
              </a:solidFill>
            </a:endParaRPr>
          </a:p>
        </p:txBody>
      </p:sp>
      <p:cxnSp>
        <p:nvCxnSpPr>
          <p:cNvPr id="144" name="直接箭头连接符 143"/>
          <p:cNvCxnSpPr/>
          <p:nvPr/>
        </p:nvCxnSpPr>
        <p:spPr>
          <a:xfrm>
            <a:off x="3749858" y="3304954"/>
            <a:ext cx="0" cy="4171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6" name="文本框 145"/>
          <p:cNvSpPr txBox="1"/>
          <p:nvPr/>
        </p:nvSpPr>
        <p:spPr>
          <a:xfrm>
            <a:off x="3027928" y="3750967"/>
            <a:ext cx="1387928" cy="284691"/>
          </a:xfrm>
          <a:prstGeom prst="rect">
            <a:avLst/>
          </a:prstGeom>
          <a:noFill/>
        </p:spPr>
        <p:txBody>
          <a:bodyPr wrap="square" lIns="68579" tIns="34289" rIns="68579" bIns="34289" rtlCol="0">
            <a:spAutoFit/>
          </a:bodyPr>
          <a:lstStyle/>
          <a:p>
            <a:pPr algn="ctr"/>
            <a:r>
              <a:rPr lang="zh-CN" altLang="en-US" sz="1400" b="1" dirty="0">
                <a:latin typeface="+mn-ea"/>
              </a:rPr>
              <a:t>协议字段值</a:t>
            </a:r>
            <a:r>
              <a:rPr lang="en-US" altLang="zh-CN" sz="1400" b="1" dirty="0">
                <a:latin typeface="+mn-ea"/>
              </a:rPr>
              <a:t>=89</a:t>
            </a:r>
            <a:endParaRPr lang="zh-CN" altLang="en-US" sz="1400" b="1" dirty="0">
              <a:latin typeface="+mn-ea"/>
            </a:endParaRPr>
          </a:p>
        </p:txBody>
      </p:sp>
      <p:sp>
        <p:nvSpPr>
          <p:cNvPr id="42" name="AutoShape 5"/>
          <p:cNvSpPr>
            <a:spLocks noChangeArrowheads="1"/>
          </p:cNvSpPr>
          <p:nvPr/>
        </p:nvSpPr>
        <p:spPr bwMode="auto">
          <a:xfrm>
            <a:off x="545145" y="673929"/>
            <a:ext cx="8053710" cy="353930"/>
          </a:xfrm>
          <a:prstGeom prst="roundRect">
            <a:avLst>
              <a:gd name="adj" fmla="val 16667"/>
            </a:avLst>
          </a:prstGeom>
          <a:solidFill>
            <a:srgbClr val="00B050"/>
          </a:solidFill>
          <a:ln>
            <a:noFill/>
          </a:ln>
          <a:effectLst/>
        </p:spPr>
        <p:txBody>
          <a:bodyPr wrap="none" lIns="91436" tIns="45718" rIns="91436" bIns="45718" anchor="ctr"/>
          <a:lstStyle/>
          <a:p>
            <a:pPr algn="ctr"/>
            <a:r>
              <a:rPr lang="zh-CN" altLang="en-US" b="1" dirty="0">
                <a:solidFill>
                  <a:schemeClr val="bg1"/>
                </a:solidFill>
              </a:rPr>
              <a:t>使用端口的发送方的复用和分用</a:t>
            </a:r>
            <a:endParaRPr lang="zh-CN" altLang="en-US" b="1" dirty="0">
              <a:solidFill>
                <a:schemeClr val="bg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800" decel="100000"/>
                                        <p:tgtEl>
                                          <p:spTgt spid="98"/>
                                        </p:tgtEl>
                                      </p:cBhvr>
                                    </p:animEffect>
                                    <p:anim calcmode="lin" valueType="num">
                                      <p:cBhvr>
                                        <p:cTn id="8" dur="800" decel="100000" fill="hold"/>
                                        <p:tgtEl>
                                          <p:spTgt spid="98"/>
                                        </p:tgtEl>
                                        <p:attrNameLst>
                                          <p:attrName>style.rotation</p:attrName>
                                        </p:attrNameLst>
                                      </p:cBhvr>
                                      <p:tavLst>
                                        <p:tav tm="0">
                                          <p:val>
                                            <p:fltVal val="-90"/>
                                          </p:val>
                                        </p:tav>
                                        <p:tav tm="100000">
                                          <p:val>
                                            <p:fltVal val="0"/>
                                          </p:val>
                                        </p:tav>
                                      </p:tavLst>
                                    </p:anim>
                                    <p:anim calcmode="lin" valueType="num">
                                      <p:cBhvr>
                                        <p:cTn id="9" dur="800" decel="100000" fill="hold"/>
                                        <p:tgtEl>
                                          <p:spTgt spid="98"/>
                                        </p:tgtEl>
                                        <p:attrNameLst>
                                          <p:attrName>ppt_x</p:attrName>
                                        </p:attrNameLst>
                                      </p:cBhvr>
                                      <p:tavLst>
                                        <p:tav tm="0">
                                          <p:val>
                                            <p:strVal val="#ppt_x+0.4"/>
                                          </p:val>
                                        </p:tav>
                                        <p:tav tm="100000">
                                          <p:val>
                                            <p:strVal val="#ppt_x-0.05"/>
                                          </p:val>
                                        </p:tav>
                                      </p:tavLst>
                                    </p:anim>
                                    <p:anim calcmode="lin" valueType="num">
                                      <p:cBhvr>
                                        <p:cTn id="10" dur="800" decel="100000" fill="hold"/>
                                        <p:tgtEl>
                                          <p:spTgt spid="98"/>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98"/>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98"/>
                                        </p:tgtEl>
                                        <p:attrNameLst>
                                          <p:attrName>ppt_y</p:attrName>
                                        </p:attrNameLst>
                                      </p:cBhvr>
                                      <p:tavLst>
                                        <p:tav tm="0">
                                          <p:val>
                                            <p:strVal val="#ppt_y+0.1"/>
                                          </p:val>
                                        </p:tav>
                                        <p:tav tm="100000">
                                          <p:val>
                                            <p:strVal val="#ppt_y"/>
                                          </p:val>
                                        </p:tav>
                                      </p:tavLst>
                                    </p:anim>
                                  </p:childTnLst>
                                </p:cTn>
                              </p:par>
                              <p:par>
                                <p:cTn id="13" presetID="30" presetClass="entr" presetSubtype="0" fill="hold" grpId="0" nodeType="withEffect">
                                  <p:stCondLst>
                                    <p:cond delay="0"/>
                                  </p:stCondLst>
                                  <p:childTnLst>
                                    <p:set>
                                      <p:cBhvr>
                                        <p:cTn id="14" dur="1" fill="hold">
                                          <p:stCondLst>
                                            <p:cond delay="0"/>
                                          </p:stCondLst>
                                        </p:cTn>
                                        <p:tgtEl>
                                          <p:spTgt spid="99"/>
                                        </p:tgtEl>
                                        <p:attrNameLst>
                                          <p:attrName>style.visibility</p:attrName>
                                        </p:attrNameLst>
                                      </p:cBhvr>
                                      <p:to>
                                        <p:strVal val="visible"/>
                                      </p:to>
                                    </p:set>
                                    <p:animEffect transition="in" filter="fade">
                                      <p:cBhvr>
                                        <p:cTn id="15" dur="800" decel="100000"/>
                                        <p:tgtEl>
                                          <p:spTgt spid="99"/>
                                        </p:tgtEl>
                                      </p:cBhvr>
                                    </p:animEffect>
                                    <p:anim calcmode="lin" valueType="num">
                                      <p:cBhvr>
                                        <p:cTn id="16" dur="800" decel="100000" fill="hold"/>
                                        <p:tgtEl>
                                          <p:spTgt spid="99"/>
                                        </p:tgtEl>
                                        <p:attrNameLst>
                                          <p:attrName>style.rotation</p:attrName>
                                        </p:attrNameLst>
                                      </p:cBhvr>
                                      <p:tavLst>
                                        <p:tav tm="0">
                                          <p:val>
                                            <p:fltVal val="-90"/>
                                          </p:val>
                                        </p:tav>
                                        <p:tav tm="100000">
                                          <p:val>
                                            <p:fltVal val="0"/>
                                          </p:val>
                                        </p:tav>
                                      </p:tavLst>
                                    </p:anim>
                                    <p:anim calcmode="lin" valueType="num">
                                      <p:cBhvr>
                                        <p:cTn id="17" dur="800" decel="100000" fill="hold"/>
                                        <p:tgtEl>
                                          <p:spTgt spid="99"/>
                                        </p:tgtEl>
                                        <p:attrNameLst>
                                          <p:attrName>ppt_x</p:attrName>
                                        </p:attrNameLst>
                                      </p:cBhvr>
                                      <p:tavLst>
                                        <p:tav tm="0">
                                          <p:val>
                                            <p:strVal val="#ppt_x+0.4"/>
                                          </p:val>
                                        </p:tav>
                                        <p:tav tm="100000">
                                          <p:val>
                                            <p:strVal val="#ppt_x-0.05"/>
                                          </p:val>
                                        </p:tav>
                                      </p:tavLst>
                                    </p:anim>
                                    <p:anim calcmode="lin" valueType="num">
                                      <p:cBhvr>
                                        <p:cTn id="18" dur="800" decel="100000" fill="hold"/>
                                        <p:tgtEl>
                                          <p:spTgt spid="99"/>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99"/>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99"/>
                                        </p:tgtEl>
                                        <p:attrNameLst>
                                          <p:attrName>ppt_y</p:attrName>
                                        </p:attrNameLst>
                                      </p:cBhvr>
                                      <p:tavLst>
                                        <p:tav tm="0">
                                          <p:val>
                                            <p:strVal val="#ppt_y+0.1"/>
                                          </p:val>
                                        </p:tav>
                                        <p:tav tm="100000">
                                          <p:val>
                                            <p:strVal val="#ppt_y"/>
                                          </p:val>
                                        </p:tav>
                                      </p:tavLst>
                                    </p:anim>
                                  </p:childTnLst>
                                </p:cTn>
                              </p:par>
                              <p:par>
                                <p:cTn id="21" presetID="30" presetClass="entr" presetSubtype="0" fill="hold" grpId="0" nodeType="withEffect">
                                  <p:stCondLst>
                                    <p:cond delay="0"/>
                                  </p:stCondLst>
                                  <p:childTnLst>
                                    <p:set>
                                      <p:cBhvr>
                                        <p:cTn id="22" dur="1" fill="hold">
                                          <p:stCondLst>
                                            <p:cond delay="0"/>
                                          </p:stCondLst>
                                        </p:cTn>
                                        <p:tgtEl>
                                          <p:spTgt spid="100"/>
                                        </p:tgtEl>
                                        <p:attrNameLst>
                                          <p:attrName>style.visibility</p:attrName>
                                        </p:attrNameLst>
                                      </p:cBhvr>
                                      <p:to>
                                        <p:strVal val="visible"/>
                                      </p:to>
                                    </p:set>
                                    <p:animEffect transition="in" filter="fade">
                                      <p:cBhvr>
                                        <p:cTn id="23" dur="800" decel="100000"/>
                                        <p:tgtEl>
                                          <p:spTgt spid="100"/>
                                        </p:tgtEl>
                                      </p:cBhvr>
                                    </p:animEffect>
                                    <p:anim calcmode="lin" valueType="num">
                                      <p:cBhvr>
                                        <p:cTn id="24" dur="800" decel="100000" fill="hold"/>
                                        <p:tgtEl>
                                          <p:spTgt spid="100"/>
                                        </p:tgtEl>
                                        <p:attrNameLst>
                                          <p:attrName>style.rotation</p:attrName>
                                        </p:attrNameLst>
                                      </p:cBhvr>
                                      <p:tavLst>
                                        <p:tav tm="0">
                                          <p:val>
                                            <p:fltVal val="-90"/>
                                          </p:val>
                                        </p:tav>
                                        <p:tav tm="100000">
                                          <p:val>
                                            <p:fltVal val="0"/>
                                          </p:val>
                                        </p:tav>
                                      </p:tavLst>
                                    </p:anim>
                                    <p:anim calcmode="lin" valueType="num">
                                      <p:cBhvr>
                                        <p:cTn id="25" dur="800" decel="100000" fill="hold"/>
                                        <p:tgtEl>
                                          <p:spTgt spid="100"/>
                                        </p:tgtEl>
                                        <p:attrNameLst>
                                          <p:attrName>ppt_x</p:attrName>
                                        </p:attrNameLst>
                                      </p:cBhvr>
                                      <p:tavLst>
                                        <p:tav tm="0">
                                          <p:val>
                                            <p:strVal val="#ppt_x+0.4"/>
                                          </p:val>
                                        </p:tav>
                                        <p:tav tm="100000">
                                          <p:val>
                                            <p:strVal val="#ppt_x-0.05"/>
                                          </p:val>
                                        </p:tav>
                                      </p:tavLst>
                                    </p:anim>
                                    <p:anim calcmode="lin" valueType="num">
                                      <p:cBhvr>
                                        <p:cTn id="26" dur="800" decel="100000" fill="hold"/>
                                        <p:tgtEl>
                                          <p:spTgt spid="100"/>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100"/>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100"/>
                                        </p:tgtEl>
                                        <p:attrNameLst>
                                          <p:attrName>ppt_y</p:attrName>
                                        </p:attrNameLst>
                                      </p:cBhvr>
                                      <p:tavLst>
                                        <p:tav tm="0">
                                          <p:val>
                                            <p:strVal val="#ppt_y+0.1"/>
                                          </p:val>
                                        </p:tav>
                                        <p:tav tm="100000">
                                          <p:val>
                                            <p:strVal val="#ppt_y"/>
                                          </p:val>
                                        </p:tav>
                                      </p:tavLst>
                                    </p:anim>
                                  </p:childTnLst>
                                </p:cTn>
                              </p:par>
                              <p:par>
                                <p:cTn id="29" presetID="30" presetClass="entr" presetSubtype="0" fill="hold" grpId="0" nodeType="withEffect">
                                  <p:stCondLst>
                                    <p:cond delay="0"/>
                                  </p:stCondLst>
                                  <p:childTnLst>
                                    <p:set>
                                      <p:cBhvr>
                                        <p:cTn id="30" dur="1" fill="hold">
                                          <p:stCondLst>
                                            <p:cond delay="0"/>
                                          </p:stCondLst>
                                        </p:cTn>
                                        <p:tgtEl>
                                          <p:spTgt spid="93"/>
                                        </p:tgtEl>
                                        <p:attrNameLst>
                                          <p:attrName>style.visibility</p:attrName>
                                        </p:attrNameLst>
                                      </p:cBhvr>
                                      <p:to>
                                        <p:strVal val="visible"/>
                                      </p:to>
                                    </p:set>
                                    <p:animEffect transition="in" filter="fade">
                                      <p:cBhvr>
                                        <p:cTn id="31" dur="800" decel="100000"/>
                                        <p:tgtEl>
                                          <p:spTgt spid="93"/>
                                        </p:tgtEl>
                                      </p:cBhvr>
                                    </p:animEffect>
                                    <p:anim calcmode="lin" valueType="num">
                                      <p:cBhvr>
                                        <p:cTn id="32" dur="800" decel="100000" fill="hold"/>
                                        <p:tgtEl>
                                          <p:spTgt spid="93"/>
                                        </p:tgtEl>
                                        <p:attrNameLst>
                                          <p:attrName>style.rotation</p:attrName>
                                        </p:attrNameLst>
                                      </p:cBhvr>
                                      <p:tavLst>
                                        <p:tav tm="0">
                                          <p:val>
                                            <p:fltVal val="-90"/>
                                          </p:val>
                                        </p:tav>
                                        <p:tav tm="100000">
                                          <p:val>
                                            <p:fltVal val="0"/>
                                          </p:val>
                                        </p:tav>
                                      </p:tavLst>
                                    </p:anim>
                                    <p:anim calcmode="lin" valueType="num">
                                      <p:cBhvr>
                                        <p:cTn id="33" dur="800" decel="100000" fill="hold"/>
                                        <p:tgtEl>
                                          <p:spTgt spid="93"/>
                                        </p:tgtEl>
                                        <p:attrNameLst>
                                          <p:attrName>ppt_x</p:attrName>
                                        </p:attrNameLst>
                                      </p:cBhvr>
                                      <p:tavLst>
                                        <p:tav tm="0">
                                          <p:val>
                                            <p:strVal val="#ppt_x+0.4"/>
                                          </p:val>
                                        </p:tav>
                                        <p:tav tm="100000">
                                          <p:val>
                                            <p:strVal val="#ppt_x-0.05"/>
                                          </p:val>
                                        </p:tav>
                                      </p:tavLst>
                                    </p:anim>
                                    <p:anim calcmode="lin" valueType="num">
                                      <p:cBhvr>
                                        <p:cTn id="34" dur="800" decel="100000" fill="hold"/>
                                        <p:tgtEl>
                                          <p:spTgt spid="93"/>
                                        </p:tgtEl>
                                        <p:attrNameLst>
                                          <p:attrName>ppt_y</p:attrName>
                                        </p:attrNameLst>
                                      </p:cBhvr>
                                      <p:tavLst>
                                        <p:tav tm="0">
                                          <p:val>
                                            <p:strVal val="#ppt_y-0.4"/>
                                          </p:val>
                                        </p:tav>
                                        <p:tav tm="100000">
                                          <p:val>
                                            <p:strVal val="#ppt_y+0.1"/>
                                          </p:val>
                                        </p:tav>
                                      </p:tavLst>
                                    </p:anim>
                                    <p:anim calcmode="lin" valueType="num">
                                      <p:cBhvr>
                                        <p:cTn id="35" dur="200" accel="100000" fill="hold">
                                          <p:stCondLst>
                                            <p:cond delay="800"/>
                                          </p:stCondLst>
                                        </p:cTn>
                                        <p:tgtEl>
                                          <p:spTgt spid="93"/>
                                        </p:tgtEl>
                                        <p:attrNameLst>
                                          <p:attrName>ppt_x</p:attrName>
                                        </p:attrNameLst>
                                      </p:cBhvr>
                                      <p:tavLst>
                                        <p:tav tm="0">
                                          <p:val>
                                            <p:strVal val="#ppt_x-0.05"/>
                                          </p:val>
                                        </p:tav>
                                        <p:tav tm="100000">
                                          <p:val>
                                            <p:strVal val="#ppt_x"/>
                                          </p:val>
                                        </p:tav>
                                      </p:tavLst>
                                    </p:anim>
                                    <p:anim calcmode="lin" valueType="num">
                                      <p:cBhvr>
                                        <p:cTn id="36" dur="200" accel="100000" fill="hold">
                                          <p:stCondLst>
                                            <p:cond delay="800"/>
                                          </p:stCondLst>
                                        </p:cTn>
                                        <p:tgtEl>
                                          <p:spTgt spid="93"/>
                                        </p:tgtEl>
                                        <p:attrNameLst>
                                          <p:attrName>ppt_y</p:attrName>
                                        </p:attrNameLst>
                                      </p:cBhvr>
                                      <p:tavLst>
                                        <p:tav tm="0">
                                          <p:val>
                                            <p:strVal val="#ppt_y+0.1"/>
                                          </p:val>
                                        </p:tav>
                                        <p:tav tm="100000">
                                          <p:val>
                                            <p:strVal val="#ppt_y"/>
                                          </p:val>
                                        </p:tav>
                                      </p:tavLst>
                                    </p:anim>
                                  </p:childTnLst>
                                </p:cTn>
                              </p:par>
                              <p:par>
                                <p:cTn id="37" presetID="30" presetClass="entr" presetSubtype="0" fill="hold" grpId="0" nodeType="withEffect">
                                  <p:stCondLst>
                                    <p:cond delay="0"/>
                                  </p:stCondLst>
                                  <p:childTnLst>
                                    <p:set>
                                      <p:cBhvr>
                                        <p:cTn id="38" dur="1" fill="hold">
                                          <p:stCondLst>
                                            <p:cond delay="0"/>
                                          </p:stCondLst>
                                        </p:cTn>
                                        <p:tgtEl>
                                          <p:spTgt spid="94"/>
                                        </p:tgtEl>
                                        <p:attrNameLst>
                                          <p:attrName>style.visibility</p:attrName>
                                        </p:attrNameLst>
                                      </p:cBhvr>
                                      <p:to>
                                        <p:strVal val="visible"/>
                                      </p:to>
                                    </p:set>
                                    <p:animEffect transition="in" filter="fade">
                                      <p:cBhvr>
                                        <p:cTn id="39" dur="800" decel="100000"/>
                                        <p:tgtEl>
                                          <p:spTgt spid="94"/>
                                        </p:tgtEl>
                                      </p:cBhvr>
                                    </p:animEffect>
                                    <p:anim calcmode="lin" valueType="num">
                                      <p:cBhvr>
                                        <p:cTn id="40" dur="800" decel="100000" fill="hold"/>
                                        <p:tgtEl>
                                          <p:spTgt spid="94"/>
                                        </p:tgtEl>
                                        <p:attrNameLst>
                                          <p:attrName>style.rotation</p:attrName>
                                        </p:attrNameLst>
                                      </p:cBhvr>
                                      <p:tavLst>
                                        <p:tav tm="0">
                                          <p:val>
                                            <p:fltVal val="-90"/>
                                          </p:val>
                                        </p:tav>
                                        <p:tav tm="100000">
                                          <p:val>
                                            <p:fltVal val="0"/>
                                          </p:val>
                                        </p:tav>
                                      </p:tavLst>
                                    </p:anim>
                                    <p:anim calcmode="lin" valueType="num">
                                      <p:cBhvr>
                                        <p:cTn id="41" dur="800" decel="100000" fill="hold"/>
                                        <p:tgtEl>
                                          <p:spTgt spid="94"/>
                                        </p:tgtEl>
                                        <p:attrNameLst>
                                          <p:attrName>ppt_x</p:attrName>
                                        </p:attrNameLst>
                                      </p:cBhvr>
                                      <p:tavLst>
                                        <p:tav tm="0">
                                          <p:val>
                                            <p:strVal val="#ppt_x+0.4"/>
                                          </p:val>
                                        </p:tav>
                                        <p:tav tm="100000">
                                          <p:val>
                                            <p:strVal val="#ppt_x-0.05"/>
                                          </p:val>
                                        </p:tav>
                                      </p:tavLst>
                                    </p:anim>
                                    <p:anim calcmode="lin" valueType="num">
                                      <p:cBhvr>
                                        <p:cTn id="42" dur="800" decel="100000" fill="hold"/>
                                        <p:tgtEl>
                                          <p:spTgt spid="94"/>
                                        </p:tgtEl>
                                        <p:attrNameLst>
                                          <p:attrName>ppt_y</p:attrName>
                                        </p:attrNameLst>
                                      </p:cBhvr>
                                      <p:tavLst>
                                        <p:tav tm="0">
                                          <p:val>
                                            <p:strVal val="#ppt_y-0.4"/>
                                          </p:val>
                                        </p:tav>
                                        <p:tav tm="100000">
                                          <p:val>
                                            <p:strVal val="#ppt_y+0.1"/>
                                          </p:val>
                                        </p:tav>
                                      </p:tavLst>
                                    </p:anim>
                                    <p:anim calcmode="lin" valueType="num">
                                      <p:cBhvr>
                                        <p:cTn id="43" dur="200" accel="100000" fill="hold">
                                          <p:stCondLst>
                                            <p:cond delay="800"/>
                                          </p:stCondLst>
                                        </p:cTn>
                                        <p:tgtEl>
                                          <p:spTgt spid="94"/>
                                        </p:tgtEl>
                                        <p:attrNameLst>
                                          <p:attrName>ppt_x</p:attrName>
                                        </p:attrNameLst>
                                      </p:cBhvr>
                                      <p:tavLst>
                                        <p:tav tm="0">
                                          <p:val>
                                            <p:strVal val="#ppt_x-0.05"/>
                                          </p:val>
                                        </p:tav>
                                        <p:tav tm="100000">
                                          <p:val>
                                            <p:strVal val="#ppt_x"/>
                                          </p:val>
                                        </p:tav>
                                      </p:tavLst>
                                    </p:anim>
                                    <p:anim calcmode="lin" valueType="num">
                                      <p:cBhvr>
                                        <p:cTn id="44" dur="200" accel="100000" fill="hold">
                                          <p:stCondLst>
                                            <p:cond delay="800"/>
                                          </p:stCondLst>
                                        </p:cTn>
                                        <p:tgtEl>
                                          <p:spTgt spid="94"/>
                                        </p:tgtEl>
                                        <p:attrNameLst>
                                          <p:attrName>ppt_y</p:attrName>
                                        </p:attrNameLst>
                                      </p:cBhvr>
                                      <p:tavLst>
                                        <p:tav tm="0">
                                          <p:val>
                                            <p:strVal val="#ppt_y+0.1"/>
                                          </p:val>
                                        </p:tav>
                                        <p:tav tm="100000">
                                          <p:val>
                                            <p:strVal val="#ppt_y"/>
                                          </p:val>
                                        </p:tav>
                                      </p:tavLst>
                                    </p:anim>
                                  </p:childTnLst>
                                </p:cTn>
                              </p:par>
                              <p:par>
                                <p:cTn id="45" presetID="30" presetClass="entr" presetSubtype="0" fill="hold" grpId="0" nodeType="withEffect">
                                  <p:stCondLst>
                                    <p:cond delay="0"/>
                                  </p:stCondLst>
                                  <p:childTnLst>
                                    <p:set>
                                      <p:cBhvr>
                                        <p:cTn id="46" dur="1" fill="hold">
                                          <p:stCondLst>
                                            <p:cond delay="0"/>
                                          </p:stCondLst>
                                        </p:cTn>
                                        <p:tgtEl>
                                          <p:spTgt spid="97"/>
                                        </p:tgtEl>
                                        <p:attrNameLst>
                                          <p:attrName>style.visibility</p:attrName>
                                        </p:attrNameLst>
                                      </p:cBhvr>
                                      <p:to>
                                        <p:strVal val="visible"/>
                                      </p:to>
                                    </p:set>
                                    <p:animEffect transition="in" filter="fade">
                                      <p:cBhvr>
                                        <p:cTn id="47" dur="800" decel="100000"/>
                                        <p:tgtEl>
                                          <p:spTgt spid="97"/>
                                        </p:tgtEl>
                                      </p:cBhvr>
                                    </p:animEffect>
                                    <p:anim calcmode="lin" valueType="num">
                                      <p:cBhvr>
                                        <p:cTn id="48" dur="800" decel="100000" fill="hold"/>
                                        <p:tgtEl>
                                          <p:spTgt spid="97"/>
                                        </p:tgtEl>
                                        <p:attrNameLst>
                                          <p:attrName>style.rotation</p:attrName>
                                        </p:attrNameLst>
                                      </p:cBhvr>
                                      <p:tavLst>
                                        <p:tav tm="0">
                                          <p:val>
                                            <p:fltVal val="-90"/>
                                          </p:val>
                                        </p:tav>
                                        <p:tav tm="100000">
                                          <p:val>
                                            <p:fltVal val="0"/>
                                          </p:val>
                                        </p:tav>
                                      </p:tavLst>
                                    </p:anim>
                                    <p:anim calcmode="lin" valueType="num">
                                      <p:cBhvr>
                                        <p:cTn id="49" dur="800" decel="100000" fill="hold"/>
                                        <p:tgtEl>
                                          <p:spTgt spid="97"/>
                                        </p:tgtEl>
                                        <p:attrNameLst>
                                          <p:attrName>ppt_x</p:attrName>
                                        </p:attrNameLst>
                                      </p:cBhvr>
                                      <p:tavLst>
                                        <p:tav tm="0">
                                          <p:val>
                                            <p:strVal val="#ppt_x+0.4"/>
                                          </p:val>
                                        </p:tav>
                                        <p:tav tm="100000">
                                          <p:val>
                                            <p:strVal val="#ppt_x-0.05"/>
                                          </p:val>
                                        </p:tav>
                                      </p:tavLst>
                                    </p:anim>
                                    <p:anim calcmode="lin" valueType="num">
                                      <p:cBhvr>
                                        <p:cTn id="50" dur="800" decel="100000" fill="hold"/>
                                        <p:tgtEl>
                                          <p:spTgt spid="97"/>
                                        </p:tgtEl>
                                        <p:attrNameLst>
                                          <p:attrName>ppt_y</p:attrName>
                                        </p:attrNameLst>
                                      </p:cBhvr>
                                      <p:tavLst>
                                        <p:tav tm="0">
                                          <p:val>
                                            <p:strVal val="#ppt_y-0.4"/>
                                          </p:val>
                                        </p:tav>
                                        <p:tav tm="100000">
                                          <p:val>
                                            <p:strVal val="#ppt_y+0.1"/>
                                          </p:val>
                                        </p:tav>
                                      </p:tavLst>
                                    </p:anim>
                                    <p:anim calcmode="lin" valueType="num">
                                      <p:cBhvr>
                                        <p:cTn id="51" dur="200" accel="100000" fill="hold">
                                          <p:stCondLst>
                                            <p:cond delay="800"/>
                                          </p:stCondLst>
                                        </p:cTn>
                                        <p:tgtEl>
                                          <p:spTgt spid="97"/>
                                        </p:tgtEl>
                                        <p:attrNameLst>
                                          <p:attrName>ppt_x</p:attrName>
                                        </p:attrNameLst>
                                      </p:cBhvr>
                                      <p:tavLst>
                                        <p:tav tm="0">
                                          <p:val>
                                            <p:strVal val="#ppt_x-0.05"/>
                                          </p:val>
                                        </p:tav>
                                        <p:tav tm="100000">
                                          <p:val>
                                            <p:strVal val="#ppt_x"/>
                                          </p:val>
                                        </p:tav>
                                      </p:tavLst>
                                    </p:anim>
                                    <p:anim calcmode="lin" valueType="num">
                                      <p:cBhvr>
                                        <p:cTn id="52" dur="200" accel="100000" fill="hold">
                                          <p:stCondLst>
                                            <p:cond delay="800"/>
                                          </p:stCondLst>
                                        </p:cTn>
                                        <p:tgtEl>
                                          <p:spTgt spid="97"/>
                                        </p:tgtEl>
                                        <p:attrNameLst>
                                          <p:attrName>ppt_y</p:attrName>
                                        </p:attrNameLst>
                                      </p:cBhvr>
                                      <p:tavLst>
                                        <p:tav tm="0">
                                          <p:val>
                                            <p:strVal val="#ppt_y+0.1"/>
                                          </p:val>
                                        </p:tav>
                                        <p:tav tm="100000">
                                          <p:val>
                                            <p:strVal val="#ppt_y"/>
                                          </p:val>
                                        </p:tav>
                                      </p:tavLst>
                                    </p:anim>
                                  </p:childTnLst>
                                </p:cTn>
                              </p:par>
                              <p:par>
                                <p:cTn id="53" presetID="30" presetClass="entr" presetSubtype="0" fill="hold" grpId="0" nodeType="withEffect">
                                  <p:stCondLst>
                                    <p:cond delay="0"/>
                                  </p:stCondLst>
                                  <p:childTnLst>
                                    <p:set>
                                      <p:cBhvr>
                                        <p:cTn id="54" dur="1" fill="hold">
                                          <p:stCondLst>
                                            <p:cond delay="0"/>
                                          </p:stCondLst>
                                        </p:cTn>
                                        <p:tgtEl>
                                          <p:spTgt spid="96"/>
                                        </p:tgtEl>
                                        <p:attrNameLst>
                                          <p:attrName>style.visibility</p:attrName>
                                        </p:attrNameLst>
                                      </p:cBhvr>
                                      <p:to>
                                        <p:strVal val="visible"/>
                                      </p:to>
                                    </p:set>
                                    <p:animEffect transition="in" filter="fade">
                                      <p:cBhvr>
                                        <p:cTn id="55" dur="800" decel="100000"/>
                                        <p:tgtEl>
                                          <p:spTgt spid="96"/>
                                        </p:tgtEl>
                                      </p:cBhvr>
                                    </p:animEffect>
                                    <p:anim calcmode="lin" valueType="num">
                                      <p:cBhvr>
                                        <p:cTn id="56" dur="800" decel="100000" fill="hold"/>
                                        <p:tgtEl>
                                          <p:spTgt spid="96"/>
                                        </p:tgtEl>
                                        <p:attrNameLst>
                                          <p:attrName>style.rotation</p:attrName>
                                        </p:attrNameLst>
                                      </p:cBhvr>
                                      <p:tavLst>
                                        <p:tav tm="0">
                                          <p:val>
                                            <p:fltVal val="-90"/>
                                          </p:val>
                                        </p:tav>
                                        <p:tav tm="100000">
                                          <p:val>
                                            <p:fltVal val="0"/>
                                          </p:val>
                                        </p:tav>
                                      </p:tavLst>
                                    </p:anim>
                                    <p:anim calcmode="lin" valueType="num">
                                      <p:cBhvr>
                                        <p:cTn id="57" dur="800" decel="100000" fill="hold"/>
                                        <p:tgtEl>
                                          <p:spTgt spid="96"/>
                                        </p:tgtEl>
                                        <p:attrNameLst>
                                          <p:attrName>ppt_x</p:attrName>
                                        </p:attrNameLst>
                                      </p:cBhvr>
                                      <p:tavLst>
                                        <p:tav tm="0">
                                          <p:val>
                                            <p:strVal val="#ppt_x+0.4"/>
                                          </p:val>
                                        </p:tav>
                                        <p:tav tm="100000">
                                          <p:val>
                                            <p:strVal val="#ppt_x-0.05"/>
                                          </p:val>
                                        </p:tav>
                                      </p:tavLst>
                                    </p:anim>
                                    <p:anim calcmode="lin" valueType="num">
                                      <p:cBhvr>
                                        <p:cTn id="58" dur="800" decel="100000" fill="hold"/>
                                        <p:tgtEl>
                                          <p:spTgt spid="96"/>
                                        </p:tgtEl>
                                        <p:attrNameLst>
                                          <p:attrName>ppt_y</p:attrName>
                                        </p:attrNameLst>
                                      </p:cBhvr>
                                      <p:tavLst>
                                        <p:tav tm="0">
                                          <p:val>
                                            <p:strVal val="#ppt_y-0.4"/>
                                          </p:val>
                                        </p:tav>
                                        <p:tav tm="100000">
                                          <p:val>
                                            <p:strVal val="#ppt_y+0.1"/>
                                          </p:val>
                                        </p:tav>
                                      </p:tavLst>
                                    </p:anim>
                                    <p:anim calcmode="lin" valueType="num">
                                      <p:cBhvr>
                                        <p:cTn id="59" dur="200" accel="100000" fill="hold">
                                          <p:stCondLst>
                                            <p:cond delay="800"/>
                                          </p:stCondLst>
                                        </p:cTn>
                                        <p:tgtEl>
                                          <p:spTgt spid="96"/>
                                        </p:tgtEl>
                                        <p:attrNameLst>
                                          <p:attrName>ppt_x</p:attrName>
                                        </p:attrNameLst>
                                      </p:cBhvr>
                                      <p:tavLst>
                                        <p:tav tm="0">
                                          <p:val>
                                            <p:strVal val="#ppt_x-0.05"/>
                                          </p:val>
                                        </p:tav>
                                        <p:tav tm="100000">
                                          <p:val>
                                            <p:strVal val="#ppt_x"/>
                                          </p:val>
                                        </p:tav>
                                      </p:tavLst>
                                    </p:anim>
                                    <p:anim calcmode="lin" valueType="num">
                                      <p:cBhvr>
                                        <p:cTn id="60" dur="200" accel="100000" fill="hold">
                                          <p:stCondLst>
                                            <p:cond delay="800"/>
                                          </p:stCondLst>
                                        </p:cTn>
                                        <p:tgtEl>
                                          <p:spTgt spid="96"/>
                                        </p:tgtEl>
                                        <p:attrNameLst>
                                          <p:attrName>ppt_y</p:attrName>
                                        </p:attrNameLst>
                                      </p:cBhvr>
                                      <p:tavLst>
                                        <p:tav tm="0">
                                          <p:val>
                                            <p:strVal val="#ppt_y+0.1"/>
                                          </p:val>
                                        </p:tav>
                                        <p:tav tm="100000">
                                          <p:val>
                                            <p:strVal val="#ppt_y"/>
                                          </p:val>
                                        </p:tav>
                                      </p:tavLst>
                                    </p:anim>
                                  </p:childTnLst>
                                </p:cTn>
                              </p:par>
                              <p:par>
                                <p:cTn id="61" presetID="30" presetClass="entr" presetSubtype="0" fill="hold" grpId="0" nodeType="withEffect">
                                  <p:stCondLst>
                                    <p:cond delay="0"/>
                                  </p:stCondLst>
                                  <p:childTnLst>
                                    <p:set>
                                      <p:cBhvr>
                                        <p:cTn id="62" dur="1" fill="hold">
                                          <p:stCondLst>
                                            <p:cond delay="0"/>
                                          </p:stCondLst>
                                        </p:cTn>
                                        <p:tgtEl>
                                          <p:spTgt spid="92"/>
                                        </p:tgtEl>
                                        <p:attrNameLst>
                                          <p:attrName>style.visibility</p:attrName>
                                        </p:attrNameLst>
                                      </p:cBhvr>
                                      <p:to>
                                        <p:strVal val="visible"/>
                                      </p:to>
                                    </p:set>
                                    <p:animEffect transition="in" filter="fade">
                                      <p:cBhvr>
                                        <p:cTn id="63" dur="800" decel="100000"/>
                                        <p:tgtEl>
                                          <p:spTgt spid="92"/>
                                        </p:tgtEl>
                                      </p:cBhvr>
                                    </p:animEffect>
                                    <p:anim calcmode="lin" valueType="num">
                                      <p:cBhvr>
                                        <p:cTn id="64" dur="800" decel="100000" fill="hold"/>
                                        <p:tgtEl>
                                          <p:spTgt spid="92"/>
                                        </p:tgtEl>
                                        <p:attrNameLst>
                                          <p:attrName>style.rotation</p:attrName>
                                        </p:attrNameLst>
                                      </p:cBhvr>
                                      <p:tavLst>
                                        <p:tav tm="0">
                                          <p:val>
                                            <p:fltVal val="-90"/>
                                          </p:val>
                                        </p:tav>
                                        <p:tav tm="100000">
                                          <p:val>
                                            <p:fltVal val="0"/>
                                          </p:val>
                                        </p:tav>
                                      </p:tavLst>
                                    </p:anim>
                                    <p:anim calcmode="lin" valueType="num">
                                      <p:cBhvr>
                                        <p:cTn id="65" dur="800" decel="100000" fill="hold"/>
                                        <p:tgtEl>
                                          <p:spTgt spid="92"/>
                                        </p:tgtEl>
                                        <p:attrNameLst>
                                          <p:attrName>ppt_x</p:attrName>
                                        </p:attrNameLst>
                                      </p:cBhvr>
                                      <p:tavLst>
                                        <p:tav tm="0">
                                          <p:val>
                                            <p:strVal val="#ppt_x+0.4"/>
                                          </p:val>
                                        </p:tav>
                                        <p:tav tm="100000">
                                          <p:val>
                                            <p:strVal val="#ppt_x-0.05"/>
                                          </p:val>
                                        </p:tav>
                                      </p:tavLst>
                                    </p:anim>
                                    <p:anim calcmode="lin" valueType="num">
                                      <p:cBhvr>
                                        <p:cTn id="66" dur="800" decel="100000" fill="hold"/>
                                        <p:tgtEl>
                                          <p:spTgt spid="92"/>
                                        </p:tgtEl>
                                        <p:attrNameLst>
                                          <p:attrName>ppt_y</p:attrName>
                                        </p:attrNameLst>
                                      </p:cBhvr>
                                      <p:tavLst>
                                        <p:tav tm="0">
                                          <p:val>
                                            <p:strVal val="#ppt_y-0.4"/>
                                          </p:val>
                                        </p:tav>
                                        <p:tav tm="100000">
                                          <p:val>
                                            <p:strVal val="#ppt_y+0.1"/>
                                          </p:val>
                                        </p:tav>
                                      </p:tavLst>
                                    </p:anim>
                                    <p:anim calcmode="lin" valueType="num">
                                      <p:cBhvr>
                                        <p:cTn id="67" dur="200" accel="100000" fill="hold">
                                          <p:stCondLst>
                                            <p:cond delay="800"/>
                                          </p:stCondLst>
                                        </p:cTn>
                                        <p:tgtEl>
                                          <p:spTgt spid="92"/>
                                        </p:tgtEl>
                                        <p:attrNameLst>
                                          <p:attrName>ppt_x</p:attrName>
                                        </p:attrNameLst>
                                      </p:cBhvr>
                                      <p:tavLst>
                                        <p:tav tm="0">
                                          <p:val>
                                            <p:strVal val="#ppt_x-0.05"/>
                                          </p:val>
                                        </p:tav>
                                        <p:tav tm="100000">
                                          <p:val>
                                            <p:strVal val="#ppt_x"/>
                                          </p:val>
                                        </p:tav>
                                      </p:tavLst>
                                    </p:anim>
                                    <p:anim calcmode="lin" valueType="num">
                                      <p:cBhvr>
                                        <p:cTn id="68" dur="200" accel="100000" fill="hold">
                                          <p:stCondLst>
                                            <p:cond delay="800"/>
                                          </p:stCondLst>
                                        </p:cTn>
                                        <p:tgtEl>
                                          <p:spTgt spid="92"/>
                                        </p:tgtEl>
                                        <p:attrNameLst>
                                          <p:attrName>ppt_y</p:attrName>
                                        </p:attrNameLst>
                                      </p:cBhvr>
                                      <p:tavLst>
                                        <p:tav tm="0">
                                          <p:val>
                                            <p:strVal val="#ppt_y+0.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wipe(up)">
                                      <p:cBhvr>
                                        <p:cTn id="73" dur="500"/>
                                        <p:tgtEl>
                                          <p:spTgt spid="27"/>
                                        </p:tgtEl>
                                      </p:cBhvr>
                                    </p:animEffect>
                                  </p:childTnLst>
                                </p:cTn>
                              </p:par>
                            </p:childTnLst>
                          </p:cTn>
                        </p:par>
                      </p:childTnLst>
                    </p:cTn>
                  </p:par>
                  <p:par>
                    <p:cTn id="74" fill="hold">
                      <p:stCondLst>
                        <p:cond delay="indefinite"/>
                      </p:stCondLst>
                      <p:childTnLst>
                        <p:par>
                          <p:cTn id="75" fill="hold">
                            <p:stCondLst>
                              <p:cond delay="0"/>
                            </p:stCondLst>
                            <p:childTnLst>
                              <p:par>
                                <p:cTn id="76" presetID="53" presetClass="entr" presetSubtype="16" fill="hold" grpId="0" nodeType="clickEffect">
                                  <p:stCondLst>
                                    <p:cond delay="0"/>
                                  </p:stCondLst>
                                  <p:childTnLst>
                                    <p:set>
                                      <p:cBhvr>
                                        <p:cTn id="77" dur="1" fill="hold">
                                          <p:stCondLst>
                                            <p:cond delay="0"/>
                                          </p:stCondLst>
                                        </p:cTn>
                                        <p:tgtEl>
                                          <p:spTgt spid="23"/>
                                        </p:tgtEl>
                                        <p:attrNameLst>
                                          <p:attrName>style.visibility</p:attrName>
                                        </p:attrNameLst>
                                      </p:cBhvr>
                                      <p:to>
                                        <p:strVal val="visible"/>
                                      </p:to>
                                    </p:set>
                                    <p:anim calcmode="lin" valueType="num">
                                      <p:cBhvr>
                                        <p:cTn id="78" dur="500" fill="hold"/>
                                        <p:tgtEl>
                                          <p:spTgt spid="23"/>
                                        </p:tgtEl>
                                        <p:attrNameLst>
                                          <p:attrName>ppt_w</p:attrName>
                                        </p:attrNameLst>
                                      </p:cBhvr>
                                      <p:tavLst>
                                        <p:tav tm="0">
                                          <p:val>
                                            <p:fltVal val="0"/>
                                          </p:val>
                                        </p:tav>
                                        <p:tav tm="100000">
                                          <p:val>
                                            <p:strVal val="#ppt_w"/>
                                          </p:val>
                                        </p:tav>
                                      </p:tavLst>
                                    </p:anim>
                                    <p:anim calcmode="lin" valueType="num">
                                      <p:cBhvr>
                                        <p:cTn id="79" dur="500" fill="hold"/>
                                        <p:tgtEl>
                                          <p:spTgt spid="23"/>
                                        </p:tgtEl>
                                        <p:attrNameLst>
                                          <p:attrName>ppt_h</p:attrName>
                                        </p:attrNameLst>
                                      </p:cBhvr>
                                      <p:tavLst>
                                        <p:tav tm="0">
                                          <p:val>
                                            <p:fltVal val="0"/>
                                          </p:val>
                                        </p:tav>
                                        <p:tav tm="100000">
                                          <p:val>
                                            <p:strVal val="#ppt_h"/>
                                          </p:val>
                                        </p:tav>
                                      </p:tavLst>
                                    </p:anim>
                                    <p:animEffect transition="in" filter="fade">
                                      <p:cBhvr>
                                        <p:cTn id="80" dur="500"/>
                                        <p:tgtEl>
                                          <p:spTgt spid="23"/>
                                        </p:tgtEl>
                                      </p:cBhvr>
                                    </p:animEffect>
                                  </p:childTnLst>
                                </p:cTn>
                              </p:par>
                            </p:childTnLst>
                          </p:cTn>
                        </p:par>
                      </p:childTnLst>
                    </p:cTn>
                  </p:par>
                  <p:par>
                    <p:cTn id="81" fill="hold">
                      <p:stCondLst>
                        <p:cond delay="indefinite"/>
                      </p:stCondLst>
                      <p:childTnLst>
                        <p:par>
                          <p:cTn id="82" fill="hold">
                            <p:stCondLst>
                              <p:cond delay="0"/>
                            </p:stCondLst>
                            <p:childTnLst>
                              <p:par>
                                <p:cTn id="83" presetID="53" presetClass="entr" presetSubtype="16" fill="hold" grpId="0" nodeType="clickEffect">
                                  <p:stCondLst>
                                    <p:cond delay="0"/>
                                  </p:stCondLst>
                                  <p:childTnLst>
                                    <p:set>
                                      <p:cBhvr>
                                        <p:cTn id="84" dur="1" fill="hold">
                                          <p:stCondLst>
                                            <p:cond delay="0"/>
                                          </p:stCondLst>
                                        </p:cTn>
                                        <p:tgtEl>
                                          <p:spTgt spid="6"/>
                                        </p:tgtEl>
                                        <p:attrNameLst>
                                          <p:attrName>style.visibility</p:attrName>
                                        </p:attrNameLst>
                                      </p:cBhvr>
                                      <p:to>
                                        <p:strVal val="visible"/>
                                      </p:to>
                                    </p:set>
                                    <p:anim calcmode="lin" valueType="num">
                                      <p:cBhvr>
                                        <p:cTn id="85" dur="500" fill="hold"/>
                                        <p:tgtEl>
                                          <p:spTgt spid="6"/>
                                        </p:tgtEl>
                                        <p:attrNameLst>
                                          <p:attrName>ppt_w</p:attrName>
                                        </p:attrNameLst>
                                      </p:cBhvr>
                                      <p:tavLst>
                                        <p:tav tm="0">
                                          <p:val>
                                            <p:fltVal val="0"/>
                                          </p:val>
                                        </p:tav>
                                        <p:tav tm="100000">
                                          <p:val>
                                            <p:strVal val="#ppt_w"/>
                                          </p:val>
                                        </p:tav>
                                      </p:tavLst>
                                    </p:anim>
                                    <p:anim calcmode="lin" valueType="num">
                                      <p:cBhvr>
                                        <p:cTn id="86" dur="500" fill="hold"/>
                                        <p:tgtEl>
                                          <p:spTgt spid="6"/>
                                        </p:tgtEl>
                                        <p:attrNameLst>
                                          <p:attrName>ppt_h</p:attrName>
                                        </p:attrNameLst>
                                      </p:cBhvr>
                                      <p:tavLst>
                                        <p:tav tm="0">
                                          <p:val>
                                            <p:fltVal val="0"/>
                                          </p:val>
                                        </p:tav>
                                        <p:tav tm="100000">
                                          <p:val>
                                            <p:strVal val="#ppt_h"/>
                                          </p:val>
                                        </p:tav>
                                      </p:tavLst>
                                    </p:anim>
                                    <p:animEffect transition="in" filter="fade">
                                      <p:cBhvr>
                                        <p:cTn id="87" dur="500"/>
                                        <p:tgtEl>
                                          <p:spTgt spid="6"/>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102"/>
                                        </p:tgtEl>
                                        <p:attrNameLst>
                                          <p:attrName>style.visibility</p:attrName>
                                        </p:attrNameLst>
                                      </p:cBhvr>
                                      <p:to>
                                        <p:strVal val="visible"/>
                                      </p:to>
                                    </p:set>
                                    <p:anim calcmode="lin" valueType="num">
                                      <p:cBhvr>
                                        <p:cTn id="90" dur="500" fill="hold"/>
                                        <p:tgtEl>
                                          <p:spTgt spid="102"/>
                                        </p:tgtEl>
                                        <p:attrNameLst>
                                          <p:attrName>ppt_w</p:attrName>
                                        </p:attrNameLst>
                                      </p:cBhvr>
                                      <p:tavLst>
                                        <p:tav tm="0">
                                          <p:val>
                                            <p:fltVal val="0"/>
                                          </p:val>
                                        </p:tav>
                                        <p:tav tm="100000">
                                          <p:val>
                                            <p:strVal val="#ppt_w"/>
                                          </p:val>
                                        </p:tav>
                                      </p:tavLst>
                                    </p:anim>
                                    <p:anim calcmode="lin" valueType="num">
                                      <p:cBhvr>
                                        <p:cTn id="91" dur="500" fill="hold"/>
                                        <p:tgtEl>
                                          <p:spTgt spid="102"/>
                                        </p:tgtEl>
                                        <p:attrNameLst>
                                          <p:attrName>ppt_h</p:attrName>
                                        </p:attrNameLst>
                                      </p:cBhvr>
                                      <p:tavLst>
                                        <p:tav tm="0">
                                          <p:val>
                                            <p:fltVal val="0"/>
                                          </p:val>
                                        </p:tav>
                                        <p:tav tm="100000">
                                          <p:val>
                                            <p:strVal val="#ppt_h"/>
                                          </p:val>
                                        </p:tav>
                                      </p:tavLst>
                                    </p:anim>
                                    <p:animEffect transition="in" filter="fade">
                                      <p:cBhvr>
                                        <p:cTn id="92" dur="500"/>
                                        <p:tgtEl>
                                          <p:spTgt spid="102"/>
                                        </p:tgtEl>
                                      </p:cBhvr>
                                    </p:animEffect>
                                  </p:childTnLst>
                                </p:cTn>
                              </p:par>
                              <p:par>
                                <p:cTn id="93" presetID="53" presetClass="entr" presetSubtype="16" fill="hold" grpId="0" nodeType="withEffect">
                                  <p:stCondLst>
                                    <p:cond delay="0"/>
                                  </p:stCondLst>
                                  <p:childTnLst>
                                    <p:set>
                                      <p:cBhvr>
                                        <p:cTn id="94" dur="1" fill="hold">
                                          <p:stCondLst>
                                            <p:cond delay="0"/>
                                          </p:stCondLst>
                                        </p:cTn>
                                        <p:tgtEl>
                                          <p:spTgt spid="103"/>
                                        </p:tgtEl>
                                        <p:attrNameLst>
                                          <p:attrName>style.visibility</p:attrName>
                                        </p:attrNameLst>
                                      </p:cBhvr>
                                      <p:to>
                                        <p:strVal val="visible"/>
                                      </p:to>
                                    </p:set>
                                    <p:anim calcmode="lin" valueType="num">
                                      <p:cBhvr>
                                        <p:cTn id="95" dur="500" fill="hold"/>
                                        <p:tgtEl>
                                          <p:spTgt spid="103"/>
                                        </p:tgtEl>
                                        <p:attrNameLst>
                                          <p:attrName>ppt_w</p:attrName>
                                        </p:attrNameLst>
                                      </p:cBhvr>
                                      <p:tavLst>
                                        <p:tav tm="0">
                                          <p:val>
                                            <p:fltVal val="0"/>
                                          </p:val>
                                        </p:tav>
                                        <p:tav tm="100000">
                                          <p:val>
                                            <p:strVal val="#ppt_w"/>
                                          </p:val>
                                        </p:tav>
                                      </p:tavLst>
                                    </p:anim>
                                    <p:anim calcmode="lin" valueType="num">
                                      <p:cBhvr>
                                        <p:cTn id="96" dur="500" fill="hold"/>
                                        <p:tgtEl>
                                          <p:spTgt spid="103"/>
                                        </p:tgtEl>
                                        <p:attrNameLst>
                                          <p:attrName>ppt_h</p:attrName>
                                        </p:attrNameLst>
                                      </p:cBhvr>
                                      <p:tavLst>
                                        <p:tav tm="0">
                                          <p:val>
                                            <p:fltVal val="0"/>
                                          </p:val>
                                        </p:tav>
                                        <p:tav tm="100000">
                                          <p:val>
                                            <p:strVal val="#ppt_h"/>
                                          </p:val>
                                        </p:tav>
                                      </p:tavLst>
                                    </p:anim>
                                    <p:animEffect transition="in" filter="fade">
                                      <p:cBhvr>
                                        <p:cTn id="97" dur="500"/>
                                        <p:tgtEl>
                                          <p:spTgt spid="103"/>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nodeType="clickEffect">
                                  <p:stCondLst>
                                    <p:cond delay="0"/>
                                  </p:stCondLst>
                                  <p:childTnLst>
                                    <p:set>
                                      <p:cBhvr>
                                        <p:cTn id="101" dur="1" fill="hold">
                                          <p:stCondLst>
                                            <p:cond delay="0"/>
                                          </p:stCondLst>
                                        </p:cTn>
                                        <p:tgtEl>
                                          <p:spTgt spid="28"/>
                                        </p:tgtEl>
                                        <p:attrNameLst>
                                          <p:attrName>style.visibility</p:attrName>
                                        </p:attrNameLst>
                                      </p:cBhvr>
                                      <p:to>
                                        <p:strVal val="visible"/>
                                      </p:to>
                                    </p:set>
                                    <p:animEffect transition="in" filter="wipe(up)">
                                      <p:cBhvr>
                                        <p:cTn id="102" dur="500"/>
                                        <p:tgtEl>
                                          <p:spTgt spid="28"/>
                                        </p:tgtEl>
                                      </p:cBhvr>
                                    </p:animEffect>
                                  </p:childTnLst>
                                </p:cTn>
                              </p:par>
                            </p:childTnLst>
                          </p:cTn>
                        </p:par>
                      </p:childTnLst>
                    </p:cTn>
                  </p:par>
                  <p:par>
                    <p:cTn id="103" fill="hold">
                      <p:stCondLst>
                        <p:cond delay="indefinite"/>
                      </p:stCondLst>
                      <p:childTnLst>
                        <p:par>
                          <p:cTn id="104" fill="hold">
                            <p:stCondLst>
                              <p:cond delay="0"/>
                            </p:stCondLst>
                            <p:childTnLst>
                              <p:par>
                                <p:cTn id="105" presetID="53" presetClass="entr" presetSubtype="16" fill="hold" grpId="0" nodeType="clickEffect">
                                  <p:stCondLst>
                                    <p:cond delay="0"/>
                                  </p:stCondLst>
                                  <p:childTnLst>
                                    <p:set>
                                      <p:cBhvr>
                                        <p:cTn id="106" dur="1" fill="hold">
                                          <p:stCondLst>
                                            <p:cond delay="0"/>
                                          </p:stCondLst>
                                        </p:cTn>
                                        <p:tgtEl>
                                          <p:spTgt spid="137"/>
                                        </p:tgtEl>
                                        <p:attrNameLst>
                                          <p:attrName>style.visibility</p:attrName>
                                        </p:attrNameLst>
                                      </p:cBhvr>
                                      <p:to>
                                        <p:strVal val="visible"/>
                                      </p:to>
                                    </p:set>
                                    <p:anim calcmode="lin" valueType="num">
                                      <p:cBhvr>
                                        <p:cTn id="107" dur="500" fill="hold"/>
                                        <p:tgtEl>
                                          <p:spTgt spid="137"/>
                                        </p:tgtEl>
                                        <p:attrNameLst>
                                          <p:attrName>ppt_w</p:attrName>
                                        </p:attrNameLst>
                                      </p:cBhvr>
                                      <p:tavLst>
                                        <p:tav tm="0">
                                          <p:val>
                                            <p:fltVal val="0"/>
                                          </p:val>
                                        </p:tav>
                                        <p:tav tm="100000">
                                          <p:val>
                                            <p:strVal val="#ppt_w"/>
                                          </p:val>
                                        </p:tav>
                                      </p:tavLst>
                                    </p:anim>
                                    <p:anim calcmode="lin" valueType="num">
                                      <p:cBhvr>
                                        <p:cTn id="108" dur="500" fill="hold"/>
                                        <p:tgtEl>
                                          <p:spTgt spid="137"/>
                                        </p:tgtEl>
                                        <p:attrNameLst>
                                          <p:attrName>ppt_h</p:attrName>
                                        </p:attrNameLst>
                                      </p:cBhvr>
                                      <p:tavLst>
                                        <p:tav tm="0">
                                          <p:val>
                                            <p:fltVal val="0"/>
                                          </p:val>
                                        </p:tav>
                                        <p:tav tm="100000">
                                          <p:val>
                                            <p:strVal val="#ppt_h"/>
                                          </p:val>
                                        </p:tav>
                                      </p:tavLst>
                                    </p:anim>
                                    <p:animEffect transition="in" filter="fade">
                                      <p:cBhvr>
                                        <p:cTn id="109" dur="500"/>
                                        <p:tgtEl>
                                          <p:spTgt spid="137"/>
                                        </p:tgtEl>
                                      </p:cBhvr>
                                    </p:animEffect>
                                  </p:childTnLst>
                                </p:cTn>
                              </p:par>
                            </p:childTnLst>
                          </p:cTn>
                        </p:par>
                      </p:childTnLst>
                    </p:cTn>
                  </p:par>
                  <p:par>
                    <p:cTn id="110" fill="hold">
                      <p:stCondLst>
                        <p:cond delay="indefinite"/>
                      </p:stCondLst>
                      <p:childTnLst>
                        <p:par>
                          <p:cTn id="111" fill="hold">
                            <p:stCondLst>
                              <p:cond delay="0"/>
                            </p:stCondLst>
                            <p:childTnLst>
                              <p:par>
                                <p:cTn id="112" presetID="53" presetClass="entr" presetSubtype="16" fill="hold" grpId="0" nodeType="clickEffect">
                                  <p:stCondLst>
                                    <p:cond delay="0"/>
                                  </p:stCondLst>
                                  <p:childTnLst>
                                    <p:set>
                                      <p:cBhvr>
                                        <p:cTn id="113" dur="1" fill="hold">
                                          <p:stCondLst>
                                            <p:cond delay="0"/>
                                          </p:stCondLst>
                                        </p:cTn>
                                        <p:tgtEl>
                                          <p:spTgt spid="104"/>
                                        </p:tgtEl>
                                        <p:attrNameLst>
                                          <p:attrName>style.visibility</p:attrName>
                                        </p:attrNameLst>
                                      </p:cBhvr>
                                      <p:to>
                                        <p:strVal val="visible"/>
                                      </p:to>
                                    </p:set>
                                    <p:anim calcmode="lin" valueType="num">
                                      <p:cBhvr>
                                        <p:cTn id="114" dur="500" fill="hold"/>
                                        <p:tgtEl>
                                          <p:spTgt spid="104"/>
                                        </p:tgtEl>
                                        <p:attrNameLst>
                                          <p:attrName>ppt_w</p:attrName>
                                        </p:attrNameLst>
                                      </p:cBhvr>
                                      <p:tavLst>
                                        <p:tav tm="0">
                                          <p:val>
                                            <p:fltVal val="0"/>
                                          </p:val>
                                        </p:tav>
                                        <p:tav tm="100000">
                                          <p:val>
                                            <p:strVal val="#ppt_w"/>
                                          </p:val>
                                        </p:tav>
                                      </p:tavLst>
                                    </p:anim>
                                    <p:anim calcmode="lin" valueType="num">
                                      <p:cBhvr>
                                        <p:cTn id="115" dur="500" fill="hold"/>
                                        <p:tgtEl>
                                          <p:spTgt spid="104"/>
                                        </p:tgtEl>
                                        <p:attrNameLst>
                                          <p:attrName>ppt_h</p:attrName>
                                        </p:attrNameLst>
                                      </p:cBhvr>
                                      <p:tavLst>
                                        <p:tav tm="0">
                                          <p:val>
                                            <p:fltVal val="0"/>
                                          </p:val>
                                        </p:tav>
                                        <p:tav tm="100000">
                                          <p:val>
                                            <p:strVal val="#ppt_h"/>
                                          </p:val>
                                        </p:tav>
                                      </p:tavLst>
                                    </p:anim>
                                    <p:animEffect transition="in" filter="fade">
                                      <p:cBhvr>
                                        <p:cTn id="116" dur="500"/>
                                        <p:tgtEl>
                                          <p:spTgt spid="104"/>
                                        </p:tgtEl>
                                      </p:cBhvr>
                                    </p:animEffect>
                                  </p:childTnLst>
                                </p:cTn>
                              </p:par>
                              <p:par>
                                <p:cTn id="117" presetID="53" presetClass="entr" presetSubtype="16" fill="hold" grpId="0" nodeType="withEffect">
                                  <p:stCondLst>
                                    <p:cond delay="0"/>
                                  </p:stCondLst>
                                  <p:childTnLst>
                                    <p:set>
                                      <p:cBhvr>
                                        <p:cTn id="118" dur="1" fill="hold">
                                          <p:stCondLst>
                                            <p:cond delay="0"/>
                                          </p:stCondLst>
                                        </p:cTn>
                                        <p:tgtEl>
                                          <p:spTgt spid="107"/>
                                        </p:tgtEl>
                                        <p:attrNameLst>
                                          <p:attrName>style.visibility</p:attrName>
                                        </p:attrNameLst>
                                      </p:cBhvr>
                                      <p:to>
                                        <p:strVal val="visible"/>
                                      </p:to>
                                    </p:set>
                                    <p:anim calcmode="lin" valueType="num">
                                      <p:cBhvr>
                                        <p:cTn id="119" dur="500" fill="hold"/>
                                        <p:tgtEl>
                                          <p:spTgt spid="107"/>
                                        </p:tgtEl>
                                        <p:attrNameLst>
                                          <p:attrName>ppt_w</p:attrName>
                                        </p:attrNameLst>
                                      </p:cBhvr>
                                      <p:tavLst>
                                        <p:tav tm="0">
                                          <p:val>
                                            <p:fltVal val="0"/>
                                          </p:val>
                                        </p:tav>
                                        <p:tav tm="100000">
                                          <p:val>
                                            <p:strVal val="#ppt_w"/>
                                          </p:val>
                                        </p:tav>
                                      </p:tavLst>
                                    </p:anim>
                                    <p:anim calcmode="lin" valueType="num">
                                      <p:cBhvr>
                                        <p:cTn id="120" dur="500" fill="hold"/>
                                        <p:tgtEl>
                                          <p:spTgt spid="107"/>
                                        </p:tgtEl>
                                        <p:attrNameLst>
                                          <p:attrName>ppt_h</p:attrName>
                                        </p:attrNameLst>
                                      </p:cBhvr>
                                      <p:tavLst>
                                        <p:tav tm="0">
                                          <p:val>
                                            <p:fltVal val="0"/>
                                          </p:val>
                                        </p:tav>
                                        <p:tav tm="100000">
                                          <p:val>
                                            <p:strVal val="#ppt_h"/>
                                          </p:val>
                                        </p:tav>
                                      </p:tavLst>
                                    </p:anim>
                                    <p:animEffect transition="in" filter="fade">
                                      <p:cBhvr>
                                        <p:cTn id="121" dur="500"/>
                                        <p:tgtEl>
                                          <p:spTgt spid="107"/>
                                        </p:tgtEl>
                                      </p:cBhvr>
                                    </p:animEffect>
                                  </p:childTnLst>
                                </p:cTn>
                              </p:par>
                              <p:par>
                                <p:cTn id="122" presetID="53" presetClass="entr" presetSubtype="16" fill="hold" grpId="0" nodeType="withEffect">
                                  <p:stCondLst>
                                    <p:cond delay="0"/>
                                  </p:stCondLst>
                                  <p:childTnLst>
                                    <p:set>
                                      <p:cBhvr>
                                        <p:cTn id="123" dur="1" fill="hold">
                                          <p:stCondLst>
                                            <p:cond delay="0"/>
                                          </p:stCondLst>
                                        </p:cTn>
                                        <p:tgtEl>
                                          <p:spTgt spid="108"/>
                                        </p:tgtEl>
                                        <p:attrNameLst>
                                          <p:attrName>style.visibility</p:attrName>
                                        </p:attrNameLst>
                                      </p:cBhvr>
                                      <p:to>
                                        <p:strVal val="visible"/>
                                      </p:to>
                                    </p:set>
                                    <p:anim calcmode="lin" valueType="num">
                                      <p:cBhvr>
                                        <p:cTn id="124" dur="500" fill="hold"/>
                                        <p:tgtEl>
                                          <p:spTgt spid="108"/>
                                        </p:tgtEl>
                                        <p:attrNameLst>
                                          <p:attrName>ppt_w</p:attrName>
                                        </p:attrNameLst>
                                      </p:cBhvr>
                                      <p:tavLst>
                                        <p:tav tm="0">
                                          <p:val>
                                            <p:fltVal val="0"/>
                                          </p:val>
                                        </p:tav>
                                        <p:tav tm="100000">
                                          <p:val>
                                            <p:strVal val="#ppt_w"/>
                                          </p:val>
                                        </p:tav>
                                      </p:tavLst>
                                    </p:anim>
                                    <p:anim calcmode="lin" valueType="num">
                                      <p:cBhvr>
                                        <p:cTn id="125" dur="500" fill="hold"/>
                                        <p:tgtEl>
                                          <p:spTgt spid="108"/>
                                        </p:tgtEl>
                                        <p:attrNameLst>
                                          <p:attrName>ppt_h</p:attrName>
                                        </p:attrNameLst>
                                      </p:cBhvr>
                                      <p:tavLst>
                                        <p:tav tm="0">
                                          <p:val>
                                            <p:fltVal val="0"/>
                                          </p:val>
                                        </p:tav>
                                        <p:tav tm="100000">
                                          <p:val>
                                            <p:strVal val="#ppt_h"/>
                                          </p:val>
                                        </p:tav>
                                      </p:tavLst>
                                    </p:anim>
                                    <p:animEffect transition="in" filter="fade">
                                      <p:cBhvr>
                                        <p:cTn id="126" dur="500"/>
                                        <p:tgtEl>
                                          <p:spTgt spid="108"/>
                                        </p:tgtEl>
                                      </p:cBhvr>
                                    </p:animEffect>
                                  </p:childTnLst>
                                </p:cTn>
                              </p:par>
                              <p:par>
                                <p:cTn id="127" presetID="53" presetClass="entr" presetSubtype="16" fill="hold" grpId="0" nodeType="withEffect">
                                  <p:stCondLst>
                                    <p:cond delay="0"/>
                                  </p:stCondLst>
                                  <p:childTnLst>
                                    <p:set>
                                      <p:cBhvr>
                                        <p:cTn id="128" dur="1" fill="hold">
                                          <p:stCondLst>
                                            <p:cond delay="0"/>
                                          </p:stCondLst>
                                        </p:cTn>
                                        <p:tgtEl>
                                          <p:spTgt spid="109"/>
                                        </p:tgtEl>
                                        <p:attrNameLst>
                                          <p:attrName>style.visibility</p:attrName>
                                        </p:attrNameLst>
                                      </p:cBhvr>
                                      <p:to>
                                        <p:strVal val="visible"/>
                                      </p:to>
                                    </p:set>
                                    <p:anim calcmode="lin" valueType="num">
                                      <p:cBhvr>
                                        <p:cTn id="129" dur="500" fill="hold"/>
                                        <p:tgtEl>
                                          <p:spTgt spid="109"/>
                                        </p:tgtEl>
                                        <p:attrNameLst>
                                          <p:attrName>ppt_w</p:attrName>
                                        </p:attrNameLst>
                                      </p:cBhvr>
                                      <p:tavLst>
                                        <p:tav tm="0">
                                          <p:val>
                                            <p:fltVal val="0"/>
                                          </p:val>
                                        </p:tav>
                                        <p:tav tm="100000">
                                          <p:val>
                                            <p:strVal val="#ppt_w"/>
                                          </p:val>
                                        </p:tav>
                                      </p:tavLst>
                                    </p:anim>
                                    <p:anim calcmode="lin" valueType="num">
                                      <p:cBhvr>
                                        <p:cTn id="130" dur="500" fill="hold"/>
                                        <p:tgtEl>
                                          <p:spTgt spid="109"/>
                                        </p:tgtEl>
                                        <p:attrNameLst>
                                          <p:attrName>ppt_h</p:attrName>
                                        </p:attrNameLst>
                                      </p:cBhvr>
                                      <p:tavLst>
                                        <p:tav tm="0">
                                          <p:val>
                                            <p:fltVal val="0"/>
                                          </p:val>
                                        </p:tav>
                                        <p:tav tm="100000">
                                          <p:val>
                                            <p:strVal val="#ppt_h"/>
                                          </p:val>
                                        </p:tav>
                                      </p:tavLst>
                                    </p:anim>
                                    <p:animEffect transition="in" filter="fade">
                                      <p:cBhvr>
                                        <p:cTn id="131" dur="500"/>
                                        <p:tgtEl>
                                          <p:spTgt spid="109"/>
                                        </p:tgtEl>
                                      </p:cBhvr>
                                    </p:animEffect>
                                  </p:childTnLst>
                                </p:cTn>
                              </p:par>
                              <p:par>
                                <p:cTn id="132" presetID="53" presetClass="entr" presetSubtype="16" fill="hold" grpId="0" nodeType="withEffect">
                                  <p:stCondLst>
                                    <p:cond delay="0"/>
                                  </p:stCondLst>
                                  <p:childTnLst>
                                    <p:set>
                                      <p:cBhvr>
                                        <p:cTn id="133" dur="1" fill="hold">
                                          <p:stCondLst>
                                            <p:cond delay="0"/>
                                          </p:stCondLst>
                                        </p:cTn>
                                        <p:tgtEl>
                                          <p:spTgt spid="110"/>
                                        </p:tgtEl>
                                        <p:attrNameLst>
                                          <p:attrName>style.visibility</p:attrName>
                                        </p:attrNameLst>
                                      </p:cBhvr>
                                      <p:to>
                                        <p:strVal val="visible"/>
                                      </p:to>
                                    </p:set>
                                    <p:anim calcmode="lin" valueType="num">
                                      <p:cBhvr>
                                        <p:cTn id="134" dur="500" fill="hold"/>
                                        <p:tgtEl>
                                          <p:spTgt spid="110"/>
                                        </p:tgtEl>
                                        <p:attrNameLst>
                                          <p:attrName>ppt_w</p:attrName>
                                        </p:attrNameLst>
                                      </p:cBhvr>
                                      <p:tavLst>
                                        <p:tav tm="0">
                                          <p:val>
                                            <p:fltVal val="0"/>
                                          </p:val>
                                        </p:tav>
                                        <p:tav tm="100000">
                                          <p:val>
                                            <p:strVal val="#ppt_w"/>
                                          </p:val>
                                        </p:tav>
                                      </p:tavLst>
                                    </p:anim>
                                    <p:anim calcmode="lin" valueType="num">
                                      <p:cBhvr>
                                        <p:cTn id="135" dur="500" fill="hold"/>
                                        <p:tgtEl>
                                          <p:spTgt spid="110"/>
                                        </p:tgtEl>
                                        <p:attrNameLst>
                                          <p:attrName>ppt_h</p:attrName>
                                        </p:attrNameLst>
                                      </p:cBhvr>
                                      <p:tavLst>
                                        <p:tav tm="0">
                                          <p:val>
                                            <p:fltVal val="0"/>
                                          </p:val>
                                        </p:tav>
                                        <p:tav tm="100000">
                                          <p:val>
                                            <p:strVal val="#ppt_h"/>
                                          </p:val>
                                        </p:tav>
                                      </p:tavLst>
                                    </p:anim>
                                    <p:animEffect transition="in" filter="fade">
                                      <p:cBhvr>
                                        <p:cTn id="136" dur="500"/>
                                        <p:tgtEl>
                                          <p:spTgt spid="110"/>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1" fill="hold" nodeType="clickEffect">
                                  <p:stCondLst>
                                    <p:cond delay="0"/>
                                  </p:stCondLst>
                                  <p:childTnLst>
                                    <p:set>
                                      <p:cBhvr>
                                        <p:cTn id="140" dur="1" fill="hold">
                                          <p:stCondLst>
                                            <p:cond delay="0"/>
                                          </p:stCondLst>
                                        </p:cTn>
                                        <p:tgtEl>
                                          <p:spTgt spid="29"/>
                                        </p:tgtEl>
                                        <p:attrNameLst>
                                          <p:attrName>style.visibility</p:attrName>
                                        </p:attrNameLst>
                                      </p:cBhvr>
                                      <p:to>
                                        <p:strVal val="visible"/>
                                      </p:to>
                                    </p:set>
                                    <p:animEffect transition="in" filter="wipe(up)">
                                      <p:cBhvr>
                                        <p:cTn id="141" dur="500"/>
                                        <p:tgtEl>
                                          <p:spTgt spid="29"/>
                                        </p:tgtEl>
                                      </p:cBhvr>
                                    </p:animEffect>
                                  </p:childTnLst>
                                </p:cTn>
                              </p:par>
                            </p:childTnLst>
                          </p:cTn>
                        </p:par>
                      </p:childTnLst>
                    </p:cTn>
                  </p:par>
                  <p:par>
                    <p:cTn id="142" fill="hold">
                      <p:stCondLst>
                        <p:cond delay="indefinite"/>
                      </p:stCondLst>
                      <p:childTnLst>
                        <p:par>
                          <p:cTn id="143" fill="hold">
                            <p:stCondLst>
                              <p:cond delay="0"/>
                            </p:stCondLst>
                            <p:childTnLst>
                              <p:par>
                                <p:cTn id="144" presetID="53" presetClass="entr" presetSubtype="16" fill="hold" grpId="0" nodeType="clickEffect">
                                  <p:stCondLst>
                                    <p:cond delay="0"/>
                                  </p:stCondLst>
                                  <p:childTnLst>
                                    <p:set>
                                      <p:cBhvr>
                                        <p:cTn id="145" dur="1" fill="hold">
                                          <p:stCondLst>
                                            <p:cond delay="0"/>
                                          </p:stCondLst>
                                        </p:cTn>
                                        <p:tgtEl>
                                          <p:spTgt spid="138"/>
                                        </p:tgtEl>
                                        <p:attrNameLst>
                                          <p:attrName>style.visibility</p:attrName>
                                        </p:attrNameLst>
                                      </p:cBhvr>
                                      <p:to>
                                        <p:strVal val="visible"/>
                                      </p:to>
                                    </p:set>
                                    <p:anim calcmode="lin" valueType="num">
                                      <p:cBhvr>
                                        <p:cTn id="146" dur="500" fill="hold"/>
                                        <p:tgtEl>
                                          <p:spTgt spid="138"/>
                                        </p:tgtEl>
                                        <p:attrNameLst>
                                          <p:attrName>ppt_w</p:attrName>
                                        </p:attrNameLst>
                                      </p:cBhvr>
                                      <p:tavLst>
                                        <p:tav tm="0">
                                          <p:val>
                                            <p:fltVal val="0"/>
                                          </p:val>
                                        </p:tav>
                                        <p:tav tm="100000">
                                          <p:val>
                                            <p:strVal val="#ppt_w"/>
                                          </p:val>
                                        </p:tav>
                                      </p:tavLst>
                                    </p:anim>
                                    <p:anim calcmode="lin" valueType="num">
                                      <p:cBhvr>
                                        <p:cTn id="147" dur="500" fill="hold"/>
                                        <p:tgtEl>
                                          <p:spTgt spid="138"/>
                                        </p:tgtEl>
                                        <p:attrNameLst>
                                          <p:attrName>ppt_h</p:attrName>
                                        </p:attrNameLst>
                                      </p:cBhvr>
                                      <p:tavLst>
                                        <p:tav tm="0">
                                          <p:val>
                                            <p:fltVal val="0"/>
                                          </p:val>
                                        </p:tav>
                                        <p:tav tm="100000">
                                          <p:val>
                                            <p:strVal val="#ppt_h"/>
                                          </p:val>
                                        </p:tav>
                                      </p:tavLst>
                                    </p:anim>
                                    <p:animEffect transition="in" filter="fade">
                                      <p:cBhvr>
                                        <p:cTn id="148" dur="500"/>
                                        <p:tgtEl>
                                          <p:spTgt spid="138"/>
                                        </p:tgtEl>
                                      </p:cBhvr>
                                    </p:animEffect>
                                  </p:childTnLst>
                                </p:cTn>
                              </p:par>
                            </p:childTnLst>
                          </p:cTn>
                        </p:par>
                      </p:childTnLst>
                    </p:cTn>
                  </p:par>
                  <p:par>
                    <p:cTn id="149" fill="hold">
                      <p:stCondLst>
                        <p:cond delay="indefinite"/>
                      </p:stCondLst>
                      <p:childTnLst>
                        <p:par>
                          <p:cTn id="150" fill="hold">
                            <p:stCondLst>
                              <p:cond delay="0"/>
                            </p:stCondLst>
                            <p:childTnLst>
                              <p:par>
                                <p:cTn id="151" presetID="53" presetClass="entr" presetSubtype="16" fill="hold" grpId="0" nodeType="clickEffect">
                                  <p:stCondLst>
                                    <p:cond delay="0"/>
                                  </p:stCondLst>
                                  <p:childTnLst>
                                    <p:set>
                                      <p:cBhvr>
                                        <p:cTn id="152" dur="1" fill="hold">
                                          <p:stCondLst>
                                            <p:cond delay="0"/>
                                          </p:stCondLst>
                                        </p:cTn>
                                        <p:tgtEl>
                                          <p:spTgt spid="139"/>
                                        </p:tgtEl>
                                        <p:attrNameLst>
                                          <p:attrName>style.visibility</p:attrName>
                                        </p:attrNameLst>
                                      </p:cBhvr>
                                      <p:to>
                                        <p:strVal val="visible"/>
                                      </p:to>
                                    </p:set>
                                    <p:anim calcmode="lin" valueType="num">
                                      <p:cBhvr>
                                        <p:cTn id="153" dur="500" fill="hold"/>
                                        <p:tgtEl>
                                          <p:spTgt spid="139"/>
                                        </p:tgtEl>
                                        <p:attrNameLst>
                                          <p:attrName>ppt_w</p:attrName>
                                        </p:attrNameLst>
                                      </p:cBhvr>
                                      <p:tavLst>
                                        <p:tav tm="0">
                                          <p:val>
                                            <p:fltVal val="0"/>
                                          </p:val>
                                        </p:tav>
                                        <p:tav tm="100000">
                                          <p:val>
                                            <p:strVal val="#ppt_w"/>
                                          </p:val>
                                        </p:tav>
                                      </p:tavLst>
                                    </p:anim>
                                    <p:anim calcmode="lin" valueType="num">
                                      <p:cBhvr>
                                        <p:cTn id="154" dur="500" fill="hold"/>
                                        <p:tgtEl>
                                          <p:spTgt spid="139"/>
                                        </p:tgtEl>
                                        <p:attrNameLst>
                                          <p:attrName>ppt_h</p:attrName>
                                        </p:attrNameLst>
                                      </p:cBhvr>
                                      <p:tavLst>
                                        <p:tav tm="0">
                                          <p:val>
                                            <p:fltVal val="0"/>
                                          </p:val>
                                        </p:tav>
                                        <p:tav tm="100000">
                                          <p:val>
                                            <p:strVal val="#ppt_h"/>
                                          </p:val>
                                        </p:tav>
                                      </p:tavLst>
                                    </p:anim>
                                    <p:animEffect transition="in" filter="fade">
                                      <p:cBhvr>
                                        <p:cTn id="155" dur="500"/>
                                        <p:tgtEl>
                                          <p:spTgt spid="139"/>
                                        </p:tgtEl>
                                      </p:cBhvr>
                                    </p:animEffect>
                                  </p:childTnLst>
                                </p:cTn>
                              </p:par>
                              <p:par>
                                <p:cTn id="156" presetID="53" presetClass="entr" presetSubtype="16" fill="hold" grpId="0" nodeType="withEffect">
                                  <p:stCondLst>
                                    <p:cond delay="0"/>
                                  </p:stCondLst>
                                  <p:childTnLst>
                                    <p:set>
                                      <p:cBhvr>
                                        <p:cTn id="157" dur="1" fill="hold">
                                          <p:stCondLst>
                                            <p:cond delay="0"/>
                                          </p:stCondLst>
                                        </p:cTn>
                                        <p:tgtEl>
                                          <p:spTgt spid="140"/>
                                        </p:tgtEl>
                                        <p:attrNameLst>
                                          <p:attrName>style.visibility</p:attrName>
                                        </p:attrNameLst>
                                      </p:cBhvr>
                                      <p:to>
                                        <p:strVal val="visible"/>
                                      </p:to>
                                    </p:set>
                                    <p:anim calcmode="lin" valueType="num">
                                      <p:cBhvr>
                                        <p:cTn id="158" dur="500" fill="hold"/>
                                        <p:tgtEl>
                                          <p:spTgt spid="140"/>
                                        </p:tgtEl>
                                        <p:attrNameLst>
                                          <p:attrName>ppt_w</p:attrName>
                                        </p:attrNameLst>
                                      </p:cBhvr>
                                      <p:tavLst>
                                        <p:tav tm="0">
                                          <p:val>
                                            <p:fltVal val="0"/>
                                          </p:val>
                                        </p:tav>
                                        <p:tav tm="100000">
                                          <p:val>
                                            <p:strVal val="#ppt_w"/>
                                          </p:val>
                                        </p:tav>
                                      </p:tavLst>
                                    </p:anim>
                                    <p:anim calcmode="lin" valueType="num">
                                      <p:cBhvr>
                                        <p:cTn id="159" dur="500" fill="hold"/>
                                        <p:tgtEl>
                                          <p:spTgt spid="140"/>
                                        </p:tgtEl>
                                        <p:attrNameLst>
                                          <p:attrName>ppt_h</p:attrName>
                                        </p:attrNameLst>
                                      </p:cBhvr>
                                      <p:tavLst>
                                        <p:tav tm="0">
                                          <p:val>
                                            <p:fltVal val="0"/>
                                          </p:val>
                                        </p:tav>
                                        <p:tav tm="100000">
                                          <p:val>
                                            <p:strVal val="#ppt_h"/>
                                          </p:val>
                                        </p:tav>
                                      </p:tavLst>
                                    </p:anim>
                                    <p:animEffect transition="in" filter="fade">
                                      <p:cBhvr>
                                        <p:cTn id="160" dur="500"/>
                                        <p:tgtEl>
                                          <p:spTgt spid="140"/>
                                        </p:tgtEl>
                                      </p:cBhvr>
                                    </p:animEffect>
                                  </p:childTnLst>
                                </p:cTn>
                              </p:par>
                            </p:childTnLst>
                          </p:cTn>
                        </p:par>
                      </p:childTnLst>
                    </p:cTn>
                  </p:par>
                  <p:par>
                    <p:cTn id="161" fill="hold">
                      <p:stCondLst>
                        <p:cond delay="indefinite"/>
                      </p:stCondLst>
                      <p:childTnLst>
                        <p:par>
                          <p:cTn id="162" fill="hold">
                            <p:stCondLst>
                              <p:cond delay="0"/>
                            </p:stCondLst>
                            <p:childTnLst>
                              <p:par>
                                <p:cTn id="163" presetID="8" presetClass="emph" presetSubtype="0" fill="hold" grpId="1" nodeType="clickEffect">
                                  <p:stCondLst>
                                    <p:cond delay="0"/>
                                  </p:stCondLst>
                                  <p:childTnLst>
                                    <p:animRot by="21600000">
                                      <p:cBhvr>
                                        <p:cTn id="164" dur="1000" fill="hold"/>
                                        <p:tgtEl>
                                          <p:spTgt spid="100"/>
                                        </p:tgtEl>
                                        <p:attrNameLst>
                                          <p:attrName>r</p:attrName>
                                        </p:attrNameLst>
                                      </p:cBhvr>
                                    </p:animRot>
                                  </p:childTnLst>
                                </p:cTn>
                              </p:par>
                              <p:par>
                                <p:cTn id="165" presetID="8" presetClass="emph" presetSubtype="0" fill="hold" grpId="1" nodeType="withEffect">
                                  <p:stCondLst>
                                    <p:cond delay="0"/>
                                  </p:stCondLst>
                                  <p:childTnLst>
                                    <p:animRot by="21600000">
                                      <p:cBhvr>
                                        <p:cTn id="166" dur="1000" fill="hold"/>
                                        <p:tgtEl>
                                          <p:spTgt spid="93"/>
                                        </p:tgtEl>
                                        <p:attrNameLst>
                                          <p:attrName>r</p:attrName>
                                        </p:attrNameLst>
                                      </p:cBhvr>
                                    </p:animRot>
                                  </p:childTnLst>
                                </p:cTn>
                              </p:par>
                            </p:childTnLst>
                          </p:cTn>
                        </p:par>
                      </p:childTnLst>
                    </p:cTn>
                  </p:par>
                  <p:par>
                    <p:cTn id="167" fill="hold">
                      <p:stCondLst>
                        <p:cond delay="indefinite"/>
                      </p:stCondLst>
                      <p:childTnLst>
                        <p:par>
                          <p:cTn id="168" fill="hold">
                            <p:stCondLst>
                              <p:cond delay="0"/>
                            </p:stCondLst>
                            <p:childTnLst>
                              <p:par>
                                <p:cTn id="169" presetID="49" presetClass="entr" presetSubtype="0" decel="100000" fill="hold" grpId="0" nodeType="clickEffect">
                                  <p:stCondLst>
                                    <p:cond delay="0"/>
                                  </p:stCondLst>
                                  <p:childTnLst>
                                    <p:set>
                                      <p:cBhvr>
                                        <p:cTn id="170" dur="1" fill="hold">
                                          <p:stCondLst>
                                            <p:cond delay="0"/>
                                          </p:stCondLst>
                                        </p:cTn>
                                        <p:tgtEl>
                                          <p:spTgt spid="143"/>
                                        </p:tgtEl>
                                        <p:attrNameLst>
                                          <p:attrName>style.visibility</p:attrName>
                                        </p:attrNameLst>
                                      </p:cBhvr>
                                      <p:to>
                                        <p:strVal val="visible"/>
                                      </p:to>
                                    </p:set>
                                    <p:anim calcmode="lin" valueType="num">
                                      <p:cBhvr>
                                        <p:cTn id="171" dur="500" fill="hold"/>
                                        <p:tgtEl>
                                          <p:spTgt spid="143"/>
                                        </p:tgtEl>
                                        <p:attrNameLst>
                                          <p:attrName>ppt_w</p:attrName>
                                        </p:attrNameLst>
                                      </p:cBhvr>
                                      <p:tavLst>
                                        <p:tav tm="0">
                                          <p:val>
                                            <p:fltVal val="0"/>
                                          </p:val>
                                        </p:tav>
                                        <p:tav tm="100000">
                                          <p:val>
                                            <p:strVal val="#ppt_w"/>
                                          </p:val>
                                        </p:tav>
                                      </p:tavLst>
                                    </p:anim>
                                    <p:anim calcmode="lin" valueType="num">
                                      <p:cBhvr>
                                        <p:cTn id="172" dur="500" fill="hold"/>
                                        <p:tgtEl>
                                          <p:spTgt spid="143"/>
                                        </p:tgtEl>
                                        <p:attrNameLst>
                                          <p:attrName>ppt_h</p:attrName>
                                        </p:attrNameLst>
                                      </p:cBhvr>
                                      <p:tavLst>
                                        <p:tav tm="0">
                                          <p:val>
                                            <p:fltVal val="0"/>
                                          </p:val>
                                        </p:tav>
                                        <p:tav tm="100000">
                                          <p:val>
                                            <p:strVal val="#ppt_h"/>
                                          </p:val>
                                        </p:tav>
                                      </p:tavLst>
                                    </p:anim>
                                    <p:anim calcmode="lin" valueType="num">
                                      <p:cBhvr>
                                        <p:cTn id="173" dur="500" fill="hold"/>
                                        <p:tgtEl>
                                          <p:spTgt spid="143"/>
                                        </p:tgtEl>
                                        <p:attrNameLst>
                                          <p:attrName>style.rotation</p:attrName>
                                        </p:attrNameLst>
                                      </p:cBhvr>
                                      <p:tavLst>
                                        <p:tav tm="0">
                                          <p:val>
                                            <p:fltVal val="360"/>
                                          </p:val>
                                        </p:tav>
                                        <p:tav tm="100000">
                                          <p:val>
                                            <p:fltVal val="0"/>
                                          </p:val>
                                        </p:tav>
                                      </p:tavLst>
                                    </p:anim>
                                    <p:animEffect transition="in" filter="fade">
                                      <p:cBhvr>
                                        <p:cTn id="174" dur="500"/>
                                        <p:tgtEl>
                                          <p:spTgt spid="143"/>
                                        </p:tgtEl>
                                      </p:cBhvr>
                                    </p:animEffect>
                                  </p:childTnLst>
                                </p:cTn>
                              </p:par>
                            </p:childTnLst>
                          </p:cTn>
                        </p:par>
                      </p:childTnLst>
                    </p:cTn>
                  </p:par>
                  <p:par>
                    <p:cTn id="175" fill="hold">
                      <p:stCondLst>
                        <p:cond delay="indefinite"/>
                      </p:stCondLst>
                      <p:childTnLst>
                        <p:par>
                          <p:cTn id="176" fill="hold">
                            <p:stCondLst>
                              <p:cond delay="0"/>
                            </p:stCondLst>
                            <p:childTnLst>
                              <p:par>
                                <p:cTn id="177" presetID="22" presetClass="entr" presetSubtype="1" fill="hold" nodeType="clickEffect">
                                  <p:stCondLst>
                                    <p:cond delay="0"/>
                                  </p:stCondLst>
                                  <p:childTnLst>
                                    <p:set>
                                      <p:cBhvr>
                                        <p:cTn id="178" dur="1" fill="hold">
                                          <p:stCondLst>
                                            <p:cond delay="0"/>
                                          </p:stCondLst>
                                        </p:cTn>
                                        <p:tgtEl>
                                          <p:spTgt spid="144"/>
                                        </p:tgtEl>
                                        <p:attrNameLst>
                                          <p:attrName>style.visibility</p:attrName>
                                        </p:attrNameLst>
                                      </p:cBhvr>
                                      <p:to>
                                        <p:strVal val="visible"/>
                                      </p:to>
                                    </p:set>
                                    <p:animEffect transition="in" filter="wipe(up)">
                                      <p:cBhvr>
                                        <p:cTn id="179" dur="500"/>
                                        <p:tgtEl>
                                          <p:spTgt spid="144"/>
                                        </p:tgtEl>
                                      </p:cBhvr>
                                    </p:animEffect>
                                  </p:childTnLst>
                                </p:cTn>
                              </p:par>
                            </p:childTnLst>
                          </p:cTn>
                        </p:par>
                      </p:childTnLst>
                    </p:cTn>
                  </p:par>
                  <p:par>
                    <p:cTn id="180" fill="hold">
                      <p:stCondLst>
                        <p:cond delay="indefinite"/>
                      </p:stCondLst>
                      <p:childTnLst>
                        <p:par>
                          <p:cTn id="181" fill="hold">
                            <p:stCondLst>
                              <p:cond delay="0"/>
                            </p:stCondLst>
                            <p:childTnLst>
                              <p:par>
                                <p:cTn id="182" presetID="53" presetClass="entr" presetSubtype="16" fill="hold" nodeType="clickEffect">
                                  <p:stCondLst>
                                    <p:cond delay="0"/>
                                  </p:stCondLst>
                                  <p:childTnLst>
                                    <p:set>
                                      <p:cBhvr>
                                        <p:cTn id="183" dur="1" fill="hold">
                                          <p:stCondLst>
                                            <p:cond delay="0"/>
                                          </p:stCondLst>
                                        </p:cTn>
                                        <p:tgtEl>
                                          <p:spTgt spid="146">
                                            <p:txEl>
                                              <p:pRg st="0" end="0"/>
                                            </p:txEl>
                                          </p:spTgt>
                                        </p:tgtEl>
                                        <p:attrNameLst>
                                          <p:attrName>style.visibility</p:attrName>
                                        </p:attrNameLst>
                                      </p:cBhvr>
                                      <p:to>
                                        <p:strVal val="visible"/>
                                      </p:to>
                                    </p:set>
                                    <p:anim calcmode="lin" valueType="num">
                                      <p:cBhvr>
                                        <p:cTn id="184" dur="500" fill="hold"/>
                                        <p:tgtEl>
                                          <p:spTgt spid="146">
                                            <p:txEl>
                                              <p:pRg st="0" end="0"/>
                                            </p:txEl>
                                          </p:spTgt>
                                        </p:tgtEl>
                                        <p:attrNameLst>
                                          <p:attrName>ppt_w</p:attrName>
                                        </p:attrNameLst>
                                      </p:cBhvr>
                                      <p:tavLst>
                                        <p:tav tm="0">
                                          <p:val>
                                            <p:fltVal val="0"/>
                                          </p:val>
                                        </p:tav>
                                        <p:tav tm="100000">
                                          <p:val>
                                            <p:strVal val="#ppt_w"/>
                                          </p:val>
                                        </p:tav>
                                      </p:tavLst>
                                    </p:anim>
                                    <p:anim calcmode="lin" valueType="num">
                                      <p:cBhvr>
                                        <p:cTn id="185" dur="500" fill="hold"/>
                                        <p:tgtEl>
                                          <p:spTgt spid="146">
                                            <p:txEl>
                                              <p:pRg st="0" end="0"/>
                                            </p:txEl>
                                          </p:spTgt>
                                        </p:tgtEl>
                                        <p:attrNameLst>
                                          <p:attrName>ppt_h</p:attrName>
                                        </p:attrNameLst>
                                      </p:cBhvr>
                                      <p:tavLst>
                                        <p:tav tm="0">
                                          <p:val>
                                            <p:fltVal val="0"/>
                                          </p:val>
                                        </p:tav>
                                        <p:tav tm="100000">
                                          <p:val>
                                            <p:strVal val="#ppt_h"/>
                                          </p:val>
                                        </p:tav>
                                      </p:tavLst>
                                    </p:anim>
                                    <p:animEffect transition="in" filter="fade">
                                      <p:cBhvr>
                                        <p:cTn id="186" dur="500"/>
                                        <p:tgtEl>
                                          <p:spTgt spid="1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P spid="23" grpId="0" animBg="1"/>
      <p:bldP spid="92" grpId="0" animBg="1"/>
      <p:bldP spid="93" grpId="0" animBg="1"/>
      <p:bldP spid="93" grpId="1" animBg="1"/>
      <p:bldP spid="94" grpId="0" animBg="1"/>
      <p:bldP spid="96" grpId="0" animBg="1"/>
      <p:bldP spid="97" grpId="0" animBg="1"/>
      <p:bldP spid="98" grpId="0" animBg="1"/>
      <p:bldP spid="99" grpId="0" animBg="1"/>
      <p:bldP spid="100" grpId="0" animBg="1"/>
      <p:bldP spid="100" grpId="1" animBg="1"/>
      <p:bldP spid="6" grpId="0" animBg="1"/>
      <p:bldP spid="102" grpId="0" animBg="1"/>
      <p:bldP spid="103" grpId="0" animBg="1"/>
      <p:bldP spid="104" grpId="0" animBg="1"/>
      <p:bldP spid="107" grpId="0" animBg="1"/>
      <p:bldP spid="108" grpId="0" animBg="1"/>
      <p:bldP spid="109" grpId="0" animBg="1"/>
      <p:bldP spid="110" grpId="0" animBg="1"/>
      <p:bldP spid="138" grpId="0" animBg="1"/>
      <p:bldP spid="139" grpId="0"/>
      <p:bldP spid="140" grpId="0"/>
      <p:bldP spid="14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2629135" y="1658623"/>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lIns="91436" tIns="45718" rIns="91436" bIns="45718" anchor="ctr"/>
          <a:lstStyle/>
          <a:p>
            <a:pPr algn="ctr" eaLnBrk="0" hangingPunct="0"/>
            <a:endParaRPr lang="fr-FR">
              <a:solidFill>
                <a:srgbClr val="FFFFFF"/>
              </a:solidFill>
              <a:latin typeface="宋体" panose="02010600030101010101" pitchFamily="2" charset="-122"/>
            </a:endParaRPr>
          </a:p>
        </p:txBody>
      </p:sp>
      <p:sp>
        <p:nvSpPr>
          <p:cNvPr id="6" name="Rectangle 10"/>
          <p:cNvSpPr>
            <a:spLocks noChangeArrowheads="1"/>
          </p:cNvSpPr>
          <p:nvPr/>
        </p:nvSpPr>
        <p:spPr bwMode="auto">
          <a:xfrm>
            <a:off x="2629135" y="2265049"/>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lIns="91436" tIns="45718" rIns="91436" bIns="45718" anchor="ctr"/>
          <a:lstStyle/>
          <a:p>
            <a:pPr algn="ctr" eaLnBrk="0" hangingPunct="0"/>
            <a:endParaRPr lang="fr-FR">
              <a:solidFill>
                <a:srgbClr val="FFFFFF"/>
              </a:solidFill>
              <a:latin typeface="宋体" panose="02010600030101010101" pitchFamily="2" charset="-122"/>
            </a:endParaRPr>
          </a:p>
        </p:txBody>
      </p:sp>
      <p:sp>
        <p:nvSpPr>
          <p:cNvPr id="8" name="Line 16"/>
          <p:cNvSpPr>
            <a:spLocks noChangeShapeType="1"/>
          </p:cNvSpPr>
          <p:nvPr/>
        </p:nvSpPr>
        <p:spPr bwMode="auto">
          <a:xfrm>
            <a:off x="3637198" y="1587185"/>
            <a:ext cx="0" cy="1800225"/>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9" name="Rectangle 8"/>
          <p:cNvSpPr>
            <a:spLocks noChangeArrowheads="1"/>
          </p:cNvSpPr>
          <p:nvPr/>
        </p:nvSpPr>
        <p:spPr bwMode="auto">
          <a:xfrm>
            <a:off x="2700575" y="1404624"/>
            <a:ext cx="5472113" cy="1323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spAutoFit/>
          </a:bodyPr>
          <a:lstStyle/>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5.2.1                                              UDP </a:t>
            </a:r>
            <a:r>
              <a:rPr lang="zh-CN" altLang="en-US" sz="2000" b="1" dirty="0">
                <a:solidFill>
                  <a:schemeClr val="bg1"/>
                </a:solidFill>
                <a:latin typeface="微软雅黑" panose="020B0503020204020204" pitchFamily="34" charset="-122"/>
                <a:ea typeface="微软雅黑" panose="020B0503020204020204" pitchFamily="34" charset="-122"/>
              </a:rPr>
              <a:t>概述</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5.2.2                                    UDP </a:t>
            </a:r>
            <a:r>
              <a:rPr lang="zh-CN" altLang="en-US" sz="2000" b="1" dirty="0">
                <a:solidFill>
                  <a:schemeClr val="bg1"/>
                </a:solidFill>
                <a:latin typeface="微软雅黑" panose="020B0503020204020204" pitchFamily="34" charset="-122"/>
                <a:ea typeface="微软雅黑" panose="020B0503020204020204" pitchFamily="34" charset="-122"/>
              </a:rPr>
              <a:t>的首部格式</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 name="Rectangle 27"/>
          <p:cNvSpPr>
            <a:spLocks noChangeArrowheads="1"/>
          </p:cNvSpPr>
          <p:nvPr/>
        </p:nvSpPr>
        <p:spPr bwMode="auto">
          <a:xfrm>
            <a:off x="639732" y="1658624"/>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eaLnBrk="0" hangingPunct="0"/>
            <a:endParaRPr lang="fr-FR">
              <a:latin typeface="宋体" panose="02010600030101010101" pitchFamily="2" charset="-122"/>
            </a:endParaRPr>
          </a:p>
        </p:txBody>
      </p:sp>
      <p:sp>
        <p:nvSpPr>
          <p:cNvPr id="11" name="Rectangle 29"/>
          <p:cNvSpPr>
            <a:spLocks noChangeArrowheads="1"/>
          </p:cNvSpPr>
          <p:nvPr/>
        </p:nvSpPr>
        <p:spPr bwMode="auto">
          <a:xfrm>
            <a:off x="648621" y="1753555"/>
            <a:ext cx="1627651" cy="1027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eaLnBrk="0" hangingPunct="0"/>
            <a:r>
              <a:rPr lang="fr-FR" altLang="zh-CN" sz="2000" b="1" dirty="0">
                <a:solidFill>
                  <a:srgbClr val="FFFF00"/>
                </a:solidFill>
                <a:latin typeface="微软雅黑" panose="020B0503020204020204" pitchFamily="34" charset="-122"/>
                <a:ea typeface="微软雅黑" panose="020B0503020204020204" pitchFamily="34" charset="-122"/>
              </a:rPr>
              <a:t>5.2</a:t>
            </a:r>
            <a:endParaRPr lang="fr-FR" altLang="zh-CN" sz="2000" b="1" dirty="0">
              <a:solidFill>
                <a:srgbClr val="FFFF00"/>
              </a:solidFill>
              <a:latin typeface="微软雅黑" panose="020B0503020204020204" pitchFamily="34" charset="-122"/>
              <a:ea typeface="微软雅黑" panose="020B0503020204020204" pitchFamily="34" charset="-122"/>
            </a:endParaRPr>
          </a:p>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用户数据报协议 </a:t>
            </a:r>
            <a:r>
              <a:rPr lang="en-US" altLang="zh-CN" sz="2000" b="1" dirty="0">
                <a:solidFill>
                  <a:schemeClr val="bg1"/>
                </a:solidFill>
                <a:latin typeface="微软雅黑" panose="020B0503020204020204" pitchFamily="34" charset="-122"/>
                <a:ea typeface="微软雅黑" panose="020B0503020204020204" pitchFamily="34" charset="-122"/>
              </a:rPr>
              <a:t>UDP</a:t>
            </a:r>
            <a:endParaRPr lang="zh-CN" altLang="fr-FR"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30365" y="2365275"/>
            <a:ext cx="4234246" cy="19964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01" name="AutoShape 5"/>
          <p:cNvSpPr>
            <a:spLocks noChangeArrowheads="1"/>
          </p:cNvSpPr>
          <p:nvPr/>
        </p:nvSpPr>
        <p:spPr bwMode="auto">
          <a:xfrm>
            <a:off x="545145" y="655682"/>
            <a:ext cx="8053711" cy="388721"/>
          </a:xfrm>
          <a:prstGeom prst="roundRect">
            <a:avLst>
              <a:gd name="adj" fmla="val 16667"/>
            </a:avLst>
          </a:prstGeom>
          <a:solidFill>
            <a:srgbClr val="0089FA"/>
          </a:solidFill>
          <a:ln>
            <a:noFill/>
          </a:ln>
          <a:effectLst/>
        </p:spPr>
        <p:txBody>
          <a:bodyPr wrap="none" lIns="91436" tIns="45718" rIns="91436" bIns="45718" anchor="ctr"/>
          <a:lstStyle/>
          <a:p>
            <a:endParaRPr lang="zh-CN" altLang="en-US"/>
          </a:p>
        </p:txBody>
      </p:sp>
      <p:sp>
        <p:nvSpPr>
          <p:cNvPr id="102" name="Rectangle 6"/>
          <p:cNvSpPr>
            <a:spLocks noChangeArrowheads="1"/>
          </p:cNvSpPr>
          <p:nvPr/>
        </p:nvSpPr>
        <p:spPr bwMode="auto">
          <a:xfrm>
            <a:off x="3320699" y="613411"/>
            <a:ext cx="25026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5.2.1  UDP </a:t>
            </a:r>
            <a:r>
              <a:rPr lang="zh-CN" altLang="en-US" sz="2400" b="1" dirty="0">
                <a:solidFill>
                  <a:schemeClr val="bg1"/>
                </a:solidFill>
                <a:latin typeface="微软雅黑" panose="020B0503020204020204" pitchFamily="34" charset="-122"/>
                <a:ea typeface="微软雅黑" panose="020B0503020204020204" pitchFamily="34" charset="-122"/>
              </a:rPr>
              <a:t>概述</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3" name="Rectangle 8"/>
          <p:cNvSpPr>
            <a:spLocks noChangeArrowheads="1"/>
          </p:cNvSpPr>
          <p:nvPr/>
        </p:nvSpPr>
        <p:spPr bwMode="auto">
          <a:xfrm>
            <a:off x="739496" y="1055750"/>
            <a:ext cx="7665003"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285750" indent="-285750">
              <a:lnSpc>
                <a:spcPts val="3000"/>
              </a:lnSpc>
              <a:buClr>
                <a:srgbClr val="0070C0"/>
              </a:buClr>
              <a:buFont typeface="Wingdings" panose="05000000000000000000" pitchFamily="2" charset="2"/>
              <a:buChar char="l"/>
            </a:pPr>
            <a:r>
              <a:rPr lang="en-US" altLang="zh-CN" b="1" dirty="0">
                <a:latin typeface="微软雅黑" panose="020B0503020204020204" pitchFamily="34" charset="-122"/>
                <a:ea typeface="微软雅黑" panose="020B0503020204020204" pitchFamily="34" charset="-122"/>
              </a:rPr>
              <a:t>UDP </a:t>
            </a:r>
            <a:r>
              <a:rPr lang="zh-CN" altLang="en-US" b="1" dirty="0">
                <a:latin typeface="微软雅黑" panose="020B0503020204020204" pitchFamily="34" charset="-122"/>
                <a:ea typeface="微软雅黑" panose="020B0503020204020204" pitchFamily="34" charset="-122"/>
              </a:rPr>
              <a:t>只在 </a:t>
            </a:r>
            <a:r>
              <a:rPr lang="en-US" altLang="zh-CN" b="1" dirty="0">
                <a:latin typeface="微软雅黑" panose="020B0503020204020204" pitchFamily="34" charset="-122"/>
                <a:ea typeface="微软雅黑" panose="020B0503020204020204" pitchFamily="34" charset="-122"/>
              </a:rPr>
              <a:t>IP </a:t>
            </a:r>
            <a:r>
              <a:rPr lang="zh-CN" altLang="en-US" b="1" dirty="0">
                <a:latin typeface="微软雅黑" panose="020B0503020204020204" pitchFamily="34" charset="-122"/>
                <a:ea typeface="微软雅黑" panose="020B0503020204020204" pitchFamily="34" charset="-122"/>
              </a:rPr>
              <a:t>的数据报服务之上增加了很少一点的功能：</a:t>
            </a:r>
            <a:endParaRPr lang="zh-CN" altLang="en-US" b="1" dirty="0">
              <a:latin typeface="微软雅黑" panose="020B0503020204020204" pitchFamily="34" charset="-122"/>
              <a:ea typeface="微软雅黑" panose="020B0503020204020204" pitchFamily="34" charset="-122"/>
            </a:endParaRPr>
          </a:p>
          <a:p>
            <a:pPr marL="625475" indent="-342900">
              <a:lnSpc>
                <a:spcPts val="3000"/>
              </a:lnSpc>
              <a:buClr>
                <a:srgbClr val="7030A0"/>
              </a:buClr>
              <a:buFont typeface="+mj-lt"/>
              <a:buAutoNum type="arabicPeriod"/>
            </a:pPr>
            <a:r>
              <a:rPr lang="zh-CN" altLang="en-US" b="1" dirty="0">
                <a:latin typeface="微软雅黑" panose="020B0503020204020204" pitchFamily="34" charset="-122"/>
                <a:ea typeface="微软雅黑" panose="020B0503020204020204" pitchFamily="34" charset="-122"/>
              </a:rPr>
              <a:t>复用和分用的功能</a:t>
            </a:r>
            <a:endParaRPr lang="zh-CN" altLang="en-US" b="1" dirty="0">
              <a:latin typeface="微软雅黑" panose="020B0503020204020204" pitchFamily="34" charset="-122"/>
              <a:ea typeface="微软雅黑" panose="020B0503020204020204" pitchFamily="34" charset="-122"/>
            </a:endParaRPr>
          </a:p>
          <a:p>
            <a:pPr marL="625475" indent="-342900">
              <a:lnSpc>
                <a:spcPts val="3000"/>
              </a:lnSpc>
              <a:buClr>
                <a:srgbClr val="7030A0"/>
              </a:buClr>
              <a:buFont typeface="+mj-lt"/>
              <a:buAutoNum type="arabicPeriod"/>
            </a:pPr>
            <a:r>
              <a:rPr lang="zh-CN" altLang="en-US" b="1" dirty="0">
                <a:latin typeface="微软雅黑" panose="020B0503020204020204" pitchFamily="34" charset="-122"/>
                <a:ea typeface="微软雅黑" panose="020B0503020204020204" pitchFamily="34" charset="-122"/>
              </a:rPr>
              <a:t>差错检测的功能</a:t>
            </a:r>
            <a:endParaRPr lang="zh-CN" altLang="en-US" b="1" dirty="0">
              <a:latin typeface="微软雅黑" panose="020B0503020204020204" pitchFamily="34" charset="-122"/>
              <a:ea typeface="微软雅黑" panose="020B0503020204020204" pitchFamily="34" charset="-122"/>
            </a:endParaRPr>
          </a:p>
        </p:txBody>
      </p:sp>
      <p:graphicFrame>
        <p:nvGraphicFramePr>
          <p:cNvPr id="2" name="对象 1"/>
          <p:cNvGraphicFramePr>
            <a:graphicFrameLocks noGrp="1" noChangeAspect="1"/>
          </p:cNvGraphicFramePr>
          <p:nvPr/>
        </p:nvGraphicFramePr>
        <p:xfrm>
          <a:off x="245650" y="2427649"/>
          <a:ext cx="4003675" cy="1758950"/>
        </p:xfrm>
        <a:graphic>
          <a:graphicData uri="http://schemas.openxmlformats.org/presentationml/2006/ole">
            <mc:AlternateContent xmlns:mc="http://schemas.openxmlformats.org/markup-compatibility/2006">
              <mc:Choice xmlns:v="urn:schemas-microsoft-com:vml" Requires="v">
                <p:oleObj spid="_x0000_s3" name="Visio" r:id="rId1" imgW="8479155" imgH="3731260" progId="Visio.Drawing.11">
                  <p:embed/>
                </p:oleObj>
              </mc:Choice>
              <mc:Fallback>
                <p:oleObj name="Visio" r:id="rId1" imgW="8479155" imgH="3731260" progId="Visio.Drawing.11">
                  <p:embed/>
                  <p:pic>
                    <p:nvPicPr>
                      <p:cNvPr id="0" name="Picture 28"/>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650" y="2427649"/>
                        <a:ext cx="4003675" cy="175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组合 6"/>
          <p:cNvGrpSpPr/>
          <p:nvPr/>
        </p:nvGrpSpPr>
        <p:grpSpPr>
          <a:xfrm>
            <a:off x="4617878" y="1973825"/>
            <a:ext cx="4374262" cy="2536157"/>
            <a:chOff x="330740" y="1989752"/>
            <a:chExt cx="5882672" cy="3544681"/>
          </a:xfrm>
        </p:grpSpPr>
        <p:sp>
          <p:nvSpPr>
            <p:cNvPr id="8" name="文本框 1"/>
            <p:cNvSpPr txBox="1"/>
            <p:nvPr/>
          </p:nvSpPr>
          <p:spPr>
            <a:xfrm>
              <a:off x="4332053" y="2544884"/>
              <a:ext cx="713361"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200" b="1" i="0" u="none" strike="noStrike" kern="0" cap="none" spc="0" normalizeH="0" baseline="0" noProof="0" dirty="0">
                  <a:ln>
                    <a:noFill/>
                  </a:ln>
                  <a:solidFill>
                    <a:srgbClr val="F84D4D"/>
                  </a:solidFill>
                  <a:effectLst/>
                  <a:uLnTx/>
                  <a:uFillTx/>
                  <a:latin typeface="Arial Narrow" panose="020B0606020202030204"/>
                  <a:ea typeface="微软雅黑" panose="020B0503020204020204" pitchFamily="34" charset="-122"/>
                </a:rPr>
                <a:t>误码</a:t>
              </a:r>
              <a:endParaRPr kumimoji="0" lang="zh-CN" altLang="en-US" sz="1200" b="1" i="0" u="none" strike="noStrike" kern="0" cap="none" spc="0" normalizeH="0" baseline="0" noProof="0" dirty="0">
                <a:ln>
                  <a:noFill/>
                </a:ln>
                <a:solidFill>
                  <a:srgbClr val="F84D4D"/>
                </a:solidFill>
                <a:effectLst/>
                <a:uLnTx/>
                <a:uFillTx/>
                <a:latin typeface="Arial Narrow" panose="020B0606020202030204"/>
                <a:ea typeface="微软雅黑" panose="020B0503020204020204" pitchFamily="34" charset="-122"/>
              </a:endParaRPr>
            </a:p>
          </p:txBody>
        </p:sp>
        <p:grpSp>
          <p:nvGrpSpPr>
            <p:cNvPr id="9" name="组合 8"/>
            <p:cNvGrpSpPr/>
            <p:nvPr/>
          </p:nvGrpSpPr>
          <p:grpSpPr>
            <a:xfrm>
              <a:off x="330740" y="1989752"/>
              <a:ext cx="5460898" cy="3544681"/>
              <a:chOff x="330740" y="1989752"/>
              <a:chExt cx="5460898" cy="3544681"/>
            </a:xfrm>
          </p:grpSpPr>
          <p:grpSp>
            <p:nvGrpSpPr>
              <p:cNvPr id="16" name="组合 15"/>
              <p:cNvGrpSpPr/>
              <p:nvPr/>
            </p:nvGrpSpPr>
            <p:grpSpPr>
              <a:xfrm>
                <a:off x="330740" y="1989752"/>
                <a:ext cx="5460898" cy="1378565"/>
                <a:chOff x="304800" y="2145392"/>
                <a:chExt cx="5460898" cy="1378565"/>
              </a:xfrm>
            </p:grpSpPr>
            <p:grpSp>
              <p:nvGrpSpPr>
                <p:cNvPr id="25" name="组合 24"/>
                <p:cNvGrpSpPr/>
                <p:nvPr/>
              </p:nvGrpSpPr>
              <p:grpSpPr>
                <a:xfrm>
                  <a:off x="304800" y="2514724"/>
                  <a:ext cx="5408580" cy="1009233"/>
                  <a:chOff x="304800" y="2158045"/>
                  <a:chExt cx="5408580" cy="1009233"/>
                </a:xfrm>
              </p:grpSpPr>
              <p:cxnSp>
                <p:nvCxnSpPr>
                  <p:cNvPr id="28" name="直接连接符 27"/>
                  <p:cNvCxnSpPr/>
                  <p:nvPr/>
                </p:nvCxnSpPr>
                <p:spPr>
                  <a:xfrm>
                    <a:off x="1212715" y="2808051"/>
                    <a:ext cx="3612204" cy="0"/>
                  </a:xfrm>
                  <a:prstGeom prst="line">
                    <a:avLst/>
                  </a:prstGeom>
                  <a:noFill/>
                  <a:ln w="38100" cap="flat" cmpd="sng" algn="ctr">
                    <a:solidFill>
                      <a:srgbClr val="000000"/>
                    </a:solidFill>
                    <a:prstDash val="solid"/>
                    <a:miter lim="800000"/>
                  </a:ln>
                  <a:effectLst/>
                </p:spPr>
              </p:cxnSp>
              <p:grpSp>
                <p:nvGrpSpPr>
                  <p:cNvPr id="29" name="组合 28"/>
                  <p:cNvGrpSpPr/>
                  <p:nvPr/>
                </p:nvGrpSpPr>
                <p:grpSpPr>
                  <a:xfrm>
                    <a:off x="304800" y="2158045"/>
                    <a:ext cx="1041079" cy="944220"/>
                    <a:chOff x="651533" y="2106164"/>
                    <a:chExt cx="1041079" cy="944220"/>
                  </a:xfrm>
                </p:grpSpPr>
                <p:pic>
                  <p:nvPicPr>
                    <p:cNvPr id="34" name="图形 31"/>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1533" y="2106164"/>
                      <a:ext cx="976228" cy="944220"/>
                    </a:xfrm>
                    <a:prstGeom prst="rect">
                      <a:avLst/>
                    </a:prstGeom>
                  </p:spPr>
                </p:pic>
                <p:sp>
                  <p:nvSpPr>
                    <p:cNvPr id="35" name="文本框 32"/>
                    <p:cNvSpPr txBox="1"/>
                    <p:nvPr/>
                  </p:nvSpPr>
                  <p:spPr>
                    <a:xfrm>
                      <a:off x="979251" y="2259193"/>
                      <a:ext cx="713361"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400" b="1" i="0" u="none" strike="noStrike" kern="0" cap="none" spc="0" normalizeH="0" baseline="0" noProof="0" dirty="0">
                          <a:ln>
                            <a:noFill/>
                          </a:ln>
                          <a:solidFill>
                            <a:srgbClr val="000000"/>
                          </a:solidFill>
                          <a:effectLst/>
                          <a:uLnTx/>
                          <a:uFillTx/>
                          <a:latin typeface="Arial Narrow" panose="020B0606020202030204"/>
                          <a:ea typeface="微软雅黑" panose="020B0503020204020204" pitchFamily="34" charset="-122"/>
                        </a:rPr>
                        <a:t>UDP</a:t>
                      </a:r>
                      <a:endParaRPr kumimoji="0" lang="zh-CN" altLang="en-US" sz="1400" b="1" i="0" u="none" strike="noStrike" kern="0" cap="none" spc="0" normalizeH="0" baseline="0" noProof="0" dirty="0">
                        <a:ln>
                          <a:noFill/>
                        </a:ln>
                        <a:solidFill>
                          <a:srgbClr val="000000"/>
                        </a:solidFill>
                        <a:effectLst/>
                        <a:uLnTx/>
                        <a:uFillTx/>
                        <a:latin typeface="Arial Narrow" panose="020B0606020202030204"/>
                        <a:ea typeface="微软雅黑" panose="020B0503020204020204" pitchFamily="34" charset="-122"/>
                      </a:endParaRPr>
                    </a:p>
                  </p:txBody>
                </p:sp>
              </p:grpSp>
              <p:grpSp>
                <p:nvGrpSpPr>
                  <p:cNvPr id="30" name="组合 29"/>
                  <p:cNvGrpSpPr/>
                  <p:nvPr/>
                </p:nvGrpSpPr>
                <p:grpSpPr>
                  <a:xfrm>
                    <a:off x="4672301" y="2158045"/>
                    <a:ext cx="1041079" cy="944220"/>
                    <a:chOff x="651533" y="2106164"/>
                    <a:chExt cx="1041079" cy="944220"/>
                  </a:xfrm>
                </p:grpSpPr>
                <p:pic>
                  <p:nvPicPr>
                    <p:cNvPr id="32" name="图形 2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1533" y="2106164"/>
                      <a:ext cx="976228" cy="944220"/>
                    </a:xfrm>
                    <a:prstGeom prst="rect">
                      <a:avLst/>
                    </a:prstGeom>
                  </p:spPr>
                </p:pic>
                <p:sp>
                  <p:nvSpPr>
                    <p:cNvPr id="33" name="文本框 30"/>
                    <p:cNvSpPr txBox="1"/>
                    <p:nvPr/>
                  </p:nvSpPr>
                  <p:spPr>
                    <a:xfrm>
                      <a:off x="979251" y="2259193"/>
                      <a:ext cx="713361"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400" b="1" i="0" u="none" strike="noStrike" kern="0" cap="none" spc="0" normalizeH="0" baseline="0" noProof="0" dirty="0">
                          <a:ln>
                            <a:noFill/>
                          </a:ln>
                          <a:solidFill>
                            <a:srgbClr val="000000"/>
                          </a:solidFill>
                          <a:effectLst/>
                          <a:uLnTx/>
                          <a:uFillTx/>
                          <a:latin typeface="Arial Narrow" panose="020B0606020202030204"/>
                          <a:ea typeface="微软雅黑" panose="020B0503020204020204" pitchFamily="34" charset="-122"/>
                        </a:rPr>
                        <a:t>UDP</a:t>
                      </a:r>
                      <a:endParaRPr kumimoji="0" lang="zh-CN" altLang="en-US" sz="1400" b="1" i="0" u="none" strike="noStrike" kern="0" cap="none" spc="0" normalizeH="0" baseline="0" noProof="0" dirty="0">
                        <a:ln>
                          <a:noFill/>
                        </a:ln>
                        <a:solidFill>
                          <a:srgbClr val="000000"/>
                        </a:solidFill>
                        <a:effectLst/>
                        <a:uLnTx/>
                        <a:uFillTx/>
                        <a:latin typeface="Arial Narrow" panose="020B0606020202030204"/>
                        <a:ea typeface="微软雅黑" panose="020B0503020204020204" pitchFamily="34" charset="-122"/>
                      </a:endParaRPr>
                    </a:p>
                  </p:txBody>
                </p:sp>
              </p:grpSp>
              <p:sp>
                <p:nvSpPr>
                  <p:cNvPr id="31" name="云形 30"/>
                  <p:cNvSpPr/>
                  <p:nvPr/>
                </p:nvSpPr>
                <p:spPr>
                  <a:xfrm>
                    <a:off x="2237364" y="2448824"/>
                    <a:ext cx="1381327" cy="718454"/>
                  </a:xfrm>
                  <a:prstGeom prst="cloud">
                    <a:avLst/>
                  </a:prstGeom>
                  <a:solidFill>
                    <a:srgbClr val="F0F0F0">
                      <a:lumMod val="90000"/>
                    </a:srgbClr>
                  </a:solidFill>
                  <a:ln w="12700" cap="flat" cmpd="sng" algn="ctr">
                    <a:solidFill>
                      <a:srgbClr val="F0F0F0">
                        <a:lumMod val="9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00" b="1" i="0" u="none" strike="noStrike" kern="0" cap="none" spc="0" normalizeH="0" baseline="0" noProof="0" dirty="0">
                        <a:ln>
                          <a:noFill/>
                        </a:ln>
                        <a:solidFill>
                          <a:srgbClr val="000000"/>
                        </a:solidFill>
                        <a:effectLst/>
                        <a:uLnTx/>
                        <a:uFillTx/>
                        <a:latin typeface="Arial Narrow" panose="020B0606020202030204"/>
                        <a:ea typeface="微软雅黑" panose="020B0503020204020204" pitchFamily="34" charset="-122"/>
                        <a:cs typeface="+mn-cs"/>
                      </a:rPr>
                      <a:t>因特网</a:t>
                    </a:r>
                    <a:endParaRPr kumimoji="0" lang="zh-CN" altLang="en-US" sz="1200" b="1" i="0" u="none" strike="noStrike" kern="0" cap="none" spc="0" normalizeH="0" baseline="0" noProof="0" dirty="0">
                      <a:ln>
                        <a:noFill/>
                      </a:ln>
                      <a:solidFill>
                        <a:srgbClr val="000000"/>
                      </a:solidFill>
                      <a:effectLst/>
                      <a:uLnTx/>
                      <a:uFillTx/>
                      <a:latin typeface="Arial Narrow" panose="020B0606020202030204"/>
                      <a:ea typeface="微软雅黑" panose="020B0503020204020204" pitchFamily="34" charset="-122"/>
                      <a:cs typeface="+mn-cs"/>
                    </a:endParaRPr>
                  </a:p>
                </p:txBody>
              </p:sp>
            </p:grpSp>
            <p:sp>
              <p:nvSpPr>
                <p:cNvPr id="26" name="文本框 3"/>
                <p:cNvSpPr txBox="1"/>
                <p:nvPr/>
              </p:nvSpPr>
              <p:spPr>
                <a:xfrm>
                  <a:off x="424993" y="2145392"/>
                  <a:ext cx="920886"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00" b="1" i="0" u="none" strike="noStrike" kern="0" cap="none" spc="0" normalizeH="0" baseline="0" noProof="0" dirty="0">
                      <a:ln>
                        <a:noFill/>
                      </a:ln>
                      <a:solidFill>
                        <a:srgbClr val="000000"/>
                      </a:solidFill>
                      <a:effectLst/>
                      <a:uLnTx/>
                      <a:uFillTx/>
                      <a:latin typeface="Arial Narrow" panose="020B0606020202030204"/>
                      <a:ea typeface="微软雅黑" panose="020B0503020204020204" pitchFamily="34" charset="-122"/>
                    </a:rPr>
                    <a:t>发送方</a:t>
                  </a:r>
                  <a:endParaRPr kumimoji="0" lang="zh-CN" altLang="en-US" sz="1200" b="1" i="0" u="none" strike="noStrike" kern="0" cap="none" spc="0" normalizeH="0" baseline="0" noProof="0" dirty="0">
                    <a:ln>
                      <a:noFill/>
                    </a:ln>
                    <a:solidFill>
                      <a:srgbClr val="000000"/>
                    </a:solidFill>
                    <a:effectLst/>
                    <a:uLnTx/>
                    <a:uFillTx/>
                    <a:latin typeface="Arial Narrow" panose="020B0606020202030204"/>
                    <a:ea typeface="微软雅黑" panose="020B0503020204020204" pitchFamily="34" charset="-122"/>
                  </a:endParaRPr>
                </a:p>
              </p:txBody>
            </p:sp>
            <p:sp>
              <p:nvSpPr>
                <p:cNvPr id="27" name="文本框 34"/>
                <p:cNvSpPr txBox="1"/>
                <p:nvPr/>
              </p:nvSpPr>
              <p:spPr>
                <a:xfrm>
                  <a:off x="4844812" y="2145392"/>
                  <a:ext cx="920886"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00" b="1" i="0" u="none" strike="noStrike" kern="0" cap="none" spc="0" normalizeH="0" baseline="0" noProof="0" dirty="0">
                      <a:ln>
                        <a:noFill/>
                      </a:ln>
                      <a:solidFill>
                        <a:srgbClr val="000000"/>
                      </a:solidFill>
                      <a:effectLst/>
                      <a:uLnTx/>
                      <a:uFillTx/>
                      <a:latin typeface="Arial Narrow" panose="020B0606020202030204"/>
                      <a:ea typeface="微软雅黑" panose="020B0503020204020204" pitchFamily="34" charset="-122"/>
                    </a:rPr>
                    <a:t>接收方</a:t>
                  </a:r>
                  <a:endParaRPr kumimoji="0" lang="zh-CN" altLang="en-US" sz="1200" b="1" i="0" u="none" strike="noStrike" kern="0" cap="none" spc="0" normalizeH="0" baseline="0" noProof="0" dirty="0">
                    <a:ln>
                      <a:noFill/>
                    </a:ln>
                    <a:solidFill>
                      <a:srgbClr val="000000"/>
                    </a:solidFill>
                    <a:effectLst/>
                    <a:uLnTx/>
                    <a:uFillTx/>
                    <a:latin typeface="Arial Narrow" panose="020B0606020202030204"/>
                    <a:ea typeface="微软雅黑" panose="020B0503020204020204" pitchFamily="34" charset="-122"/>
                  </a:endParaRPr>
                </a:p>
              </p:txBody>
            </p:sp>
          </p:grpSp>
          <p:sp>
            <p:nvSpPr>
              <p:cNvPr id="17" name="矩形 16"/>
              <p:cNvSpPr/>
              <p:nvPr/>
            </p:nvSpPr>
            <p:spPr>
              <a:xfrm>
                <a:off x="330740" y="5066901"/>
                <a:ext cx="1381327" cy="467532"/>
              </a:xfrm>
              <a:prstGeom prst="rect">
                <a:avLst/>
              </a:prstGeom>
              <a:solidFill>
                <a:srgbClr val="778495"/>
              </a:solidFill>
              <a:ln w="12700" cap="flat" cmpd="sng" algn="ctr">
                <a:solidFill>
                  <a:srgbClr val="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00" b="1" i="0" u="none" strike="noStrike" kern="0" cap="none" spc="0" normalizeH="0" baseline="0" noProof="0" dirty="0">
                    <a:ln>
                      <a:noFill/>
                    </a:ln>
                    <a:solidFill>
                      <a:srgbClr val="FFFFFF"/>
                    </a:solidFill>
                    <a:effectLst/>
                    <a:uLnTx/>
                    <a:uFillTx/>
                    <a:latin typeface="Arial Narrow" panose="020B0606020202030204"/>
                    <a:ea typeface="微软雅黑" panose="020B0503020204020204" pitchFamily="34" charset="-122"/>
                    <a:cs typeface="+mn-cs"/>
                  </a:rPr>
                  <a:t>网络接口层</a:t>
                </a:r>
                <a:endParaRPr kumimoji="0" lang="zh-CN" altLang="en-US" sz="1200" b="1" i="0" u="none" strike="noStrike" kern="0" cap="none" spc="0" normalizeH="0" baseline="0" noProof="0" dirty="0">
                  <a:ln>
                    <a:noFill/>
                  </a:ln>
                  <a:solidFill>
                    <a:srgbClr val="FFFFFF"/>
                  </a:solidFill>
                  <a:effectLst/>
                  <a:uLnTx/>
                  <a:uFillTx/>
                  <a:latin typeface="Arial Narrow" panose="020B0606020202030204"/>
                  <a:ea typeface="微软雅黑" panose="020B0503020204020204" pitchFamily="34" charset="-122"/>
                  <a:cs typeface="+mn-cs"/>
                </a:endParaRPr>
              </a:p>
            </p:txBody>
          </p:sp>
          <p:sp>
            <p:nvSpPr>
              <p:cNvPr id="18" name="矩形 17"/>
              <p:cNvSpPr/>
              <p:nvPr/>
            </p:nvSpPr>
            <p:spPr>
              <a:xfrm>
                <a:off x="330740" y="4126629"/>
                <a:ext cx="1381327" cy="467532"/>
              </a:xfrm>
              <a:prstGeom prst="rect">
                <a:avLst/>
              </a:prstGeom>
              <a:solidFill>
                <a:srgbClr val="5BA3EB"/>
              </a:solidFill>
              <a:ln w="12700" cap="flat" cmpd="sng" algn="ctr">
                <a:solidFill>
                  <a:srgbClr val="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00" b="1" i="0" u="none" strike="noStrike" kern="0" cap="none" spc="0" normalizeH="0" baseline="0" noProof="0" dirty="0">
                    <a:ln>
                      <a:noFill/>
                    </a:ln>
                    <a:solidFill>
                      <a:srgbClr val="FFFFFF"/>
                    </a:solidFill>
                    <a:effectLst/>
                    <a:uLnTx/>
                    <a:uFillTx/>
                    <a:latin typeface="Arial Narrow" panose="020B0606020202030204"/>
                    <a:ea typeface="微软雅黑" panose="020B0503020204020204" pitchFamily="34" charset="-122"/>
                    <a:cs typeface="+mn-cs"/>
                  </a:rPr>
                  <a:t>运输层</a:t>
                </a:r>
                <a:endParaRPr kumimoji="0" lang="zh-CN" altLang="en-US" sz="1200" b="1" i="0" u="none" strike="noStrike" kern="0" cap="none" spc="0" normalizeH="0" baseline="0" noProof="0" dirty="0">
                  <a:ln>
                    <a:noFill/>
                  </a:ln>
                  <a:solidFill>
                    <a:srgbClr val="FFFFFF"/>
                  </a:solidFill>
                  <a:effectLst/>
                  <a:uLnTx/>
                  <a:uFillTx/>
                  <a:latin typeface="Arial Narrow" panose="020B0606020202030204"/>
                  <a:ea typeface="微软雅黑" panose="020B0503020204020204" pitchFamily="34" charset="-122"/>
                  <a:cs typeface="+mn-cs"/>
                </a:endParaRPr>
              </a:p>
            </p:txBody>
          </p:sp>
          <p:sp>
            <p:nvSpPr>
              <p:cNvPr id="19" name="矩形 18"/>
              <p:cNvSpPr/>
              <p:nvPr/>
            </p:nvSpPr>
            <p:spPr>
              <a:xfrm>
                <a:off x="330740" y="4594161"/>
                <a:ext cx="1381327" cy="467532"/>
              </a:xfrm>
              <a:prstGeom prst="rect">
                <a:avLst/>
              </a:prstGeom>
              <a:solidFill>
                <a:srgbClr val="F4B919"/>
              </a:solidFill>
              <a:ln w="12700" cap="flat" cmpd="sng" algn="ctr">
                <a:solidFill>
                  <a:srgbClr val="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00" b="1" i="0" u="none" strike="noStrike" kern="0" cap="none" spc="0" normalizeH="0" baseline="0" noProof="0" dirty="0">
                    <a:ln>
                      <a:noFill/>
                    </a:ln>
                    <a:solidFill>
                      <a:srgbClr val="000000"/>
                    </a:solidFill>
                    <a:effectLst/>
                    <a:uLnTx/>
                    <a:uFillTx/>
                    <a:latin typeface="Arial Narrow" panose="020B0606020202030204"/>
                    <a:ea typeface="微软雅黑" panose="020B0503020204020204" pitchFamily="34" charset="-122"/>
                    <a:cs typeface="+mn-cs"/>
                  </a:rPr>
                  <a:t>网际层</a:t>
                </a:r>
                <a:endParaRPr kumimoji="0" lang="zh-CN" altLang="en-US" sz="1200" b="1" i="0" u="none" strike="noStrike" kern="0" cap="none" spc="0" normalizeH="0" baseline="0" noProof="0" dirty="0">
                  <a:ln>
                    <a:noFill/>
                  </a:ln>
                  <a:solidFill>
                    <a:srgbClr val="000000"/>
                  </a:solidFill>
                  <a:effectLst/>
                  <a:uLnTx/>
                  <a:uFillTx/>
                  <a:latin typeface="Arial Narrow" panose="020B0606020202030204"/>
                  <a:ea typeface="微软雅黑" panose="020B0503020204020204" pitchFamily="34" charset="-122"/>
                  <a:cs typeface="+mn-cs"/>
                </a:endParaRPr>
              </a:p>
            </p:txBody>
          </p:sp>
          <p:sp>
            <p:nvSpPr>
              <p:cNvPr id="20" name="矩形 19"/>
              <p:cNvSpPr/>
              <p:nvPr/>
            </p:nvSpPr>
            <p:spPr>
              <a:xfrm>
                <a:off x="330740" y="3659097"/>
                <a:ext cx="1381327" cy="467532"/>
              </a:xfrm>
              <a:prstGeom prst="rect">
                <a:avLst/>
              </a:prstGeom>
              <a:solidFill>
                <a:srgbClr val="F84D4D"/>
              </a:solidFill>
              <a:ln w="12700" cap="flat" cmpd="sng" algn="ctr">
                <a:solidFill>
                  <a:srgbClr val="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00" b="1" i="0" u="none" strike="noStrike" kern="0" cap="none" spc="0" normalizeH="0" baseline="0" noProof="0" dirty="0">
                    <a:ln>
                      <a:noFill/>
                    </a:ln>
                    <a:solidFill>
                      <a:srgbClr val="FFFFFF"/>
                    </a:solidFill>
                    <a:effectLst/>
                    <a:uLnTx/>
                    <a:uFillTx/>
                    <a:latin typeface="Arial Narrow" panose="020B0606020202030204"/>
                    <a:ea typeface="微软雅黑" panose="020B0503020204020204" pitchFamily="34" charset="-122"/>
                    <a:cs typeface="+mn-cs"/>
                  </a:rPr>
                  <a:t>应用层</a:t>
                </a:r>
                <a:endParaRPr kumimoji="0" lang="zh-CN" altLang="en-US" sz="1200" b="1" i="0" u="none" strike="noStrike" kern="0" cap="none" spc="0" normalizeH="0" baseline="0" noProof="0" dirty="0">
                  <a:ln>
                    <a:noFill/>
                  </a:ln>
                  <a:solidFill>
                    <a:srgbClr val="FFFFFF"/>
                  </a:solidFill>
                  <a:effectLst/>
                  <a:uLnTx/>
                  <a:uFillTx/>
                  <a:latin typeface="Arial Narrow" panose="020B0606020202030204"/>
                  <a:ea typeface="微软雅黑" panose="020B0503020204020204" pitchFamily="34" charset="-122"/>
                  <a:cs typeface="+mn-cs"/>
                </a:endParaRPr>
              </a:p>
            </p:txBody>
          </p:sp>
          <p:sp>
            <p:nvSpPr>
              <p:cNvPr id="21" name="矩形 20"/>
              <p:cNvSpPr/>
              <p:nvPr/>
            </p:nvSpPr>
            <p:spPr>
              <a:xfrm>
                <a:off x="4332053" y="5066901"/>
                <a:ext cx="1381327" cy="467532"/>
              </a:xfrm>
              <a:prstGeom prst="rect">
                <a:avLst/>
              </a:prstGeom>
              <a:solidFill>
                <a:srgbClr val="778495"/>
              </a:solidFill>
              <a:ln w="12700" cap="flat" cmpd="sng" algn="ctr">
                <a:solidFill>
                  <a:srgbClr val="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00" b="1" i="0" u="none" strike="noStrike" kern="0" cap="none" spc="0" normalizeH="0" baseline="0" noProof="0" dirty="0">
                    <a:ln>
                      <a:noFill/>
                    </a:ln>
                    <a:solidFill>
                      <a:srgbClr val="FFFFFF"/>
                    </a:solidFill>
                    <a:effectLst/>
                    <a:uLnTx/>
                    <a:uFillTx/>
                    <a:latin typeface="Arial Narrow" panose="020B0606020202030204"/>
                    <a:ea typeface="微软雅黑" panose="020B0503020204020204" pitchFamily="34" charset="-122"/>
                    <a:cs typeface="+mn-cs"/>
                  </a:rPr>
                  <a:t>网络接口层</a:t>
                </a:r>
                <a:endParaRPr kumimoji="0" lang="zh-CN" altLang="en-US" sz="1200" b="1" i="0" u="none" strike="noStrike" kern="0" cap="none" spc="0" normalizeH="0" baseline="0" noProof="0" dirty="0">
                  <a:ln>
                    <a:noFill/>
                  </a:ln>
                  <a:solidFill>
                    <a:srgbClr val="FFFFFF"/>
                  </a:solidFill>
                  <a:effectLst/>
                  <a:uLnTx/>
                  <a:uFillTx/>
                  <a:latin typeface="Arial Narrow" panose="020B0606020202030204"/>
                  <a:ea typeface="微软雅黑" panose="020B0503020204020204" pitchFamily="34" charset="-122"/>
                  <a:cs typeface="+mn-cs"/>
                </a:endParaRPr>
              </a:p>
            </p:txBody>
          </p:sp>
          <p:sp>
            <p:nvSpPr>
              <p:cNvPr id="22" name="矩形 21"/>
              <p:cNvSpPr/>
              <p:nvPr/>
            </p:nvSpPr>
            <p:spPr>
              <a:xfrm>
                <a:off x="4332053" y="4126629"/>
                <a:ext cx="1381327" cy="467532"/>
              </a:xfrm>
              <a:prstGeom prst="rect">
                <a:avLst/>
              </a:prstGeom>
              <a:solidFill>
                <a:srgbClr val="5BA3EB"/>
              </a:solidFill>
              <a:ln w="12700" cap="flat" cmpd="sng" algn="ctr">
                <a:solidFill>
                  <a:srgbClr val="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00" b="1" i="0" u="none" strike="noStrike" kern="0" cap="none" spc="0" normalizeH="0" baseline="0" noProof="0" dirty="0">
                    <a:ln>
                      <a:noFill/>
                    </a:ln>
                    <a:solidFill>
                      <a:srgbClr val="FFFFFF"/>
                    </a:solidFill>
                    <a:effectLst/>
                    <a:uLnTx/>
                    <a:uFillTx/>
                    <a:latin typeface="Arial Narrow" panose="020B0606020202030204"/>
                    <a:ea typeface="微软雅黑" panose="020B0503020204020204" pitchFamily="34" charset="-122"/>
                    <a:cs typeface="+mn-cs"/>
                  </a:rPr>
                  <a:t>运输层</a:t>
                </a:r>
                <a:endParaRPr kumimoji="0" lang="zh-CN" altLang="en-US" sz="1200" b="1" i="0" u="none" strike="noStrike" kern="0" cap="none" spc="0" normalizeH="0" baseline="0" noProof="0" dirty="0">
                  <a:ln>
                    <a:noFill/>
                  </a:ln>
                  <a:solidFill>
                    <a:srgbClr val="FFFFFF"/>
                  </a:solidFill>
                  <a:effectLst/>
                  <a:uLnTx/>
                  <a:uFillTx/>
                  <a:latin typeface="Arial Narrow" panose="020B0606020202030204"/>
                  <a:ea typeface="微软雅黑" panose="020B0503020204020204" pitchFamily="34" charset="-122"/>
                  <a:cs typeface="+mn-cs"/>
                </a:endParaRPr>
              </a:p>
            </p:txBody>
          </p:sp>
          <p:sp>
            <p:nvSpPr>
              <p:cNvPr id="23" name="矩形 22"/>
              <p:cNvSpPr/>
              <p:nvPr/>
            </p:nvSpPr>
            <p:spPr>
              <a:xfrm>
                <a:off x="4332053" y="4594161"/>
                <a:ext cx="1381327" cy="467532"/>
              </a:xfrm>
              <a:prstGeom prst="rect">
                <a:avLst/>
              </a:prstGeom>
              <a:solidFill>
                <a:srgbClr val="F4B919"/>
              </a:solidFill>
              <a:ln w="12700" cap="flat" cmpd="sng" algn="ctr">
                <a:solidFill>
                  <a:srgbClr val="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00" b="1" i="0" u="none" strike="noStrike" kern="0" cap="none" spc="0" normalizeH="0" baseline="0" noProof="0" dirty="0">
                    <a:ln>
                      <a:noFill/>
                    </a:ln>
                    <a:solidFill>
                      <a:srgbClr val="000000"/>
                    </a:solidFill>
                    <a:effectLst/>
                    <a:uLnTx/>
                    <a:uFillTx/>
                    <a:latin typeface="Arial Narrow" panose="020B0606020202030204"/>
                    <a:ea typeface="微软雅黑" panose="020B0503020204020204" pitchFamily="34" charset="-122"/>
                    <a:cs typeface="+mn-cs"/>
                  </a:rPr>
                  <a:t>网际层</a:t>
                </a:r>
                <a:endParaRPr kumimoji="0" lang="zh-CN" altLang="en-US" sz="1200" b="1" i="0" u="none" strike="noStrike" kern="0" cap="none" spc="0" normalizeH="0" baseline="0" noProof="0" dirty="0">
                  <a:ln>
                    <a:noFill/>
                  </a:ln>
                  <a:solidFill>
                    <a:srgbClr val="000000"/>
                  </a:solidFill>
                  <a:effectLst/>
                  <a:uLnTx/>
                  <a:uFillTx/>
                  <a:latin typeface="Arial Narrow" panose="020B0606020202030204"/>
                  <a:ea typeface="微软雅黑" panose="020B0503020204020204" pitchFamily="34" charset="-122"/>
                  <a:cs typeface="+mn-cs"/>
                </a:endParaRPr>
              </a:p>
            </p:txBody>
          </p:sp>
          <p:sp>
            <p:nvSpPr>
              <p:cNvPr id="24" name="矩形 23"/>
              <p:cNvSpPr/>
              <p:nvPr/>
            </p:nvSpPr>
            <p:spPr>
              <a:xfrm>
                <a:off x="4332053" y="3659097"/>
                <a:ext cx="1381327" cy="467532"/>
              </a:xfrm>
              <a:prstGeom prst="rect">
                <a:avLst/>
              </a:prstGeom>
              <a:solidFill>
                <a:srgbClr val="F84D4D"/>
              </a:solidFill>
              <a:ln w="12700" cap="flat" cmpd="sng" algn="ctr">
                <a:solidFill>
                  <a:srgbClr val="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00" b="1" i="0" u="none" strike="noStrike" kern="0" cap="none" spc="0" normalizeH="0" baseline="0" noProof="0" dirty="0">
                    <a:ln>
                      <a:noFill/>
                    </a:ln>
                    <a:solidFill>
                      <a:srgbClr val="FFFFFF"/>
                    </a:solidFill>
                    <a:effectLst/>
                    <a:uLnTx/>
                    <a:uFillTx/>
                    <a:latin typeface="Arial Narrow" panose="020B0606020202030204"/>
                    <a:ea typeface="微软雅黑" panose="020B0503020204020204" pitchFamily="34" charset="-122"/>
                    <a:cs typeface="+mn-cs"/>
                  </a:rPr>
                  <a:t>应用层</a:t>
                </a:r>
                <a:endParaRPr kumimoji="0" lang="zh-CN" altLang="en-US" sz="1200" b="1" i="0" u="none" strike="noStrike" kern="0" cap="none" spc="0" normalizeH="0" baseline="0" noProof="0" dirty="0">
                  <a:ln>
                    <a:noFill/>
                  </a:ln>
                  <a:solidFill>
                    <a:srgbClr val="FFFFFF"/>
                  </a:solidFill>
                  <a:effectLst/>
                  <a:uLnTx/>
                  <a:uFillTx/>
                  <a:latin typeface="Arial Narrow" panose="020B0606020202030204"/>
                  <a:ea typeface="微软雅黑" panose="020B0503020204020204" pitchFamily="34" charset="-122"/>
                  <a:cs typeface="+mn-cs"/>
                </a:endParaRPr>
              </a:p>
            </p:txBody>
          </p:sp>
        </p:grpSp>
        <p:sp>
          <p:nvSpPr>
            <p:cNvPr id="10" name="矩形 9"/>
            <p:cNvSpPr/>
            <p:nvPr/>
          </p:nvSpPr>
          <p:spPr>
            <a:xfrm>
              <a:off x="1712067" y="4594161"/>
              <a:ext cx="2619986" cy="467530"/>
            </a:xfrm>
            <a:prstGeom prst="rect">
              <a:avLst/>
            </a:prstGeom>
            <a:solidFill>
              <a:srgbClr val="F4B919">
                <a:lumMod val="20000"/>
                <a:lumOff val="80000"/>
              </a:srgbClr>
            </a:solidFill>
            <a:ln w="12700" cap="flat" cmpd="sng" algn="ctr">
              <a:solidFill>
                <a:srgbClr val="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00" b="1" i="0" u="none" strike="noStrike" kern="0" cap="none" spc="0" normalizeH="0" baseline="0" noProof="0" dirty="0">
                  <a:ln>
                    <a:noFill/>
                  </a:ln>
                  <a:solidFill>
                    <a:srgbClr val="000000"/>
                  </a:solidFill>
                  <a:effectLst/>
                  <a:uLnTx/>
                  <a:uFillTx/>
                  <a:latin typeface="Arial Narrow" panose="020B0606020202030204"/>
                  <a:ea typeface="微软雅黑" panose="020B0503020204020204" pitchFamily="34" charset="-122"/>
                  <a:cs typeface="+mn-cs"/>
                </a:rPr>
                <a:t>无连接不可靠传输服务</a:t>
              </a:r>
              <a:endParaRPr kumimoji="0" lang="zh-CN" altLang="en-US" sz="1200" b="1" i="0" u="none" strike="noStrike" kern="0" cap="none" spc="0" normalizeH="0" baseline="0" noProof="0" dirty="0">
                <a:ln>
                  <a:noFill/>
                </a:ln>
                <a:solidFill>
                  <a:srgbClr val="000000"/>
                </a:solidFill>
                <a:effectLst/>
                <a:uLnTx/>
                <a:uFillTx/>
                <a:latin typeface="Arial Narrow" panose="020B0606020202030204"/>
                <a:ea typeface="微软雅黑" panose="020B0503020204020204" pitchFamily="34" charset="-122"/>
                <a:cs typeface="+mn-cs"/>
              </a:endParaRPr>
            </a:p>
          </p:txBody>
        </p:sp>
        <p:sp>
          <p:nvSpPr>
            <p:cNvPr id="11" name="矩形 10"/>
            <p:cNvSpPr/>
            <p:nvPr/>
          </p:nvSpPr>
          <p:spPr>
            <a:xfrm>
              <a:off x="1712067" y="4124027"/>
              <a:ext cx="2619986" cy="467530"/>
            </a:xfrm>
            <a:prstGeom prst="rect">
              <a:avLst/>
            </a:prstGeom>
            <a:solidFill>
              <a:srgbClr val="5BA3EB">
                <a:lumMod val="20000"/>
                <a:lumOff val="80000"/>
              </a:srgbClr>
            </a:solidFill>
            <a:ln w="12700" cap="flat" cmpd="sng" algn="ctr">
              <a:solidFill>
                <a:srgbClr val="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00" b="1" i="0" u="none" strike="noStrike" kern="0" cap="none" spc="0" normalizeH="0" baseline="0" noProof="0" dirty="0">
                  <a:ln>
                    <a:noFill/>
                  </a:ln>
                  <a:solidFill>
                    <a:srgbClr val="000000"/>
                  </a:solidFill>
                  <a:effectLst/>
                  <a:uLnTx/>
                  <a:uFillTx/>
                  <a:latin typeface="Arial Narrow" panose="020B0606020202030204"/>
                  <a:ea typeface="微软雅黑" panose="020B0503020204020204" pitchFamily="34" charset="-122"/>
                  <a:cs typeface="+mn-cs"/>
                </a:rPr>
                <a:t>无连接不可靠传输服务</a:t>
              </a:r>
              <a:endParaRPr kumimoji="0" lang="zh-CN" altLang="en-US" sz="1200" b="1" i="0" u="none" strike="noStrike" kern="0" cap="none" spc="0" normalizeH="0" baseline="0" noProof="0" dirty="0">
                <a:ln>
                  <a:noFill/>
                </a:ln>
                <a:solidFill>
                  <a:srgbClr val="000000"/>
                </a:solidFill>
                <a:effectLst/>
                <a:uLnTx/>
                <a:uFillTx/>
                <a:latin typeface="Arial Narrow" panose="020B0606020202030204"/>
                <a:ea typeface="微软雅黑" panose="020B0503020204020204" pitchFamily="34" charset="-122"/>
                <a:cs typeface="+mn-cs"/>
              </a:endParaRPr>
            </a:p>
          </p:txBody>
        </p:sp>
        <p:sp>
          <p:nvSpPr>
            <p:cNvPr id="12" name="email_159050"/>
            <p:cNvSpPr/>
            <p:nvPr/>
          </p:nvSpPr>
          <p:spPr>
            <a:xfrm>
              <a:off x="4507370" y="2879311"/>
              <a:ext cx="293911" cy="223712"/>
            </a:xfrm>
            <a:custGeom>
              <a:avLst/>
              <a:gdLst>
                <a:gd name="T0" fmla="*/ 5711 w 6523"/>
                <a:gd name="T1" fmla="*/ 4973 h 4973"/>
                <a:gd name="T2" fmla="*/ 6523 w 6523"/>
                <a:gd name="T3" fmla="*/ 4161 h 4973"/>
                <a:gd name="T4" fmla="*/ 6523 w 6523"/>
                <a:gd name="T5" fmla="*/ 812 h 4973"/>
                <a:gd name="T6" fmla="*/ 5711 w 6523"/>
                <a:gd name="T7" fmla="*/ 0 h 4973"/>
                <a:gd name="T8" fmla="*/ 812 w 6523"/>
                <a:gd name="T9" fmla="*/ 0 h 4973"/>
                <a:gd name="T10" fmla="*/ 0 w 6523"/>
                <a:gd name="T11" fmla="*/ 812 h 4973"/>
                <a:gd name="T12" fmla="*/ 0 w 6523"/>
                <a:gd name="T13" fmla="*/ 4160 h 4973"/>
                <a:gd name="T14" fmla="*/ 812 w 6523"/>
                <a:gd name="T15" fmla="*/ 4972 h 4973"/>
                <a:gd name="T16" fmla="*/ 5711 w 6523"/>
                <a:gd name="T17" fmla="*/ 4972 h 4973"/>
                <a:gd name="T18" fmla="*/ 5711 w 6523"/>
                <a:gd name="T19" fmla="*/ 4973 h 4973"/>
                <a:gd name="T20" fmla="*/ 831 w 6523"/>
                <a:gd name="T21" fmla="*/ 1130 h 4973"/>
                <a:gd name="T22" fmla="*/ 808 w 6523"/>
                <a:gd name="T23" fmla="*/ 849 h 4973"/>
                <a:gd name="T24" fmla="*/ 1089 w 6523"/>
                <a:gd name="T25" fmla="*/ 826 h 4973"/>
                <a:gd name="T26" fmla="*/ 3261 w 6523"/>
                <a:gd name="T27" fmla="*/ 2669 h 4973"/>
                <a:gd name="T28" fmla="*/ 5435 w 6523"/>
                <a:gd name="T29" fmla="*/ 825 h 4973"/>
                <a:gd name="T30" fmla="*/ 5716 w 6523"/>
                <a:gd name="T31" fmla="*/ 848 h 4973"/>
                <a:gd name="T32" fmla="*/ 5693 w 6523"/>
                <a:gd name="T33" fmla="*/ 1129 h 4973"/>
                <a:gd name="T34" fmla="*/ 4143 w 6523"/>
                <a:gd name="T35" fmla="*/ 2446 h 4973"/>
                <a:gd name="T36" fmla="*/ 5701 w 6523"/>
                <a:gd name="T37" fmla="*/ 3913 h 4973"/>
                <a:gd name="T38" fmla="*/ 5709 w 6523"/>
                <a:gd name="T39" fmla="*/ 4196 h 4973"/>
                <a:gd name="T40" fmla="*/ 5564 w 6523"/>
                <a:gd name="T41" fmla="*/ 4258 h 4973"/>
                <a:gd name="T42" fmla="*/ 5427 w 6523"/>
                <a:gd name="T43" fmla="*/ 4204 h 4973"/>
                <a:gd name="T44" fmla="*/ 3836 w 6523"/>
                <a:gd name="T45" fmla="*/ 2708 h 4973"/>
                <a:gd name="T46" fmla="*/ 3392 w 6523"/>
                <a:gd name="T47" fmla="*/ 3085 h 4973"/>
                <a:gd name="T48" fmla="*/ 3263 w 6523"/>
                <a:gd name="T49" fmla="*/ 3133 h 4973"/>
                <a:gd name="T50" fmla="*/ 3133 w 6523"/>
                <a:gd name="T51" fmla="*/ 3085 h 4973"/>
                <a:gd name="T52" fmla="*/ 2688 w 6523"/>
                <a:gd name="T53" fmla="*/ 2708 h 4973"/>
                <a:gd name="T54" fmla="*/ 1097 w 6523"/>
                <a:gd name="T55" fmla="*/ 4205 h 4973"/>
                <a:gd name="T56" fmla="*/ 960 w 6523"/>
                <a:gd name="T57" fmla="*/ 4260 h 4973"/>
                <a:gd name="T58" fmla="*/ 815 w 6523"/>
                <a:gd name="T59" fmla="*/ 4197 h 4973"/>
                <a:gd name="T60" fmla="*/ 823 w 6523"/>
                <a:gd name="T61" fmla="*/ 3914 h 4973"/>
                <a:gd name="T62" fmla="*/ 2381 w 6523"/>
                <a:gd name="T63" fmla="*/ 2446 h 4973"/>
                <a:gd name="T64" fmla="*/ 831 w 6523"/>
                <a:gd name="T65" fmla="*/ 1130 h 4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523" h="4973">
                  <a:moveTo>
                    <a:pt x="5711" y="4973"/>
                  </a:moveTo>
                  <a:cubicBezTo>
                    <a:pt x="6159" y="4973"/>
                    <a:pt x="6523" y="4609"/>
                    <a:pt x="6523" y="4161"/>
                  </a:cubicBezTo>
                  <a:lnTo>
                    <a:pt x="6523" y="812"/>
                  </a:lnTo>
                  <a:cubicBezTo>
                    <a:pt x="6523" y="364"/>
                    <a:pt x="6159" y="0"/>
                    <a:pt x="5711" y="0"/>
                  </a:cubicBezTo>
                  <a:lnTo>
                    <a:pt x="812" y="0"/>
                  </a:lnTo>
                  <a:cubicBezTo>
                    <a:pt x="364" y="0"/>
                    <a:pt x="0" y="364"/>
                    <a:pt x="0" y="812"/>
                  </a:cubicBezTo>
                  <a:lnTo>
                    <a:pt x="0" y="4160"/>
                  </a:lnTo>
                  <a:cubicBezTo>
                    <a:pt x="0" y="4608"/>
                    <a:pt x="364" y="4972"/>
                    <a:pt x="812" y="4972"/>
                  </a:cubicBezTo>
                  <a:lnTo>
                    <a:pt x="5711" y="4972"/>
                  </a:lnTo>
                  <a:lnTo>
                    <a:pt x="5711" y="4973"/>
                  </a:lnTo>
                  <a:close/>
                  <a:moveTo>
                    <a:pt x="831" y="1130"/>
                  </a:moveTo>
                  <a:cubicBezTo>
                    <a:pt x="747" y="1058"/>
                    <a:pt x="736" y="933"/>
                    <a:pt x="808" y="849"/>
                  </a:cubicBezTo>
                  <a:cubicBezTo>
                    <a:pt x="880" y="765"/>
                    <a:pt x="1005" y="754"/>
                    <a:pt x="1089" y="826"/>
                  </a:cubicBezTo>
                  <a:lnTo>
                    <a:pt x="3261" y="2669"/>
                  </a:lnTo>
                  <a:lnTo>
                    <a:pt x="5435" y="825"/>
                  </a:lnTo>
                  <a:cubicBezTo>
                    <a:pt x="5519" y="753"/>
                    <a:pt x="5645" y="764"/>
                    <a:pt x="5716" y="848"/>
                  </a:cubicBezTo>
                  <a:cubicBezTo>
                    <a:pt x="5788" y="932"/>
                    <a:pt x="5777" y="1058"/>
                    <a:pt x="5693" y="1129"/>
                  </a:cubicBezTo>
                  <a:lnTo>
                    <a:pt x="4143" y="2446"/>
                  </a:lnTo>
                  <a:lnTo>
                    <a:pt x="5701" y="3913"/>
                  </a:lnTo>
                  <a:cubicBezTo>
                    <a:pt x="5781" y="3989"/>
                    <a:pt x="5785" y="4116"/>
                    <a:pt x="5709" y="4196"/>
                  </a:cubicBezTo>
                  <a:cubicBezTo>
                    <a:pt x="5669" y="4237"/>
                    <a:pt x="5617" y="4258"/>
                    <a:pt x="5564" y="4258"/>
                  </a:cubicBezTo>
                  <a:cubicBezTo>
                    <a:pt x="5515" y="4258"/>
                    <a:pt x="5465" y="4240"/>
                    <a:pt x="5427" y="4204"/>
                  </a:cubicBezTo>
                  <a:lnTo>
                    <a:pt x="3836" y="2708"/>
                  </a:lnTo>
                  <a:lnTo>
                    <a:pt x="3392" y="3085"/>
                  </a:lnTo>
                  <a:cubicBezTo>
                    <a:pt x="3355" y="3117"/>
                    <a:pt x="3308" y="3133"/>
                    <a:pt x="3263" y="3133"/>
                  </a:cubicBezTo>
                  <a:cubicBezTo>
                    <a:pt x="3216" y="3133"/>
                    <a:pt x="3171" y="3117"/>
                    <a:pt x="3133" y="3085"/>
                  </a:cubicBezTo>
                  <a:lnTo>
                    <a:pt x="2688" y="2708"/>
                  </a:lnTo>
                  <a:lnTo>
                    <a:pt x="1097" y="4205"/>
                  </a:lnTo>
                  <a:cubicBezTo>
                    <a:pt x="1059" y="4241"/>
                    <a:pt x="1009" y="4260"/>
                    <a:pt x="960" y="4260"/>
                  </a:cubicBezTo>
                  <a:cubicBezTo>
                    <a:pt x="907" y="4260"/>
                    <a:pt x="853" y="4238"/>
                    <a:pt x="815" y="4197"/>
                  </a:cubicBezTo>
                  <a:cubicBezTo>
                    <a:pt x="739" y="4117"/>
                    <a:pt x="743" y="3990"/>
                    <a:pt x="823" y="3914"/>
                  </a:cubicBezTo>
                  <a:lnTo>
                    <a:pt x="2381" y="2446"/>
                  </a:lnTo>
                  <a:lnTo>
                    <a:pt x="831" y="1130"/>
                  </a:lnTo>
                  <a:close/>
                </a:path>
              </a:pathLst>
            </a:custGeom>
            <a:solidFill>
              <a:srgbClr val="06BB9A"/>
            </a:solidFill>
            <a:ln w="12700" cap="flat" cmpd="sng" algn="ctr">
              <a:solidFill>
                <a:srgbClr val="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dirty="0">
                <a:ln>
                  <a:noFill/>
                </a:ln>
                <a:solidFill>
                  <a:srgbClr val="FFFFFF"/>
                </a:solidFill>
                <a:effectLst/>
                <a:uLnTx/>
                <a:uFillTx/>
                <a:latin typeface="Arial Narrow" panose="020B0606020202030204"/>
                <a:ea typeface="微软雅黑" panose="020B0503020204020204" pitchFamily="34" charset="-122"/>
                <a:cs typeface="+mn-cs"/>
              </a:endParaRPr>
            </a:p>
          </p:txBody>
        </p:sp>
        <p:sp>
          <p:nvSpPr>
            <p:cNvPr id="13" name="文本框 33"/>
            <p:cNvSpPr txBox="1"/>
            <p:nvPr/>
          </p:nvSpPr>
          <p:spPr>
            <a:xfrm>
              <a:off x="3389150" y="3231449"/>
              <a:ext cx="2824262"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200" b="1" i="0" u="none" strike="noStrike" kern="0" cap="none" spc="0" normalizeH="0" baseline="0" noProof="0" dirty="0">
                  <a:ln>
                    <a:noFill/>
                  </a:ln>
                  <a:solidFill>
                    <a:srgbClr val="F84D4D"/>
                  </a:solidFill>
                  <a:effectLst/>
                  <a:uLnTx/>
                  <a:uFillTx/>
                  <a:latin typeface="Arial Narrow" panose="020B0606020202030204"/>
                  <a:ea typeface="微软雅黑" panose="020B0503020204020204" pitchFamily="34" charset="-122"/>
                </a:rPr>
                <a:t>仅丢弃，其他什么也不做！</a:t>
              </a:r>
              <a:endParaRPr kumimoji="0" lang="zh-CN" altLang="en-US" sz="1200" b="1" i="0" u="none" strike="noStrike" kern="0" cap="none" spc="0" normalizeH="0" baseline="0" noProof="0" dirty="0">
                <a:ln>
                  <a:noFill/>
                </a:ln>
                <a:solidFill>
                  <a:srgbClr val="F84D4D"/>
                </a:solidFill>
                <a:effectLst/>
                <a:uLnTx/>
                <a:uFillTx/>
                <a:latin typeface="Arial Narrow" panose="020B0606020202030204"/>
                <a:ea typeface="微软雅黑" panose="020B0503020204020204" pitchFamily="34" charset="-122"/>
              </a:endParaRPr>
            </a:p>
          </p:txBody>
        </p:sp>
        <p:sp>
          <p:nvSpPr>
            <p:cNvPr id="14" name="email_159050"/>
            <p:cNvSpPr/>
            <p:nvPr/>
          </p:nvSpPr>
          <p:spPr>
            <a:xfrm>
              <a:off x="3415789" y="2885796"/>
              <a:ext cx="293911" cy="223712"/>
            </a:xfrm>
            <a:custGeom>
              <a:avLst/>
              <a:gdLst>
                <a:gd name="T0" fmla="*/ 5711 w 6523"/>
                <a:gd name="T1" fmla="*/ 4973 h 4973"/>
                <a:gd name="T2" fmla="*/ 6523 w 6523"/>
                <a:gd name="T3" fmla="*/ 4161 h 4973"/>
                <a:gd name="T4" fmla="*/ 6523 w 6523"/>
                <a:gd name="T5" fmla="*/ 812 h 4973"/>
                <a:gd name="T6" fmla="*/ 5711 w 6523"/>
                <a:gd name="T7" fmla="*/ 0 h 4973"/>
                <a:gd name="T8" fmla="*/ 812 w 6523"/>
                <a:gd name="T9" fmla="*/ 0 h 4973"/>
                <a:gd name="T10" fmla="*/ 0 w 6523"/>
                <a:gd name="T11" fmla="*/ 812 h 4973"/>
                <a:gd name="T12" fmla="*/ 0 w 6523"/>
                <a:gd name="T13" fmla="*/ 4160 h 4973"/>
                <a:gd name="T14" fmla="*/ 812 w 6523"/>
                <a:gd name="T15" fmla="*/ 4972 h 4973"/>
                <a:gd name="T16" fmla="*/ 5711 w 6523"/>
                <a:gd name="T17" fmla="*/ 4972 h 4973"/>
                <a:gd name="T18" fmla="*/ 5711 w 6523"/>
                <a:gd name="T19" fmla="*/ 4973 h 4973"/>
                <a:gd name="T20" fmla="*/ 831 w 6523"/>
                <a:gd name="T21" fmla="*/ 1130 h 4973"/>
                <a:gd name="T22" fmla="*/ 808 w 6523"/>
                <a:gd name="T23" fmla="*/ 849 h 4973"/>
                <a:gd name="T24" fmla="*/ 1089 w 6523"/>
                <a:gd name="T25" fmla="*/ 826 h 4973"/>
                <a:gd name="T26" fmla="*/ 3261 w 6523"/>
                <a:gd name="T27" fmla="*/ 2669 h 4973"/>
                <a:gd name="T28" fmla="*/ 5435 w 6523"/>
                <a:gd name="T29" fmla="*/ 825 h 4973"/>
                <a:gd name="T30" fmla="*/ 5716 w 6523"/>
                <a:gd name="T31" fmla="*/ 848 h 4973"/>
                <a:gd name="T32" fmla="*/ 5693 w 6523"/>
                <a:gd name="T33" fmla="*/ 1129 h 4973"/>
                <a:gd name="T34" fmla="*/ 4143 w 6523"/>
                <a:gd name="T35" fmla="*/ 2446 h 4973"/>
                <a:gd name="T36" fmla="*/ 5701 w 6523"/>
                <a:gd name="T37" fmla="*/ 3913 h 4973"/>
                <a:gd name="T38" fmla="*/ 5709 w 6523"/>
                <a:gd name="T39" fmla="*/ 4196 h 4973"/>
                <a:gd name="T40" fmla="*/ 5564 w 6523"/>
                <a:gd name="T41" fmla="*/ 4258 h 4973"/>
                <a:gd name="T42" fmla="*/ 5427 w 6523"/>
                <a:gd name="T43" fmla="*/ 4204 h 4973"/>
                <a:gd name="T44" fmla="*/ 3836 w 6523"/>
                <a:gd name="T45" fmla="*/ 2708 h 4973"/>
                <a:gd name="T46" fmla="*/ 3392 w 6523"/>
                <a:gd name="T47" fmla="*/ 3085 h 4973"/>
                <a:gd name="T48" fmla="*/ 3263 w 6523"/>
                <a:gd name="T49" fmla="*/ 3133 h 4973"/>
                <a:gd name="T50" fmla="*/ 3133 w 6523"/>
                <a:gd name="T51" fmla="*/ 3085 h 4973"/>
                <a:gd name="T52" fmla="*/ 2688 w 6523"/>
                <a:gd name="T53" fmla="*/ 2708 h 4973"/>
                <a:gd name="T54" fmla="*/ 1097 w 6523"/>
                <a:gd name="T55" fmla="*/ 4205 h 4973"/>
                <a:gd name="T56" fmla="*/ 960 w 6523"/>
                <a:gd name="T57" fmla="*/ 4260 h 4973"/>
                <a:gd name="T58" fmla="*/ 815 w 6523"/>
                <a:gd name="T59" fmla="*/ 4197 h 4973"/>
                <a:gd name="T60" fmla="*/ 823 w 6523"/>
                <a:gd name="T61" fmla="*/ 3914 h 4973"/>
                <a:gd name="T62" fmla="*/ 2381 w 6523"/>
                <a:gd name="T63" fmla="*/ 2446 h 4973"/>
                <a:gd name="T64" fmla="*/ 831 w 6523"/>
                <a:gd name="T65" fmla="*/ 1130 h 4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523" h="4973">
                  <a:moveTo>
                    <a:pt x="5711" y="4973"/>
                  </a:moveTo>
                  <a:cubicBezTo>
                    <a:pt x="6159" y="4973"/>
                    <a:pt x="6523" y="4609"/>
                    <a:pt x="6523" y="4161"/>
                  </a:cubicBezTo>
                  <a:lnTo>
                    <a:pt x="6523" y="812"/>
                  </a:lnTo>
                  <a:cubicBezTo>
                    <a:pt x="6523" y="364"/>
                    <a:pt x="6159" y="0"/>
                    <a:pt x="5711" y="0"/>
                  </a:cubicBezTo>
                  <a:lnTo>
                    <a:pt x="812" y="0"/>
                  </a:lnTo>
                  <a:cubicBezTo>
                    <a:pt x="364" y="0"/>
                    <a:pt x="0" y="364"/>
                    <a:pt x="0" y="812"/>
                  </a:cubicBezTo>
                  <a:lnTo>
                    <a:pt x="0" y="4160"/>
                  </a:lnTo>
                  <a:cubicBezTo>
                    <a:pt x="0" y="4608"/>
                    <a:pt x="364" y="4972"/>
                    <a:pt x="812" y="4972"/>
                  </a:cubicBezTo>
                  <a:lnTo>
                    <a:pt x="5711" y="4972"/>
                  </a:lnTo>
                  <a:lnTo>
                    <a:pt x="5711" y="4973"/>
                  </a:lnTo>
                  <a:close/>
                  <a:moveTo>
                    <a:pt x="831" y="1130"/>
                  </a:moveTo>
                  <a:cubicBezTo>
                    <a:pt x="747" y="1058"/>
                    <a:pt x="736" y="933"/>
                    <a:pt x="808" y="849"/>
                  </a:cubicBezTo>
                  <a:cubicBezTo>
                    <a:pt x="880" y="765"/>
                    <a:pt x="1005" y="754"/>
                    <a:pt x="1089" y="826"/>
                  </a:cubicBezTo>
                  <a:lnTo>
                    <a:pt x="3261" y="2669"/>
                  </a:lnTo>
                  <a:lnTo>
                    <a:pt x="5435" y="825"/>
                  </a:lnTo>
                  <a:cubicBezTo>
                    <a:pt x="5519" y="753"/>
                    <a:pt x="5645" y="764"/>
                    <a:pt x="5716" y="848"/>
                  </a:cubicBezTo>
                  <a:cubicBezTo>
                    <a:pt x="5788" y="932"/>
                    <a:pt x="5777" y="1058"/>
                    <a:pt x="5693" y="1129"/>
                  </a:cubicBezTo>
                  <a:lnTo>
                    <a:pt x="4143" y="2446"/>
                  </a:lnTo>
                  <a:lnTo>
                    <a:pt x="5701" y="3913"/>
                  </a:lnTo>
                  <a:cubicBezTo>
                    <a:pt x="5781" y="3989"/>
                    <a:pt x="5785" y="4116"/>
                    <a:pt x="5709" y="4196"/>
                  </a:cubicBezTo>
                  <a:cubicBezTo>
                    <a:pt x="5669" y="4237"/>
                    <a:pt x="5617" y="4258"/>
                    <a:pt x="5564" y="4258"/>
                  </a:cubicBezTo>
                  <a:cubicBezTo>
                    <a:pt x="5515" y="4258"/>
                    <a:pt x="5465" y="4240"/>
                    <a:pt x="5427" y="4204"/>
                  </a:cubicBezTo>
                  <a:lnTo>
                    <a:pt x="3836" y="2708"/>
                  </a:lnTo>
                  <a:lnTo>
                    <a:pt x="3392" y="3085"/>
                  </a:lnTo>
                  <a:cubicBezTo>
                    <a:pt x="3355" y="3117"/>
                    <a:pt x="3308" y="3133"/>
                    <a:pt x="3263" y="3133"/>
                  </a:cubicBezTo>
                  <a:cubicBezTo>
                    <a:pt x="3216" y="3133"/>
                    <a:pt x="3171" y="3117"/>
                    <a:pt x="3133" y="3085"/>
                  </a:cubicBezTo>
                  <a:lnTo>
                    <a:pt x="2688" y="2708"/>
                  </a:lnTo>
                  <a:lnTo>
                    <a:pt x="1097" y="4205"/>
                  </a:lnTo>
                  <a:cubicBezTo>
                    <a:pt x="1059" y="4241"/>
                    <a:pt x="1009" y="4260"/>
                    <a:pt x="960" y="4260"/>
                  </a:cubicBezTo>
                  <a:cubicBezTo>
                    <a:pt x="907" y="4260"/>
                    <a:pt x="853" y="4238"/>
                    <a:pt x="815" y="4197"/>
                  </a:cubicBezTo>
                  <a:cubicBezTo>
                    <a:pt x="739" y="4117"/>
                    <a:pt x="743" y="3990"/>
                    <a:pt x="823" y="3914"/>
                  </a:cubicBezTo>
                  <a:lnTo>
                    <a:pt x="2381" y="2446"/>
                  </a:lnTo>
                  <a:lnTo>
                    <a:pt x="831" y="1130"/>
                  </a:lnTo>
                  <a:close/>
                </a:path>
              </a:pathLst>
            </a:custGeom>
            <a:solidFill>
              <a:srgbClr val="06BB9A"/>
            </a:solidFill>
            <a:ln w="12700" cap="flat" cmpd="sng" algn="ctr">
              <a:solidFill>
                <a:srgbClr val="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a:ln>
                  <a:noFill/>
                </a:ln>
                <a:solidFill>
                  <a:srgbClr val="FFFFFF"/>
                </a:solidFill>
                <a:effectLst/>
                <a:uLnTx/>
                <a:uFillTx/>
                <a:latin typeface="Arial Narrow" panose="020B0606020202030204"/>
                <a:ea typeface="微软雅黑" panose="020B0503020204020204" pitchFamily="34" charset="-122"/>
                <a:cs typeface="+mn-cs"/>
              </a:endParaRPr>
            </a:p>
          </p:txBody>
        </p:sp>
        <p:sp>
          <p:nvSpPr>
            <p:cNvPr id="15" name="文本框 41"/>
            <p:cNvSpPr txBox="1"/>
            <p:nvPr/>
          </p:nvSpPr>
          <p:spPr>
            <a:xfrm>
              <a:off x="3245797" y="2562801"/>
              <a:ext cx="713361"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200" b="1" i="0" u="none" strike="noStrike" kern="0" cap="none" spc="0" normalizeH="0" baseline="0" noProof="0" dirty="0">
                  <a:ln>
                    <a:noFill/>
                  </a:ln>
                  <a:solidFill>
                    <a:srgbClr val="F84D4D"/>
                  </a:solidFill>
                  <a:effectLst/>
                  <a:uLnTx/>
                  <a:uFillTx/>
                  <a:latin typeface="Arial Narrow" panose="020B0606020202030204"/>
                  <a:ea typeface="微软雅黑" panose="020B0503020204020204" pitchFamily="34" charset="-122"/>
                </a:rPr>
                <a:t>丢失</a:t>
              </a:r>
              <a:endParaRPr kumimoji="0" lang="zh-CN" altLang="en-US" sz="1200" b="1" i="0" u="none" strike="noStrike" kern="0" cap="none" spc="0" normalizeH="0" baseline="0" noProof="0" dirty="0">
                <a:ln>
                  <a:noFill/>
                </a:ln>
                <a:solidFill>
                  <a:srgbClr val="F84D4D"/>
                </a:solidFill>
                <a:effectLst/>
                <a:uLnTx/>
                <a:uFillTx/>
                <a:latin typeface="Arial Narrow" panose="020B0606020202030204"/>
                <a:ea typeface="微软雅黑" panose="020B0503020204020204" pitchFamily="34" charset="-122"/>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56965" y="1026340"/>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7" name="Rectangle 6"/>
          <p:cNvSpPr>
            <a:spLocks noChangeArrowheads="1"/>
          </p:cNvSpPr>
          <p:nvPr/>
        </p:nvSpPr>
        <p:spPr bwMode="auto">
          <a:xfrm>
            <a:off x="3485538" y="993129"/>
            <a:ext cx="2191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UDP </a:t>
            </a:r>
            <a:r>
              <a:rPr lang="zh-CN" altLang="en-US" sz="2000" b="1" dirty="0">
                <a:solidFill>
                  <a:schemeClr val="bg1"/>
                </a:solidFill>
                <a:latin typeface="微软雅黑" panose="020B0503020204020204" pitchFamily="34" charset="-122"/>
                <a:ea typeface="微软雅黑" panose="020B0503020204020204" pitchFamily="34" charset="-122"/>
              </a:rPr>
              <a:t>的主要特点</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8" name="Rectangle 68"/>
          <p:cNvSpPr>
            <a:spLocks noChangeArrowheads="1"/>
          </p:cNvSpPr>
          <p:nvPr/>
        </p:nvSpPr>
        <p:spPr bwMode="auto">
          <a:xfrm>
            <a:off x="556963" y="1407727"/>
            <a:ext cx="8184960" cy="2785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42900" indent="-342900">
              <a:lnSpc>
                <a:spcPts val="3000"/>
              </a:lnSpc>
              <a:buClr>
                <a:srgbClr val="0070C0"/>
              </a:buClr>
              <a:buFont typeface="+mj-lt"/>
              <a:buAutoNum type="arabicPeriod"/>
            </a:pPr>
            <a:r>
              <a:rPr lang="en-US" altLang="zh-CN" sz="1900" b="1" dirty="0">
                <a:solidFill>
                  <a:srgbClr val="0000FF"/>
                </a:solidFill>
                <a:latin typeface="微软雅黑" panose="020B0503020204020204" pitchFamily="34" charset="-122"/>
                <a:ea typeface="微软雅黑" panose="020B0503020204020204" pitchFamily="34" charset="-122"/>
              </a:rPr>
              <a:t>UDP </a:t>
            </a:r>
            <a:r>
              <a:rPr lang="zh-CN" altLang="en-US" sz="1900" b="1" dirty="0">
                <a:solidFill>
                  <a:srgbClr val="0000FF"/>
                </a:solidFill>
                <a:latin typeface="微软雅黑" panose="020B0503020204020204" pitchFamily="34" charset="-122"/>
                <a:ea typeface="微软雅黑" panose="020B0503020204020204" pitchFamily="34" charset="-122"/>
              </a:rPr>
              <a:t>是无连接的</a:t>
            </a:r>
            <a:r>
              <a:rPr lang="zh-CN" altLang="en-US" sz="1900" b="1" dirty="0">
                <a:latin typeface="微软雅黑" panose="020B0503020204020204" pitchFamily="34" charset="-122"/>
                <a:ea typeface="微软雅黑" panose="020B0503020204020204" pitchFamily="34" charset="-122"/>
              </a:rPr>
              <a:t>，发送数据之前不需要建立连接，因此减少了开销和发送数据之前的时延。</a:t>
            </a:r>
            <a:endParaRPr lang="zh-CN" altLang="en-US" sz="1900" b="1" dirty="0">
              <a:latin typeface="微软雅黑" panose="020B0503020204020204" pitchFamily="34" charset="-122"/>
              <a:ea typeface="微软雅黑" panose="020B0503020204020204" pitchFamily="34" charset="-122"/>
            </a:endParaRPr>
          </a:p>
          <a:p>
            <a:pPr marL="342900" indent="-342900">
              <a:lnSpc>
                <a:spcPts val="3000"/>
              </a:lnSpc>
              <a:buClr>
                <a:srgbClr val="0070C0"/>
              </a:buClr>
              <a:buFont typeface="+mj-lt"/>
              <a:buAutoNum type="arabicPeriod"/>
            </a:pPr>
            <a:r>
              <a:rPr lang="en-US" altLang="zh-CN" sz="1900" b="1" dirty="0">
                <a:solidFill>
                  <a:srgbClr val="0000FF"/>
                </a:solidFill>
                <a:latin typeface="微软雅黑" panose="020B0503020204020204" pitchFamily="34" charset="-122"/>
                <a:ea typeface="微软雅黑" panose="020B0503020204020204" pitchFamily="34" charset="-122"/>
              </a:rPr>
              <a:t>UDP </a:t>
            </a:r>
            <a:r>
              <a:rPr lang="zh-CN" altLang="en-US" sz="1900" b="1" dirty="0">
                <a:solidFill>
                  <a:srgbClr val="0000FF"/>
                </a:solidFill>
                <a:latin typeface="微软雅黑" panose="020B0503020204020204" pitchFamily="34" charset="-122"/>
                <a:ea typeface="微软雅黑" panose="020B0503020204020204" pitchFamily="34" charset="-122"/>
              </a:rPr>
              <a:t>使用尽最大努力交付</a:t>
            </a:r>
            <a:r>
              <a:rPr lang="zh-CN" altLang="en-US" sz="1900" b="1" dirty="0">
                <a:latin typeface="微软雅黑" panose="020B0503020204020204" pitchFamily="34" charset="-122"/>
                <a:ea typeface="微软雅黑" panose="020B0503020204020204" pitchFamily="34" charset="-122"/>
              </a:rPr>
              <a:t>，即不保证可靠交付，因此主机不需要维持复杂的连接状态表。</a:t>
            </a:r>
            <a:endParaRPr lang="zh-CN" altLang="en-US" sz="1900" b="1" dirty="0">
              <a:latin typeface="微软雅黑" panose="020B0503020204020204" pitchFamily="34" charset="-122"/>
              <a:ea typeface="微软雅黑" panose="020B0503020204020204" pitchFamily="34" charset="-122"/>
            </a:endParaRPr>
          </a:p>
          <a:p>
            <a:pPr marL="342900" indent="-342900">
              <a:lnSpc>
                <a:spcPts val="3000"/>
              </a:lnSpc>
              <a:buClr>
                <a:srgbClr val="0070C0"/>
              </a:buClr>
              <a:buFont typeface="+mj-lt"/>
              <a:buAutoNum type="arabicPeriod"/>
            </a:pPr>
            <a:r>
              <a:rPr lang="en-US" altLang="zh-CN" sz="1900" b="1" dirty="0">
                <a:solidFill>
                  <a:srgbClr val="0000FF"/>
                </a:solidFill>
                <a:latin typeface="微软雅黑" panose="020B0503020204020204" pitchFamily="34" charset="-122"/>
                <a:ea typeface="微软雅黑" panose="020B0503020204020204" pitchFamily="34" charset="-122"/>
              </a:rPr>
              <a:t>UDP </a:t>
            </a:r>
            <a:r>
              <a:rPr lang="zh-CN" altLang="en-US" sz="1900" b="1" dirty="0">
                <a:solidFill>
                  <a:srgbClr val="0000FF"/>
                </a:solidFill>
                <a:latin typeface="微软雅黑" panose="020B0503020204020204" pitchFamily="34" charset="-122"/>
                <a:ea typeface="微软雅黑" panose="020B0503020204020204" pitchFamily="34" charset="-122"/>
              </a:rPr>
              <a:t>是面向报文的</a:t>
            </a:r>
            <a:r>
              <a:rPr lang="zh-CN" altLang="en-US" sz="1900" b="1" dirty="0">
                <a:latin typeface="微软雅黑" panose="020B0503020204020204" pitchFamily="34" charset="-122"/>
                <a:ea typeface="微软雅黑" panose="020B0503020204020204" pitchFamily="34" charset="-122"/>
              </a:rPr>
              <a:t>。</a:t>
            </a:r>
            <a:r>
              <a:rPr lang="en-US" altLang="zh-CN" sz="1900" b="1" dirty="0">
                <a:latin typeface="微软雅黑" panose="020B0503020204020204" pitchFamily="34" charset="-122"/>
                <a:ea typeface="微软雅黑" panose="020B0503020204020204" pitchFamily="34" charset="-122"/>
              </a:rPr>
              <a:t>UDP </a:t>
            </a:r>
            <a:r>
              <a:rPr lang="zh-CN" altLang="en-US" sz="1900" b="1" dirty="0">
                <a:latin typeface="微软雅黑" panose="020B0503020204020204" pitchFamily="34" charset="-122"/>
                <a:ea typeface="微软雅黑" panose="020B0503020204020204" pitchFamily="34" charset="-122"/>
              </a:rPr>
              <a:t>对应用层交下来的报文，既不合并，也不拆分，而是保留这些报文的边界。</a:t>
            </a:r>
            <a:r>
              <a:rPr lang="en-US" altLang="zh-CN" sz="1900" b="1" dirty="0">
                <a:latin typeface="微软雅黑" panose="020B0503020204020204" pitchFamily="34" charset="-122"/>
                <a:ea typeface="微软雅黑" panose="020B0503020204020204" pitchFamily="34" charset="-122"/>
              </a:rPr>
              <a:t>UDP </a:t>
            </a:r>
            <a:r>
              <a:rPr lang="zh-CN" altLang="en-US" sz="1900" b="1" dirty="0">
                <a:latin typeface="微软雅黑" panose="020B0503020204020204" pitchFamily="34" charset="-122"/>
                <a:ea typeface="微软雅黑" panose="020B0503020204020204" pitchFamily="34" charset="-122"/>
              </a:rPr>
              <a:t>一次交付一个完整的报文。（长度合适） </a:t>
            </a:r>
            <a:endParaRPr lang="zh-CN" altLang="en-US" sz="19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5" y="1145440"/>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6" name="Rectangle 6"/>
          <p:cNvSpPr>
            <a:spLocks noChangeArrowheads="1"/>
          </p:cNvSpPr>
          <p:nvPr/>
        </p:nvSpPr>
        <p:spPr bwMode="auto">
          <a:xfrm>
            <a:off x="3485538" y="1112229"/>
            <a:ext cx="2191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UDP </a:t>
            </a:r>
            <a:r>
              <a:rPr lang="zh-CN" altLang="en-US" sz="2000" b="1" dirty="0">
                <a:solidFill>
                  <a:schemeClr val="bg1"/>
                </a:solidFill>
                <a:latin typeface="微软雅黑" panose="020B0503020204020204" pitchFamily="34" charset="-122"/>
                <a:ea typeface="微软雅黑" panose="020B0503020204020204" pitchFamily="34" charset="-122"/>
              </a:rPr>
              <a:t>的主要特点</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 name="Rectangle 68"/>
          <p:cNvSpPr>
            <a:spLocks noChangeArrowheads="1"/>
          </p:cNvSpPr>
          <p:nvPr/>
        </p:nvSpPr>
        <p:spPr bwMode="auto">
          <a:xfrm>
            <a:off x="556963" y="1521363"/>
            <a:ext cx="8184960"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457200" indent="-457200">
              <a:lnSpc>
                <a:spcPts val="3300"/>
              </a:lnSpc>
              <a:buClr>
                <a:srgbClr val="0070C0"/>
              </a:buClr>
              <a:buFont typeface="+mj-lt"/>
              <a:buAutoNum type="arabicPeriod" startAt="4"/>
            </a:pPr>
            <a:r>
              <a:rPr lang="en-US" altLang="zh-CN" sz="2000" b="1" dirty="0">
                <a:solidFill>
                  <a:srgbClr val="0000FF"/>
                </a:solidFill>
                <a:latin typeface="微软雅黑" panose="020B0503020204020204" pitchFamily="34" charset="-122"/>
                <a:ea typeface="微软雅黑" panose="020B0503020204020204" pitchFamily="34" charset="-122"/>
              </a:rPr>
              <a:t>UDP </a:t>
            </a:r>
            <a:r>
              <a:rPr lang="zh-CN" altLang="en-US" sz="2000" b="1" dirty="0">
                <a:solidFill>
                  <a:srgbClr val="0000FF"/>
                </a:solidFill>
                <a:latin typeface="微软雅黑" panose="020B0503020204020204" pitchFamily="34" charset="-122"/>
                <a:ea typeface="微软雅黑" panose="020B0503020204020204" pitchFamily="34" charset="-122"/>
              </a:rPr>
              <a:t>没有拥塞控制</a:t>
            </a:r>
            <a:r>
              <a:rPr lang="zh-CN" altLang="en-US" sz="2000" b="1" dirty="0">
                <a:latin typeface="微软雅黑" panose="020B0503020204020204" pitchFamily="34" charset="-122"/>
                <a:ea typeface="微软雅黑" panose="020B0503020204020204" pitchFamily="34" charset="-122"/>
              </a:rPr>
              <a:t>，因此网络出现的拥塞不会使源主机的发送速率降低（严重）。这对某些实时应用是很重要的。很适合多媒体通信的要求。（实时视频会议） </a:t>
            </a:r>
            <a:endParaRPr lang="en-US" altLang="zh-CN" sz="2000" b="1" dirty="0">
              <a:latin typeface="微软雅黑" panose="020B0503020204020204" pitchFamily="34" charset="-122"/>
              <a:ea typeface="微软雅黑" panose="020B0503020204020204" pitchFamily="34" charset="-122"/>
            </a:endParaRPr>
          </a:p>
          <a:p>
            <a:pPr marL="457200" indent="-457200">
              <a:lnSpc>
                <a:spcPts val="3300"/>
              </a:lnSpc>
              <a:buClr>
                <a:srgbClr val="0070C0"/>
              </a:buClr>
              <a:buFont typeface="+mj-lt"/>
              <a:buAutoNum type="arabicPeriod" startAt="4"/>
            </a:pPr>
            <a:r>
              <a:rPr lang="en-US" altLang="zh-CN" sz="2000" b="1" dirty="0">
                <a:solidFill>
                  <a:srgbClr val="0000FF"/>
                </a:solidFill>
                <a:latin typeface="微软雅黑" panose="020B0503020204020204" pitchFamily="34" charset="-122"/>
                <a:ea typeface="微软雅黑" panose="020B0503020204020204" pitchFamily="34" charset="-122"/>
              </a:rPr>
              <a:t>UDP </a:t>
            </a:r>
            <a:r>
              <a:rPr lang="zh-CN" altLang="en-US" sz="2000" b="1" dirty="0">
                <a:solidFill>
                  <a:srgbClr val="0000FF"/>
                </a:solidFill>
                <a:latin typeface="微软雅黑" panose="020B0503020204020204" pitchFamily="34" charset="-122"/>
                <a:ea typeface="微软雅黑" panose="020B0503020204020204" pitchFamily="34" charset="-122"/>
              </a:rPr>
              <a:t>支持一对一、一对多、多对一和多对多的交互通信。</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457200" indent="-457200">
              <a:lnSpc>
                <a:spcPts val="3300"/>
              </a:lnSpc>
              <a:buClr>
                <a:srgbClr val="0070C0"/>
              </a:buClr>
              <a:buFont typeface="+mj-lt"/>
              <a:buAutoNum type="arabicPeriod" startAt="4"/>
            </a:pPr>
            <a:r>
              <a:rPr lang="en-US" altLang="zh-CN" sz="2000" b="1" dirty="0">
                <a:solidFill>
                  <a:srgbClr val="0000FF"/>
                </a:solidFill>
                <a:latin typeface="微软雅黑" panose="020B0503020204020204" pitchFamily="34" charset="-122"/>
                <a:ea typeface="微软雅黑" panose="020B0503020204020204" pitchFamily="34" charset="-122"/>
              </a:rPr>
              <a:t>UDP </a:t>
            </a:r>
            <a:r>
              <a:rPr lang="zh-CN" altLang="en-US" sz="2000" b="1" dirty="0">
                <a:solidFill>
                  <a:srgbClr val="0000FF"/>
                </a:solidFill>
                <a:latin typeface="微软雅黑" panose="020B0503020204020204" pitchFamily="34" charset="-122"/>
                <a:ea typeface="微软雅黑" panose="020B0503020204020204" pitchFamily="34" charset="-122"/>
              </a:rPr>
              <a:t>的首部开销小</a:t>
            </a:r>
            <a:r>
              <a:rPr lang="zh-CN" altLang="en-US" sz="2000" b="1" dirty="0">
                <a:latin typeface="微软雅黑" panose="020B0503020204020204" pitchFamily="34" charset="-122"/>
                <a:ea typeface="微软雅黑" panose="020B0503020204020204" pitchFamily="34" charset="-122"/>
              </a:rPr>
              <a:t>，只有 </a:t>
            </a:r>
            <a:r>
              <a:rPr lang="en-US" altLang="zh-CN" sz="2000" b="1" dirty="0">
                <a:latin typeface="微软雅黑" panose="020B0503020204020204" pitchFamily="34" charset="-122"/>
                <a:ea typeface="微软雅黑" panose="020B0503020204020204" pitchFamily="34" charset="-122"/>
              </a:rPr>
              <a:t>8 </a:t>
            </a:r>
            <a:r>
              <a:rPr lang="zh-CN" altLang="en-US" sz="2000" b="1" dirty="0">
                <a:latin typeface="微软雅黑" panose="020B0503020204020204" pitchFamily="34" charset="-122"/>
                <a:ea typeface="微软雅黑" panose="020B0503020204020204" pitchFamily="34" charset="-122"/>
              </a:rPr>
              <a:t>个字节，比 </a:t>
            </a:r>
            <a:r>
              <a:rPr lang="en-US" altLang="zh-CN" sz="2000" b="1" dirty="0">
                <a:latin typeface="微软雅黑" panose="020B0503020204020204" pitchFamily="34" charset="-122"/>
                <a:ea typeface="微软雅黑" panose="020B0503020204020204" pitchFamily="34" charset="-122"/>
              </a:rPr>
              <a:t>TCP </a:t>
            </a:r>
            <a:r>
              <a:rPr lang="zh-CN" altLang="en-US" sz="2000" b="1" dirty="0">
                <a:latin typeface="微软雅黑" panose="020B0503020204020204" pitchFamily="34" charset="-122"/>
                <a:ea typeface="微软雅黑" panose="020B0503020204020204" pitchFamily="34" charset="-122"/>
              </a:rPr>
              <a:t>的 </a:t>
            </a:r>
            <a:r>
              <a:rPr lang="en-US" altLang="zh-CN" sz="2000" b="1" dirty="0">
                <a:latin typeface="微软雅黑" panose="020B0503020204020204" pitchFamily="34" charset="-122"/>
                <a:ea typeface="微软雅黑" panose="020B0503020204020204" pitchFamily="34" charset="-122"/>
              </a:rPr>
              <a:t>20 </a:t>
            </a:r>
            <a:r>
              <a:rPr lang="zh-CN" altLang="en-US" sz="2000" b="1" dirty="0">
                <a:latin typeface="微软雅黑" panose="020B0503020204020204" pitchFamily="34" charset="-122"/>
                <a:ea typeface="微软雅黑" panose="020B0503020204020204" pitchFamily="34" charset="-122"/>
              </a:rPr>
              <a:t>个字节的首部要短。</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0"/>
          <p:cNvSpPr>
            <a:spLocks noChangeArrowheads="1"/>
          </p:cNvSpPr>
          <p:nvPr/>
        </p:nvSpPr>
        <p:spPr bwMode="auto">
          <a:xfrm>
            <a:off x="1673796" y="2776342"/>
            <a:ext cx="5775325" cy="330200"/>
          </a:xfrm>
          <a:prstGeom prst="rect">
            <a:avLst/>
          </a:prstGeom>
          <a:solidFill>
            <a:srgbClr val="1956B9"/>
          </a:solidFill>
          <a:ln>
            <a:noFill/>
          </a:ln>
          <a:effectLst>
            <a:outerShdw blurRad="57785" dist="33020" dir="3180000" algn="ctr">
              <a:srgbClr val="000000">
                <a:alpha val="30000"/>
              </a:srgbClr>
            </a:outerShdw>
          </a:effectLst>
        </p:spPr>
        <p:txBody>
          <a:bodyPr lIns="91436" tIns="45718" rIns="91436" bIns="45718" anchor="ctr"/>
          <a:lstStyle/>
          <a:p>
            <a:pPr algn="ctr" eaLnBrk="0" hangingPunct="0">
              <a:lnSpc>
                <a:spcPts val="3800"/>
              </a:lnSpc>
            </a:pPr>
            <a:endParaRPr lang="fr-FR">
              <a:solidFill>
                <a:srgbClr val="FFFFFF"/>
              </a:solidFill>
              <a:latin typeface="宋体" panose="02010600030101010101" pitchFamily="2" charset="-122"/>
            </a:endParaRPr>
          </a:p>
        </p:txBody>
      </p:sp>
      <p:sp>
        <p:nvSpPr>
          <p:cNvPr id="20" name="Rectangle 11"/>
          <p:cNvSpPr>
            <a:spLocks noChangeArrowheads="1"/>
          </p:cNvSpPr>
          <p:nvPr/>
        </p:nvSpPr>
        <p:spPr bwMode="auto">
          <a:xfrm>
            <a:off x="1673796" y="3184042"/>
            <a:ext cx="5775325" cy="330200"/>
          </a:xfrm>
          <a:prstGeom prst="rect">
            <a:avLst/>
          </a:prstGeom>
          <a:solidFill>
            <a:srgbClr val="0098F6"/>
          </a:solidFill>
          <a:ln>
            <a:noFill/>
          </a:ln>
          <a:effectLst>
            <a:outerShdw blurRad="57785" dist="33020" dir="3180000" algn="ctr">
              <a:srgbClr val="000000">
                <a:alpha val="30000"/>
              </a:srgbClr>
            </a:outerShdw>
          </a:effectLst>
        </p:spPr>
        <p:txBody>
          <a:bodyPr lIns="91436" tIns="45718" rIns="91436" bIns="45718" anchor="ctr"/>
          <a:lstStyle/>
          <a:p>
            <a:pPr algn="ctr" eaLnBrk="0" hangingPunct="0">
              <a:lnSpc>
                <a:spcPts val="3800"/>
              </a:lnSpc>
            </a:pPr>
            <a:endParaRPr lang="fr-FR">
              <a:solidFill>
                <a:srgbClr val="FFFFFF"/>
              </a:solidFill>
              <a:latin typeface="宋体" panose="02010600030101010101" pitchFamily="2" charset="-122"/>
            </a:endParaRPr>
          </a:p>
        </p:txBody>
      </p:sp>
      <p:sp>
        <p:nvSpPr>
          <p:cNvPr id="21" name="Rectangle 12"/>
          <p:cNvSpPr>
            <a:spLocks noChangeArrowheads="1"/>
          </p:cNvSpPr>
          <p:nvPr/>
        </p:nvSpPr>
        <p:spPr bwMode="auto">
          <a:xfrm>
            <a:off x="1673796" y="3581095"/>
            <a:ext cx="5775325" cy="330200"/>
          </a:xfrm>
          <a:prstGeom prst="rect">
            <a:avLst/>
          </a:prstGeom>
          <a:solidFill>
            <a:srgbClr val="1956B9"/>
          </a:solidFill>
          <a:ln>
            <a:noFill/>
          </a:ln>
          <a:effectLst>
            <a:outerShdw blurRad="57785" dist="33020" dir="3180000" algn="ctr">
              <a:srgbClr val="000000">
                <a:alpha val="30000"/>
              </a:srgbClr>
            </a:outerShdw>
          </a:effectLst>
        </p:spPr>
        <p:txBody>
          <a:bodyPr lIns="91436" tIns="45718" rIns="91436" bIns="45718" anchor="ctr"/>
          <a:lstStyle/>
          <a:p>
            <a:pPr algn="ctr" eaLnBrk="0" hangingPunct="0">
              <a:lnSpc>
                <a:spcPts val="3800"/>
              </a:lnSpc>
            </a:pPr>
            <a:endParaRPr lang="fr-FR">
              <a:solidFill>
                <a:srgbClr val="FFFFFF"/>
              </a:solidFill>
              <a:latin typeface="宋体" panose="02010600030101010101" pitchFamily="2" charset="-122"/>
            </a:endParaRPr>
          </a:p>
        </p:txBody>
      </p:sp>
      <p:sp>
        <p:nvSpPr>
          <p:cNvPr id="22" name="Rectangle 13"/>
          <p:cNvSpPr>
            <a:spLocks noChangeArrowheads="1"/>
          </p:cNvSpPr>
          <p:nvPr/>
        </p:nvSpPr>
        <p:spPr bwMode="auto">
          <a:xfrm>
            <a:off x="1673796" y="3997902"/>
            <a:ext cx="5775325" cy="330200"/>
          </a:xfrm>
          <a:prstGeom prst="rect">
            <a:avLst/>
          </a:prstGeom>
          <a:solidFill>
            <a:srgbClr val="0098F6"/>
          </a:solidFill>
          <a:ln>
            <a:noFill/>
          </a:ln>
          <a:effectLst>
            <a:outerShdw blurRad="57785" dist="33020" dir="3180000" algn="ctr">
              <a:srgbClr val="000000">
                <a:alpha val="30000"/>
              </a:srgbClr>
            </a:outerShdw>
          </a:effectLst>
        </p:spPr>
        <p:txBody>
          <a:bodyPr lIns="91436" tIns="45718" rIns="91436" bIns="45718" anchor="ctr"/>
          <a:lstStyle/>
          <a:p>
            <a:pPr algn="ctr" eaLnBrk="0" hangingPunct="0">
              <a:lnSpc>
                <a:spcPts val="3800"/>
              </a:lnSpc>
            </a:pPr>
            <a:endParaRPr lang="fr-FR">
              <a:solidFill>
                <a:srgbClr val="FFFFFF"/>
              </a:solidFill>
              <a:latin typeface="宋体" panose="02010600030101010101" pitchFamily="2" charset="-122"/>
            </a:endParaRPr>
          </a:p>
        </p:txBody>
      </p:sp>
      <p:sp>
        <p:nvSpPr>
          <p:cNvPr id="23" name="Rectangle 9"/>
          <p:cNvSpPr>
            <a:spLocks noChangeArrowheads="1"/>
          </p:cNvSpPr>
          <p:nvPr/>
        </p:nvSpPr>
        <p:spPr bwMode="auto">
          <a:xfrm>
            <a:off x="1673796" y="748015"/>
            <a:ext cx="5775325" cy="330200"/>
          </a:xfrm>
          <a:prstGeom prst="rect">
            <a:avLst/>
          </a:prstGeom>
          <a:solidFill>
            <a:srgbClr val="0098F6"/>
          </a:solidFill>
          <a:ln>
            <a:noFill/>
          </a:ln>
          <a:effectLst>
            <a:outerShdw blurRad="57785" dist="33020" dir="3180000" algn="ctr">
              <a:srgbClr val="000000">
                <a:alpha val="30000"/>
              </a:srgbClr>
            </a:outerShdw>
          </a:effectLst>
        </p:spPr>
        <p:txBody>
          <a:bodyPr lIns="91436" tIns="45718" rIns="91436" bIns="45718" anchor="ctr"/>
          <a:lstStyle/>
          <a:p>
            <a:pPr algn="ctr" eaLnBrk="0" hangingPunct="0">
              <a:lnSpc>
                <a:spcPts val="3800"/>
              </a:lnSpc>
            </a:pPr>
            <a:endParaRPr lang="fr-FR">
              <a:solidFill>
                <a:srgbClr val="FFFFFF"/>
              </a:solidFill>
              <a:latin typeface="宋体" panose="02010600030101010101" pitchFamily="2" charset="-122"/>
            </a:endParaRPr>
          </a:p>
        </p:txBody>
      </p:sp>
      <p:sp>
        <p:nvSpPr>
          <p:cNvPr id="24" name="Rectangle 10"/>
          <p:cNvSpPr>
            <a:spLocks noChangeArrowheads="1"/>
          </p:cNvSpPr>
          <p:nvPr/>
        </p:nvSpPr>
        <p:spPr bwMode="auto">
          <a:xfrm>
            <a:off x="1673796" y="1164127"/>
            <a:ext cx="5775325" cy="330200"/>
          </a:xfrm>
          <a:prstGeom prst="rect">
            <a:avLst/>
          </a:prstGeom>
          <a:solidFill>
            <a:srgbClr val="1956B9"/>
          </a:solidFill>
          <a:ln>
            <a:noFill/>
          </a:ln>
          <a:effectLst>
            <a:outerShdw blurRad="57785" dist="33020" dir="3180000" algn="ctr">
              <a:srgbClr val="000000">
                <a:alpha val="30000"/>
              </a:srgbClr>
            </a:outerShdw>
          </a:effectLst>
        </p:spPr>
        <p:txBody>
          <a:bodyPr lIns="91436" tIns="45718" rIns="91436" bIns="45718" anchor="ctr"/>
          <a:lstStyle/>
          <a:p>
            <a:pPr algn="ctr" eaLnBrk="0" hangingPunct="0">
              <a:lnSpc>
                <a:spcPts val="3800"/>
              </a:lnSpc>
            </a:pPr>
            <a:endParaRPr lang="fr-FR">
              <a:solidFill>
                <a:srgbClr val="FFFFFF"/>
              </a:solidFill>
              <a:latin typeface="宋体" panose="02010600030101010101" pitchFamily="2" charset="-122"/>
            </a:endParaRPr>
          </a:p>
        </p:txBody>
      </p:sp>
      <p:sp>
        <p:nvSpPr>
          <p:cNvPr id="25" name="Rectangle 11"/>
          <p:cNvSpPr>
            <a:spLocks noChangeArrowheads="1"/>
          </p:cNvSpPr>
          <p:nvPr/>
        </p:nvSpPr>
        <p:spPr bwMode="auto">
          <a:xfrm>
            <a:off x="1673796" y="1562680"/>
            <a:ext cx="5775325" cy="330200"/>
          </a:xfrm>
          <a:prstGeom prst="rect">
            <a:avLst/>
          </a:prstGeom>
          <a:solidFill>
            <a:srgbClr val="0098F6"/>
          </a:solidFill>
          <a:ln>
            <a:noFill/>
          </a:ln>
          <a:effectLst>
            <a:outerShdw blurRad="57785" dist="33020" dir="3180000" algn="ctr">
              <a:srgbClr val="000000">
                <a:alpha val="30000"/>
              </a:srgbClr>
            </a:outerShdw>
          </a:effectLst>
        </p:spPr>
        <p:txBody>
          <a:bodyPr lIns="91436" tIns="45718" rIns="91436" bIns="45718" anchor="ctr"/>
          <a:lstStyle/>
          <a:p>
            <a:pPr algn="ctr" eaLnBrk="0" hangingPunct="0">
              <a:lnSpc>
                <a:spcPts val="3800"/>
              </a:lnSpc>
            </a:pPr>
            <a:endParaRPr lang="fr-FR">
              <a:solidFill>
                <a:srgbClr val="FFFFFF"/>
              </a:solidFill>
              <a:latin typeface="宋体" panose="02010600030101010101" pitchFamily="2" charset="-122"/>
            </a:endParaRPr>
          </a:p>
        </p:txBody>
      </p:sp>
      <p:sp>
        <p:nvSpPr>
          <p:cNvPr id="26" name="Rectangle 12"/>
          <p:cNvSpPr>
            <a:spLocks noChangeArrowheads="1"/>
          </p:cNvSpPr>
          <p:nvPr/>
        </p:nvSpPr>
        <p:spPr bwMode="auto">
          <a:xfrm>
            <a:off x="1673796" y="1978024"/>
            <a:ext cx="5775325" cy="330200"/>
          </a:xfrm>
          <a:prstGeom prst="rect">
            <a:avLst/>
          </a:prstGeom>
          <a:solidFill>
            <a:srgbClr val="1956B9"/>
          </a:solidFill>
          <a:ln>
            <a:noFill/>
          </a:ln>
          <a:effectLst>
            <a:outerShdw blurRad="57785" dist="33020" dir="3180000" algn="ctr">
              <a:srgbClr val="000000">
                <a:alpha val="30000"/>
              </a:srgbClr>
            </a:outerShdw>
          </a:effectLst>
        </p:spPr>
        <p:txBody>
          <a:bodyPr lIns="91436" tIns="45718" rIns="91436" bIns="45718" anchor="ctr"/>
          <a:lstStyle/>
          <a:p>
            <a:pPr algn="ctr" eaLnBrk="0" hangingPunct="0">
              <a:lnSpc>
                <a:spcPts val="3800"/>
              </a:lnSpc>
            </a:pPr>
            <a:endParaRPr lang="fr-FR">
              <a:solidFill>
                <a:srgbClr val="FFFFFF"/>
              </a:solidFill>
              <a:latin typeface="宋体" panose="02010600030101010101" pitchFamily="2" charset="-122"/>
            </a:endParaRPr>
          </a:p>
        </p:txBody>
      </p:sp>
      <p:sp>
        <p:nvSpPr>
          <p:cNvPr id="27" name="Rectangle 13"/>
          <p:cNvSpPr>
            <a:spLocks noChangeArrowheads="1"/>
          </p:cNvSpPr>
          <p:nvPr/>
        </p:nvSpPr>
        <p:spPr bwMode="auto">
          <a:xfrm>
            <a:off x="1673796" y="2376544"/>
            <a:ext cx="5775325" cy="330200"/>
          </a:xfrm>
          <a:prstGeom prst="rect">
            <a:avLst/>
          </a:prstGeom>
          <a:solidFill>
            <a:srgbClr val="0098F6"/>
          </a:solidFill>
          <a:ln>
            <a:noFill/>
          </a:ln>
          <a:effectLst>
            <a:outerShdw blurRad="57785" dist="33020" dir="3180000" algn="ctr">
              <a:srgbClr val="000000">
                <a:alpha val="30000"/>
              </a:srgbClr>
            </a:outerShdw>
          </a:effectLst>
        </p:spPr>
        <p:txBody>
          <a:bodyPr lIns="91436" tIns="45718" rIns="91436" bIns="45718" anchor="ctr"/>
          <a:lstStyle/>
          <a:p>
            <a:pPr algn="ctr" eaLnBrk="0" hangingPunct="0">
              <a:lnSpc>
                <a:spcPts val="3800"/>
              </a:lnSpc>
            </a:pPr>
            <a:endParaRPr lang="fr-FR">
              <a:solidFill>
                <a:srgbClr val="FFFFFF"/>
              </a:solidFill>
              <a:latin typeface="宋体" panose="02010600030101010101" pitchFamily="2" charset="-122"/>
            </a:endParaRPr>
          </a:p>
        </p:txBody>
      </p:sp>
      <p:sp>
        <p:nvSpPr>
          <p:cNvPr id="28" name="Line 16"/>
          <p:cNvSpPr>
            <a:spLocks noChangeShapeType="1"/>
          </p:cNvSpPr>
          <p:nvPr/>
        </p:nvSpPr>
        <p:spPr bwMode="auto">
          <a:xfrm>
            <a:off x="2421504" y="621706"/>
            <a:ext cx="0" cy="3922862"/>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lIns="91436" tIns="45718" rIns="91436" bIns="45718"/>
          <a:lstStyle/>
          <a:p>
            <a:pPr>
              <a:lnSpc>
                <a:spcPts val="3800"/>
              </a:lnSpc>
            </a:pPr>
            <a:endParaRPr lang="zh-CN" altLang="en-US"/>
          </a:p>
        </p:txBody>
      </p:sp>
      <p:sp>
        <p:nvSpPr>
          <p:cNvPr id="29" name="Rectangle 17"/>
          <p:cNvSpPr>
            <a:spLocks noChangeArrowheads="1"/>
          </p:cNvSpPr>
          <p:nvPr/>
        </p:nvSpPr>
        <p:spPr bwMode="auto">
          <a:xfrm>
            <a:off x="1705544" y="651222"/>
            <a:ext cx="5743577" cy="37856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eaLnBrk="0" hangingPunct="0">
              <a:lnSpc>
                <a:spcPts val="3200"/>
              </a:lnSpc>
            </a:pPr>
            <a:r>
              <a:rPr lang="en-US" altLang="zh-CN" sz="2000" b="1" dirty="0">
                <a:solidFill>
                  <a:schemeClr val="bg1"/>
                </a:solidFill>
                <a:latin typeface="微软雅黑" panose="020B0503020204020204" pitchFamily="34" charset="-122"/>
                <a:ea typeface="微软雅黑" panose="020B0503020204020204" pitchFamily="34" charset="-122"/>
              </a:rPr>
              <a:t>5.1                                          </a:t>
            </a:r>
            <a:r>
              <a:rPr lang="zh-CN" altLang="en-US" sz="2000" b="1" dirty="0">
                <a:solidFill>
                  <a:schemeClr val="bg1"/>
                </a:solidFill>
                <a:latin typeface="微软雅黑" panose="020B0503020204020204" pitchFamily="34" charset="-122"/>
                <a:ea typeface="微软雅黑" panose="020B0503020204020204" pitchFamily="34" charset="-122"/>
              </a:rPr>
              <a:t>运输层协议概述</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200"/>
              </a:lnSpc>
            </a:pPr>
            <a:r>
              <a:rPr lang="en-US" altLang="zh-CN" sz="2000" b="1" dirty="0">
                <a:solidFill>
                  <a:schemeClr val="bg1"/>
                </a:solidFill>
                <a:latin typeface="微软雅黑" panose="020B0503020204020204" pitchFamily="34" charset="-122"/>
                <a:ea typeface="微软雅黑" panose="020B0503020204020204" pitchFamily="34" charset="-122"/>
              </a:rPr>
              <a:t>5.2                                  </a:t>
            </a:r>
            <a:r>
              <a:rPr lang="zh-CN" altLang="en-US" sz="2000" b="1" dirty="0">
                <a:solidFill>
                  <a:schemeClr val="bg1"/>
                </a:solidFill>
                <a:latin typeface="微软雅黑" panose="020B0503020204020204" pitchFamily="34" charset="-122"/>
                <a:ea typeface="微软雅黑" panose="020B0503020204020204" pitchFamily="34" charset="-122"/>
              </a:rPr>
              <a:t>用户数据报协议 </a:t>
            </a:r>
            <a:r>
              <a:rPr lang="en-US" altLang="zh-CN" sz="2000" b="1" dirty="0">
                <a:solidFill>
                  <a:schemeClr val="bg1"/>
                </a:solidFill>
                <a:latin typeface="微软雅黑" panose="020B0503020204020204" pitchFamily="34" charset="-122"/>
                <a:ea typeface="微软雅黑" panose="020B0503020204020204" pitchFamily="34" charset="-122"/>
              </a:rPr>
              <a:t>UDP </a:t>
            </a:r>
            <a:endParaRPr lang="en-US" altLang="zh-CN"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200"/>
              </a:lnSpc>
            </a:pPr>
            <a:r>
              <a:rPr lang="en-US" altLang="zh-CN" sz="2000" b="1" dirty="0">
                <a:solidFill>
                  <a:schemeClr val="bg1"/>
                </a:solidFill>
                <a:latin typeface="微软雅黑" panose="020B0503020204020204" pitchFamily="34" charset="-122"/>
                <a:ea typeface="微软雅黑" panose="020B0503020204020204" pitchFamily="34" charset="-122"/>
              </a:rPr>
              <a:t>5.3                              </a:t>
            </a:r>
            <a:r>
              <a:rPr lang="zh-CN" altLang="en-US" sz="2000" b="1" dirty="0">
                <a:solidFill>
                  <a:schemeClr val="bg1"/>
                </a:solidFill>
                <a:latin typeface="微软雅黑" panose="020B0503020204020204" pitchFamily="34" charset="-122"/>
                <a:ea typeface="微软雅黑" panose="020B0503020204020204" pitchFamily="34" charset="-122"/>
              </a:rPr>
              <a:t>传输控制协议 </a:t>
            </a:r>
            <a:r>
              <a:rPr lang="en-US" altLang="zh-CN" sz="2000" b="1" dirty="0">
                <a:solidFill>
                  <a:schemeClr val="bg1"/>
                </a:solidFill>
                <a:latin typeface="微软雅黑" panose="020B0503020204020204" pitchFamily="34" charset="-122"/>
                <a:ea typeface="微软雅黑" panose="020B0503020204020204" pitchFamily="34" charset="-122"/>
              </a:rPr>
              <a:t>TCP </a:t>
            </a:r>
            <a:r>
              <a:rPr lang="zh-CN" altLang="en-US" sz="2000" b="1" dirty="0">
                <a:solidFill>
                  <a:schemeClr val="bg1"/>
                </a:solidFill>
                <a:latin typeface="微软雅黑" panose="020B0503020204020204" pitchFamily="34" charset="-122"/>
                <a:ea typeface="微软雅黑" panose="020B0503020204020204" pitchFamily="34" charset="-122"/>
              </a:rPr>
              <a:t>概述</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200"/>
              </a:lnSpc>
            </a:pPr>
            <a:r>
              <a:rPr lang="en-US" altLang="zh-CN" sz="2000" b="1" dirty="0">
                <a:solidFill>
                  <a:schemeClr val="bg1"/>
                </a:solidFill>
                <a:latin typeface="微软雅黑" panose="020B0503020204020204" pitchFamily="34" charset="-122"/>
                <a:ea typeface="微软雅黑" panose="020B0503020204020204" pitchFamily="34" charset="-122"/>
              </a:rPr>
              <a:t>5.4                                   </a:t>
            </a:r>
            <a:r>
              <a:rPr lang="zh-CN" altLang="en-US" sz="2000" b="1" dirty="0">
                <a:solidFill>
                  <a:schemeClr val="bg1"/>
                </a:solidFill>
                <a:latin typeface="微软雅黑" panose="020B0503020204020204" pitchFamily="34" charset="-122"/>
                <a:ea typeface="微软雅黑" panose="020B0503020204020204" pitchFamily="34" charset="-122"/>
              </a:rPr>
              <a:t>可靠传输的工作原理</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200"/>
              </a:lnSpc>
            </a:pPr>
            <a:r>
              <a:rPr lang="en-US" altLang="zh-CN" sz="2000" b="1" dirty="0">
                <a:solidFill>
                  <a:schemeClr val="bg1"/>
                </a:solidFill>
                <a:latin typeface="微软雅黑" panose="020B0503020204020204" pitchFamily="34" charset="-122"/>
                <a:ea typeface="微软雅黑" panose="020B0503020204020204" pitchFamily="34" charset="-122"/>
              </a:rPr>
              <a:t>5.5                               TCP </a:t>
            </a:r>
            <a:r>
              <a:rPr lang="zh-CN" altLang="en-US" sz="2000" b="1" dirty="0">
                <a:solidFill>
                  <a:schemeClr val="bg1"/>
                </a:solidFill>
                <a:latin typeface="微软雅黑" panose="020B0503020204020204" pitchFamily="34" charset="-122"/>
                <a:ea typeface="微软雅黑" panose="020B0503020204020204" pitchFamily="34" charset="-122"/>
              </a:rPr>
              <a:t>报文段的首部格式</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200"/>
              </a:lnSpc>
            </a:pPr>
            <a:r>
              <a:rPr lang="en-US" altLang="zh-CN" sz="2000" b="1" dirty="0">
                <a:solidFill>
                  <a:schemeClr val="bg1"/>
                </a:solidFill>
                <a:latin typeface="微软雅黑" panose="020B0503020204020204" pitchFamily="34" charset="-122"/>
                <a:ea typeface="微软雅黑" panose="020B0503020204020204" pitchFamily="34" charset="-122"/>
              </a:rPr>
              <a:t>5.6                                  TCP </a:t>
            </a:r>
            <a:r>
              <a:rPr lang="zh-CN" altLang="en-US" sz="2000" b="1" dirty="0">
                <a:solidFill>
                  <a:schemeClr val="bg1"/>
                </a:solidFill>
                <a:latin typeface="微软雅黑" panose="020B0503020204020204" pitchFamily="34" charset="-122"/>
                <a:ea typeface="微软雅黑" panose="020B0503020204020204" pitchFamily="34" charset="-122"/>
              </a:rPr>
              <a:t>可靠传输的实现</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200"/>
              </a:lnSpc>
            </a:pPr>
            <a:r>
              <a:rPr lang="en-US" altLang="zh-CN" sz="2000" b="1" dirty="0">
                <a:solidFill>
                  <a:schemeClr val="bg1"/>
                </a:solidFill>
                <a:latin typeface="微软雅黑" panose="020B0503020204020204" pitchFamily="34" charset="-122"/>
                <a:ea typeface="微软雅黑" panose="020B0503020204020204" pitchFamily="34" charset="-122"/>
              </a:rPr>
              <a:t>5.7                                         TCP </a:t>
            </a:r>
            <a:r>
              <a:rPr lang="zh-CN" altLang="en-US" sz="2000" b="1" dirty="0">
                <a:solidFill>
                  <a:schemeClr val="bg1"/>
                </a:solidFill>
                <a:latin typeface="微软雅黑" panose="020B0503020204020204" pitchFamily="34" charset="-122"/>
                <a:ea typeface="微软雅黑" panose="020B0503020204020204" pitchFamily="34" charset="-122"/>
              </a:rPr>
              <a:t>的流量控制</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200"/>
              </a:lnSpc>
            </a:pPr>
            <a:r>
              <a:rPr lang="en-US" altLang="zh-CN" sz="2000" b="1" dirty="0">
                <a:solidFill>
                  <a:schemeClr val="bg1"/>
                </a:solidFill>
                <a:latin typeface="微软雅黑" panose="020B0503020204020204" pitchFamily="34" charset="-122"/>
                <a:ea typeface="微软雅黑" panose="020B0503020204020204" pitchFamily="34" charset="-122"/>
              </a:rPr>
              <a:t>5.8                                         TCP </a:t>
            </a:r>
            <a:r>
              <a:rPr lang="zh-CN" altLang="en-US" sz="2000" b="1" dirty="0">
                <a:solidFill>
                  <a:schemeClr val="bg1"/>
                </a:solidFill>
                <a:latin typeface="微软雅黑" panose="020B0503020204020204" pitchFamily="34" charset="-122"/>
                <a:ea typeface="微软雅黑" panose="020B0503020204020204" pitchFamily="34" charset="-122"/>
              </a:rPr>
              <a:t>的拥塞控制</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200"/>
              </a:lnSpc>
            </a:pPr>
            <a:r>
              <a:rPr lang="en-US" altLang="zh-CN" sz="2000" b="1" dirty="0">
                <a:solidFill>
                  <a:schemeClr val="bg1"/>
                </a:solidFill>
                <a:latin typeface="微软雅黑" panose="020B0503020204020204" pitchFamily="34" charset="-122"/>
                <a:ea typeface="微软雅黑" panose="020B0503020204020204" pitchFamily="34" charset="-122"/>
              </a:rPr>
              <a:t>5.9                                  TCP </a:t>
            </a:r>
            <a:r>
              <a:rPr lang="zh-CN" altLang="en-US" sz="2000" b="1" dirty="0">
                <a:solidFill>
                  <a:schemeClr val="bg1"/>
                </a:solidFill>
                <a:latin typeface="微软雅黑" panose="020B0503020204020204" pitchFamily="34" charset="-122"/>
                <a:ea typeface="微软雅黑" panose="020B0503020204020204" pitchFamily="34" charset="-122"/>
              </a:rPr>
              <a:t>的运输连接管理</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5" y="673929"/>
            <a:ext cx="8053710"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3" name="Rectangle 6"/>
          <p:cNvSpPr>
            <a:spLocks noChangeArrowheads="1"/>
          </p:cNvSpPr>
          <p:nvPr/>
        </p:nvSpPr>
        <p:spPr bwMode="auto">
          <a:xfrm>
            <a:off x="3411437" y="650839"/>
            <a:ext cx="23038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000" b="1" dirty="0">
                <a:solidFill>
                  <a:schemeClr val="bg1"/>
                </a:solidFill>
                <a:ea typeface="微软雅黑" panose="020B0503020204020204" pitchFamily="34" charset="-122"/>
              </a:rPr>
              <a:t>UDP </a:t>
            </a:r>
            <a:r>
              <a:rPr lang="zh-CN" altLang="en-US" sz="2000" b="1" dirty="0">
                <a:solidFill>
                  <a:schemeClr val="bg1"/>
                </a:solidFill>
                <a:ea typeface="微软雅黑" panose="020B0503020204020204" pitchFamily="34" charset="-122"/>
              </a:rPr>
              <a:t>是面向报文的</a:t>
            </a:r>
            <a:endParaRPr lang="zh-CN" altLang="en-US" sz="2000" b="1" dirty="0">
              <a:solidFill>
                <a:schemeClr val="bg1"/>
              </a:solidFill>
              <a:ea typeface="微软雅黑" panose="020B0503020204020204" pitchFamily="34" charset="-122"/>
            </a:endParaRPr>
          </a:p>
        </p:txBody>
      </p:sp>
      <p:sp>
        <p:nvSpPr>
          <p:cNvPr id="4" name="圆角矩形 3"/>
          <p:cNvSpPr/>
          <p:nvPr/>
        </p:nvSpPr>
        <p:spPr>
          <a:xfrm>
            <a:off x="545145" y="1143002"/>
            <a:ext cx="8053710" cy="32186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5" name="组合 4"/>
          <p:cNvGrpSpPr/>
          <p:nvPr/>
        </p:nvGrpSpPr>
        <p:grpSpPr>
          <a:xfrm>
            <a:off x="1230698" y="1465516"/>
            <a:ext cx="6313359" cy="2466405"/>
            <a:chOff x="422071" y="1628800"/>
            <a:chExt cx="9033360" cy="3529013"/>
          </a:xfrm>
        </p:grpSpPr>
        <p:sp>
          <p:nvSpPr>
            <p:cNvPr id="6" name="AutoShape 3"/>
            <p:cNvSpPr>
              <a:spLocks noChangeArrowheads="1"/>
            </p:cNvSpPr>
            <p:nvPr/>
          </p:nvSpPr>
          <p:spPr bwMode="auto">
            <a:xfrm flipH="1">
              <a:off x="422071" y="4565675"/>
              <a:ext cx="863600" cy="363538"/>
            </a:xfrm>
            <a:prstGeom prst="rightArrow">
              <a:avLst>
                <a:gd name="adj1" fmla="val 50000"/>
                <a:gd name="adj2" fmla="val 118788"/>
              </a:avLst>
            </a:prstGeom>
            <a:solidFill>
              <a:srgbClr val="FF00FF"/>
            </a:solidFill>
            <a:ln w="12700">
              <a:solidFill>
                <a:srgbClr val="000000"/>
              </a:solidFill>
              <a:miter lim="800000"/>
            </a:ln>
            <a:effectLst/>
          </p:spPr>
          <p:txBody>
            <a:bodyPr wrap="none" anchor="ctr"/>
            <a:lstStyle/>
            <a:p>
              <a:pPr>
                <a:defRPr/>
              </a:pPr>
              <a:endParaRPr lang="zh-CN" altLang="en-US" sz="1600" b="1" kern="0">
                <a:latin typeface="微软雅黑" panose="020B0503020204020204" pitchFamily="34" charset="-122"/>
                <a:ea typeface="微软雅黑" panose="020B0503020204020204" pitchFamily="34" charset="-122"/>
              </a:endParaRPr>
            </a:p>
          </p:txBody>
        </p:sp>
        <p:sp>
          <p:nvSpPr>
            <p:cNvPr id="7" name="Rectangle 4"/>
            <p:cNvSpPr>
              <a:spLocks noChangeArrowheads="1"/>
            </p:cNvSpPr>
            <p:nvPr/>
          </p:nvSpPr>
          <p:spPr bwMode="auto">
            <a:xfrm>
              <a:off x="2360409" y="3678263"/>
              <a:ext cx="5915024" cy="730250"/>
            </a:xfrm>
            <a:prstGeom prst="rect">
              <a:avLst/>
            </a:prstGeom>
            <a:gradFill flip="none" rotWithShape="1">
              <a:gsLst>
                <a:gs pos="0">
                  <a:srgbClr val="00FFFF"/>
                </a:gs>
                <a:gs pos="100000">
                  <a:srgbClr val="00B0F0"/>
                </a:gs>
              </a:gsLst>
              <a:lin ang="5400000" scaled="1"/>
              <a:tileRect/>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b="1" kern="0">
                <a:latin typeface="微软雅黑" panose="020B0503020204020204" pitchFamily="34" charset="-122"/>
                <a:ea typeface="微软雅黑" panose="020B0503020204020204" pitchFamily="34" charset="-122"/>
              </a:endParaRPr>
            </a:p>
          </p:txBody>
        </p:sp>
        <p:sp>
          <p:nvSpPr>
            <p:cNvPr id="8" name="Rectangle 5"/>
            <p:cNvSpPr>
              <a:spLocks noChangeArrowheads="1"/>
            </p:cNvSpPr>
            <p:nvPr/>
          </p:nvSpPr>
          <p:spPr bwMode="auto">
            <a:xfrm>
              <a:off x="3824084" y="2230461"/>
              <a:ext cx="4425949" cy="720726"/>
            </a:xfrm>
            <a:prstGeom prst="rect">
              <a:avLst/>
            </a:prstGeom>
            <a:gradFill rotWithShape="1">
              <a:gsLst>
                <a:gs pos="0">
                  <a:srgbClr val="99FFCC"/>
                </a:gs>
                <a:gs pos="100000">
                  <a:srgbClr val="00FFFF"/>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b="1" kern="0">
                <a:latin typeface="微软雅黑" panose="020B0503020204020204" pitchFamily="34" charset="-122"/>
                <a:ea typeface="微软雅黑" panose="020B0503020204020204" pitchFamily="34" charset="-122"/>
              </a:endParaRPr>
            </a:p>
          </p:txBody>
        </p:sp>
        <p:sp>
          <p:nvSpPr>
            <p:cNvPr id="9" name="Rectangle 6"/>
            <p:cNvSpPr>
              <a:spLocks noChangeArrowheads="1"/>
            </p:cNvSpPr>
            <p:nvPr/>
          </p:nvSpPr>
          <p:spPr bwMode="auto">
            <a:xfrm>
              <a:off x="2360409" y="2952775"/>
              <a:ext cx="5915025" cy="722313"/>
            </a:xfrm>
            <a:prstGeom prst="rect">
              <a:avLst/>
            </a:prstGeom>
            <a:solidFill>
              <a:srgbClr val="00FFFF"/>
            </a:solidFill>
            <a:ln w="28575">
              <a:solidFill>
                <a:srgbClr val="000000"/>
              </a:solidFill>
              <a:miter lim="800000"/>
            </a:ln>
            <a:effectLst/>
          </p:spPr>
          <p:txBody>
            <a:bodyPr wrap="none" anchor="ctr"/>
            <a:lstStyle/>
            <a:p>
              <a:pPr>
                <a:defRPr/>
              </a:pPr>
              <a:endParaRPr lang="zh-CN" altLang="en-US" sz="1600" b="1" kern="0">
                <a:latin typeface="微软雅黑" panose="020B0503020204020204" pitchFamily="34" charset="-122"/>
                <a:ea typeface="微软雅黑" panose="020B0503020204020204" pitchFamily="34" charset="-122"/>
              </a:endParaRPr>
            </a:p>
          </p:txBody>
        </p:sp>
        <p:sp>
          <p:nvSpPr>
            <p:cNvPr id="10" name="Rectangle 7"/>
            <p:cNvSpPr>
              <a:spLocks noChangeArrowheads="1"/>
            </p:cNvSpPr>
            <p:nvPr/>
          </p:nvSpPr>
          <p:spPr bwMode="auto">
            <a:xfrm>
              <a:off x="1238046" y="4408513"/>
              <a:ext cx="7037388" cy="749300"/>
            </a:xfrm>
            <a:prstGeom prst="rect">
              <a:avLst/>
            </a:prstGeom>
            <a:solidFill>
              <a:srgbClr val="0000FF"/>
            </a:solidFill>
            <a:ln w="2857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b="1" kern="0">
                <a:latin typeface="微软雅黑" panose="020B0503020204020204" pitchFamily="34" charset="-122"/>
                <a:ea typeface="微软雅黑" panose="020B0503020204020204" pitchFamily="34" charset="-122"/>
              </a:endParaRPr>
            </a:p>
          </p:txBody>
        </p:sp>
        <p:sp>
          <p:nvSpPr>
            <p:cNvPr id="11" name="Rectangle 8"/>
            <p:cNvSpPr>
              <a:spLocks noChangeArrowheads="1"/>
            </p:cNvSpPr>
            <p:nvPr/>
          </p:nvSpPr>
          <p:spPr bwMode="auto">
            <a:xfrm>
              <a:off x="2360410" y="4437088"/>
              <a:ext cx="5891213" cy="690561"/>
            </a:xfrm>
            <a:prstGeom prst="rect">
              <a:avLst/>
            </a:prstGeom>
            <a:solidFill>
              <a:srgbClr val="00B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b="1" kern="0">
                <a:latin typeface="微软雅黑" panose="020B0503020204020204" pitchFamily="34" charset="-122"/>
                <a:ea typeface="微软雅黑" panose="020B0503020204020204" pitchFamily="34" charset="-122"/>
              </a:endParaRPr>
            </a:p>
          </p:txBody>
        </p:sp>
        <p:sp>
          <p:nvSpPr>
            <p:cNvPr id="12" name="Rectangle 9"/>
            <p:cNvSpPr>
              <a:spLocks noChangeArrowheads="1"/>
            </p:cNvSpPr>
            <p:nvPr/>
          </p:nvSpPr>
          <p:spPr bwMode="auto">
            <a:xfrm>
              <a:off x="3747884" y="4573613"/>
              <a:ext cx="2988600" cy="480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n-US" altLang="zh-CN" sz="1600" b="1" kern="0">
                  <a:latin typeface="微软雅黑" panose="020B0503020204020204" pitchFamily="34" charset="-122"/>
                  <a:ea typeface="微软雅黑" panose="020B0503020204020204" pitchFamily="34" charset="-122"/>
                </a:rPr>
                <a:t>IP </a:t>
              </a:r>
              <a:r>
                <a:rPr lang="zh-CN" altLang="en-US" sz="1600" b="1" kern="0">
                  <a:latin typeface="微软雅黑" panose="020B0503020204020204" pitchFamily="34" charset="-122"/>
                  <a:ea typeface="微软雅黑" panose="020B0503020204020204" pitchFamily="34" charset="-122"/>
                </a:rPr>
                <a:t>数据报的数据部分</a:t>
              </a:r>
              <a:endParaRPr lang="zh-CN" altLang="en-US" sz="1600" b="1" kern="0">
                <a:latin typeface="微软雅黑" panose="020B0503020204020204" pitchFamily="34" charset="-122"/>
                <a:ea typeface="微软雅黑" panose="020B0503020204020204" pitchFamily="34" charset="-122"/>
              </a:endParaRPr>
            </a:p>
          </p:txBody>
        </p:sp>
        <p:sp>
          <p:nvSpPr>
            <p:cNvPr id="13" name="Rectangle 10"/>
            <p:cNvSpPr>
              <a:spLocks noChangeArrowheads="1"/>
            </p:cNvSpPr>
            <p:nvPr/>
          </p:nvSpPr>
          <p:spPr bwMode="auto">
            <a:xfrm>
              <a:off x="1199946" y="4543449"/>
              <a:ext cx="1227094" cy="480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n-US" altLang="zh-CN" sz="1600" b="1" kern="0" dirty="0">
                  <a:solidFill>
                    <a:schemeClr val="bg1"/>
                  </a:solidFill>
                  <a:latin typeface="微软雅黑" panose="020B0503020204020204" pitchFamily="34" charset="-122"/>
                  <a:ea typeface="微软雅黑" panose="020B0503020204020204" pitchFamily="34" charset="-122"/>
                </a:rPr>
                <a:t>IP </a:t>
              </a:r>
              <a:r>
                <a:rPr lang="zh-CN" altLang="en-US" sz="1600" b="1" kern="0" dirty="0">
                  <a:solidFill>
                    <a:schemeClr val="bg1"/>
                  </a:solidFill>
                  <a:latin typeface="微软雅黑" panose="020B0503020204020204" pitchFamily="34" charset="-122"/>
                  <a:ea typeface="微软雅黑" panose="020B0503020204020204" pitchFamily="34" charset="-122"/>
                </a:rPr>
                <a:t>首部</a:t>
              </a:r>
              <a:endParaRPr lang="zh-CN" altLang="en-US" sz="1600" b="1" kern="0" dirty="0">
                <a:solidFill>
                  <a:schemeClr val="bg1"/>
                </a:solidFill>
                <a:latin typeface="微软雅黑" panose="020B0503020204020204" pitchFamily="34" charset="-122"/>
                <a:ea typeface="微软雅黑" panose="020B0503020204020204" pitchFamily="34" charset="-122"/>
              </a:endParaRPr>
            </a:p>
          </p:txBody>
        </p:sp>
        <p:sp>
          <p:nvSpPr>
            <p:cNvPr id="14" name="Rectangle 11"/>
            <p:cNvSpPr>
              <a:spLocks noChangeArrowheads="1"/>
            </p:cNvSpPr>
            <p:nvPr/>
          </p:nvSpPr>
          <p:spPr bwMode="auto">
            <a:xfrm>
              <a:off x="8313202" y="4553361"/>
              <a:ext cx="933510" cy="480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n-US" altLang="zh-CN" sz="1600" b="1" kern="0">
                  <a:solidFill>
                    <a:srgbClr val="0000FF"/>
                  </a:solidFill>
                  <a:latin typeface="微软雅黑" panose="020B0503020204020204" pitchFamily="34" charset="-122"/>
                  <a:ea typeface="微软雅黑" panose="020B0503020204020204" pitchFamily="34" charset="-122"/>
                </a:rPr>
                <a:t>IP </a:t>
              </a:r>
              <a:r>
                <a:rPr lang="zh-CN" altLang="en-US" sz="1600" b="1" kern="0">
                  <a:solidFill>
                    <a:srgbClr val="0000FF"/>
                  </a:solidFill>
                  <a:latin typeface="微软雅黑" panose="020B0503020204020204" pitchFamily="34" charset="-122"/>
                  <a:ea typeface="微软雅黑" panose="020B0503020204020204" pitchFamily="34" charset="-122"/>
                </a:rPr>
                <a:t>层</a:t>
              </a:r>
              <a:endParaRPr lang="zh-CN" altLang="en-US" sz="1600" b="1" kern="0">
                <a:solidFill>
                  <a:srgbClr val="0000FF"/>
                </a:solidFill>
                <a:latin typeface="微软雅黑" panose="020B0503020204020204" pitchFamily="34" charset="-122"/>
                <a:ea typeface="微软雅黑" panose="020B0503020204020204" pitchFamily="34" charset="-122"/>
              </a:endParaRPr>
            </a:p>
          </p:txBody>
        </p:sp>
        <p:sp>
          <p:nvSpPr>
            <p:cNvPr id="15" name="Line 12"/>
            <p:cNvSpPr>
              <a:spLocks noChangeShapeType="1"/>
            </p:cNvSpPr>
            <p:nvPr/>
          </p:nvSpPr>
          <p:spPr bwMode="auto">
            <a:xfrm>
              <a:off x="3824084" y="2952775"/>
              <a:ext cx="0" cy="722313"/>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b="1" kern="0">
                <a:latin typeface="微软雅黑" panose="020B0503020204020204" pitchFamily="34" charset="-122"/>
                <a:ea typeface="微软雅黑" panose="020B0503020204020204" pitchFamily="34" charset="-122"/>
              </a:endParaRPr>
            </a:p>
          </p:txBody>
        </p:sp>
        <p:sp>
          <p:nvSpPr>
            <p:cNvPr id="16" name="AutoShape 13"/>
            <p:cNvSpPr>
              <a:spLocks noChangeArrowheads="1"/>
            </p:cNvSpPr>
            <p:nvPr/>
          </p:nvSpPr>
          <p:spPr bwMode="auto">
            <a:xfrm rot="16200000" flipH="1">
              <a:off x="4890884" y="3994175"/>
              <a:ext cx="963612" cy="325438"/>
            </a:xfrm>
            <a:prstGeom prst="rightArrow">
              <a:avLst>
                <a:gd name="adj1" fmla="val 50000"/>
                <a:gd name="adj2" fmla="val 148062"/>
              </a:avLst>
            </a:prstGeom>
            <a:solidFill>
              <a:srgbClr val="00FFFF"/>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b="1" kern="0">
                <a:latin typeface="微软雅黑" panose="020B0503020204020204" pitchFamily="34" charset="-122"/>
                <a:ea typeface="微软雅黑" panose="020B0503020204020204" pitchFamily="34" charset="-122"/>
              </a:endParaRPr>
            </a:p>
          </p:txBody>
        </p:sp>
        <p:sp>
          <p:nvSpPr>
            <p:cNvPr id="17" name="Rectangle 14"/>
            <p:cNvSpPr>
              <a:spLocks noChangeArrowheads="1"/>
            </p:cNvSpPr>
            <p:nvPr/>
          </p:nvSpPr>
          <p:spPr bwMode="auto">
            <a:xfrm>
              <a:off x="2360409" y="3060724"/>
              <a:ext cx="1587193" cy="480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n-US" altLang="zh-CN" sz="1600" b="1" kern="0">
                  <a:latin typeface="微软雅黑" panose="020B0503020204020204" pitchFamily="34" charset="-122"/>
                  <a:ea typeface="微软雅黑" panose="020B0503020204020204" pitchFamily="34" charset="-122"/>
                </a:rPr>
                <a:t>UDP </a:t>
              </a:r>
              <a:r>
                <a:rPr lang="zh-CN" altLang="en-US" sz="1600" b="1" kern="0">
                  <a:latin typeface="微软雅黑" panose="020B0503020204020204" pitchFamily="34" charset="-122"/>
                  <a:ea typeface="微软雅黑" panose="020B0503020204020204" pitchFamily="34" charset="-122"/>
                </a:rPr>
                <a:t>首部</a:t>
              </a:r>
              <a:endParaRPr lang="zh-CN" altLang="en-US" sz="1600" b="1" kern="0">
                <a:latin typeface="微软雅黑" panose="020B0503020204020204" pitchFamily="34" charset="-122"/>
                <a:ea typeface="微软雅黑" panose="020B0503020204020204" pitchFamily="34" charset="-122"/>
              </a:endParaRPr>
            </a:p>
          </p:txBody>
        </p:sp>
        <p:sp>
          <p:nvSpPr>
            <p:cNvPr id="18" name="Rectangle 15"/>
            <p:cNvSpPr>
              <a:spLocks noChangeArrowheads="1"/>
            </p:cNvSpPr>
            <p:nvPr/>
          </p:nvSpPr>
          <p:spPr bwMode="auto">
            <a:xfrm>
              <a:off x="4189207" y="3065488"/>
              <a:ext cx="3935869" cy="480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n-US" altLang="zh-CN" sz="1600" b="1" kern="0" dirty="0">
                  <a:latin typeface="微软雅黑" panose="020B0503020204020204" pitchFamily="34" charset="-122"/>
                  <a:ea typeface="微软雅黑" panose="020B0503020204020204" pitchFamily="34" charset="-122"/>
                </a:rPr>
                <a:t>UDP </a:t>
              </a:r>
              <a:r>
                <a:rPr lang="zh-CN" altLang="en-US" sz="1600" b="1" kern="0" dirty="0">
                  <a:latin typeface="微软雅黑" panose="020B0503020204020204" pitchFamily="34" charset="-122"/>
                  <a:ea typeface="微软雅黑" panose="020B0503020204020204" pitchFamily="34" charset="-122"/>
                </a:rPr>
                <a:t>用户数据报的数据部分</a:t>
              </a:r>
              <a:endParaRPr lang="zh-CN" altLang="en-US" sz="1600" b="1" kern="0" dirty="0">
                <a:latin typeface="微软雅黑" panose="020B0503020204020204" pitchFamily="34" charset="-122"/>
                <a:ea typeface="微软雅黑" panose="020B0503020204020204" pitchFamily="34" charset="-122"/>
              </a:endParaRPr>
            </a:p>
          </p:txBody>
        </p:sp>
        <p:sp>
          <p:nvSpPr>
            <p:cNvPr id="19" name="Rectangle 16"/>
            <p:cNvSpPr>
              <a:spLocks noChangeArrowheads="1"/>
            </p:cNvSpPr>
            <p:nvPr/>
          </p:nvSpPr>
          <p:spPr bwMode="auto">
            <a:xfrm>
              <a:off x="8313202" y="3086508"/>
              <a:ext cx="1142228" cy="480744"/>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zh-CN" altLang="en-US" sz="1600" b="1" kern="0" dirty="0">
                  <a:solidFill>
                    <a:srgbClr val="0000FF"/>
                  </a:solidFill>
                  <a:latin typeface="微软雅黑" panose="020B0503020204020204" pitchFamily="34" charset="-122"/>
                  <a:ea typeface="微软雅黑" panose="020B0503020204020204" pitchFamily="34" charset="-122"/>
                </a:rPr>
                <a:t>运输层</a:t>
              </a:r>
              <a:endParaRPr lang="zh-CN" altLang="en-US" sz="1600" b="1" kern="0" dirty="0">
                <a:solidFill>
                  <a:srgbClr val="0000FF"/>
                </a:solidFill>
                <a:latin typeface="微软雅黑" panose="020B0503020204020204" pitchFamily="34" charset="-122"/>
                <a:ea typeface="微软雅黑" panose="020B0503020204020204" pitchFamily="34" charset="-122"/>
              </a:endParaRPr>
            </a:p>
          </p:txBody>
        </p:sp>
        <p:sp>
          <p:nvSpPr>
            <p:cNvPr id="20" name="Line 17"/>
            <p:cNvSpPr>
              <a:spLocks noChangeShapeType="1"/>
            </p:cNvSpPr>
            <p:nvPr/>
          </p:nvSpPr>
          <p:spPr bwMode="auto">
            <a:xfrm>
              <a:off x="2360409" y="4408513"/>
              <a:ext cx="0" cy="74930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b="1" kern="0">
                <a:latin typeface="微软雅黑" panose="020B0503020204020204" pitchFamily="34" charset="-122"/>
                <a:ea typeface="微软雅黑" panose="020B0503020204020204" pitchFamily="34" charset="-122"/>
              </a:endParaRPr>
            </a:p>
          </p:txBody>
        </p:sp>
        <p:sp>
          <p:nvSpPr>
            <p:cNvPr id="21" name="AutoShape 18"/>
            <p:cNvSpPr>
              <a:spLocks noChangeArrowheads="1"/>
            </p:cNvSpPr>
            <p:nvPr/>
          </p:nvSpPr>
          <p:spPr bwMode="auto">
            <a:xfrm rot="16200000" flipH="1">
              <a:off x="5556841" y="2548756"/>
              <a:ext cx="963612" cy="327025"/>
            </a:xfrm>
            <a:prstGeom prst="rightArrow">
              <a:avLst>
                <a:gd name="adj1" fmla="val 50000"/>
                <a:gd name="adj2" fmla="val 147344"/>
              </a:avLst>
            </a:prstGeom>
            <a:solidFill>
              <a:srgbClr val="FFFF00"/>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b="1" kern="0">
                <a:latin typeface="微软雅黑" panose="020B0503020204020204" pitchFamily="34" charset="-122"/>
                <a:ea typeface="微软雅黑" panose="020B0503020204020204" pitchFamily="34" charset="-122"/>
              </a:endParaRPr>
            </a:p>
          </p:txBody>
        </p:sp>
        <p:sp>
          <p:nvSpPr>
            <p:cNvPr id="22" name="Rectangle 19"/>
            <p:cNvSpPr>
              <a:spLocks noChangeArrowheads="1"/>
            </p:cNvSpPr>
            <p:nvPr/>
          </p:nvSpPr>
          <p:spPr bwMode="auto">
            <a:xfrm>
              <a:off x="3824084" y="1628800"/>
              <a:ext cx="4425950" cy="601663"/>
            </a:xfrm>
            <a:prstGeom prst="rect">
              <a:avLst/>
            </a:prstGeom>
            <a:solidFill>
              <a:srgbClr val="99FFCC"/>
            </a:solidFill>
            <a:ln w="28575">
              <a:solidFill>
                <a:srgbClr val="000000"/>
              </a:solidFill>
              <a:miter lim="800000"/>
            </a:ln>
            <a:effectLst/>
          </p:spPr>
          <p:txBody>
            <a:bodyPr wrap="none" anchor="ctr"/>
            <a:lstStyle/>
            <a:p>
              <a:pPr algn="ctr" defTabSz="762000" eaLnBrk="0" hangingPunct="0">
                <a:defRPr/>
              </a:pPr>
              <a:r>
                <a:rPr lang="zh-CN" altLang="en-US" sz="1600" b="1" kern="0" dirty="0">
                  <a:latin typeface="微软雅黑" panose="020B0503020204020204" pitchFamily="34" charset="-122"/>
                  <a:ea typeface="微软雅黑" panose="020B0503020204020204" pitchFamily="34" charset="-122"/>
                </a:rPr>
                <a:t>应用层报文</a:t>
              </a:r>
              <a:endParaRPr lang="zh-CN" altLang="en-US" sz="1600" b="1" kern="0" dirty="0">
                <a:latin typeface="微软雅黑" panose="020B0503020204020204" pitchFamily="34" charset="-122"/>
                <a:ea typeface="微软雅黑" panose="020B0503020204020204" pitchFamily="34" charset="-122"/>
              </a:endParaRPr>
            </a:p>
          </p:txBody>
        </p:sp>
        <p:sp>
          <p:nvSpPr>
            <p:cNvPr id="23" name="Rectangle 20"/>
            <p:cNvSpPr>
              <a:spLocks noChangeArrowheads="1"/>
            </p:cNvSpPr>
            <p:nvPr/>
          </p:nvSpPr>
          <p:spPr bwMode="auto">
            <a:xfrm>
              <a:off x="8313203" y="1641884"/>
              <a:ext cx="1142228" cy="480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zh-CN" altLang="en-US" sz="1600" b="1" kern="0">
                  <a:solidFill>
                    <a:srgbClr val="0000FF"/>
                  </a:solidFill>
                  <a:latin typeface="微软雅黑" panose="020B0503020204020204" pitchFamily="34" charset="-122"/>
                  <a:ea typeface="微软雅黑" panose="020B0503020204020204" pitchFamily="34" charset="-122"/>
                </a:rPr>
                <a:t>应用层</a:t>
              </a:r>
              <a:endParaRPr lang="zh-CN" altLang="en-US" sz="1600" b="1" kern="0">
                <a:solidFill>
                  <a:srgbClr val="0000FF"/>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AutoShape 5"/>
          <p:cNvSpPr>
            <a:spLocks noChangeArrowheads="1"/>
          </p:cNvSpPr>
          <p:nvPr/>
        </p:nvSpPr>
        <p:spPr bwMode="auto">
          <a:xfrm>
            <a:off x="545145" y="673929"/>
            <a:ext cx="8053710"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40" name="Rectangle 6"/>
          <p:cNvSpPr>
            <a:spLocks noChangeArrowheads="1"/>
          </p:cNvSpPr>
          <p:nvPr/>
        </p:nvSpPr>
        <p:spPr bwMode="auto">
          <a:xfrm>
            <a:off x="3411437" y="650839"/>
            <a:ext cx="23038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000" b="1" dirty="0">
                <a:solidFill>
                  <a:schemeClr val="bg1"/>
                </a:solidFill>
                <a:ea typeface="微软雅黑" panose="020B0503020204020204" pitchFamily="34" charset="-122"/>
              </a:rPr>
              <a:t>UDP </a:t>
            </a:r>
            <a:r>
              <a:rPr lang="zh-CN" altLang="en-US" sz="2000" b="1" dirty="0">
                <a:solidFill>
                  <a:schemeClr val="bg1"/>
                </a:solidFill>
                <a:ea typeface="微软雅黑" panose="020B0503020204020204" pitchFamily="34" charset="-122"/>
              </a:rPr>
              <a:t>是面向报文的</a:t>
            </a:r>
            <a:endParaRPr lang="zh-CN" altLang="en-US" sz="2000" b="1" dirty="0">
              <a:solidFill>
                <a:schemeClr val="bg1"/>
              </a:solidFill>
              <a:ea typeface="微软雅黑" panose="020B0503020204020204" pitchFamily="34" charset="-122"/>
            </a:endParaRPr>
          </a:p>
        </p:txBody>
      </p:sp>
      <p:sp>
        <p:nvSpPr>
          <p:cNvPr id="41" name="圆角矩形 40"/>
          <p:cNvSpPr/>
          <p:nvPr/>
        </p:nvSpPr>
        <p:spPr>
          <a:xfrm>
            <a:off x="545145" y="1143002"/>
            <a:ext cx="8053710" cy="32186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3" name="组合 2"/>
          <p:cNvGrpSpPr/>
          <p:nvPr/>
        </p:nvGrpSpPr>
        <p:grpSpPr>
          <a:xfrm>
            <a:off x="1131003" y="1312385"/>
            <a:ext cx="2660495" cy="2944343"/>
            <a:chOff x="1131001" y="1312383"/>
            <a:chExt cx="2660495" cy="2944343"/>
          </a:xfrm>
        </p:grpSpPr>
        <p:sp>
          <p:nvSpPr>
            <p:cNvPr id="2" name="Documents"/>
            <p:cNvSpPr>
              <a:spLocks noEditPoints="1" noChangeArrowheads="1"/>
            </p:cNvSpPr>
            <p:nvPr/>
          </p:nvSpPr>
          <p:spPr bwMode="auto">
            <a:xfrm rot="10800000">
              <a:off x="3147940" y="1312383"/>
              <a:ext cx="390525" cy="330091"/>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99FFCC"/>
            </a:solidFill>
            <a:ln w="9525">
              <a:solidFill>
                <a:srgbClr val="000000"/>
              </a:solidFill>
              <a:miter lim="800000"/>
            </a:ln>
            <a:effectLst/>
          </p:spPr>
          <p:txBody>
            <a:bodyPr vert="horz" wrap="square" lIns="91440" tIns="45720" rIns="91440" bIns="45720" numCol="1" anchor="t" anchorCtr="0" compatLnSpc="1"/>
            <a:lstStyle/>
            <a:p>
              <a:endParaRPr lang="zh-CN" altLang="en-US"/>
            </a:p>
          </p:txBody>
        </p:sp>
        <p:sp>
          <p:nvSpPr>
            <p:cNvPr id="36" name="矩形 35"/>
            <p:cNvSpPr/>
            <p:nvPr/>
          </p:nvSpPr>
          <p:spPr>
            <a:xfrm>
              <a:off x="2961604" y="1878052"/>
              <a:ext cx="829201" cy="327188"/>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报文</a:t>
              </a:r>
              <a:endParaRPr lang="zh-CN" altLang="en-US" sz="1200" b="1" dirty="0">
                <a:solidFill>
                  <a:schemeClr val="tx1"/>
                </a:solidFill>
                <a:latin typeface="微软雅黑" panose="020B0503020204020204" pitchFamily="34" charset="-122"/>
                <a:ea typeface="微软雅黑" panose="020B0503020204020204" pitchFamily="34" charset="-122"/>
              </a:endParaRPr>
            </a:p>
          </p:txBody>
        </p:sp>
        <p:sp>
          <p:nvSpPr>
            <p:cNvPr id="37" name="矩形 36"/>
            <p:cNvSpPr/>
            <p:nvPr/>
          </p:nvSpPr>
          <p:spPr>
            <a:xfrm>
              <a:off x="2961605" y="2443037"/>
              <a:ext cx="829201" cy="327188"/>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微软雅黑" panose="020B0503020204020204" pitchFamily="34" charset="-122"/>
                  <a:ea typeface="微软雅黑" panose="020B0503020204020204" pitchFamily="34" charset="-122"/>
                </a:rPr>
                <a:t>UDP </a:t>
              </a:r>
              <a:r>
                <a:rPr lang="zh-CN" altLang="en-US" sz="1000" b="1" dirty="0">
                  <a:solidFill>
                    <a:schemeClr val="tx1"/>
                  </a:solidFill>
                  <a:latin typeface="微软雅黑" panose="020B0503020204020204" pitchFamily="34" charset="-122"/>
                  <a:ea typeface="微软雅黑" panose="020B0503020204020204" pitchFamily="34" charset="-122"/>
                </a:rPr>
                <a:t>数据</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38" name="矩形 37"/>
            <p:cNvSpPr/>
            <p:nvPr/>
          </p:nvSpPr>
          <p:spPr>
            <a:xfrm>
              <a:off x="2350889" y="2443037"/>
              <a:ext cx="609944" cy="327188"/>
            </a:xfrm>
            <a:prstGeom prst="rect">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微软雅黑" panose="020B0503020204020204" pitchFamily="34" charset="-122"/>
                  <a:ea typeface="微软雅黑" panose="020B0503020204020204" pitchFamily="34" charset="-122"/>
                </a:rPr>
                <a:t>UDP</a:t>
              </a:r>
              <a:endParaRPr lang="en-US" altLang="zh-CN" sz="1000" b="1" dirty="0">
                <a:solidFill>
                  <a:schemeClr val="tx1"/>
                </a:solidFill>
                <a:latin typeface="微软雅黑" panose="020B0503020204020204" pitchFamily="34" charset="-122"/>
                <a:ea typeface="微软雅黑" panose="020B0503020204020204" pitchFamily="34" charset="-122"/>
              </a:endParaRPr>
            </a:p>
            <a:p>
              <a:pPr algn="ctr"/>
              <a:r>
                <a:rPr lang="zh-CN" altLang="en-US" sz="1000" b="1" dirty="0">
                  <a:solidFill>
                    <a:schemeClr val="tx1"/>
                  </a:solidFill>
                  <a:latin typeface="微软雅黑" panose="020B0503020204020204" pitchFamily="34" charset="-122"/>
                  <a:ea typeface="微软雅黑" panose="020B0503020204020204" pitchFamily="34" charset="-122"/>
                </a:rPr>
                <a:t>首部</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43" name="矩形 42"/>
            <p:cNvSpPr/>
            <p:nvPr/>
          </p:nvSpPr>
          <p:spPr>
            <a:xfrm>
              <a:off x="2350889" y="3012849"/>
              <a:ext cx="1439917" cy="327188"/>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微软雅黑" panose="020B0503020204020204" pitchFamily="34" charset="-122"/>
                  <a:ea typeface="微软雅黑" panose="020B0503020204020204" pitchFamily="34" charset="-122"/>
                </a:rPr>
                <a:t>IP </a:t>
              </a:r>
              <a:r>
                <a:rPr lang="zh-CN" altLang="en-US" sz="1000" b="1" dirty="0">
                  <a:solidFill>
                    <a:schemeClr val="tx1"/>
                  </a:solidFill>
                  <a:latin typeface="微软雅黑" panose="020B0503020204020204" pitchFamily="34" charset="-122"/>
                  <a:ea typeface="微软雅黑" panose="020B0503020204020204" pitchFamily="34" charset="-122"/>
                </a:rPr>
                <a:t>数据</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2" name="矩形 61"/>
            <p:cNvSpPr/>
            <p:nvPr/>
          </p:nvSpPr>
          <p:spPr>
            <a:xfrm>
              <a:off x="1740945" y="3012849"/>
              <a:ext cx="609944" cy="327188"/>
            </a:xfrm>
            <a:prstGeom prst="rect">
              <a:avLst/>
            </a:prstGeom>
            <a:solidFill>
              <a:srgbClr val="00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微软雅黑" panose="020B0503020204020204" pitchFamily="34" charset="-122"/>
                  <a:ea typeface="微软雅黑" panose="020B0503020204020204" pitchFamily="34" charset="-122"/>
                </a:rPr>
                <a:t>IP</a:t>
              </a:r>
              <a:endParaRPr lang="en-US" altLang="zh-CN" sz="1000" b="1" dirty="0">
                <a:solidFill>
                  <a:schemeClr val="tx1"/>
                </a:solidFill>
                <a:latin typeface="微软雅黑" panose="020B0503020204020204" pitchFamily="34" charset="-122"/>
                <a:ea typeface="微软雅黑" panose="020B0503020204020204" pitchFamily="34" charset="-122"/>
              </a:endParaRPr>
            </a:p>
            <a:p>
              <a:pPr algn="ctr"/>
              <a:r>
                <a:rPr lang="zh-CN" altLang="en-US" sz="1000" b="1" dirty="0">
                  <a:solidFill>
                    <a:schemeClr val="tx1"/>
                  </a:solidFill>
                  <a:latin typeface="微软雅黑" panose="020B0503020204020204" pitchFamily="34" charset="-122"/>
                  <a:ea typeface="微软雅黑" panose="020B0503020204020204" pitchFamily="34" charset="-122"/>
                </a:rPr>
                <a:t>首部</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3" name="矩形 62"/>
            <p:cNvSpPr/>
            <p:nvPr/>
          </p:nvSpPr>
          <p:spPr>
            <a:xfrm>
              <a:off x="1740945" y="3586565"/>
              <a:ext cx="2049861" cy="327188"/>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微软雅黑" panose="020B0503020204020204" pitchFamily="34" charset="-122"/>
                  <a:ea typeface="微软雅黑" panose="020B0503020204020204" pitchFamily="34" charset="-122"/>
                </a:rPr>
                <a:t>IP </a:t>
              </a:r>
              <a:r>
                <a:rPr lang="zh-CN" altLang="en-US" sz="1000" b="1" dirty="0">
                  <a:solidFill>
                    <a:schemeClr val="tx1"/>
                  </a:solidFill>
                  <a:latin typeface="微软雅黑" panose="020B0503020204020204" pitchFamily="34" charset="-122"/>
                  <a:ea typeface="微软雅黑" panose="020B0503020204020204" pitchFamily="34" charset="-122"/>
                </a:rPr>
                <a:t>数据</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5" name="矩形 64"/>
            <p:cNvSpPr/>
            <p:nvPr/>
          </p:nvSpPr>
          <p:spPr>
            <a:xfrm>
              <a:off x="1131001" y="3586565"/>
              <a:ext cx="609944" cy="32718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bg1"/>
                  </a:solidFill>
                  <a:latin typeface="微软雅黑" panose="020B0503020204020204" pitchFamily="34" charset="-122"/>
                  <a:ea typeface="微软雅黑" panose="020B0503020204020204" pitchFamily="34" charset="-122"/>
                </a:rPr>
                <a:t>帧首部</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4" name="下箭头 3"/>
            <p:cNvSpPr/>
            <p:nvPr/>
          </p:nvSpPr>
          <p:spPr>
            <a:xfrm>
              <a:off x="3288772" y="1675132"/>
              <a:ext cx="122663" cy="189186"/>
            </a:xfrm>
            <a:prstGeom prst="down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下箭头 65"/>
            <p:cNvSpPr/>
            <p:nvPr/>
          </p:nvSpPr>
          <p:spPr>
            <a:xfrm>
              <a:off x="3277681" y="2232079"/>
              <a:ext cx="122663" cy="189186"/>
            </a:xfrm>
            <a:prstGeom prst="down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下箭头 66"/>
            <p:cNvSpPr/>
            <p:nvPr/>
          </p:nvSpPr>
          <p:spPr>
            <a:xfrm>
              <a:off x="2899501" y="2802883"/>
              <a:ext cx="122663" cy="189186"/>
            </a:xfrm>
            <a:prstGeom prst="down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下箭头 67"/>
            <p:cNvSpPr/>
            <p:nvPr/>
          </p:nvSpPr>
          <p:spPr>
            <a:xfrm>
              <a:off x="2655861" y="3375981"/>
              <a:ext cx="122663" cy="189186"/>
            </a:xfrm>
            <a:prstGeom prst="down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983377" y="2205240"/>
              <a:ext cx="0" cy="237797"/>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3791496" y="2205240"/>
              <a:ext cx="0" cy="237797"/>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3791496" y="2771670"/>
              <a:ext cx="0" cy="237797"/>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791496" y="3356027"/>
              <a:ext cx="0" cy="237797"/>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1762717" y="3356027"/>
              <a:ext cx="0" cy="237797"/>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2372661" y="2771670"/>
              <a:ext cx="0" cy="237797"/>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7" name="直角上箭头 6"/>
            <p:cNvSpPr/>
            <p:nvPr/>
          </p:nvSpPr>
          <p:spPr>
            <a:xfrm rot="5400000">
              <a:off x="2675152" y="3951893"/>
              <a:ext cx="304972" cy="304694"/>
            </a:xfrm>
            <a:prstGeom prst="bentUpArrow">
              <a:avLst>
                <a:gd name="adj1" fmla="val 21550"/>
                <a:gd name="adj2" fmla="val 25000"/>
                <a:gd name="adj3" fmla="val 25000"/>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燕尾形箭头 10"/>
          <p:cNvSpPr/>
          <p:nvPr/>
        </p:nvSpPr>
        <p:spPr>
          <a:xfrm>
            <a:off x="4393318" y="4104241"/>
            <a:ext cx="525518" cy="152486"/>
          </a:xfrm>
          <a:prstGeom prst="notchedRight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5" name="组合 4"/>
          <p:cNvGrpSpPr/>
          <p:nvPr/>
        </p:nvGrpSpPr>
        <p:grpSpPr>
          <a:xfrm>
            <a:off x="5272077" y="1312383"/>
            <a:ext cx="2660495" cy="2944204"/>
            <a:chOff x="5272075" y="1312383"/>
            <a:chExt cx="2660495" cy="2944204"/>
          </a:xfrm>
        </p:grpSpPr>
        <p:sp>
          <p:nvSpPr>
            <p:cNvPr id="74" name="Documents"/>
            <p:cNvSpPr>
              <a:spLocks noEditPoints="1" noChangeArrowheads="1"/>
            </p:cNvSpPr>
            <p:nvPr/>
          </p:nvSpPr>
          <p:spPr bwMode="auto">
            <a:xfrm rot="10800000">
              <a:off x="7289014" y="1312383"/>
              <a:ext cx="390525" cy="330091"/>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99FFCC"/>
            </a:solidFill>
            <a:ln w="9525">
              <a:solidFill>
                <a:srgbClr val="000000"/>
              </a:solidFill>
              <a:miter lim="800000"/>
            </a:ln>
            <a:effectLst/>
          </p:spPr>
          <p:txBody>
            <a:bodyPr vert="horz" wrap="square" lIns="91440" tIns="45720" rIns="91440" bIns="45720" numCol="1" anchor="t" anchorCtr="0" compatLnSpc="1"/>
            <a:lstStyle/>
            <a:p>
              <a:endParaRPr lang="zh-CN" altLang="en-US"/>
            </a:p>
          </p:txBody>
        </p:sp>
        <p:sp>
          <p:nvSpPr>
            <p:cNvPr id="75" name="矩形 74"/>
            <p:cNvSpPr/>
            <p:nvPr/>
          </p:nvSpPr>
          <p:spPr>
            <a:xfrm>
              <a:off x="7102678" y="1878052"/>
              <a:ext cx="829201" cy="327188"/>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报文</a:t>
              </a:r>
              <a:endParaRPr lang="zh-CN" altLang="en-US" sz="1200" b="1" dirty="0">
                <a:solidFill>
                  <a:schemeClr val="tx1"/>
                </a:solidFill>
                <a:latin typeface="微软雅黑" panose="020B0503020204020204" pitchFamily="34" charset="-122"/>
                <a:ea typeface="微软雅黑" panose="020B0503020204020204" pitchFamily="34" charset="-122"/>
              </a:endParaRPr>
            </a:p>
          </p:txBody>
        </p:sp>
        <p:sp>
          <p:nvSpPr>
            <p:cNvPr id="76" name="矩形 75"/>
            <p:cNvSpPr/>
            <p:nvPr/>
          </p:nvSpPr>
          <p:spPr>
            <a:xfrm>
              <a:off x="7102679" y="2443037"/>
              <a:ext cx="829201" cy="327188"/>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微软雅黑" panose="020B0503020204020204" pitchFamily="34" charset="-122"/>
                  <a:ea typeface="微软雅黑" panose="020B0503020204020204" pitchFamily="34" charset="-122"/>
                </a:rPr>
                <a:t>UDP </a:t>
              </a:r>
              <a:r>
                <a:rPr lang="zh-CN" altLang="en-US" sz="1000" b="1" dirty="0">
                  <a:solidFill>
                    <a:schemeClr val="tx1"/>
                  </a:solidFill>
                  <a:latin typeface="微软雅黑" panose="020B0503020204020204" pitchFamily="34" charset="-122"/>
                  <a:ea typeface="微软雅黑" panose="020B0503020204020204" pitchFamily="34" charset="-122"/>
                </a:rPr>
                <a:t>数据</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77" name="矩形 76"/>
            <p:cNvSpPr/>
            <p:nvPr/>
          </p:nvSpPr>
          <p:spPr>
            <a:xfrm>
              <a:off x="6491963" y="2443037"/>
              <a:ext cx="609944" cy="327188"/>
            </a:xfrm>
            <a:prstGeom prst="rect">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微软雅黑" panose="020B0503020204020204" pitchFamily="34" charset="-122"/>
                  <a:ea typeface="微软雅黑" panose="020B0503020204020204" pitchFamily="34" charset="-122"/>
                </a:rPr>
                <a:t>UDP</a:t>
              </a:r>
              <a:endParaRPr lang="en-US" altLang="zh-CN" sz="1000" b="1" dirty="0">
                <a:solidFill>
                  <a:schemeClr val="tx1"/>
                </a:solidFill>
                <a:latin typeface="微软雅黑" panose="020B0503020204020204" pitchFamily="34" charset="-122"/>
                <a:ea typeface="微软雅黑" panose="020B0503020204020204" pitchFamily="34" charset="-122"/>
              </a:endParaRPr>
            </a:p>
            <a:p>
              <a:pPr algn="ctr"/>
              <a:r>
                <a:rPr lang="zh-CN" altLang="en-US" sz="1000" b="1" dirty="0">
                  <a:solidFill>
                    <a:schemeClr val="tx1"/>
                  </a:solidFill>
                  <a:latin typeface="微软雅黑" panose="020B0503020204020204" pitchFamily="34" charset="-122"/>
                  <a:ea typeface="微软雅黑" panose="020B0503020204020204" pitchFamily="34" charset="-122"/>
                </a:rPr>
                <a:t>首部</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78" name="矩形 77"/>
            <p:cNvSpPr/>
            <p:nvPr/>
          </p:nvSpPr>
          <p:spPr>
            <a:xfrm>
              <a:off x="6491963" y="3012849"/>
              <a:ext cx="1439917" cy="327188"/>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微软雅黑" panose="020B0503020204020204" pitchFamily="34" charset="-122"/>
                  <a:ea typeface="微软雅黑" panose="020B0503020204020204" pitchFamily="34" charset="-122"/>
                </a:rPr>
                <a:t>IP </a:t>
              </a:r>
              <a:r>
                <a:rPr lang="zh-CN" altLang="en-US" sz="1000" b="1" dirty="0">
                  <a:solidFill>
                    <a:schemeClr val="tx1"/>
                  </a:solidFill>
                  <a:latin typeface="微软雅黑" panose="020B0503020204020204" pitchFamily="34" charset="-122"/>
                  <a:ea typeface="微软雅黑" panose="020B0503020204020204" pitchFamily="34" charset="-122"/>
                </a:rPr>
                <a:t>数据</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79" name="矩形 78"/>
            <p:cNvSpPr/>
            <p:nvPr/>
          </p:nvSpPr>
          <p:spPr>
            <a:xfrm>
              <a:off x="5882019" y="3012849"/>
              <a:ext cx="609944" cy="327188"/>
            </a:xfrm>
            <a:prstGeom prst="rect">
              <a:avLst/>
            </a:prstGeom>
            <a:solidFill>
              <a:srgbClr val="00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微软雅黑" panose="020B0503020204020204" pitchFamily="34" charset="-122"/>
                  <a:ea typeface="微软雅黑" panose="020B0503020204020204" pitchFamily="34" charset="-122"/>
                </a:rPr>
                <a:t>IP</a:t>
              </a:r>
              <a:endParaRPr lang="en-US" altLang="zh-CN" sz="1000" b="1" dirty="0">
                <a:solidFill>
                  <a:schemeClr val="tx1"/>
                </a:solidFill>
                <a:latin typeface="微软雅黑" panose="020B0503020204020204" pitchFamily="34" charset="-122"/>
                <a:ea typeface="微软雅黑" panose="020B0503020204020204" pitchFamily="34" charset="-122"/>
              </a:endParaRPr>
            </a:p>
            <a:p>
              <a:pPr algn="ctr"/>
              <a:r>
                <a:rPr lang="zh-CN" altLang="en-US" sz="1000" b="1" dirty="0">
                  <a:solidFill>
                    <a:schemeClr val="tx1"/>
                  </a:solidFill>
                  <a:latin typeface="微软雅黑" panose="020B0503020204020204" pitchFamily="34" charset="-122"/>
                  <a:ea typeface="微软雅黑" panose="020B0503020204020204" pitchFamily="34" charset="-122"/>
                </a:rPr>
                <a:t>首部</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80" name="矩形 79"/>
            <p:cNvSpPr/>
            <p:nvPr/>
          </p:nvSpPr>
          <p:spPr>
            <a:xfrm>
              <a:off x="5882019" y="3586565"/>
              <a:ext cx="2049861" cy="327188"/>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微软雅黑" panose="020B0503020204020204" pitchFamily="34" charset="-122"/>
                  <a:ea typeface="微软雅黑" panose="020B0503020204020204" pitchFamily="34" charset="-122"/>
                </a:rPr>
                <a:t>IP </a:t>
              </a:r>
              <a:r>
                <a:rPr lang="zh-CN" altLang="en-US" sz="1000" b="1" dirty="0">
                  <a:solidFill>
                    <a:schemeClr val="tx1"/>
                  </a:solidFill>
                  <a:latin typeface="微软雅黑" panose="020B0503020204020204" pitchFamily="34" charset="-122"/>
                  <a:ea typeface="微软雅黑" panose="020B0503020204020204" pitchFamily="34" charset="-122"/>
                </a:rPr>
                <a:t>数据</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81" name="矩形 80"/>
            <p:cNvSpPr/>
            <p:nvPr/>
          </p:nvSpPr>
          <p:spPr>
            <a:xfrm>
              <a:off x="5272075" y="3586565"/>
              <a:ext cx="609944" cy="32718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bg1"/>
                  </a:solidFill>
                  <a:latin typeface="微软雅黑" panose="020B0503020204020204" pitchFamily="34" charset="-122"/>
                  <a:ea typeface="微软雅黑" panose="020B0503020204020204" pitchFamily="34" charset="-122"/>
                </a:rPr>
                <a:t>帧首部</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82" name="下箭头 81"/>
            <p:cNvSpPr/>
            <p:nvPr/>
          </p:nvSpPr>
          <p:spPr>
            <a:xfrm flipV="1">
              <a:off x="7429846" y="1675132"/>
              <a:ext cx="122663" cy="189186"/>
            </a:xfrm>
            <a:prstGeom prst="down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下箭头 82"/>
            <p:cNvSpPr/>
            <p:nvPr/>
          </p:nvSpPr>
          <p:spPr>
            <a:xfrm flipV="1">
              <a:off x="7418755" y="2232079"/>
              <a:ext cx="122663" cy="189186"/>
            </a:xfrm>
            <a:prstGeom prst="down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下箭头 83"/>
            <p:cNvSpPr/>
            <p:nvPr/>
          </p:nvSpPr>
          <p:spPr>
            <a:xfrm flipV="1">
              <a:off x="7040575" y="2802883"/>
              <a:ext cx="122663" cy="189186"/>
            </a:xfrm>
            <a:prstGeom prst="down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下箭头 84"/>
            <p:cNvSpPr/>
            <p:nvPr/>
          </p:nvSpPr>
          <p:spPr>
            <a:xfrm flipV="1">
              <a:off x="6796935" y="3375981"/>
              <a:ext cx="122663" cy="189186"/>
            </a:xfrm>
            <a:prstGeom prst="down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6" name="直接连接符 85"/>
            <p:cNvCxnSpPr/>
            <p:nvPr/>
          </p:nvCxnSpPr>
          <p:spPr>
            <a:xfrm>
              <a:off x="7124451" y="2205240"/>
              <a:ext cx="0" cy="237797"/>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7932570" y="2205240"/>
              <a:ext cx="0" cy="237797"/>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7932570" y="2771670"/>
              <a:ext cx="0" cy="237797"/>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7932570" y="3356027"/>
              <a:ext cx="0" cy="237797"/>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5903791" y="3356027"/>
              <a:ext cx="0" cy="237797"/>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6513735" y="2771670"/>
              <a:ext cx="0" cy="237797"/>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2" name="直角上箭头 91"/>
            <p:cNvSpPr/>
            <p:nvPr/>
          </p:nvSpPr>
          <p:spPr>
            <a:xfrm>
              <a:off x="6603770" y="3951893"/>
              <a:ext cx="304972" cy="304694"/>
            </a:xfrm>
            <a:prstGeom prst="bentUpArrow">
              <a:avLst>
                <a:gd name="adj1" fmla="val 21550"/>
                <a:gd name="adj2" fmla="val 25000"/>
                <a:gd name="adj3" fmla="val 25000"/>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45145" y="577587"/>
            <a:ext cx="8053711" cy="388721"/>
          </a:xfrm>
          <a:prstGeom prst="roundRect">
            <a:avLst>
              <a:gd name="adj" fmla="val 16667"/>
            </a:avLst>
          </a:prstGeom>
          <a:solidFill>
            <a:srgbClr val="0089FA"/>
          </a:solidFill>
          <a:ln>
            <a:noFill/>
          </a:ln>
          <a:effectLst/>
        </p:spPr>
        <p:txBody>
          <a:bodyPr wrap="none" lIns="91436" tIns="45718" rIns="91436" bIns="45718" anchor="ctr"/>
          <a:lstStyle/>
          <a:p>
            <a:endParaRPr lang="zh-CN" altLang="en-US"/>
          </a:p>
        </p:txBody>
      </p:sp>
      <p:sp>
        <p:nvSpPr>
          <p:cNvPr id="8" name="Rectangle 6"/>
          <p:cNvSpPr>
            <a:spLocks noChangeArrowheads="1"/>
          </p:cNvSpPr>
          <p:nvPr/>
        </p:nvSpPr>
        <p:spPr bwMode="auto">
          <a:xfrm>
            <a:off x="2859035" y="526174"/>
            <a:ext cx="34259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5.2.2  UDP </a:t>
            </a:r>
            <a:r>
              <a:rPr lang="zh-CN" altLang="en-US" sz="2400" b="1" dirty="0">
                <a:solidFill>
                  <a:schemeClr val="bg1"/>
                </a:solidFill>
                <a:latin typeface="微软雅黑" panose="020B0503020204020204" pitchFamily="34" charset="-122"/>
                <a:ea typeface="微软雅黑" panose="020B0503020204020204" pitchFamily="34" charset="-122"/>
              </a:rPr>
              <a:t>的首部格式</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 name="圆角矩形 8"/>
          <p:cNvSpPr/>
          <p:nvPr/>
        </p:nvSpPr>
        <p:spPr>
          <a:xfrm>
            <a:off x="545145" y="1025022"/>
            <a:ext cx="8053711" cy="334799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9" name="Rectangle 4"/>
          <p:cNvSpPr>
            <a:spLocks noChangeArrowheads="1"/>
          </p:cNvSpPr>
          <p:nvPr/>
        </p:nvSpPr>
        <p:spPr bwMode="auto">
          <a:xfrm>
            <a:off x="3497651" y="2968773"/>
            <a:ext cx="3869267" cy="422758"/>
          </a:xfrm>
          <a:prstGeom prst="rect">
            <a:avLst/>
          </a:prstGeom>
          <a:gradFill flip="none" rotWithShape="1">
            <a:gsLst>
              <a:gs pos="100000">
                <a:srgbClr val="00B0F0"/>
              </a:gs>
              <a:gs pos="0">
                <a:srgbClr val="00FFFF"/>
              </a:gs>
            </a:gsLst>
            <a:lin ang="16200000" scaled="1"/>
            <a:tileRect/>
          </a:gradFill>
          <a:ln>
            <a:noFill/>
          </a:ln>
          <a:effectLst/>
        </p:spPr>
        <p:txBody>
          <a:bodyPr wrap="none" lIns="91436" tIns="45718" rIns="91436" bIns="45718" anchor="ctr"/>
          <a:lstStyle/>
          <a:p>
            <a:pPr>
              <a:defRPr/>
            </a:pPr>
            <a:endParaRPr lang="zh-CN" altLang="en-US" sz="1400" b="1" kern="0">
              <a:solidFill>
                <a:srgbClr val="000099"/>
              </a:solidFill>
              <a:latin typeface="微软雅黑" panose="020B0503020204020204" pitchFamily="34" charset="-122"/>
              <a:ea typeface="微软雅黑" panose="020B0503020204020204" pitchFamily="34" charset="-122"/>
            </a:endParaRPr>
          </a:p>
        </p:txBody>
      </p:sp>
      <p:sp>
        <p:nvSpPr>
          <p:cNvPr id="11" name="Rectangle 2"/>
          <p:cNvSpPr>
            <a:spLocks noChangeArrowheads="1"/>
          </p:cNvSpPr>
          <p:nvPr/>
        </p:nvSpPr>
        <p:spPr bwMode="auto">
          <a:xfrm>
            <a:off x="2729687" y="3391740"/>
            <a:ext cx="764992" cy="299074"/>
          </a:xfrm>
          <a:prstGeom prst="rect">
            <a:avLst/>
          </a:prstGeom>
          <a:solidFill>
            <a:srgbClr val="CC00CC"/>
          </a:solidFill>
          <a:ln w="19050">
            <a:solidFill>
              <a:schemeClr val="tx1"/>
            </a:solidFill>
            <a:miter lim="800000"/>
          </a:ln>
          <a:effectLst/>
        </p:spPr>
        <p:txBody>
          <a:bodyPr wrap="none" lIns="91436" tIns="45718" rIns="91436" bIns="45718"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 name="Freeform 3"/>
          <p:cNvSpPr/>
          <p:nvPr/>
        </p:nvSpPr>
        <p:spPr bwMode="auto">
          <a:xfrm>
            <a:off x="3089181" y="2198994"/>
            <a:ext cx="3283840" cy="470539"/>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00FFFF"/>
              </a:gs>
              <a:gs pos="100000">
                <a:srgbClr val="92D050"/>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 name="Rectangle 4"/>
          <p:cNvSpPr>
            <a:spLocks noChangeArrowheads="1"/>
          </p:cNvSpPr>
          <p:nvPr/>
        </p:nvSpPr>
        <p:spPr bwMode="auto">
          <a:xfrm>
            <a:off x="3493555" y="2669532"/>
            <a:ext cx="766118" cy="299074"/>
          </a:xfrm>
          <a:prstGeom prst="rect">
            <a:avLst/>
          </a:prstGeom>
          <a:solidFill>
            <a:srgbClr val="00B050"/>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 name="AutoShape 6"/>
          <p:cNvSpPr>
            <a:spLocks noChangeArrowheads="1"/>
          </p:cNvSpPr>
          <p:nvPr/>
        </p:nvSpPr>
        <p:spPr bwMode="auto">
          <a:xfrm>
            <a:off x="2163819" y="3450933"/>
            <a:ext cx="565870" cy="188998"/>
          </a:xfrm>
          <a:prstGeom prst="leftArrow">
            <a:avLst>
              <a:gd name="adj1" fmla="val 50000"/>
              <a:gd name="adj2" fmla="val 69093"/>
            </a:avLst>
          </a:prstGeom>
          <a:solidFill>
            <a:srgbClr val="FF00FF"/>
          </a:solidFill>
          <a:ln w="12700">
            <a:solidFill>
              <a:schemeClr val="tx1"/>
            </a:solidFill>
            <a:miter lim="800000"/>
          </a:ln>
          <a:effectLst/>
        </p:spPr>
        <p:txBody>
          <a:bodyPr wrap="none" lIns="91436" tIns="45718" rIns="91436" bIns="45718"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Rectangle 8"/>
          <p:cNvSpPr>
            <a:spLocks noChangeArrowheads="1"/>
          </p:cNvSpPr>
          <p:nvPr/>
        </p:nvSpPr>
        <p:spPr bwMode="auto">
          <a:xfrm>
            <a:off x="3089181" y="1893294"/>
            <a:ext cx="3693756" cy="299074"/>
          </a:xfrm>
          <a:prstGeom prst="rect">
            <a:avLst/>
          </a:prstGeom>
          <a:solidFill>
            <a:srgbClr val="00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Rectangle 9"/>
          <p:cNvSpPr>
            <a:spLocks noChangeArrowheads="1"/>
          </p:cNvSpPr>
          <p:nvPr/>
        </p:nvSpPr>
        <p:spPr bwMode="auto">
          <a:xfrm>
            <a:off x="3494679" y="3393819"/>
            <a:ext cx="3877834" cy="299074"/>
          </a:xfrm>
          <a:prstGeom prst="rect">
            <a:avLst/>
          </a:prstGeom>
          <a:solidFill>
            <a:srgbClr val="00FFFF"/>
          </a:solidFill>
          <a:ln w="19050">
            <a:solidFill>
              <a:schemeClr val="tx1"/>
            </a:solidFill>
            <a:miter lim="800000"/>
          </a:ln>
          <a:effectLst/>
        </p:spPr>
        <p:txBody>
          <a:bodyPr wrap="none" lIns="91436" tIns="45718" rIns="91436" bIns="45718"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8" name="Line 10"/>
          <p:cNvSpPr>
            <a:spLocks noChangeShapeType="1"/>
          </p:cNvSpPr>
          <p:nvPr/>
        </p:nvSpPr>
        <p:spPr bwMode="auto">
          <a:xfrm>
            <a:off x="3910423" y="1893294"/>
            <a:ext cx="1124" cy="29907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1" name="Line 13"/>
          <p:cNvSpPr>
            <a:spLocks noChangeShapeType="1"/>
          </p:cNvSpPr>
          <p:nvPr/>
        </p:nvSpPr>
        <p:spPr bwMode="auto">
          <a:xfrm>
            <a:off x="4730538" y="1893294"/>
            <a:ext cx="2250" cy="29907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2" name="Line 14"/>
          <p:cNvSpPr>
            <a:spLocks noChangeShapeType="1"/>
          </p:cNvSpPr>
          <p:nvPr/>
        </p:nvSpPr>
        <p:spPr bwMode="auto">
          <a:xfrm>
            <a:off x="6152280" y="1893294"/>
            <a:ext cx="1125" cy="29907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5" name="Text Box 17"/>
          <p:cNvSpPr txBox="1">
            <a:spLocks noChangeArrowheads="1"/>
          </p:cNvSpPr>
          <p:nvPr/>
        </p:nvSpPr>
        <p:spPr bwMode="auto">
          <a:xfrm>
            <a:off x="3097058" y="1891217"/>
            <a:ext cx="732889" cy="311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zh-CN" altLang="en-US" sz="1400" b="1">
                <a:latin typeface="微软雅黑" panose="020B0503020204020204" pitchFamily="34" charset="-122"/>
                <a:ea typeface="微软雅黑" panose="020B0503020204020204" pitchFamily="34" charset="-122"/>
              </a:rPr>
              <a:t>源端口</a:t>
            </a:r>
            <a:endParaRPr kumimoji="1" lang="zh-CN" altLang="en-US" sz="1400" b="1">
              <a:latin typeface="微软雅黑" panose="020B0503020204020204" pitchFamily="34" charset="-122"/>
              <a:ea typeface="微软雅黑" panose="020B0503020204020204" pitchFamily="34" charset="-122"/>
            </a:endParaRPr>
          </a:p>
        </p:txBody>
      </p:sp>
      <p:sp>
        <p:nvSpPr>
          <p:cNvPr id="26" name="Text Box 18"/>
          <p:cNvSpPr txBox="1">
            <a:spLocks noChangeArrowheads="1"/>
          </p:cNvSpPr>
          <p:nvPr/>
        </p:nvSpPr>
        <p:spPr bwMode="auto">
          <a:xfrm>
            <a:off x="3868799" y="1891217"/>
            <a:ext cx="915631" cy="311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zh-CN" altLang="en-US" sz="1400" b="1">
                <a:latin typeface="微软雅黑" panose="020B0503020204020204" pitchFamily="34" charset="-122"/>
                <a:ea typeface="微软雅黑" panose="020B0503020204020204" pitchFamily="34" charset="-122"/>
              </a:rPr>
              <a:t>目的端口</a:t>
            </a:r>
            <a:endParaRPr kumimoji="1" lang="zh-CN" altLang="en-US" sz="1400" b="1">
              <a:latin typeface="微软雅黑" panose="020B0503020204020204" pitchFamily="34" charset="-122"/>
              <a:ea typeface="微软雅黑" panose="020B0503020204020204" pitchFamily="34" charset="-122"/>
            </a:endParaRPr>
          </a:p>
        </p:txBody>
      </p:sp>
      <p:sp>
        <p:nvSpPr>
          <p:cNvPr id="27" name="Text Box 19"/>
          <p:cNvSpPr txBox="1">
            <a:spLocks noChangeArrowheads="1"/>
          </p:cNvSpPr>
          <p:nvPr/>
        </p:nvSpPr>
        <p:spPr bwMode="auto">
          <a:xfrm>
            <a:off x="4696418" y="1902065"/>
            <a:ext cx="1877744" cy="307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r>
              <a:rPr kumimoji="1" lang="zh-CN" altLang="en-US" sz="1400" b="1" dirty="0">
                <a:latin typeface="微软雅黑" panose="020B0503020204020204" pitchFamily="34" charset="-122"/>
                <a:ea typeface="微软雅黑" panose="020B0503020204020204" pitchFamily="34" charset="-122"/>
              </a:rPr>
              <a:t>长  度（最小是</a:t>
            </a:r>
            <a:r>
              <a:rPr kumimoji="1" lang="en-US" altLang="zh-CN" sz="1400" b="1" dirty="0">
                <a:latin typeface="微软雅黑" panose="020B0503020204020204" pitchFamily="34" charset="-122"/>
                <a:ea typeface="微软雅黑" panose="020B0503020204020204" pitchFamily="34" charset="-122"/>
              </a:rPr>
              <a:t>8</a:t>
            </a:r>
            <a:r>
              <a:rPr kumimoji="1" lang="zh-CN" altLang="en-US" sz="1400" b="1" dirty="0">
                <a:latin typeface="微软雅黑" panose="020B0503020204020204" pitchFamily="34" charset="-122"/>
                <a:ea typeface="微软雅黑" panose="020B0503020204020204" pitchFamily="34" charset="-122"/>
              </a:rPr>
              <a:t>）</a:t>
            </a:r>
            <a:endParaRPr kumimoji="1" lang="zh-CN" altLang="en-US" sz="1400" b="1" dirty="0">
              <a:latin typeface="微软雅黑" panose="020B0503020204020204" pitchFamily="34" charset="-122"/>
              <a:ea typeface="微软雅黑" panose="020B0503020204020204" pitchFamily="34" charset="-122"/>
            </a:endParaRPr>
          </a:p>
        </p:txBody>
      </p:sp>
      <p:sp>
        <p:nvSpPr>
          <p:cNvPr id="28" name="Text Box 20"/>
          <p:cNvSpPr txBox="1">
            <a:spLocks noChangeArrowheads="1"/>
          </p:cNvSpPr>
          <p:nvPr/>
        </p:nvSpPr>
        <p:spPr bwMode="auto">
          <a:xfrm>
            <a:off x="6105893" y="1897413"/>
            <a:ext cx="766118" cy="307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r>
              <a:rPr kumimoji="1" lang="zh-CN" altLang="en-US" sz="1400" b="1" dirty="0">
                <a:latin typeface="微软雅黑" panose="020B0503020204020204" pitchFamily="34" charset="-122"/>
                <a:ea typeface="微软雅黑" panose="020B0503020204020204" pitchFamily="34" charset="-122"/>
              </a:rPr>
              <a:t>检验和</a:t>
            </a:r>
            <a:endParaRPr kumimoji="1" lang="zh-CN" altLang="en-US" sz="1400" b="1" dirty="0">
              <a:latin typeface="微软雅黑" panose="020B0503020204020204" pitchFamily="34" charset="-122"/>
              <a:ea typeface="微软雅黑" panose="020B0503020204020204" pitchFamily="34" charset="-122"/>
            </a:endParaRPr>
          </a:p>
        </p:txBody>
      </p:sp>
      <p:sp>
        <p:nvSpPr>
          <p:cNvPr id="29" name="Text Box 21"/>
          <p:cNvSpPr txBox="1">
            <a:spLocks noChangeArrowheads="1"/>
          </p:cNvSpPr>
          <p:nvPr/>
        </p:nvSpPr>
        <p:spPr bwMode="auto">
          <a:xfrm>
            <a:off x="4969540" y="3384242"/>
            <a:ext cx="1037059" cy="311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zh-CN" altLang="en-US" sz="1400" b="1" dirty="0">
                <a:latin typeface="微软雅黑" panose="020B0503020204020204" pitchFamily="34" charset="-122"/>
                <a:ea typeface="微软雅黑" panose="020B0503020204020204" pitchFamily="34" charset="-122"/>
              </a:rPr>
              <a:t>数         据</a:t>
            </a:r>
            <a:endParaRPr kumimoji="1" lang="zh-CN" altLang="en-US" sz="1400" b="1" dirty="0">
              <a:latin typeface="微软雅黑" panose="020B0503020204020204" pitchFamily="34" charset="-122"/>
              <a:ea typeface="微软雅黑" panose="020B0503020204020204" pitchFamily="34" charset="-122"/>
            </a:endParaRPr>
          </a:p>
        </p:txBody>
      </p:sp>
      <p:sp>
        <p:nvSpPr>
          <p:cNvPr id="30" name="Text Box 22"/>
          <p:cNvSpPr txBox="1">
            <a:spLocks noChangeArrowheads="1"/>
          </p:cNvSpPr>
          <p:nvPr/>
        </p:nvSpPr>
        <p:spPr bwMode="auto">
          <a:xfrm>
            <a:off x="2803937" y="3384242"/>
            <a:ext cx="658349" cy="311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zh-CN" altLang="en-US" sz="1400" b="1" dirty="0">
                <a:solidFill>
                  <a:schemeClr val="bg1"/>
                </a:solidFill>
                <a:latin typeface="微软雅黑" panose="020B0503020204020204" pitchFamily="34" charset="-122"/>
                <a:ea typeface="微软雅黑" panose="020B0503020204020204" pitchFamily="34" charset="-122"/>
              </a:rPr>
              <a:t>首  部</a:t>
            </a:r>
            <a:endParaRPr kumimoji="1"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39" name="Line 31"/>
          <p:cNvSpPr>
            <a:spLocks noChangeShapeType="1"/>
          </p:cNvSpPr>
          <p:nvPr/>
        </p:nvSpPr>
        <p:spPr bwMode="auto">
          <a:xfrm>
            <a:off x="2699314" y="3842427"/>
            <a:ext cx="4673201" cy="0"/>
          </a:xfrm>
          <a:prstGeom prst="line">
            <a:avLst/>
          </a:prstGeom>
          <a:noFill/>
          <a:ln w="19050">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0" name="Rectangle 32"/>
          <p:cNvSpPr>
            <a:spLocks noChangeArrowheads="1"/>
          </p:cNvSpPr>
          <p:nvPr/>
        </p:nvSpPr>
        <p:spPr bwMode="auto">
          <a:xfrm>
            <a:off x="4530795" y="3741699"/>
            <a:ext cx="831367" cy="191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1" name="Text Box 33"/>
          <p:cNvSpPr txBox="1">
            <a:spLocks noChangeArrowheads="1"/>
          </p:cNvSpPr>
          <p:nvPr/>
        </p:nvSpPr>
        <p:spPr bwMode="auto">
          <a:xfrm>
            <a:off x="4544330" y="3701783"/>
            <a:ext cx="84510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kumimoji="1" lang="en-US" altLang="zh-CN" sz="1200" b="1" dirty="0">
                <a:solidFill>
                  <a:srgbClr val="0000FF"/>
                </a:solidFill>
                <a:latin typeface="微软雅黑" panose="020B0503020204020204" pitchFamily="34" charset="-122"/>
                <a:ea typeface="微软雅黑" panose="020B0503020204020204" pitchFamily="34" charset="-122"/>
              </a:rPr>
              <a:t>IP </a:t>
            </a:r>
            <a:r>
              <a:rPr kumimoji="1" lang="zh-CN" altLang="en-US" sz="1200" b="1" dirty="0">
                <a:solidFill>
                  <a:srgbClr val="0000FF"/>
                </a:solidFill>
                <a:latin typeface="微软雅黑" panose="020B0503020204020204" pitchFamily="34" charset="-122"/>
                <a:ea typeface="微软雅黑" panose="020B0503020204020204" pitchFamily="34" charset="-122"/>
              </a:rPr>
              <a:t>数据报</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9" name="Text Box 41"/>
          <p:cNvSpPr txBox="1">
            <a:spLocks noChangeArrowheads="1"/>
          </p:cNvSpPr>
          <p:nvPr/>
        </p:nvSpPr>
        <p:spPr bwMode="auto">
          <a:xfrm>
            <a:off x="3364946" y="1667546"/>
            <a:ext cx="2792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kumimoji="1" lang="en-US" altLang="zh-CN" sz="1200" b="1">
                <a:solidFill>
                  <a:srgbClr val="000099"/>
                </a:solidFill>
                <a:latin typeface="微软雅黑" panose="020B0503020204020204" pitchFamily="34" charset="-122"/>
                <a:ea typeface="微软雅黑" panose="020B0503020204020204" pitchFamily="34" charset="-122"/>
              </a:rPr>
              <a:t>2</a:t>
            </a:r>
            <a:endParaRPr kumimoji="1" lang="en-US" altLang="zh-CN" sz="1200" b="1">
              <a:solidFill>
                <a:srgbClr val="000099"/>
              </a:solidFill>
              <a:latin typeface="微软雅黑" panose="020B0503020204020204" pitchFamily="34" charset="-122"/>
              <a:ea typeface="微软雅黑" panose="020B0503020204020204" pitchFamily="34" charset="-122"/>
            </a:endParaRPr>
          </a:p>
        </p:txBody>
      </p:sp>
      <p:sp>
        <p:nvSpPr>
          <p:cNvPr id="50" name="Text Box 42"/>
          <p:cNvSpPr txBox="1">
            <a:spLocks noChangeArrowheads="1"/>
          </p:cNvSpPr>
          <p:nvPr/>
        </p:nvSpPr>
        <p:spPr bwMode="auto">
          <a:xfrm>
            <a:off x="4233434" y="1667546"/>
            <a:ext cx="2792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kumimoji="1" lang="en-US" altLang="zh-CN" sz="1200" b="1">
                <a:solidFill>
                  <a:srgbClr val="000099"/>
                </a:solidFill>
                <a:latin typeface="微软雅黑" panose="020B0503020204020204" pitchFamily="34" charset="-122"/>
                <a:ea typeface="微软雅黑" panose="020B0503020204020204" pitchFamily="34" charset="-122"/>
              </a:rPr>
              <a:t>2</a:t>
            </a:r>
            <a:endParaRPr kumimoji="1" lang="en-US" altLang="zh-CN" sz="1200" b="1">
              <a:solidFill>
                <a:srgbClr val="000099"/>
              </a:solidFill>
              <a:latin typeface="微软雅黑" panose="020B0503020204020204" pitchFamily="34" charset="-122"/>
              <a:ea typeface="微软雅黑" panose="020B0503020204020204" pitchFamily="34" charset="-122"/>
            </a:endParaRPr>
          </a:p>
        </p:txBody>
      </p:sp>
      <p:sp>
        <p:nvSpPr>
          <p:cNvPr id="51" name="Text Box 43"/>
          <p:cNvSpPr txBox="1">
            <a:spLocks noChangeArrowheads="1"/>
          </p:cNvSpPr>
          <p:nvPr/>
        </p:nvSpPr>
        <p:spPr bwMode="auto">
          <a:xfrm>
            <a:off x="4991677" y="1667546"/>
            <a:ext cx="2792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kumimoji="1" lang="en-US" altLang="zh-CN" sz="1200" b="1">
                <a:solidFill>
                  <a:srgbClr val="000099"/>
                </a:solidFill>
                <a:latin typeface="微软雅黑" panose="020B0503020204020204" pitchFamily="34" charset="-122"/>
                <a:ea typeface="微软雅黑" panose="020B0503020204020204" pitchFamily="34" charset="-122"/>
              </a:rPr>
              <a:t>2</a:t>
            </a:r>
            <a:endParaRPr kumimoji="1" lang="en-US" altLang="zh-CN" sz="1200" b="1">
              <a:solidFill>
                <a:srgbClr val="000099"/>
              </a:solidFill>
              <a:latin typeface="微软雅黑" panose="020B0503020204020204" pitchFamily="34" charset="-122"/>
              <a:ea typeface="微软雅黑" panose="020B0503020204020204" pitchFamily="34" charset="-122"/>
            </a:endParaRPr>
          </a:p>
        </p:txBody>
      </p:sp>
      <p:sp>
        <p:nvSpPr>
          <p:cNvPr id="52" name="Text Box 44"/>
          <p:cNvSpPr txBox="1">
            <a:spLocks noChangeArrowheads="1"/>
          </p:cNvSpPr>
          <p:nvPr/>
        </p:nvSpPr>
        <p:spPr bwMode="auto">
          <a:xfrm>
            <a:off x="6356348" y="1678988"/>
            <a:ext cx="2792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54" name="Text Box 46"/>
          <p:cNvSpPr txBox="1">
            <a:spLocks noChangeArrowheads="1"/>
          </p:cNvSpPr>
          <p:nvPr/>
        </p:nvSpPr>
        <p:spPr bwMode="auto">
          <a:xfrm>
            <a:off x="1955658" y="3697181"/>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kumimoji="1" lang="zh-CN" altLang="en-US" sz="1200" b="1" dirty="0">
                <a:solidFill>
                  <a:srgbClr val="000099"/>
                </a:solidFill>
                <a:latin typeface="微软雅黑" panose="020B0503020204020204" pitchFamily="34" charset="-122"/>
                <a:ea typeface="微软雅黑" panose="020B0503020204020204" pitchFamily="34" charset="-122"/>
              </a:rPr>
              <a:t>发送在前</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55" name="Rectangle 48"/>
          <p:cNvSpPr>
            <a:spLocks noChangeArrowheads="1"/>
          </p:cNvSpPr>
          <p:nvPr/>
        </p:nvSpPr>
        <p:spPr bwMode="auto">
          <a:xfrm>
            <a:off x="4259671" y="2669532"/>
            <a:ext cx="3112842" cy="299074"/>
          </a:xfrm>
          <a:prstGeom prst="rect">
            <a:avLst/>
          </a:prstGeom>
          <a:solidFill>
            <a:srgbClr val="66FF99"/>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6" name="Text Box 49"/>
          <p:cNvSpPr txBox="1">
            <a:spLocks noChangeArrowheads="1"/>
          </p:cNvSpPr>
          <p:nvPr/>
        </p:nvSpPr>
        <p:spPr bwMode="auto">
          <a:xfrm>
            <a:off x="5362161" y="2660996"/>
            <a:ext cx="1037059" cy="311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zh-CN" altLang="en-US" sz="1400" b="1" dirty="0">
                <a:latin typeface="微软雅黑" panose="020B0503020204020204" pitchFamily="34" charset="-122"/>
                <a:ea typeface="微软雅黑" panose="020B0503020204020204" pitchFamily="34" charset="-122"/>
              </a:rPr>
              <a:t>数         据</a:t>
            </a:r>
            <a:endParaRPr kumimoji="1" lang="zh-CN" altLang="en-US" sz="1400" b="1" dirty="0">
              <a:latin typeface="微软雅黑" panose="020B0503020204020204" pitchFamily="34" charset="-122"/>
              <a:ea typeface="微软雅黑" panose="020B0503020204020204" pitchFamily="34" charset="-122"/>
            </a:endParaRPr>
          </a:p>
        </p:txBody>
      </p:sp>
      <p:sp>
        <p:nvSpPr>
          <p:cNvPr id="57" name="Text Box 50"/>
          <p:cNvSpPr txBox="1">
            <a:spLocks noChangeArrowheads="1"/>
          </p:cNvSpPr>
          <p:nvPr/>
        </p:nvSpPr>
        <p:spPr bwMode="auto">
          <a:xfrm>
            <a:off x="3593680" y="2660996"/>
            <a:ext cx="658349" cy="311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zh-CN" altLang="en-US" sz="1400" b="1" dirty="0">
                <a:solidFill>
                  <a:schemeClr val="bg1"/>
                </a:solidFill>
                <a:latin typeface="微软雅黑" panose="020B0503020204020204" pitchFamily="34" charset="-122"/>
                <a:ea typeface="微软雅黑" panose="020B0503020204020204" pitchFamily="34" charset="-122"/>
              </a:rPr>
              <a:t>首  部</a:t>
            </a:r>
            <a:endParaRPr kumimoji="1"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8" name="Text Box 52"/>
          <p:cNvSpPr txBox="1">
            <a:spLocks noChangeArrowheads="1"/>
          </p:cNvSpPr>
          <p:nvPr/>
        </p:nvSpPr>
        <p:spPr bwMode="auto">
          <a:xfrm>
            <a:off x="2034627" y="2687822"/>
            <a:ext cx="13436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kumimoji="1" lang="en-US" altLang="zh-CN" sz="1200" b="1" dirty="0">
                <a:solidFill>
                  <a:srgbClr val="000099"/>
                </a:solidFill>
                <a:latin typeface="微软雅黑" panose="020B0503020204020204" pitchFamily="34" charset="-122"/>
                <a:ea typeface="微软雅黑" panose="020B0503020204020204" pitchFamily="34" charset="-122"/>
              </a:rPr>
              <a:t>UDP </a:t>
            </a:r>
            <a:r>
              <a:rPr kumimoji="1" lang="zh-CN" altLang="en-US" sz="1200" b="1" dirty="0">
                <a:solidFill>
                  <a:srgbClr val="000099"/>
                </a:solidFill>
                <a:latin typeface="微软雅黑" panose="020B0503020204020204" pitchFamily="34" charset="-122"/>
                <a:ea typeface="微软雅黑" panose="020B0503020204020204" pitchFamily="34" charset="-122"/>
              </a:rPr>
              <a:t>用户数据报</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60" name="矩形 59"/>
          <p:cNvSpPr/>
          <p:nvPr/>
        </p:nvSpPr>
        <p:spPr>
          <a:xfrm>
            <a:off x="2303260" y="4041641"/>
            <a:ext cx="4617421" cy="311621"/>
          </a:xfrm>
          <a:prstGeom prst="rect">
            <a:avLst/>
          </a:prstGeom>
        </p:spPr>
        <p:txBody>
          <a:bodyPr wrap="square" lIns="91436" tIns="45718" rIns="91436" bIns="45718">
            <a:spAutoFit/>
          </a:bodyPr>
          <a:lstStyle/>
          <a:p>
            <a:pPr algn="ctr"/>
            <a:r>
              <a:rPr lang="en-US" altLang="zh-CN" sz="1400" b="1" dirty="0">
                <a:latin typeface="微软雅黑" panose="020B0503020204020204" pitchFamily="34" charset="-122"/>
                <a:ea typeface="微软雅黑" panose="020B0503020204020204" pitchFamily="34" charset="-122"/>
              </a:rPr>
              <a:t>UDP </a:t>
            </a:r>
            <a:r>
              <a:rPr lang="zh-CN" altLang="en-US" sz="1400" b="1" dirty="0">
                <a:latin typeface="微软雅黑" panose="020B0503020204020204" pitchFamily="34" charset="-122"/>
                <a:ea typeface="微软雅黑" panose="020B0503020204020204" pitchFamily="34" charset="-122"/>
              </a:rPr>
              <a:t>用户数据报格式</a:t>
            </a:r>
            <a:endParaRPr lang="zh-CN" altLang="en-US" sz="1400" b="1" dirty="0">
              <a:latin typeface="微软雅黑" panose="020B0503020204020204" pitchFamily="34" charset="-122"/>
              <a:ea typeface="微软雅黑" panose="020B0503020204020204" pitchFamily="34" charset="-122"/>
            </a:endParaRPr>
          </a:p>
        </p:txBody>
      </p:sp>
      <p:sp>
        <p:nvSpPr>
          <p:cNvPr id="63" name="Text Box 155"/>
          <p:cNvSpPr txBox="1">
            <a:spLocks noChangeArrowheads="1"/>
          </p:cNvSpPr>
          <p:nvPr/>
        </p:nvSpPr>
        <p:spPr bwMode="auto">
          <a:xfrm>
            <a:off x="1320335" y="1112259"/>
            <a:ext cx="6593695" cy="574770"/>
          </a:xfrm>
          <a:prstGeom prst="rect">
            <a:avLst/>
          </a:prstGeom>
          <a:solidFill>
            <a:srgbClr val="0000FF"/>
          </a:solidFill>
          <a:ln w="9525">
            <a:noFill/>
            <a:miter lim="800000"/>
          </a:ln>
          <a:effectLst/>
        </p:spPr>
        <p:txBody>
          <a:bodyPr wrap="square" lIns="91436" tIns="45718" rIns="91436" bIns="45718">
            <a:spAutoFit/>
          </a:bodyPr>
          <a:lstStyle/>
          <a:p>
            <a:pPr algn="ctr">
              <a:lnSpc>
                <a:spcPct val="110000"/>
              </a:lnSpc>
            </a:pPr>
            <a:r>
              <a:rPr lang="zh-CN" altLang="en-US" sz="1400" b="1" dirty="0">
                <a:solidFill>
                  <a:schemeClr val="bg1"/>
                </a:solidFill>
                <a:latin typeface="微软雅黑" panose="020B0503020204020204" pitchFamily="34" charset="-122"/>
                <a:ea typeface="微软雅黑" panose="020B0503020204020204" pitchFamily="34" charset="-122"/>
              </a:rPr>
              <a:t>用户数据报 </a:t>
            </a:r>
            <a:r>
              <a:rPr lang="en-US" altLang="zh-CN" sz="1400" b="1" dirty="0">
                <a:solidFill>
                  <a:schemeClr val="bg1"/>
                </a:solidFill>
                <a:latin typeface="微软雅黑" panose="020B0503020204020204" pitchFamily="34" charset="-122"/>
                <a:ea typeface="微软雅黑" panose="020B0503020204020204" pitchFamily="34" charset="-122"/>
              </a:rPr>
              <a:t>UDP </a:t>
            </a:r>
            <a:r>
              <a:rPr lang="zh-CN" altLang="en-US" sz="1400" b="1" dirty="0">
                <a:solidFill>
                  <a:schemeClr val="bg1"/>
                </a:solidFill>
                <a:latin typeface="微软雅黑" panose="020B0503020204020204" pitchFamily="34" charset="-122"/>
                <a:ea typeface="微软雅黑" panose="020B0503020204020204" pitchFamily="34" charset="-122"/>
              </a:rPr>
              <a:t>有两个字段：数据字段和首部字段。</a:t>
            </a:r>
            <a:endParaRPr lang="en-US" altLang="zh-CN" sz="1400" b="1" dirty="0">
              <a:solidFill>
                <a:schemeClr val="bg1"/>
              </a:solidFill>
              <a:latin typeface="微软雅黑" panose="020B0503020204020204" pitchFamily="34" charset="-122"/>
              <a:ea typeface="微软雅黑" panose="020B0503020204020204" pitchFamily="34" charset="-122"/>
            </a:endParaRPr>
          </a:p>
          <a:p>
            <a:pPr algn="ctr">
              <a:lnSpc>
                <a:spcPct val="110000"/>
              </a:lnSpc>
            </a:pPr>
            <a:r>
              <a:rPr lang="zh-CN" altLang="en-US" sz="1400" b="1" dirty="0">
                <a:solidFill>
                  <a:schemeClr val="bg1"/>
                </a:solidFill>
                <a:latin typeface="微软雅黑" panose="020B0503020204020204" pitchFamily="34" charset="-122"/>
                <a:ea typeface="微软雅黑" panose="020B0503020204020204" pitchFamily="34" charset="-122"/>
              </a:rPr>
              <a:t>首部字段有 </a:t>
            </a:r>
            <a:r>
              <a:rPr lang="en-US" altLang="zh-CN" sz="1400" b="1" dirty="0">
                <a:solidFill>
                  <a:schemeClr val="bg1"/>
                </a:solidFill>
                <a:latin typeface="微软雅黑" panose="020B0503020204020204" pitchFamily="34" charset="-122"/>
                <a:ea typeface="微软雅黑" panose="020B0503020204020204" pitchFamily="34" charset="-122"/>
              </a:rPr>
              <a:t>8 </a:t>
            </a:r>
            <a:r>
              <a:rPr lang="zh-CN" altLang="en-US" sz="1400" b="1" dirty="0">
                <a:solidFill>
                  <a:schemeClr val="bg1"/>
                </a:solidFill>
                <a:latin typeface="微软雅黑" panose="020B0503020204020204" pitchFamily="34" charset="-122"/>
                <a:ea typeface="微软雅黑" panose="020B0503020204020204" pitchFamily="34" charset="-122"/>
              </a:rPr>
              <a:t>个字节，由 </a:t>
            </a:r>
            <a:r>
              <a:rPr lang="en-US" altLang="zh-CN" sz="1400" b="1" dirty="0">
                <a:solidFill>
                  <a:schemeClr val="bg1"/>
                </a:solidFill>
                <a:latin typeface="微软雅黑" panose="020B0503020204020204" pitchFamily="34" charset="-122"/>
                <a:ea typeface="微软雅黑" panose="020B0503020204020204" pitchFamily="34" charset="-122"/>
              </a:rPr>
              <a:t>4 </a:t>
            </a:r>
            <a:r>
              <a:rPr lang="zh-CN" altLang="en-US" sz="1400" b="1" dirty="0">
                <a:solidFill>
                  <a:schemeClr val="bg1"/>
                </a:solidFill>
                <a:latin typeface="微软雅黑" panose="020B0503020204020204" pitchFamily="34" charset="-122"/>
                <a:ea typeface="微软雅黑" panose="020B0503020204020204" pitchFamily="34" charset="-122"/>
              </a:rPr>
              <a:t>个字段组成，每个字段都是 </a:t>
            </a:r>
            <a:r>
              <a:rPr lang="en-US" altLang="zh-CN" sz="1400" b="1" dirty="0">
                <a:solidFill>
                  <a:schemeClr val="bg1"/>
                </a:solidFill>
                <a:latin typeface="微软雅黑" panose="020B0503020204020204" pitchFamily="34" charset="-122"/>
                <a:ea typeface="微软雅黑" panose="020B0503020204020204" pitchFamily="34" charset="-122"/>
              </a:rPr>
              <a:t>2 </a:t>
            </a:r>
            <a:r>
              <a:rPr lang="zh-CN" altLang="en-US" sz="1400" b="1" dirty="0">
                <a:solidFill>
                  <a:schemeClr val="bg1"/>
                </a:solidFill>
                <a:latin typeface="微软雅黑" panose="020B0503020204020204" pitchFamily="34" charset="-122"/>
                <a:ea typeface="微软雅黑" panose="020B0503020204020204" pitchFamily="34" charset="-122"/>
              </a:rPr>
              <a:t>个字节。 </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6" y="628209"/>
            <a:ext cx="8053711"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3" name="Rectangle 6"/>
          <p:cNvSpPr>
            <a:spLocks noChangeArrowheads="1"/>
          </p:cNvSpPr>
          <p:nvPr/>
        </p:nvSpPr>
        <p:spPr bwMode="auto">
          <a:xfrm>
            <a:off x="3283196" y="605119"/>
            <a:ext cx="25603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000" b="1" dirty="0">
                <a:solidFill>
                  <a:schemeClr val="bg1"/>
                </a:solidFill>
                <a:ea typeface="微软雅黑" panose="020B0503020204020204" pitchFamily="34" charset="-122"/>
              </a:rPr>
              <a:t>UDP </a:t>
            </a:r>
            <a:r>
              <a:rPr lang="zh-CN" altLang="en-US" sz="2000" b="1" dirty="0">
                <a:solidFill>
                  <a:schemeClr val="bg1"/>
                </a:solidFill>
                <a:ea typeface="微软雅黑" panose="020B0503020204020204" pitchFamily="34" charset="-122"/>
              </a:rPr>
              <a:t>基于端口的分用</a:t>
            </a:r>
            <a:endParaRPr lang="zh-CN" altLang="en-US" sz="2000" b="1" dirty="0">
              <a:solidFill>
                <a:schemeClr val="bg1"/>
              </a:solidFill>
              <a:ea typeface="微软雅黑" panose="020B0503020204020204" pitchFamily="34" charset="-122"/>
            </a:endParaRPr>
          </a:p>
        </p:txBody>
      </p:sp>
      <p:sp>
        <p:nvSpPr>
          <p:cNvPr id="4" name="圆角矩形 3"/>
          <p:cNvSpPr/>
          <p:nvPr/>
        </p:nvSpPr>
        <p:spPr>
          <a:xfrm>
            <a:off x="545146" y="1069850"/>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 name="Text Box 155"/>
          <p:cNvSpPr txBox="1">
            <a:spLocks noChangeArrowheads="1"/>
          </p:cNvSpPr>
          <p:nvPr/>
        </p:nvSpPr>
        <p:spPr bwMode="auto">
          <a:xfrm>
            <a:off x="1288038" y="1167705"/>
            <a:ext cx="6593695" cy="634020"/>
          </a:xfrm>
          <a:prstGeom prst="rect">
            <a:avLst/>
          </a:prstGeom>
          <a:solidFill>
            <a:srgbClr val="0000FF"/>
          </a:solidFill>
          <a:ln w="9525">
            <a:noFill/>
            <a:miter lim="800000"/>
          </a:ln>
          <a:effectLst/>
        </p:spPr>
        <p:txBody>
          <a:bodyPr wrap="square" lIns="91436" tIns="45718" rIns="91436" bIns="45718">
            <a:spAutoFit/>
          </a:bodyPr>
          <a:lstStyle/>
          <a:p>
            <a:pPr algn="ctr">
              <a:lnSpc>
                <a:spcPct val="110000"/>
              </a:lnSpc>
            </a:pPr>
            <a:r>
              <a:rPr lang="zh-CN" altLang="en-US" sz="1600" b="1" dirty="0">
                <a:solidFill>
                  <a:schemeClr val="bg1"/>
                </a:solidFill>
                <a:latin typeface="微软雅黑" panose="020B0503020204020204" pitchFamily="34" charset="-122"/>
                <a:ea typeface="微软雅黑" panose="020B0503020204020204" pitchFamily="34" charset="-122"/>
              </a:rPr>
              <a:t>当运输层从 </a:t>
            </a:r>
            <a:r>
              <a:rPr lang="en-US" altLang="zh-CN" sz="1600" b="1" dirty="0">
                <a:solidFill>
                  <a:schemeClr val="bg1"/>
                </a:solidFill>
                <a:latin typeface="微软雅黑" panose="020B0503020204020204" pitchFamily="34" charset="-122"/>
                <a:ea typeface="微软雅黑" panose="020B0503020204020204" pitchFamily="34" charset="-122"/>
              </a:rPr>
              <a:t>IP </a:t>
            </a:r>
            <a:r>
              <a:rPr lang="zh-CN" altLang="en-US" sz="1600" b="1" dirty="0">
                <a:solidFill>
                  <a:schemeClr val="bg1"/>
                </a:solidFill>
                <a:latin typeface="微软雅黑" panose="020B0503020204020204" pitchFamily="34" charset="-122"/>
                <a:ea typeface="微软雅黑" panose="020B0503020204020204" pitchFamily="34" charset="-122"/>
              </a:rPr>
              <a:t>层收到 </a:t>
            </a:r>
            <a:r>
              <a:rPr lang="en-US" altLang="zh-CN" sz="1600" b="1" dirty="0">
                <a:solidFill>
                  <a:schemeClr val="bg1"/>
                </a:solidFill>
                <a:latin typeface="微软雅黑" panose="020B0503020204020204" pitchFamily="34" charset="-122"/>
                <a:ea typeface="微软雅黑" panose="020B0503020204020204" pitchFamily="34" charset="-122"/>
              </a:rPr>
              <a:t>UDP </a:t>
            </a:r>
            <a:r>
              <a:rPr lang="zh-CN" altLang="en-US" sz="1600" b="1" dirty="0">
                <a:solidFill>
                  <a:schemeClr val="bg1"/>
                </a:solidFill>
                <a:latin typeface="微软雅黑" panose="020B0503020204020204" pitchFamily="34" charset="-122"/>
                <a:ea typeface="微软雅黑" panose="020B0503020204020204" pitchFamily="34" charset="-122"/>
              </a:rPr>
              <a:t>数据报时，就根据首部中的目的端口，把 </a:t>
            </a:r>
            <a:r>
              <a:rPr lang="en-US" altLang="zh-CN" sz="1600" b="1" dirty="0">
                <a:solidFill>
                  <a:schemeClr val="bg1"/>
                </a:solidFill>
                <a:latin typeface="微软雅黑" panose="020B0503020204020204" pitchFamily="34" charset="-122"/>
                <a:ea typeface="微软雅黑" panose="020B0503020204020204" pitchFamily="34" charset="-122"/>
              </a:rPr>
              <a:t>UDP </a:t>
            </a:r>
            <a:r>
              <a:rPr lang="zh-CN" altLang="en-US" sz="1600" b="1" dirty="0">
                <a:solidFill>
                  <a:schemeClr val="bg1"/>
                </a:solidFill>
                <a:latin typeface="微软雅黑" panose="020B0503020204020204" pitchFamily="34" charset="-122"/>
                <a:ea typeface="微软雅黑" panose="020B0503020204020204" pitchFamily="34" charset="-122"/>
              </a:rPr>
              <a:t>数据报通过相应的端口，上交给最后的终点</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应用进程。</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nvGrpSpPr>
          <p:cNvPr id="8" name="Group 14"/>
          <p:cNvGrpSpPr/>
          <p:nvPr/>
        </p:nvGrpSpPr>
        <p:grpSpPr bwMode="auto">
          <a:xfrm>
            <a:off x="1868964" y="2074032"/>
            <a:ext cx="4766896" cy="2064124"/>
            <a:chOff x="1655" y="663"/>
            <a:chExt cx="1951" cy="1316"/>
          </a:xfrm>
        </p:grpSpPr>
        <p:sp>
          <p:nvSpPr>
            <p:cNvPr id="9" name="Rectangle 4"/>
            <p:cNvSpPr>
              <a:spLocks noChangeArrowheads="1"/>
            </p:cNvSpPr>
            <p:nvPr/>
          </p:nvSpPr>
          <p:spPr bwMode="auto">
            <a:xfrm>
              <a:off x="2290" y="1752"/>
              <a:ext cx="681" cy="227"/>
            </a:xfrm>
            <a:prstGeom prst="rect">
              <a:avLst/>
            </a:prstGeom>
            <a:solidFill>
              <a:srgbClr val="0000FF"/>
            </a:solidFill>
            <a:ln w="9525">
              <a:solidFill>
                <a:schemeClr val="tx1"/>
              </a:solidFill>
              <a:miter lim="800000"/>
            </a:ln>
            <a:effectLst/>
          </p:spPr>
          <p:txBody>
            <a:bodyPr wrap="none"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IP </a:t>
              </a:r>
              <a:r>
                <a:rPr lang="zh-CN" altLang="en-US" sz="1600" b="1" dirty="0">
                  <a:solidFill>
                    <a:schemeClr val="bg1"/>
                  </a:solidFill>
                  <a:latin typeface="微软雅黑" panose="020B0503020204020204" pitchFamily="34" charset="-122"/>
                  <a:ea typeface="微软雅黑" panose="020B0503020204020204" pitchFamily="34" charset="-122"/>
                </a:rPr>
                <a:t>层</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0" name="Text Box 5"/>
            <p:cNvSpPr txBox="1">
              <a:spLocks noChangeArrowheads="1"/>
            </p:cNvSpPr>
            <p:nvPr/>
          </p:nvSpPr>
          <p:spPr bwMode="auto">
            <a:xfrm>
              <a:off x="1941" y="1505"/>
              <a:ext cx="707"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anose="020B0503020204020204" pitchFamily="34" charset="-122"/>
                  <a:ea typeface="微软雅黑" panose="020B0503020204020204" pitchFamily="34" charset="-122"/>
                </a:rPr>
                <a:t>UDP </a:t>
              </a:r>
              <a:r>
                <a:rPr lang="zh-CN" altLang="en-US" sz="1600" b="1" dirty="0">
                  <a:latin typeface="微软雅黑" panose="020B0503020204020204" pitchFamily="34" charset="-122"/>
                  <a:ea typeface="微软雅黑" panose="020B0503020204020204" pitchFamily="34" charset="-122"/>
                </a:rPr>
                <a:t>数据报到达</a:t>
              </a:r>
              <a:endParaRPr lang="zh-CN" altLang="en-US" sz="1600" b="1" dirty="0">
                <a:latin typeface="微软雅黑" panose="020B0503020204020204" pitchFamily="34" charset="-122"/>
                <a:ea typeface="微软雅黑" panose="020B0503020204020204" pitchFamily="34" charset="-122"/>
              </a:endParaRPr>
            </a:p>
          </p:txBody>
        </p:sp>
        <p:sp>
          <p:nvSpPr>
            <p:cNvPr id="11" name="Rectangle 6"/>
            <p:cNvSpPr>
              <a:spLocks noChangeArrowheads="1"/>
            </p:cNvSpPr>
            <p:nvPr/>
          </p:nvSpPr>
          <p:spPr bwMode="auto">
            <a:xfrm>
              <a:off x="2381" y="663"/>
              <a:ext cx="499" cy="227"/>
            </a:xfrm>
            <a:prstGeom prst="rect">
              <a:avLst/>
            </a:prstGeom>
            <a:solidFill>
              <a:srgbClr val="FF99FF"/>
            </a:solidFill>
            <a:ln w="9525">
              <a:solidFill>
                <a:schemeClr val="tx1"/>
              </a:solidFill>
              <a:miter lim="800000"/>
            </a:ln>
            <a:effectLst/>
          </p:spPr>
          <p:txBody>
            <a:bodyPr wrap="none" anchor="ctr"/>
            <a:lstStyle/>
            <a:p>
              <a:pPr algn="ctr"/>
              <a:r>
                <a:rPr lang="zh-CN" altLang="en-US" sz="1600" b="1">
                  <a:latin typeface="微软雅黑" panose="020B0503020204020204" pitchFamily="34" charset="-122"/>
                  <a:ea typeface="微软雅黑" panose="020B0503020204020204" pitchFamily="34" charset="-122"/>
                </a:rPr>
                <a:t>端口 </a:t>
              </a:r>
              <a:r>
                <a:rPr lang="en-US" altLang="zh-CN" sz="1600" b="1">
                  <a:latin typeface="微软雅黑" panose="020B0503020204020204" pitchFamily="34" charset="-122"/>
                  <a:ea typeface="微软雅黑" panose="020B0503020204020204" pitchFamily="34" charset="-122"/>
                </a:rPr>
                <a:t>2</a:t>
              </a:r>
              <a:endParaRPr lang="en-US" altLang="zh-CN" sz="1600" b="1">
                <a:latin typeface="微软雅黑" panose="020B0503020204020204" pitchFamily="34" charset="-122"/>
                <a:ea typeface="微软雅黑" panose="020B0503020204020204" pitchFamily="34" charset="-122"/>
              </a:endParaRPr>
            </a:p>
          </p:txBody>
        </p:sp>
        <p:sp>
          <p:nvSpPr>
            <p:cNvPr id="12" name="Line 7"/>
            <p:cNvSpPr>
              <a:spLocks noChangeShapeType="1"/>
            </p:cNvSpPr>
            <p:nvPr/>
          </p:nvSpPr>
          <p:spPr bwMode="auto">
            <a:xfrm flipV="1">
              <a:off x="2630" y="1434"/>
              <a:ext cx="0" cy="318"/>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3" name="Line 8"/>
            <p:cNvSpPr>
              <a:spLocks noChangeShapeType="1"/>
            </p:cNvSpPr>
            <p:nvPr/>
          </p:nvSpPr>
          <p:spPr bwMode="auto">
            <a:xfrm flipV="1">
              <a:off x="2630" y="890"/>
              <a:ext cx="0" cy="318"/>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4" name="Line 9"/>
            <p:cNvSpPr>
              <a:spLocks noChangeShapeType="1"/>
            </p:cNvSpPr>
            <p:nvPr/>
          </p:nvSpPr>
          <p:spPr bwMode="auto">
            <a:xfrm flipV="1">
              <a:off x="2766" y="890"/>
              <a:ext cx="477" cy="318"/>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5" name="Line 10"/>
            <p:cNvSpPr>
              <a:spLocks noChangeShapeType="1"/>
            </p:cNvSpPr>
            <p:nvPr/>
          </p:nvSpPr>
          <p:spPr bwMode="auto">
            <a:xfrm flipH="1" flipV="1">
              <a:off x="2018" y="890"/>
              <a:ext cx="477" cy="318"/>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6" name="Rectangle 11"/>
            <p:cNvSpPr>
              <a:spLocks noChangeArrowheads="1"/>
            </p:cNvSpPr>
            <p:nvPr/>
          </p:nvSpPr>
          <p:spPr bwMode="auto">
            <a:xfrm>
              <a:off x="3107" y="663"/>
              <a:ext cx="499" cy="227"/>
            </a:xfrm>
            <a:prstGeom prst="rect">
              <a:avLst/>
            </a:prstGeom>
            <a:solidFill>
              <a:srgbClr val="99FFCC"/>
            </a:solidFill>
            <a:ln w="9525">
              <a:solidFill>
                <a:schemeClr val="tx1"/>
              </a:solidFill>
              <a:miter lim="800000"/>
            </a:ln>
            <a:effectLst/>
          </p:spPr>
          <p:txBody>
            <a:bodyPr wrap="none" anchor="ctr"/>
            <a:lstStyle/>
            <a:p>
              <a:pPr algn="ctr"/>
              <a:r>
                <a:rPr lang="zh-CN" altLang="en-US" sz="1600" b="1" dirty="0">
                  <a:latin typeface="微软雅黑" panose="020B0503020204020204" pitchFamily="34" charset="-122"/>
                  <a:ea typeface="微软雅黑" panose="020B0503020204020204" pitchFamily="34" charset="-122"/>
                </a:rPr>
                <a:t>端口 </a:t>
              </a:r>
              <a:r>
                <a:rPr lang="en-US" altLang="zh-CN" sz="1600" b="1" dirty="0">
                  <a:latin typeface="微软雅黑" panose="020B0503020204020204" pitchFamily="34" charset="-122"/>
                  <a:ea typeface="微软雅黑" panose="020B0503020204020204" pitchFamily="34" charset="-122"/>
                </a:rPr>
                <a:t>3</a:t>
              </a:r>
              <a:endParaRPr lang="en-US" altLang="zh-CN" sz="1600" b="1" dirty="0">
                <a:latin typeface="微软雅黑" panose="020B0503020204020204" pitchFamily="34" charset="-122"/>
                <a:ea typeface="微软雅黑" panose="020B0503020204020204" pitchFamily="34" charset="-122"/>
              </a:endParaRPr>
            </a:p>
          </p:txBody>
        </p:sp>
        <p:sp>
          <p:nvSpPr>
            <p:cNvPr id="17" name="Rectangle 12"/>
            <p:cNvSpPr>
              <a:spLocks noChangeArrowheads="1"/>
            </p:cNvSpPr>
            <p:nvPr/>
          </p:nvSpPr>
          <p:spPr bwMode="auto">
            <a:xfrm>
              <a:off x="1655" y="663"/>
              <a:ext cx="499" cy="227"/>
            </a:xfrm>
            <a:prstGeom prst="rect">
              <a:avLst/>
            </a:prstGeom>
            <a:solidFill>
              <a:srgbClr val="00FFFF"/>
            </a:solidFill>
            <a:ln w="9525">
              <a:solidFill>
                <a:schemeClr val="tx1"/>
              </a:solidFill>
              <a:miter lim="800000"/>
            </a:ln>
            <a:effectLst/>
          </p:spPr>
          <p:txBody>
            <a:bodyPr wrap="none" anchor="ctr"/>
            <a:lstStyle/>
            <a:p>
              <a:pPr algn="ctr"/>
              <a:r>
                <a:rPr lang="zh-CN" altLang="en-US" sz="1600" b="1">
                  <a:latin typeface="微软雅黑" panose="020B0503020204020204" pitchFamily="34" charset="-122"/>
                  <a:ea typeface="微软雅黑" panose="020B0503020204020204" pitchFamily="34" charset="-122"/>
                </a:rPr>
                <a:t>端口 </a:t>
              </a:r>
              <a:r>
                <a:rPr lang="en-US" altLang="zh-CN" sz="1600" b="1">
                  <a:latin typeface="微软雅黑" panose="020B0503020204020204" pitchFamily="34" charset="-122"/>
                  <a:ea typeface="微软雅黑" panose="020B0503020204020204" pitchFamily="34" charset="-122"/>
                </a:rPr>
                <a:t>1</a:t>
              </a:r>
              <a:endParaRPr lang="en-US" altLang="zh-CN" sz="1600" b="1">
                <a:latin typeface="微软雅黑" panose="020B0503020204020204" pitchFamily="34" charset="-122"/>
                <a:ea typeface="微软雅黑" panose="020B0503020204020204" pitchFamily="34" charset="-122"/>
              </a:endParaRPr>
            </a:p>
          </p:txBody>
        </p:sp>
        <p:sp>
          <p:nvSpPr>
            <p:cNvPr id="18" name="Rectangle 13"/>
            <p:cNvSpPr>
              <a:spLocks noChangeArrowheads="1"/>
            </p:cNvSpPr>
            <p:nvPr/>
          </p:nvSpPr>
          <p:spPr bwMode="auto">
            <a:xfrm>
              <a:off x="2290" y="1207"/>
              <a:ext cx="681" cy="227"/>
            </a:xfrm>
            <a:prstGeom prst="rect">
              <a:avLst/>
            </a:prstGeom>
            <a:solidFill>
              <a:srgbClr val="FFFF00"/>
            </a:solidFill>
            <a:ln w="9525">
              <a:solidFill>
                <a:schemeClr val="tx1"/>
              </a:solidFill>
              <a:miter lim="800000"/>
            </a:ln>
            <a:effec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UDP </a:t>
              </a:r>
              <a:r>
                <a:rPr lang="zh-CN" altLang="en-US" sz="1600" b="1" dirty="0">
                  <a:latin typeface="微软雅黑" panose="020B0503020204020204" pitchFamily="34" charset="-122"/>
                  <a:ea typeface="微软雅黑" panose="020B0503020204020204" pitchFamily="34" charset="-122"/>
                </a:rPr>
                <a:t>分用</a:t>
              </a:r>
              <a:endParaRPr lang="zh-CN" altLang="en-US" sz="1600" b="1" dirty="0">
                <a:latin typeface="微软雅黑" panose="020B0503020204020204" pitchFamily="34" charset="-122"/>
                <a:ea typeface="微软雅黑" panose="020B0503020204020204" pitchFamily="34" charset="-122"/>
              </a:endParaRPr>
            </a:p>
          </p:txBody>
        </p:sp>
      </p:grpSp>
      <p:sp>
        <p:nvSpPr>
          <p:cNvPr id="19" name="矩形 18"/>
          <p:cNvSpPr/>
          <p:nvPr/>
        </p:nvSpPr>
        <p:spPr>
          <a:xfrm>
            <a:off x="5724640" y="2803559"/>
            <a:ext cx="2273732" cy="1390763"/>
          </a:xfrm>
          <a:prstGeom prst="rect">
            <a:avLst/>
          </a:prstGeom>
          <a:solidFill>
            <a:srgbClr val="00FF99"/>
          </a:solidFill>
          <a:ln>
            <a:solidFill>
              <a:schemeClr val="tx1"/>
            </a:solidFill>
          </a:ln>
        </p:spPr>
        <p:txBody>
          <a:bodyPr wrap="square" lIns="91436" tIns="45718" rIns="91436" bIns="45718">
            <a:spAutoFit/>
          </a:bodyPr>
          <a:lstStyle/>
          <a:p>
            <a:pPr>
              <a:lnSpc>
                <a:spcPts val="2000"/>
              </a:lnSpc>
            </a:pPr>
            <a:r>
              <a:rPr lang="zh-CN" altLang="en-US" sz="1400" b="1" dirty="0">
                <a:latin typeface="微软雅黑" panose="020B0503020204020204" pitchFamily="34" charset="-122"/>
                <a:ea typeface="微软雅黑" panose="020B0503020204020204" pitchFamily="34" charset="-122"/>
              </a:rPr>
              <a:t>请注意，虽然在 </a:t>
            </a:r>
            <a:r>
              <a:rPr lang="en-US" altLang="zh-CN" sz="1400" b="1" dirty="0">
                <a:latin typeface="微软雅黑" panose="020B0503020204020204" pitchFamily="34" charset="-122"/>
                <a:ea typeface="微软雅黑" panose="020B0503020204020204" pitchFamily="34" charset="-122"/>
              </a:rPr>
              <a:t>UDP </a:t>
            </a:r>
            <a:r>
              <a:rPr lang="zh-CN" altLang="en-US" sz="1400" b="1" dirty="0">
                <a:latin typeface="微软雅黑" panose="020B0503020204020204" pitchFamily="34" charset="-122"/>
                <a:ea typeface="微软雅黑" panose="020B0503020204020204" pitchFamily="34" charset="-122"/>
              </a:rPr>
              <a:t>之间的通信要用到端口号，但由于 </a:t>
            </a:r>
            <a:r>
              <a:rPr lang="en-US" altLang="zh-CN" sz="1400" b="1" dirty="0">
                <a:latin typeface="微软雅黑" panose="020B0503020204020204" pitchFamily="34" charset="-122"/>
                <a:ea typeface="微软雅黑" panose="020B0503020204020204" pitchFamily="34" charset="-122"/>
              </a:rPr>
              <a:t>UDP </a:t>
            </a:r>
            <a:r>
              <a:rPr lang="zh-CN" altLang="en-US" sz="1400" b="1" dirty="0">
                <a:latin typeface="微软雅黑" panose="020B0503020204020204" pitchFamily="34" charset="-122"/>
                <a:ea typeface="微软雅黑" panose="020B0503020204020204" pitchFamily="34" charset="-122"/>
              </a:rPr>
              <a:t>的通信是无连接的，因此不需要使用套接字来建立连接。</a:t>
            </a:r>
            <a:endParaRPr lang="zh-CN" altLang="en-US" sz="14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45146" y="585218"/>
            <a:ext cx="8053711" cy="37764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 name="Text Box 155"/>
          <p:cNvSpPr txBox="1">
            <a:spLocks noChangeArrowheads="1"/>
          </p:cNvSpPr>
          <p:nvPr/>
        </p:nvSpPr>
        <p:spPr bwMode="auto">
          <a:xfrm>
            <a:off x="1288038" y="737937"/>
            <a:ext cx="6593695" cy="634020"/>
          </a:xfrm>
          <a:prstGeom prst="rect">
            <a:avLst/>
          </a:prstGeom>
          <a:solidFill>
            <a:srgbClr val="0000FF"/>
          </a:solidFill>
          <a:ln w="9525">
            <a:noFill/>
            <a:miter lim="800000"/>
          </a:ln>
          <a:effectLst/>
        </p:spPr>
        <p:txBody>
          <a:bodyPr wrap="square" lIns="91436" tIns="45718" rIns="91436" bIns="45718">
            <a:spAutoFit/>
          </a:bodyPr>
          <a:lstStyle/>
          <a:p>
            <a:pPr algn="ctr">
              <a:lnSpc>
                <a:spcPct val="110000"/>
              </a:lnSpc>
            </a:pPr>
            <a:r>
              <a:rPr lang="zh-CN" altLang="en-US" sz="1600" b="1" dirty="0">
                <a:solidFill>
                  <a:schemeClr val="bg1"/>
                </a:solidFill>
                <a:latin typeface="微软雅黑" panose="020B0503020204020204" pitchFamily="34" charset="-122"/>
                <a:ea typeface="微软雅黑" panose="020B0503020204020204" pitchFamily="34" charset="-122"/>
              </a:rPr>
              <a:t>用户数据报 </a:t>
            </a:r>
            <a:r>
              <a:rPr lang="en-US" altLang="zh-CN" sz="1600" b="1" dirty="0">
                <a:solidFill>
                  <a:schemeClr val="bg1"/>
                </a:solidFill>
                <a:latin typeface="微软雅黑" panose="020B0503020204020204" pitchFamily="34" charset="-122"/>
                <a:ea typeface="微软雅黑" panose="020B0503020204020204" pitchFamily="34" charset="-122"/>
              </a:rPr>
              <a:t>UDP </a:t>
            </a:r>
            <a:r>
              <a:rPr lang="zh-CN" altLang="en-US" sz="1600" b="1" dirty="0">
                <a:solidFill>
                  <a:schemeClr val="bg1"/>
                </a:solidFill>
                <a:latin typeface="微软雅黑" panose="020B0503020204020204" pitchFamily="34" charset="-122"/>
                <a:ea typeface="微软雅黑" panose="020B0503020204020204" pitchFamily="34" charset="-122"/>
              </a:rPr>
              <a:t>有两个字段：数据字段和首部字段。首部字段有 </a:t>
            </a:r>
            <a:r>
              <a:rPr lang="en-US" altLang="zh-CN" sz="1600" b="1" dirty="0">
                <a:solidFill>
                  <a:schemeClr val="bg1"/>
                </a:solidFill>
                <a:latin typeface="微软雅黑" panose="020B0503020204020204" pitchFamily="34" charset="-122"/>
                <a:ea typeface="微软雅黑" panose="020B0503020204020204" pitchFamily="34" charset="-122"/>
              </a:rPr>
              <a:t>8 </a:t>
            </a:r>
            <a:r>
              <a:rPr lang="zh-CN" altLang="en-US" sz="1600" b="1" dirty="0">
                <a:solidFill>
                  <a:schemeClr val="bg1"/>
                </a:solidFill>
                <a:latin typeface="微软雅黑" panose="020B0503020204020204" pitchFamily="34" charset="-122"/>
                <a:ea typeface="微软雅黑" panose="020B0503020204020204" pitchFamily="34" charset="-122"/>
              </a:rPr>
              <a:t>个字节，由 </a:t>
            </a:r>
            <a:r>
              <a:rPr lang="en-US" altLang="zh-CN" sz="1600" b="1" dirty="0">
                <a:solidFill>
                  <a:schemeClr val="bg1"/>
                </a:solidFill>
                <a:latin typeface="微软雅黑" panose="020B0503020204020204" pitchFamily="34" charset="-122"/>
                <a:ea typeface="微软雅黑" panose="020B0503020204020204" pitchFamily="34" charset="-122"/>
              </a:rPr>
              <a:t>4 </a:t>
            </a:r>
            <a:r>
              <a:rPr lang="zh-CN" altLang="en-US" sz="1600" b="1" dirty="0">
                <a:solidFill>
                  <a:schemeClr val="bg1"/>
                </a:solidFill>
                <a:latin typeface="微软雅黑" panose="020B0503020204020204" pitchFamily="34" charset="-122"/>
                <a:ea typeface="微软雅黑" panose="020B0503020204020204" pitchFamily="34" charset="-122"/>
              </a:rPr>
              <a:t>个字段组成，每个字段都是 </a:t>
            </a:r>
            <a:r>
              <a:rPr lang="en-US" altLang="zh-CN" sz="1600" b="1" dirty="0">
                <a:solidFill>
                  <a:schemeClr val="bg1"/>
                </a:solidFill>
                <a:latin typeface="微软雅黑" panose="020B0503020204020204" pitchFamily="34" charset="-122"/>
                <a:ea typeface="微软雅黑" panose="020B0503020204020204" pitchFamily="34" charset="-122"/>
              </a:rPr>
              <a:t>2 </a:t>
            </a:r>
            <a:r>
              <a:rPr lang="zh-CN" altLang="en-US" sz="1600" b="1" dirty="0">
                <a:solidFill>
                  <a:schemeClr val="bg1"/>
                </a:solidFill>
                <a:latin typeface="微软雅黑" panose="020B0503020204020204" pitchFamily="34" charset="-122"/>
                <a:ea typeface="微软雅黑" panose="020B0503020204020204" pitchFamily="34" charset="-122"/>
              </a:rPr>
              <a:t>个字节。 </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4" name="Rectangle 2"/>
          <p:cNvSpPr>
            <a:spLocks noChangeArrowheads="1"/>
          </p:cNvSpPr>
          <p:nvPr/>
        </p:nvSpPr>
        <p:spPr bwMode="auto">
          <a:xfrm>
            <a:off x="2898378" y="3556813"/>
            <a:ext cx="772600" cy="302048"/>
          </a:xfrm>
          <a:prstGeom prst="rect">
            <a:avLst/>
          </a:prstGeom>
          <a:solidFill>
            <a:srgbClr val="0033CC"/>
          </a:solidFill>
          <a:ln w="19050">
            <a:solidFill>
              <a:schemeClr val="tx1"/>
            </a:solidFill>
            <a:miter lim="800000"/>
          </a:ln>
          <a:effec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5" name="Freeform 3"/>
          <p:cNvSpPr/>
          <p:nvPr/>
        </p:nvSpPr>
        <p:spPr bwMode="auto">
          <a:xfrm>
            <a:off x="3314219" y="2754492"/>
            <a:ext cx="3316500" cy="231247"/>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00B0F0"/>
              </a:gs>
              <a:gs pos="100000">
                <a:srgbClr val="FF99FF"/>
              </a:gs>
            </a:gsLst>
            <a:lin ang="5400000" scaled="1"/>
          </a:gradFill>
          <a:ln>
            <a:noFill/>
          </a:ln>
          <a:effec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6" name="Rectangle 4"/>
          <p:cNvSpPr>
            <a:spLocks noChangeArrowheads="1"/>
          </p:cNvSpPr>
          <p:nvPr/>
        </p:nvSpPr>
        <p:spPr bwMode="auto">
          <a:xfrm>
            <a:off x="3669844" y="2985736"/>
            <a:ext cx="773737" cy="302048"/>
          </a:xfrm>
          <a:prstGeom prst="rect">
            <a:avLst/>
          </a:prstGeom>
          <a:solidFill>
            <a:srgbClr val="CC00CC"/>
          </a:solidFill>
          <a:ln w="19050">
            <a:solidFill>
              <a:schemeClr val="tx1"/>
            </a:solidFill>
            <a:miter lim="800000"/>
          </a:ln>
          <a:effec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7" name="AutoShape 6"/>
          <p:cNvSpPr>
            <a:spLocks noChangeArrowheads="1"/>
          </p:cNvSpPr>
          <p:nvPr/>
        </p:nvSpPr>
        <p:spPr bwMode="auto">
          <a:xfrm>
            <a:off x="2326881" y="3616593"/>
            <a:ext cx="571498" cy="190878"/>
          </a:xfrm>
          <a:prstGeom prst="leftArrow">
            <a:avLst>
              <a:gd name="adj1" fmla="val 50000"/>
              <a:gd name="adj2" fmla="val 69093"/>
            </a:avLst>
          </a:prstGeom>
          <a:solidFill>
            <a:srgbClr val="FFFF00"/>
          </a:solidFill>
          <a:ln w="12700">
            <a:solidFill>
              <a:schemeClr val="tx1"/>
            </a:solidFill>
            <a:miter lim="800000"/>
          </a:ln>
          <a:effec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8" name="Freeform 7"/>
          <p:cNvSpPr/>
          <p:nvPr/>
        </p:nvSpPr>
        <p:spPr bwMode="auto">
          <a:xfrm>
            <a:off x="1912176" y="2081870"/>
            <a:ext cx="4787850" cy="370572"/>
          </a:xfrm>
          <a:custGeom>
            <a:avLst/>
            <a:gdLst>
              <a:gd name="T0" fmla="*/ 0 w 3600"/>
              <a:gd name="T1" fmla="*/ 0 h 432"/>
              <a:gd name="T2" fmla="*/ 3600 w 3600"/>
              <a:gd name="T3" fmla="*/ 0 h 432"/>
              <a:gd name="T4" fmla="*/ 1056 w 3600"/>
              <a:gd name="T5" fmla="*/ 432 h 432"/>
              <a:gd name="T6" fmla="*/ 384 w 3600"/>
              <a:gd name="T7" fmla="*/ 432 h 432"/>
              <a:gd name="T8" fmla="*/ 0 w 3600"/>
              <a:gd name="T9" fmla="*/ 0 h 432"/>
            </a:gdLst>
            <a:ahLst/>
            <a:cxnLst>
              <a:cxn ang="0">
                <a:pos x="T0" y="T1"/>
              </a:cxn>
              <a:cxn ang="0">
                <a:pos x="T2" y="T3"/>
              </a:cxn>
              <a:cxn ang="0">
                <a:pos x="T4" y="T5"/>
              </a:cxn>
              <a:cxn ang="0">
                <a:pos x="T6" y="T7"/>
              </a:cxn>
              <a:cxn ang="0">
                <a:pos x="T8" y="T9"/>
              </a:cxn>
            </a:cxnLst>
            <a:rect l="0" t="0" r="r" b="b"/>
            <a:pathLst>
              <a:path w="3600" h="432">
                <a:moveTo>
                  <a:pt x="0" y="0"/>
                </a:moveTo>
                <a:lnTo>
                  <a:pt x="3600" y="0"/>
                </a:lnTo>
                <a:lnTo>
                  <a:pt x="1056" y="432"/>
                </a:lnTo>
                <a:lnTo>
                  <a:pt x="384" y="432"/>
                </a:lnTo>
                <a:lnTo>
                  <a:pt x="0" y="0"/>
                </a:lnTo>
                <a:close/>
              </a:path>
            </a:pathLst>
          </a:custGeom>
          <a:gradFill rotWithShape="1">
            <a:gsLst>
              <a:gs pos="0">
                <a:srgbClr val="66FF99"/>
              </a:gs>
              <a:gs pos="100000">
                <a:srgbClr val="00B0F0"/>
              </a:gs>
            </a:gsLst>
            <a:lin ang="5400000" scaled="1"/>
          </a:gradFill>
          <a:ln>
            <a:noFill/>
          </a:ln>
          <a:effec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9" name="Rectangle 8"/>
          <p:cNvSpPr>
            <a:spLocks noChangeArrowheads="1"/>
          </p:cNvSpPr>
          <p:nvPr/>
        </p:nvSpPr>
        <p:spPr bwMode="auto">
          <a:xfrm>
            <a:off x="3314219" y="2452444"/>
            <a:ext cx="3316500" cy="302048"/>
          </a:xfrm>
          <a:prstGeom prst="rect">
            <a:avLst/>
          </a:prstGeom>
          <a:solidFill>
            <a:srgbClr val="00FFFF"/>
          </a:solidFill>
          <a:ln w="19050">
            <a:solidFill>
              <a:schemeClr val="tx1"/>
            </a:solidFill>
            <a:miter lim="800000"/>
          </a:ln>
          <a:effec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0" name="Rectangle 9"/>
          <p:cNvSpPr>
            <a:spLocks noChangeArrowheads="1"/>
          </p:cNvSpPr>
          <p:nvPr/>
        </p:nvSpPr>
        <p:spPr bwMode="auto">
          <a:xfrm>
            <a:off x="3670979" y="3558910"/>
            <a:ext cx="3916401" cy="302048"/>
          </a:xfrm>
          <a:prstGeom prst="rect">
            <a:avLst/>
          </a:prstGeom>
          <a:solidFill>
            <a:srgbClr val="00FFFF"/>
          </a:solidFill>
          <a:ln w="19050">
            <a:solidFill>
              <a:schemeClr val="tx1"/>
            </a:solidFill>
            <a:miter lim="800000"/>
          </a:ln>
          <a:effec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1" name="Line 10"/>
          <p:cNvSpPr>
            <a:spLocks noChangeShapeType="1"/>
          </p:cNvSpPr>
          <p:nvPr/>
        </p:nvSpPr>
        <p:spPr bwMode="auto">
          <a:xfrm>
            <a:off x="4143628" y="2452444"/>
            <a:ext cx="1136" cy="30204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2" name="Rectangle 11"/>
          <p:cNvSpPr>
            <a:spLocks noChangeArrowheads="1"/>
          </p:cNvSpPr>
          <p:nvPr/>
        </p:nvSpPr>
        <p:spPr bwMode="auto">
          <a:xfrm>
            <a:off x="1915587" y="1779823"/>
            <a:ext cx="4784441" cy="302048"/>
          </a:xfrm>
          <a:prstGeom prst="rect">
            <a:avLst/>
          </a:prstGeom>
          <a:solidFill>
            <a:srgbClr val="99FF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3" name="Line 12"/>
          <p:cNvSpPr>
            <a:spLocks noChangeShapeType="1"/>
          </p:cNvSpPr>
          <p:nvPr/>
        </p:nvSpPr>
        <p:spPr bwMode="auto">
          <a:xfrm>
            <a:off x="3508507" y="1779823"/>
            <a:ext cx="2273" cy="30204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4" name="Line 13"/>
          <p:cNvSpPr>
            <a:spLocks noChangeShapeType="1"/>
          </p:cNvSpPr>
          <p:nvPr/>
        </p:nvSpPr>
        <p:spPr bwMode="auto">
          <a:xfrm>
            <a:off x="4971902" y="2452444"/>
            <a:ext cx="2273" cy="30204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5" name="Line 14"/>
          <p:cNvSpPr>
            <a:spLocks noChangeShapeType="1"/>
          </p:cNvSpPr>
          <p:nvPr/>
        </p:nvSpPr>
        <p:spPr bwMode="auto">
          <a:xfrm>
            <a:off x="5801310" y="2452444"/>
            <a:ext cx="1136" cy="30204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6" name="Freeform 15"/>
          <p:cNvSpPr/>
          <p:nvPr/>
        </p:nvSpPr>
        <p:spPr bwMode="auto">
          <a:xfrm>
            <a:off x="2420049" y="2452444"/>
            <a:ext cx="894172" cy="302048"/>
          </a:xfrm>
          <a:custGeom>
            <a:avLst/>
            <a:gdLst>
              <a:gd name="T0" fmla="*/ 672 w 672"/>
              <a:gd name="T1" fmla="*/ 288 h 288"/>
              <a:gd name="T2" fmla="*/ 0 w 672"/>
              <a:gd name="T3" fmla="*/ 288 h 288"/>
              <a:gd name="T4" fmla="*/ 0 w 672"/>
              <a:gd name="T5" fmla="*/ 0 h 288"/>
              <a:gd name="T6" fmla="*/ 672 w 672"/>
              <a:gd name="T7" fmla="*/ 0 h 288"/>
            </a:gdLst>
            <a:ahLst/>
            <a:cxnLst>
              <a:cxn ang="0">
                <a:pos x="T0" y="T1"/>
              </a:cxn>
              <a:cxn ang="0">
                <a:pos x="T2" y="T3"/>
              </a:cxn>
              <a:cxn ang="0">
                <a:pos x="T4" y="T5"/>
              </a:cxn>
              <a:cxn ang="0">
                <a:pos x="T6" y="T7"/>
              </a:cxn>
            </a:cxnLst>
            <a:rect l="0" t="0" r="r" b="b"/>
            <a:pathLst>
              <a:path w="672" h="288">
                <a:moveTo>
                  <a:pt x="672" y="288"/>
                </a:moveTo>
                <a:lnTo>
                  <a:pt x="0" y="288"/>
                </a:lnTo>
                <a:lnTo>
                  <a:pt x="0" y="0"/>
                </a:lnTo>
                <a:lnTo>
                  <a:pt x="672" y="0"/>
                </a:lnTo>
              </a:path>
            </a:pathLst>
          </a:custGeom>
          <a:solidFill>
            <a:srgbClr val="0000FF"/>
          </a:solidFill>
          <a:ln w="19050" cap="flat" cmpd="sng">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7" name="Text Box 16"/>
          <p:cNvSpPr txBox="1">
            <a:spLocks noChangeArrowheads="1"/>
          </p:cNvSpPr>
          <p:nvPr/>
        </p:nvSpPr>
        <p:spPr bwMode="auto">
          <a:xfrm>
            <a:off x="2522414" y="2459489"/>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zh-CN" altLang="en-US" sz="1200" b="1" dirty="0">
                <a:solidFill>
                  <a:schemeClr val="bg1"/>
                </a:solidFill>
                <a:latin typeface="微软雅黑" panose="020B0503020204020204" pitchFamily="34" charset="-122"/>
                <a:ea typeface="微软雅黑" panose="020B0503020204020204" pitchFamily="34" charset="-122"/>
              </a:rPr>
              <a:t>伪首部</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8" name="Text Box 17"/>
          <p:cNvSpPr txBox="1">
            <a:spLocks noChangeArrowheads="1"/>
          </p:cNvSpPr>
          <p:nvPr/>
        </p:nvSpPr>
        <p:spPr bwMode="auto">
          <a:xfrm>
            <a:off x="3395326" y="2450345"/>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kumimoji="1" lang="zh-CN" altLang="en-US" sz="1200" b="1" dirty="0">
                <a:latin typeface="微软雅黑" panose="020B0503020204020204" pitchFamily="34" charset="-122"/>
                <a:ea typeface="微软雅黑" panose="020B0503020204020204" pitchFamily="34" charset="-122"/>
              </a:rPr>
              <a:t>源端口</a:t>
            </a:r>
            <a:endParaRPr kumimoji="1" lang="zh-CN" altLang="en-US" sz="1200" b="1" dirty="0">
              <a:latin typeface="微软雅黑" panose="020B0503020204020204" pitchFamily="34" charset="-122"/>
              <a:ea typeface="微软雅黑" panose="020B0503020204020204" pitchFamily="34" charset="-122"/>
            </a:endParaRPr>
          </a:p>
        </p:txBody>
      </p:sp>
      <p:sp>
        <p:nvSpPr>
          <p:cNvPr id="19" name="Text Box 18"/>
          <p:cNvSpPr txBox="1">
            <a:spLocks noChangeArrowheads="1"/>
          </p:cNvSpPr>
          <p:nvPr/>
        </p:nvSpPr>
        <p:spPr bwMode="auto">
          <a:xfrm>
            <a:off x="4147310" y="2450345"/>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zh-CN" altLang="en-US" sz="1200" b="1" dirty="0">
                <a:latin typeface="微软雅黑" panose="020B0503020204020204" pitchFamily="34" charset="-122"/>
                <a:ea typeface="微软雅黑" panose="020B0503020204020204" pitchFamily="34" charset="-122"/>
              </a:rPr>
              <a:t>目的端口</a:t>
            </a:r>
            <a:endParaRPr kumimoji="1" lang="zh-CN" altLang="en-US" sz="1200" b="1" dirty="0">
              <a:latin typeface="微软雅黑" panose="020B0503020204020204" pitchFamily="34" charset="-122"/>
              <a:ea typeface="微软雅黑" panose="020B0503020204020204" pitchFamily="34" charset="-122"/>
            </a:endParaRPr>
          </a:p>
        </p:txBody>
      </p:sp>
      <p:sp>
        <p:nvSpPr>
          <p:cNvPr id="20" name="Text Box 19"/>
          <p:cNvSpPr txBox="1">
            <a:spLocks noChangeArrowheads="1"/>
          </p:cNvSpPr>
          <p:nvPr/>
        </p:nvSpPr>
        <p:spPr bwMode="auto">
          <a:xfrm>
            <a:off x="5102834" y="2449298"/>
            <a:ext cx="58541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zh-CN" altLang="en-US" sz="1200" b="1">
                <a:latin typeface="微软雅黑" panose="020B0503020204020204" pitchFamily="34" charset="-122"/>
                <a:ea typeface="微软雅黑" panose="020B0503020204020204" pitchFamily="34" charset="-122"/>
              </a:rPr>
              <a:t>长  度</a:t>
            </a:r>
            <a:endParaRPr kumimoji="1" lang="zh-CN" altLang="en-US" sz="1200" b="1">
              <a:latin typeface="微软雅黑" panose="020B0503020204020204" pitchFamily="34" charset="-122"/>
              <a:ea typeface="微软雅黑" panose="020B0503020204020204" pitchFamily="34" charset="-122"/>
            </a:endParaRPr>
          </a:p>
        </p:txBody>
      </p:sp>
      <p:sp>
        <p:nvSpPr>
          <p:cNvPr id="21" name="Text Box 20"/>
          <p:cNvSpPr txBox="1">
            <a:spLocks noChangeArrowheads="1"/>
          </p:cNvSpPr>
          <p:nvPr/>
        </p:nvSpPr>
        <p:spPr bwMode="auto">
          <a:xfrm>
            <a:off x="5903731" y="2450345"/>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zh-CN" altLang="en-US" sz="1200" b="1" dirty="0">
                <a:latin typeface="微软雅黑" panose="020B0503020204020204" pitchFamily="34" charset="-122"/>
                <a:ea typeface="微软雅黑" panose="020B0503020204020204" pitchFamily="34" charset="-122"/>
              </a:rPr>
              <a:t>检验和</a:t>
            </a:r>
            <a:endParaRPr kumimoji="1" lang="zh-CN" altLang="en-US" sz="1200" b="1" dirty="0">
              <a:latin typeface="微软雅黑" panose="020B0503020204020204" pitchFamily="34" charset="-122"/>
              <a:ea typeface="微软雅黑" panose="020B0503020204020204" pitchFamily="34" charset="-122"/>
            </a:endParaRPr>
          </a:p>
        </p:txBody>
      </p:sp>
      <p:sp>
        <p:nvSpPr>
          <p:cNvPr id="22" name="Text Box 21"/>
          <p:cNvSpPr txBox="1">
            <a:spLocks noChangeArrowheads="1"/>
          </p:cNvSpPr>
          <p:nvPr/>
        </p:nvSpPr>
        <p:spPr bwMode="auto">
          <a:xfrm>
            <a:off x="5160506" y="3586181"/>
            <a:ext cx="9108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zh-CN" altLang="en-US" sz="1200" b="1">
                <a:latin typeface="微软雅黑" panose="020B0503020204020204" pitchFamily="34" charset="-122"/>
                <a:ea typeface="微软雅黑" panose="020B0503020204020204" pitchFamily="34" charset="-122"/>
              </a:rPr>
              <a:t>数         据</a:t>
            </a:r>
            <a:endParaRPr kumimoji="1" lang="zh-CN" altLang="en-US" sz="1200" b="1">
              <a:latin typeface="微软雅黑" panose="020B0503020204020204" pitchFamily="34" charset="-122"/>
              <a:ea typeface="微软雅黑" panose="020B0503020204020204" pitchFamily="34" charset="-122"/>
            </a:endParaRPr>
          </a:p>
        </p:txBody>
      </p:sp>
      <p:sp>
        <p:nvSpPr>
          <p:cNvPr id="23" name="Text Box 22"/>
          <p:cNvSpPr txBox="1">
            <a:spLocks noChangeArrowheads="1"/>
          </p:cNvSpPr>
          <p:nvPr/>
        </p:nvSpPr>
        <p:spPr bwMode="auto">
          <a:xfrm>
            <a:off x="2982509" y="3577037"/>
            <a:ext cx="58541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zh-CN" altLang="en-US" sz="1200" b="1" dirty="0">
                <a:solidFill>
                  <a:schemeClr val="bg1"/>
                </a:solidFill>
                <a:latin typeface="微软雅黑" panose="020B0503020204020204" pitchFamily="34" charset="-122"/>
                <a:ea typeface="微软雅黑" panose="020B0503020204020204" pitchFamily="34" charset="-122"/>
              </a:rPr>
              <a:t>首  部</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24" name="Line 23"/>
          <p:cNvSpPr>
            <a:spLocks noChangeShapeType="1"/>
          </p:cNvSpPr>
          <p:nvPr/>
        </p:nvSpPr>
        <p:spPr bwMode="auto">
          <a:xfrm>
            <a:off x="5105970" y="1779823"/>
            <a:ext cx="0" cy="30204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5" name="Line 24"/>
          <p:cNvSpPr>
            <a:spLocks noChangeShapeType="1"/>
          </p:cNvSpPr>
          <p:nvPr/>
        </p:nvSpPr>
        <p:spPr bwMode="auto">
          <a:xfrm>
            <a:off x="5487727" y="1779823"/>
            <a:ext cx="1136" cy="30204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6" name="Line 25"/>
          <p:cNvSpPr>
            <a:spLocks noChangeShapeType="1"/>
          </p:cNvSpPr>
          <p:nvPr/>
        </p:nvSpPr>
        <p:spPr bwMode="auto">
          <a:xfrm>
            <a:off x="5869480" y="1779823"/>
            <a:ext cx="0" cy="30204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7" name="Text Box 26"/>
          <p:cNvSpPr txBox="1">
            <a:spLocks noChangeArrowheads="1"/>
          </p:cNvSpPr>
          <p:nvPr/>
        </p:nvSpPr>
        <p:spPr bwMode="auto">
          <a:xfrm>
            <a:off x="5866238" y="1805159"/>
            <a:ext cx="8354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en-US" altLang="zh-CN" sz="1200" b="1" dirty="0">
                <a:latin typeface="微软雅黑" panose="020B0503020204020204" pitchFamily="34" charset="-122"/>
                <a:ea typeface="微软雅黑" panose="020B0503020204020204" pitchFamily="34" charset="-122"/>
              </a:rPr>
              <a:t>UDP</a:t>
            </a:r>
            <a:r>
              <a:rPr kumimoji="1" lang="zh-CN" altLang="en-US" sz="1200" b="1" dirty="0">
                <a:latin typeface="微软雅黑" panose="020B0503020204020204" pitchFamily="34" charset="-122"/>
                <a:ea typeface="微软雅黑" panose="020B0503020204020204" pitchFamily="34" charset="-122"/>
              </a:rPr>
              <a:t>长度</a:t>
            </a:r>
            <a:endParaRPr kumimoji="1" lang="zh-CN" altLang="en-US" sz="1200" b="1" dirty="0">
              <a:latin typeface="微软雅黑" panose="020B0503020204020204" pitchFamily="34" charset="-122"/>
              <a:ea typeface="微软雅黑" panose="020B0503020204020204" pitchFamily="34" charset="-122"/>
            </a:endParaRPr>
          </a:p>
        </p:txBody>
      </p:sp>
      <p:sp>
        <p:nvSpPr>
          <p:cNvPr id="28" name="Text Box 27"/>
          <p:cNvSpPr txBox="1">
            <a:spLocks noChangeArrowheads="1"/>
          </p:cNvSpPr>
          <p:nvPr/>
        </p:nvSpPr>
        <p:spPr bwMode="auto">
          <a:xfrm>
            <a:off x="2229389" y="1805159"/>
            <a:ext cx="8915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zh-CN" altLang="en-US" sz="1200" b="1" dirty="0">
                <a:latin typeface="微软雅黑" panose="020B0503020204020204" pitchFamily="34" charset="-122"/>
                <a:ea typeface="微软雅黑" panose="020B0503020204020204" pitchFamily="34" charset="-122"/>
              </a:rPr>
              <a:t>源 </a:t>
            </a:r>
            <a:r>
              <a:rPr kumimoji="1" lang="en-US" altLang="zh-CN" sz="1200" b="1" dirty="0">
                <a:latin typeface="微软雅黑" panose="020B0503020204020204" pitchFamily="34" charset="-122"/>
                <a:ea typeface="微软雅黑" panose="020B0503020204020204" pitchFamily="34" charset="-122"/>
              </a:rPr>
              <a:t>IP </a:t>
            </a:r>
            <a:r>
              <a:rPr kumimoji="1" lang="zh-CN" altLang="en-US" sz="1200" b="1" dirty="0">
                <a:latin typeface="微软雅黑" panose="020B0503020204020204" pitchFamily="34" charset="-122"/>
                <a:ea typeface="微软雅黑" panose="020B0503020204020204" pitchFamily="34" charset="-122"/>
              </a:rPr>
              <a:t>地址</a:t>
            </a:r>
            <a:endParaRPr kumimoji="1" lang="zh-CN" altLang="en-US" sz="1200" b="1" dirty="0">
              <a:latin typeface="微软雅黑" panose="020B0503020204020204" pitchFamily="34" charset="-122"/>
              <a:ea typeface="微软雅黑" panose="020B0503020204020204" pitchFamily="34" charset="-122"/>
            </a:endParaRPr>
          </a:p>
        </p:txBody>
      </p:sp>
      <p:sp>
        <p:nvSpPr>
          <p:cNvPr id="29" name="Text Box 28"/>
          <p:cNvSpPr txBox="1">
            <a:spLocks noChangeArrowheads="1"/>
          </p:cNvSpPr>
          <p:nvPr/>
        </p:nvSpPr>
        <p:spPr bwMode="auto">
          <a:xfrm>
            <a:off x="3778106" y="1805159"/>
            <a:ext cx="104547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zh-CN" altLang="en-US" sz="1200" b="1" dirty="0">
                <a:latin typeface="微软雅黑" panose="020B0503020204020204" pitchFamily="34" charset="-122"/>
                <a:ea typeface="微软雅黑" panose="020B0503020204020204" pitchFamily="34" charset="-122"/>
              </a:rPr>
              <a:t>目的 </a:t>
            </a:r>
            <a:r>
              <a:rPr kumimoji="1" lang="en-US" altLang="zh-CN" sz="1200" b="1" dirty="0">
                <a:latin typeface="微软雅黑" panose="020B0503020204020204" pitchFamily="34" charset="-122"/>
                <a:ea typeface="微软雅黑" panose="020B0503020204020204" pitchFamily="34" charset="-122"/>
              </a:rPr>
              <a:t>IP </a:t>
            </a:r>
            <a:r>
              <a:rPr kumimoji="1" lang="zh-CN" altLang="en-US" sz="1200" b="1" dirty="0">
                <a:latin typeface="微软雅黑" panose="020B0503020204020204" pitchFamily="34" charset="-122"/>
                <a:ea typeface="微软雅黑" panose="020B0503020204020204" pitchFamily="34" charset="-122"/>
              </a:rPr>
              <a:t>地址</a:t>
            </a:r>
            <a:endParaRPr kumimoji="1" lang="zh-CN" altLang="en-US" sz="1200" b="1" dirty="0">
              <a:latin typeface="微软雅黑" panose="020B0503020204020204" pitchFamily="34" charset="-122"/>
              <a:ea typeface="微软雅黑" panose="020B0503020204020204" pitchFamily="34" charset="-122"/>
            </a:endParaRPr>
          </a:p>
        </p:txBody>
      </p:sp>
      <p:sp>
        <p:nvSpPr>
          <p:cNvPr id="30" name="Text Box 29"/>
          <p:cNvSpPr txBox="1">
            <a:spLocks noChangeArrowheads="1"/>
          </p:cNvSpPr>
          <p:nvPr/>
        </p:nvSpPr>
        <p:spPr bwMode="auto">
          <a:xfrm>
            <a:off x="5178684" y="1805159"/>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en-US" altLang="zh-CN" sz="1200" b="1">
                <a:latin typeface="微软雅黑" panose="020B0503020204020204" pitchFamily="34" charset="-122"/>
                <a:ea typeface="微软雅黑" panose="020B0503020204020204" pitchFamily="34" charset="-122"/>
              </a:rPr>
              <a:t>0</a:t>
            </a:r>
            <a:endParaRPr kumimoji="1" lang="en-US" altLang="zh-CN" sz="1200" b="1">
              <a:latin typeface="微软雅黑" panose="020B0503020204020204" pitchFamily="34" charset="-122"/>
              <a:ea typeface="微软雅黑" panose="020B0503020204020204" pitchFamily="34" charset="-122"/>
            </a:endParaRPr>
          </a:p>
        </p:txBody>
      </p:sp>
      <p:sp>
        <p:nvSpPr>
          <p:cNvPr id="31" name="Text Box 30"/>
          <p:cNvSpPr txBox="1">
            <a:spLocks noChangeArrowheads="1"/>
          </p:cNvSpPr>
          <p:nvPr/>
        </p:nvSpPr>
        <p:spPr bwMode="auto">
          <a:xfrm>
            <a:off x="5488861" y="1805159"/>
            <a:ext cx="3738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en-US" altLang="zh-CN" sz="1200" b="1">
                <a:latin typeface="微软雅黑" panose="020B0503020204020204" pitchFamily="34" charset="-122"/>
                <a:ea typeface="微软雅黑" panose="020B0503020204020204" pitchFamily="34" charset="-122"/>
              </a:rPr>
              <a:t>17</a:t>
            </a:r>
            <a:endParaRPr kumimoji="1" lang="en-US" altLang="zh-CN" sz="1200" b="1">
              <a:latin typeface="微软雅黑" panose="020B0503020204020204" pitchFamily="34" charset="-122"/>
              <a:ea typeface="微软雅黑" panose="020B0503020204020204" pitchFamily="34" charset="-122"/>
            </a:endParaRPr>
          </a:p>
        </p:txBody>
      </p:sp>
      <p:sp>
        <p:nvSpPr>
          <p:cNvPr id="32" name="Line 31"/>
          <p:cNvSpPr>
            <a:spLocks noChangeShapeType="1"/>
          </p:cNvSpPr>
          <p:nvPr/>
        </p:nvSpPr>
        <p:spPr bwMode="auto">
          <a:xfrm>
            <a:off x="2867703" y="4011982"/>
            <a:ext cx="4719679" cy="0"/>
          </a:xfrm>
          <a:prstGeom prst="line">
            <a:avLst/>
          </a:prstGeom>
          <a:noFill/>
          <a:ln w="1270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3" name="Rectangle 32"/>
          <p:cNvSpPr>
            <a:spLocks noChangeArrowheads="1"/>
          </p:cNvSpPr>
          <p:nvPr/>
        </p:nvSpPr>
        <p:spPr bwMode="auto">
          <a:xfrm>
            <a:off x="4717399" y="3910250"/>
            <a:ext cx="839635" cy="1929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4" name="Text Box 33"/>
          <p:cNvSpPr txBox="1">
            <a:spLocks noChangeArrowheads="1"/>
          </p:cNvSpPr>
          <p:nvPr/>
        </p:nvSpPr>
        <p:spPr bwMode="auto">
          <a:xfrm>
            <a:off x="4693592" y="3880265"/>
            <a:ext cx="84510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en-US" altLang="zh-CN" sz="1200" b="1" dirty="0">
                <a:solidFill>
                  <a:srgbClr val="0033CC"/>
                </a:solidFill>
                <a:latin typeface="微软雅黑" panose="020B0503020204020204" pitchFamily="34" charset="-122"/>
                <a:ea typeface="微软雅黑" panose="020B0503020204020204" pitchFamily="34" charset="-122"/>
              </a:rPr>
              <a:t>IP </a:t>
            </a:r>
            <a:r>
              <a:rPr kumimoji="1" lang="zh-CN" altLang="en-US" sz="1200" b="1" dirty="0">
                <a:solidFill>
                  <a:srgbClr val="0033CC"/>
                </a:solidFill>
                <a:latin typeface="微软雅黑" panose="020B0503020204020204" pitchFamily="34" charset="-122"/>
                <a:ea typeface="微软雅黑" panose="020B0503020204020204" pitchFamily="34" charset="-122"/>
              </a:rPr>
              <a:t>数据报</a:t>
            </a:r>
            <a:endParaRPr kumimoji="1" lang="zh-CN" altLang="en-US" sz="1200" b="1" dirty="0">
              <a:solidFill>
                <a:srgbClr val="0033CC"/>
              </a:solidFill>
              <a:latin typeface="微软雅黑" panose="020B0503020204020204" pitchFamily="34" charset="-122"/>
              <a:ea typeface="微软雅黑" panose="020B0503020204020204" pitchFamily="34" charset="-122"/>
            </a:endParaRPr>
          </a:p>
        </p:txBody>
      </p:sp>
      <p:sp>
        <p:nvSpPr>
          <p:cNvPr id="35" name="Text Box 34"/>
          <p:cNvSpPr txBox="1">
            <a:spLocks noChangeArrowheads="1"/>
          </p:cNvSpPr>
          <p:nvPr/>
        </p:nvSpPr>
        <p:spPr bwMode="auto">
          <a:xfrm>
            <a:off x="1480431" y="1563644"/>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zh-CN" altLang="en-US" sz="1200" b="1">
                <a:solidFill>
                  <a:srgbClr val="0033CC"/>
                </a:solidFill>
                <a:latin typeface="微软雅黑" panose="020B0503020204020204" pitchFamily="34" charset="-122"/>
                <a:ea typeface="微软雅黑" panose="020B0503020204020204" pitchFamily="34" charset="-122"/>
              </a:rPr>
              <a:t>字节</a:t>
            </a:r>
            <a:endParaRPr kumimoji="1" lang="zh-CN" altLang="en-US" sz="1200" b="1">
              <a:solidFill>
                <a:srgbClr val="0033CC"/>
              </a:solidFill>
              <a:latin typeface="微软雅黑" panose="020B0503020204020204" pitchFamily="34" charset="-122"/>
              <a:ea typeface="微软雅黑" panose="020B0503020204020204" pitchFamily="34" charset="-122"/>
            </a:endParaRPr>
          </a:p>
        </p:txBody>
      </p:sp>
      <p:sp>
        <p:nvSpPr>
          <p:cNvPr id="36" name="Text Box 35"/>
          <p:cNvSpPr txBox="1">
            <a:spLocks noChangeArrowheads="1"/>
          </p:cNvSpPr>
          <p:nvPr/>
        </p:nvSpPr>
        <p:spPr bwMode="auto">
          <a:xfrm>
            <a:off x="2585931" y="1548962"/>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en-US" altLang="zh-CN" sz="1200" b="1">
                <a:solidFill>
                  <a:srgbClr val="0033CC"/>
                </a:solidFill>
                <a:latin typeface="微软雅黑" panose="020B0503020204020204" pitchFamily="34" charset="-122"/>
                <a:ea typeface="微软雅黑" panose="020B0503020204020204" pitchFamily="34" charset="-122"/>
              </a:rPr>
              <a:t>4</a:t>
            </a:r>
            <a:endParaRPr kumimoji="1" lang="en-US" altLang="zh-CN" sz="1200" b="1">
              <a:solidFill>
                <a:srgbClr val="0033CC"/>
              </a:solidFill>
              <a:latin typeface="微软雅黑" panose="020B0503020204020204" pitchFamily="34" charset="-122"/>
              <a:ea typeface="微软雅黑" panose="020B0503020204020204" pitchFamily="34" charset="-122"/>
            </a:endParaRPr>
          </a:p>
        </p:txBody>
      </p:sp>
      <p:sp>
        <p:nvSpPr>
          <p:cNvPr id="37" name="Text Box 36"/>
          <p:cNvSpPr txBox="1">
            <a:spLocks noChangeArrowheads="1"/>
          </p:cNvSpPr>
          <p:nvPr/>
        </p:nvSpPr>
        <p:spPr bwMode="auto">
          <a:xfrm>
            <a:off x="4179987" y="1548962"/>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en-US" altLang="zh-CN" sz="1200" b="1">
                <a:solidFill>
                  <a:srgbClr val="0033CC"/>
                </a:solidFill>
                <a:latin typeface="微软雅黑" panose="020B0503020204020204" pitchFamily="34" charset="-122"/>
                <a:ea typeface="微软雅黑" panose="020B0503020204020204" pitchFamily="34" charset="-122"/>
              </a:rPr>
              <a:t>4</a:t>
            </a:r>
            <a:endParaRPr kumimoji="1" lang="en-US" altLang="zh-CN" sz="1200" b="1">
              <a:solidFill>
                <a:srgbClr val="0033CC"/>
              </a:solidFill>
              <a:latin typeface="微软雅黑" panose="020B0503020204020204" pitchFamily="34" charset="-122"/>
              <a:ea typeface="微软雅黑" panose="020B0503020204020204" pitchFamily="34" charset="-122"/>
            </a:endParaRPr>
          </a:p>
        </p:txBody>
      </p:sp>
      <p:sp>
        <p:nvSpPr>
          <p:cNvPr id="38" name="Text Box 37"/>
          <p:cNvSpPr txBox="1">
            <a:spLocks noChangeArrowheads="1"/>
          </p:cNvSpPr>
          <p:nvPr/>
        </p:nvSpPr>
        <p:spPr bwMode="auto">
          <a:xfrm>
            <a:off x="5178684" y="1548962"/>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en-US" altLang="zh-CN" sz="1200" b="1">
                <a:solidFill>
                  <a:srgbClr val="0033CC"/>
                </a:solidFill>
                <a:latin typeface="微软雅黑" panose="020B0503020204020204" pitchFamily="34" charset="-122"/>
                <a:ea typeface="微软雅黑" panose="020B0503020204020204" pitchFamily="34" charset="-122"/>
              </a:rPr>
              <a:t>1</a:t>
            </a:r>
            <a:endParaRPr kumimoji="1" lang="en-US" altLang="zh-CN" sz="1200" b="1">
              <a:solidFill>
                <a:srgbClr val="0033CC"/>
              </a:solidFill>
              <a:latin typeface="微软雅黑" panose="020B0503020204020204" pitchFamily="34" charset="-122"/>
              <a:ea typeface="微软雅黑" panose="020B0503020204020204" pitchFamily="34" charset="-122"/>
            </a:endParaRPr>
          </a:p>
        </p:txBody>
      </p:sp>
      <p:sp>
        <p:nvSpPr>
          <p:cNvPr id="39" name="Text Box 38"/>
          <p:cNvSpPr txBox="1">
            <a:spLocks noChangeArrowheads="1"/>
          </p:cNvSpPr>
          <p:nvPr/>
        </p:nvSpPr>
        <p:spPr bwMode="auto">
          <a:xfrm>
            <a:off x="5551353" y="1548962"/>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en-US" altLang="zh-CN" sz="1200" b="1">
                <a:solidFill>
                  <a:srgbClr val="0033CC"/>
                </a:solidFill>
                <a:latin typeface="微软雅黑" panose="020B0503020204020204" pitchFamily="34" charset="-122"/>
                <a:ea typeface="微软雅黑" panose="020B0503020204020204" pitchFamily="34" charset="-122"/>
              </a:rPr>
              <a:t>1</a:t>
            </a:r>
            <a:endParaRPr kumimoji="1" lang="en-US" altLang="zh-CN" sz="1200" b="1">
              <a:solidFill>
                <a:srgbClr val="0033CC"/>
              </a:solidFill>
              <a:latin typeface="微软雅黑" panose="020B0503020204020204" pitchFamily="34" charset="-122"/>
              <a:ea typeface="微软雅黑" panose="020B0503020204020204" pitchFamily="34" charset="-122"/>
            </a:endParaRPr>
          </a:p>
        </p:txBody>
      </p:sp>
      <p:sp>
        <p:nvSpPr>
          <p:cNvPr id="40" name="Text Box 39"/>
          <p:cNvSpPr txBox="1">
            <a:spLocks noChangeArrowheads="1"/>
          </p:cNvSpPr>
          <p:nvPr/>
        </p:nvSpPr>
        <p:spPr bwMode="auto">
          <a:xfrm>
            <a:off x="6114894" y="1548962"/>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en-US" altLang="zh-CN" sz="1200" b="1">
                <a:solidFill>
                  <a:srgbClr val="0033CC"/>
                </a:solidFill>
                <a:latin typeface="微软雅黑" panose="020B0503020204020204" pitchFamily="34" charset="-122"/>
                <a:ea typeface="微软雅黑" panose="020B0503020204020204" pitchFamily="34" charset="-122"/>
              </a:rPr>
              <a:t>2</a:t>
            </a:r>
            <a:endParaRPr kumimoji="1" lang="en-US" altLang="zh-CN" sz="1200" b="1">
              <a:solidFill>
                <a:srgbClr val="0033CC"/>
              </a:solidFill>
              <a:latin typeface="微软雅黑" panose="020B0503020204020204" pitchFamily="34" charset="-122"/>
              <a:ea typeface="微软雅黑" panose="020B0503020204020204" pitchFamily="34" charset="-122"/>
            </a:endParaRPr>
          </a:p>
        </p:txBody>
      </p:sp>
      <p:sp>
        <p:nvSpPr>
          <p:cNvPr id="41" name="Text Box 40"/>
          <p:cNvSpPr txBox="1">
            <a:spLocks noChangeArrowheads="1"/>
          </p:cNvSpPr>
          <p:nvPr/>
        </p:nvSpPr>
        <p:spPr bwMode="auto">
          <a:xfrm>
            <a:off x="2675689" y="2202833"/>
            <a:ext cx="3738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en-US" altLang="zh-CN" sz="1200" b="1">
                <a:solidFill>
                  <a:srgbClr val="0033CC"/>
                </a:solidFill>
                <a:latin typeface="微软雅黑" panose="020B0503020204020204" pitchFamily="34" charset="-122"/>
                <a:ea typeface="微软雅黑" panose="020B0503020204020204" pitchFamily="34" charset="-122"/>
              </a:rPr>
              <a:t>12</a:t>
            </a:r>
            <a:endParaRPr kumimoji="1" lang="en-US" altLang="zh-CN" sz="1200" b="1">
              <a:solidFill>
                <a:srgbClr val="0033CC"/>
              </a:solidFill>
              <a:latin typeface="微软雅黑" panose="020B0503020204020204" pitchFamily="34" charset="-122"/>
              <a:ea typeface="微软雅黑" panose="020B0503020204020204" pitchFamily="34" charset="-122"/>
            </a:endParaRPr>
          </a:p>
        </p:txBody>
      </p:sp>
      <p:sp>
        <p:nvSpPr>
          <p:cNvPr id="42" name="Text Box 41"/>
          <p:cNvSpPr txBox="1">
            <a:spLocks noChangeArrowheads="1"/>
          </p:cNvSpPr>
          <p:nvPr/>
        </p:nvSpPr>
        <p:spPr bwMode="auto">
          <a:xfrm>
            <a:off x="3584631" y="220598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en-US" altLang="zh-CN" sz="1200" b="1">
                <a:solidFill>
                  <a:srgbClr val="0033CC"/>
                </a:solidFill>
                <a:latin typeface="微软雅黑" panose="020B0503020204020204" pitchFamily="34" charset="-122"/>
                <a:ea typeface="微软雅黑" panose="020B0503020204020204" pitchFamily="34" charset="-122"/>
              </a:rPr>
              <a:t>2</a:t>
            </a:r>
            <a:endParaRPr kumimoji="1" lang="en-US" altLang="zh-CN" sz="1200" b="1">
              <a:solidFill>
                <a:srgbClr val="0033CC"/>
              </a:solidFill>
              <a:latin typeface="微软雅黑" panose="020B0503020204020204" pitchFamily="34" charset="-122"/>
              <a:ea typeface="微软雅黑" panose="020B0503020204020204" pitchFamily="34" charset="-122"/>
            </a:endParaRPr>
          </a:p>
        </p:txBody>
      </p:sp>
      <p:sp>
        <p:nvSpPr>
          <p:cNvPr id="43" name="Text Box 42"/>
          <p:cNvSpPr txBox="1">
            <a:spLocks noChangeArrowheads="1"/>
          </p:cNvSpPr>
          <p:nvPr/>
        </p:nvSpPr>
        <p:spPr bwMode="auto">
          <a:xfrm>
            <a:off x="4461759" y="220598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en-US" altLang="zh-CN" sz="1200" b="1">
                <a:solidFill>
                  <a:srgbClr val="0033CC"/>
                </a:solidFill>
                <a:latin typeface="微软雅黑" panose="020B0503020204020204" pitchFamily="34" charset="-122"/>
                <a:ea typeface="微软雅黑" panose="020B0503020204020204" pitchFamily="34" charset="-122"/>
              </a:rPr>
              <a:t>2</a:t>
            </a:r>
            <a:endParaRPr kumimoji="1" lang="en-US" altLang="zh-CN" sz="1200" b="1">
              <a:solidFill>
                <a:srgbClr val="0033CC"/>
              </a:solidFill>
              <a:latin typeface="微软雅黑" panose="020B0503020204020204" pitchFamily="34" charset="-122"/>
              <a:ea typeface="微软雅黑" panose="020B0503020204020204" pitchFamily="34" charset="-122"/>
            </a:endParaRPr>
          </a:p>
        </p:txBody>
      </p:sp>
      <p:sp>
        <p:nvSpPr>
          <p:cNvPr id="44" name="Text Box 43"/>
          <p:cNvSpPr txBox="1">
            <a:spLocks noChangeArrowheads="1"/>
          </p:cNvSpPr>
          <p:nvPr/>
        </p:nvSpPr>
        <p:spPr bwMode="auto">
          <a:xfrm>
            <a:off x="5227542" y="220598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en-US" altLang="zh-CN" sz="1200" b="1">
                <a:solidFill>
                  <a:srgbClr val="0033CC"/>
                </a:solidFill>
                <a:latin typeface="微软雅黑" panose="020B0503020204020204" pitchFamily="34" charset="-122"/>
                <a:ea typeface="微软雅黑" panose="020B0503020204020204" pitchFamily="34" charset="-122"/>
              </a:rPr>
              <a:t>2</a:t>
            </a:r>
            <a:endParaRPr kumimoji="1" lang="en-US" altLang="zh-CN" sz="1200" b="1">
              <a:solidFill>
                <a:srgbClr val="0033CC"/>
              </a:solidFill>
              <a:latin typeface="微软雅黑" panose="020B0503020204020204" pitchFamily="34" charset="-122"/>
              <a:ea typeface="微软雅黑" panose="020B0503020204020204" pitchFamily="34" charset="-122"/>
            </a:endParaRPr>
          </a:p>
        </p:txBody>
      </p:sp>
      <p:sp>
        <p:nvSpPr>
          <p:cNvPr id="45" name="Text Box 44"/>
          <p:cNvSpPr txBox="1">
            <a:spLocks noChangeArrowheads="1"/>
          </p:cNvSpPr>
          <p:nvPr/>
        </p:nvSpPr>
        <p:spPr bwMode="auto">
          <a:xfrm>
            <a:off x="6098988" y="220598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en-US" altLang="zh-CN" sz="1200" b="1">
                <a:solidFill>
                  <a:srgbClr val="0033CC"/>
                </a:solidFill>
                <a:latin typeface="微软雅黑" panose="020B0503020204020204" pitchFamily="34" charset="-122"/>
                <a:ea typeface="微软雅黑" panose="020B0503020204020204" pitchFamily="34" charset="-122"/>
              </a:rPr>
              <a:t>2</a:t>
            </a:r>
            <a:endParaRPr kumimoji="1" lang="en-US" altLang="zh-CN" sz="1200" b="1">
              <a:solidFill>
                <a:srgbClr val="0033CC"/>
              </a:solidFill>
              <a:latin typeface="微软雅黑" panose="020B0503020204020204" pitchFamily="34" charset="-122"/>
              <a:ea typeface="微软雅黑" panose="020B0503020204020204" pitchFamily="34" charset="-122"/>
            </a:endParaRPr>
          </a:p>
        </p:txBody>
      </p:sp>
      <p:sp>
        <p:nvSpPr>
          <p:cNvPr id="46" name="Text Box 45"/>
          <p:cNvSpPr txBox="1">
            <a:spLocks noChangeArrowheads="1"/>
          </p:cNvSpPr>
          <p:nvPr/>
        </p:nvSpPr>
        <p:spPr bwMode="auto">
          <a:xfrm>
            <a:off x="1957144" y="2202833"/>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zh-CN" altLang="en-US" sz="1200" b="1" dirty="0">
                <a:solidFill>
                  <a:srgbClr val="0033CC"/>
                </a:solidFill>
                <a:latin typeface="微软雅黑" panose="020B0503020204020204" pitchFamily="34" charset="-122"/>
                <a:ea typeface="微软雅黑" panose="020B0503020204020204" pitchFamily="34" charset="-122"/>
              </a:rPr>
              <a:t>字节</a:t>
            </a:r>
            <a:endParaRPr kumimoji="1" lang="zh-CN" altLang="en-US" sz="1200" b="1" dirty="0">
              <a:solidFill>
                <a:srgbClr val="0033CC"/>
              </a:solidFill>
              <a:latin typeface="微软雅黑" panose="020B0503020204020204" pitchFamily="34" charset="-122"/>
              <a:ea typeface="微软雅黑" panose="020B0503020204020204" pitchFamily="34" charset="-122"/>
            </a:endParaRPr>
          </a:p>
        </p:txBody>
      </p:sp>
      <p:sp>
        <p:nvSpPr>
          <p:cNvPr id="47" name="Text Box 46"/>
          <p:cNvSpPr txBox="1">
            <a:spLocks noChangeArrowheads="1"/>
          </p:cNvSpPr>
          <p:nvPr/>
        </p:nvSpPr>
        <p:spPr bwMode="auto">
          <a:xfrm>
            <a:off x="2054337" y="3855965"/>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zh-CN" altLang="en-US" sz="1200" b="1" dirty="0">
                <a:solidFill>
                  <a:srgbClr val="0033CC"/>
                </a:solidFill>
                <a:latin typeface="微软雅黑" panose="020B0503020204020204" pitchFamily="34" charset="-122"/>
                <a:ea typeface="微软雅黑" panose="020B0503020204020204" pitchFamily="34" charset="-122"/>
              </a:rPr>
              <a:t>发送在前</a:t>
            </a:r>
            <a:endParaRPr kumimoji="1" lang="zh-CN" altLang="en-US" sz="1200" b="1" dirty="0">
              <a:solidFill>
                <a:srgbClr val="0033CC"/>
              </a:solidFill>
              <a:latin typeface="微软雅黑" panose="020B0503020204020204" pitchFamily="34" charset="-122"/>
              <a:ea typeface="微软雅黑" panose="020B0503020204020204" pitchFamily="34" charset="-122"/>
            </a:endParaRPr>
          </a:p>
        </p:txBody>
      </p:sp>
      <p:sp>
        <p:nvSpPr>
          <p:cNvPr id="48" name="Rectangle 48"/>
          <p:cNvSpPr>
            <a:spLocks noChangeArrowheads="1"/>
          </p:cNvSpPr>
          <p:nvPr/>
        </p:nvSpPr>
        <p:spPr bwMode="auto">
          <a:xfrm>
            <a:off x="4443581" y="2985736"/>
            <a:ext cx="3143801" cy="302048"/>
          </a:xfrm>
          <a:prstGeom prst="rect">
            <a:avLst/>
          </a:prstGeom>
          <a:solidFill>
            <a:srgbClr val="66FF99"/>
          </a:solidFill>
          <a:ln w="19050">
            <a:solidFill>
              <a:schemeClr val="tx1"/>
            </a:solidFill>
            <a:miter lim="800000"/>
          </a:ln>
          <a:effec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49" name="Text Box 49"/>
          <p:cNvSpPr txBox="1">
            <a:spLocks noChangeArrowheads="1"/>
          </p:cNvSpPr>
          <p:nvPr/>
        </p:nvSpPr>
        <p:spPr bwMode="auto">
          <a:xfrm>
            <a:off x="5557034" y="3014054"/>
            <a:ext cx="9108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zh-CN" altLang="en-US" sz="1200" b="1">
                <a:latin typeface="微软雅黑" panose="020B0503020204020204" pitchFamily="34" charset="-122"/>
                <a:ea typeface="微软雅黑" panose="020B0503020204020204" pitchFamily="34" charset="-122"/>
              </a:rPr>
              <a:t>数         据</a:t>
            </a:r>
            <a:endParaRPr kumimoji="1" lang="zh-CN" altLang="en-US" sz="1200" b="1">
              <a:latin typeface="微软雅黑" panose="020B0503020204020204" pitchFamily="34" charset="-122"/>
              <a:ea typeface="微软雅黑" panose="020B0503020204020204" pitchFamily="34" charset="-122"/>
            </a:endParaRPr>
          </a:p>
        </p:txBody>
      </p:sp>
      <p:sp>
        <p:nvSpPr>
          <p:cNvPr id="50" name="Text Box 50"/>
          <p:cNvSpPr txBox="1">
            <a:spLocks noChangeArrowheads="1"/>
          </p:cNvSpPr>
          <p:nvPr/>
        </p:nvSpPr>
        <p:spPr bwMode="auto">
          <a:xfrm>
            <a:off x="3770963" y="2995766"/>
            <a:ext cx="58541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zh-CN" altLang="en-US" sz="1200" b="1" dirty="0">
                <a:solidFill>
                  <a:schemeClr val="bg1"/>
                </a:solidFill>
                <a:latin typeface="微软雅黑" panose="020B0503020204020204" pitchFamily="34" charset="-122"/>
                <a:ea typeface="微软雅黑" panose="020B0503020204020204" pitchFamily="34" charset="-122"/>
              </a:rPr>
              <a:t>首  部</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51" name="Text Box 52"/>
          <p:cNvSpPr txBox="1">
            <a:spLocks noChangeArrowheads="1"/>
          </p:cNvSpPr>
          <p:nvPr/>
        </p:nvSpPr>
        <p:spPr bwMode="auto">
          <a:xfrm>
            <a:off x="2312931" y="2985737"/>
            <a:ext cx="13436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en-US" altLang="zh-CN" sz="1200" b="1" dirty="0">
                <a:solidFill>
                  <a:srgbClr val="0033CC"/>
                </a:solidFill>
                <a:latin typeface="微软雅黑" panose="020B0503020204020204" pitchFamily="34" charset="-122"/>
                <a:ea typeface="微软雅黑" panose="020B0503020204020204" pitchFamily="34" charset="-122"/>
              </a:rPr>
              <a:t>UDP </a:t>
            </a:r>
            <a:r>
              <a:rPr kumimoji="1" lang="zh-CN" altLang="en-US" sz="1200" b="1" dirty="0">
                <a:solidFill>
                  <a:srgbClr val="0033CC"/>
                </a:solidFill>
                <a:latin typeface="微软雅黑" panose="020B0503020204020204" pitchFamily="34" charset="-122"/>
                <a:ea typeface="微软雅黑" panose="020B0503020204020204" pitchFamily="34" charset="-122"/>
              </a:rPr>
              <a:t>用户数据报</a:t>
            </a:r>
            <a:endParaRPr kumimoji="1" lang="zh-CN" altLang="en-US" sz="1200" b="1" dirty="0">
              <a:solidFill>
                <a:srgbClr val="0033CC"/>
              </a:solidFill>
              <a:latin typeface="微软雅黑" panose="020B0503020204020204" pitchFamily="34" charset="-122"/>
              <a:ea typeface="微软雅黑" panose="020B0503020204020204" pitchFamily="34" charset="-122"/>
            </a:endParaRPr>
          </a:p>
        </p:txBody>
      </p:sp>
      <p:sp>
        <p:nvSpPr>
          <p:cNvPr id="52" name="Rectangle 4"/>
          <p:cNvSpPr>
            <a:spLocks noChangeArrowheads="1"/>
          </p:cNvSpPr>
          <p:nvPr/>
        </p:nvSpPr>
        <p:spPr bwMode="auto">
          <a:xfrm>
            <a:off x="3673980" y="3294985"/>
            <a:ext cx="3907750" cy="261617"/>
          </a:xfrm>
          <a:prstGeom prst="rect">
            <a:avLst/>
          </a:prstGeom>
          <a:gradFill flip="none" rotWithShape="1">
            <a:gsLst>
              <a:gs pos="0">
                <a:srgbClr val="00B0F0"/>
              </a:gs>
              <a:gs pos="100000">
                <a:srgbClr val="99FFCC"/>
              </a:gs>
            </a:gsLst>
            <a:lin ang="16200000" scaled="1"/>
            <a:tileRect/>
          </a:gradFill>
          <a:ln>
            <a:noFill/>
          </a:ln>
          <a:effectLst/>
        </p:spPr>
        <p:txBody>
          <a:bodyPr wrap="none" lIns="91436" tIns="45718" rIns="91436" bIns="45718" anchor="ctr"/>
          <a:lstStyle/>
          <a:p>
            <a:pPr>
              <a:defRPr/>
            </a:pPr>
            <a:endParaRPr lang="zh-CN" altLang="en-US" sz="1200" b="1" kern="0">
              <a:latin typeface="微软雅黑" panose="020B0503020204020204" pitchFamily="34" charset="-122"/>
              <a:ea typeface="微软雅黑" panose="020B0503020204020204" pitchFamily="34" charset="-122"/>
            </a:endParaRPr>
          </a:p>
        </p:txBody>
      </p:sp>
      <p:sp>
        <p:nvSpPr>
          <p:cNvPr id="53" name="Rectangle 59"/>
          <p:cNvSpPr>
            <a:spLocks noChangeArrowheads="1"/>
          </p:cNvSpPr>
          <p:nvPr/>
        </p:nvSpPr>
        <p:spPr bwMode="auto">
          <a:xfrm>
            <a:off x="3317171" y="2443970"/>
            <a:ext cx="3318773" cy="305195"/>
          </a:xfrm>
          <a:prstGeom prst="rect">
            <a:avLst/>
          </a:prstGeom>
          <a:noFill/>
          <a:ln w="57150">
            <a:solidFill>
              <a:srgbClr val="CC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grpId="0" nodeType="afterEffect">
                                  <p:stCondLst>
                                    <p:cond delay="0"/>
                                  </p:stCondLst>
                                  <p:childTnLst>
                                    <p:anim calcmode="discrete" valueType="str">
                                      <p:cBhvr>
                                        <p:cTn id="6" dur="1000" fill="hold"/>
                                        <p:tgtEl>
                                          <p:spTgt spid="50"/>
                                        </p:tgtEl>
                                        <p:attrNameLst>
                                          <p:attrName>style.visibility</p:attrName>
                                        </p:attrNameLst>
                                      </p:cBhvr>
                                      <p:tavLst>
                                        <p:tav tm="0">
                                          <p:val>
                                            <p:strVal val="hidden"/>
                                          </p:val>
                                        </p:tav>
                                        <p:tav tm="50000">
                                          <p:val>
                                            <p:strVal val="visible"/>
                                          </p:val>
                                        </p:tav>
                                      </p:tavLst>
                                    </p:anim>
                                  </p:childTnLst>
                                </p:cTn>
                              </p:par>
                            </p:childTnLst>
                          </p:cTn>
                        </p:par>
                        <p:par>
                          <p:cTn id="7" fill="hold">
                            <p:stCondLst>
                              <p:cond delay="1000"/>
                            </p:stCondLst>
                            <p:childTnLst>
                              <p:par>
                                <p:cTn id="8" presetID="35" presetClass="emph" presetSubtype="0" repeatCount="4000" fill="hold" grpId="0" nodeType="afterEffect">
                                  <p:stCondLst>
                                    <p:cond delay="250"/>
                                  </p:stCondLst>
                                  <p:childTnLst>
                                    <p:anim calcmode="discrete" valueType="str">
                                      <p:cBhvr>
                                        <p:cTn id="9" dur="10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45146" y="611344"/>
            <a:ext cx="8053711" cy="37764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 name="Text Box 155"/>
          <p:cNvSpPr txBox="1">
            <a:spLocks noChangeArrowheads="1"/>
          </p:cNvSpPr>
          <p:nvPr/>
        </p:nvSpPr>
        <p:spPr bwMode="auto">
          <a:xfrm>
            <a:off x="1288038" y="816315"/>
            <a:ext cx="6593695" cy="634020"/>
          </a:xfrm>
          <a:prstGeom prst="rect">
            <a:avLst/>
          </a:prstGeom>
          <a:solidFill>
            <a:srgbClr val="0000FF"/>
          </a:solidFill>
          <a:ln w="9525">
            <a:noFill/>
            <a:miter lim="800000"/>
          </a:ln>
          <a:effectLst/>
        </p:spPr>
        <p:txBody>
          <a:bodyPr wrap="square" lIns="91436" tIns="45718" rIns="91436" bIns="45718">
            <a:spAutoFit/>
          </a:bodyPr>
          <a:lstStyle/>
          <a:p>
            <a:pPr algn="ctr">
              <a:lnSpc>
                <a:spcPct val="110000"/>
              </a:lnSpc>
            </a:pPr>
            <a:r>
              <a:rPr lang="zh-CN" altLang="en-US" sz="1600" b="1" dirty="0">
                <a:solidFill>
                  <a:schemeClr val="bg1"/>
                </a:solidFill>
                <a:latin typeface="微软雅黑" panose="020B0503020204020204" pitchFamily="34" charset="-122"/>
                <a:ea typeface="微软雅黑" panose="020B0503020204020204" pitchFamily="34" charset="-122"/>
              </a:rPr>
              <a:t>在计算检验和时，临时把 </a:t>
            </a:r>
            <a:r>
              <a:rPr lang="en-US" altLang="zh-CN" sz="1600" b="1" dirty="0">
                <a:solidFill>
                  <a:schemeClr val="bg1"/>
                </a:solidFill>
                <a:latin typeface="微软雅黑" panose="020B0503020204020204" pitchFamily="34" charset="-122"/>
                <a:ea typeface="微软雅黑" panose="020B0503020204020204" pitchFamily="34" charset="-122"/>
              </a:rPr>
              <a:t>12 </a:t>
            </a:r>
            <a:r>
              <a:rPr lang="zh-CN" altLang="en-US" sz="1600" b="1" dirty="0">
                <a:solidFill>
                  <a:schemeClr val="bg1"/>
                </a:solidFill>
                <a:latin typeface="微软雅黑" panose="020B0503020204020204" pitchFamily="34" charset="-122"/>
                <a:ea typeface="微软雅黑" panose="020B0503020204020204" pitchFamily="34" charset="-122"/>
              </a:rPr>
              <a:t>字节的“伪首部”和 </a:t>
            </a:r>
            <a:r>
              <a:rPr lang="en-US" altLang="zh-CN" sz="1600" b="1" dirty="0">
                <a:solidFill>
                  <a:schemeClr val="bg1"/>
                </a:solidFill>
                <a:latin typeface="微软雅黑" panose="020B0503020204020204" pitchFamily="34" charset="-122"/>
                <a:ea typeface="微软雅黑" panose="020B0503020204020204" pitchFamily="34" charset="-122"/>
              </a:rPr>
              <a:t>UDP </a:t>
            </a:r>
            <a:r>
              <a:rPr lang="zh-CN" altLang="en-US" sz="1600" b="1" dirty="0">
                <a:solidFill>
                  <a:schemeClr val="bg1"/>
                </a:solidFill>
                <a:latin typeface="微软雅黑" panose="020B0503020204020204" pitchFamily="34" charset="-122"/>
                <a:ea typeface="微软雅黑" panose="020B0503020204020204" pitchFamily="34" charset="-122"/>
              </a:rPr>
              <a:t>用户数据报连接在一起。伪首部仅仅是为了计算检验和。</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4" name="Rectangle 2"/>
          <p:cNvSpPr>
            <a:spLocks noChangeArrowheads="1"/>
          </p:cNvSpPr>
          <p:nvPr/>
        </p:nvSpPr>
        <p:spPr bwMode="auto">
          <a:xfrm>
            <a:off x="2898378" y="3648253"/>
            <a:ext cx="772600" cy="302048"/>
          </a:xfrm>
          <a:prstGeom prst="rect">
            <a:avLst/>
          </a:prstGeom>
          <a:solidFill>
            <a:srgbClr val="0033CC"/>
          </a:solidFill>
          <a:ln w="19050">
            <a:solidFill>
              <a:schemeClr val="tx1"/>
            </a:solidFill>
            <a:miter lim="800000"/>
          </a:ln>
          <a:effec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5" name="Freeform 3"/>
          <p:cNvSpPr/>
          <p:nvPr/>
        </p:nvSpPr>
        <p:spPr bwMode="auto">
          <a:xfrm>
            <a:off x="3314219" y="2832870"/>
            <a:ext cx="3316500" cy="231247"/>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00B0F0"/>
              </a:gs>
              <a:gs pos="100000">
                <a:srgbClr val="FF99FF"/>
              </a:gs>
            </a:gsLst>
            <a:lin ang="5400000" scaled="1"/>
          </a:gradFill>
          <a:ln>
            <a:noFill/>
          </a:ln>
          <a:effec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7" name="AutoShape 6"/>
          <p:cNvSpPr>
            <a:spLocks noChangeArrowheads="1"/>
          </p:cNvSpPr>
          <p:nvPr/>
        </p:nvSpPr>
        <p:spPr bwMode="auto">
          <a:xfrm>
            <a:off x="2326881" y="3708034"/>
            <a:ext cx="571498" cy="190878"/>
          </a:xfrm>
          <a:prstGeom prst="leftArrow">
            <a:avLst>
              <a:gd name="adj1" fmla="val 50000"/>
              <a:gd name="adj2" fmla="val 69093"/>
            </a:avLst>
          </a:prstGeom>
          <a:solidFill>
            <a:srgbClr val="FFFF00"/>
          </a:solidFill>
          <a:ln w="12700">
            <a:solidFill>
              <a:schemeClr val="tx1"/>
            </a:solidFill>
            <a:miter lim="800000"/>
          </a:ln>
          <a:effec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8" name="Freeform 7"/>
          <p:cNvSpPr/>
          <p:nvPr/>
        </p:nvSpPr>
        <p:spPr bwMode="auto">
          <a:xfrm>
            <a:off x="1912176" y="2160248"/>
            <a:ext cx="4787850" cy="370572"/>
          </a:xfrm>
          <a:custGeom>
            <a:avLst/>
            <a:gdLst>
              <a:gd name="T0" fmla="*/ 0 w 3600"/>
              <a:gd name="T1" fmla="*/ 0 h 432"/>
              <a:gd name="T2" fmla="*/ 3600 w 3600"/>
              <a:gd name="T3" fmla="*/ 0 h 432"/>
              <a:gd name="T4" fmla="*/ 1056 w 3600"/>
              <a:gd name="T5" fmla="*/ 432 h 432"/>
              <a:gd name="T6" fmla="*/ 384 w 3600"/>
              <a:gd name="T7" fmla="*/ 432 h 432"/>
              <a:gd name="T8" fmla="*/ 0 w 3600"/>
              <a:gd name="T9" fmla="*/ 0 h 432"/>
            </a:gdLst>
            <a:ahLst/>
            <a:cxnLst>
              <a:cxn ang="0">
                <a:pos x="T0" y="T1"/>
              </a:cxn>
              <a:cxn ang="0">
                <a:pos x="T2" y="T3"/>
              </a:cxn>
              <a:cxn ang="0">
                <a:pos x="T4" y="T5"/>
              </a:cxn>
              <a:cxn ang="0">
                <a:pos x="T6" y="T7"/>
              </a:cxn>
              <a:cxn ang="0">
                <a:pos x="T8" y="T9"/>
              </a:cxn>
            </a:cxnLst>
            <a:rect l="0" t="0" r="r" b="b"/>
            <a:pathLst>
              <a:path w="3600" h="432">
                <a:moveTo>
                  <a:pt x="0" y="0"/>
                </a:moveTo>
                <a:lnTo>
                  <a:pt x="3600" y="0"/>
                </a:lnTo>
                <a:lnTo>
                  <a:pt x="1056" y="432"/>
                </a:lnTo>
                <a:lnTo>
                  <a:pt x="384" y="432"/>
                </a:lnTo>
                <a:lnTo>
                  <a:pt x="0" y="0"/>
                </a:lnTo>
                <a:close/>
              </a:path>
            </a:pathLst>
          </a:custGeom>
          <a:gradFill rotWithShape="1">
            <a:gsLst>
              <a:gs pos="0">
                <a:srgbClr val="66FF99"/>
              </a:gs>
              <a:gs pos="100000">
                <a:srgbClr val="00B0F0"/>
              </a:gs>
            </a:gsLst>
            <a:lin ang="5400000" scaled="1"/>
          </a:gradFill>
          <a:ln>
            <a:noFill/>
          </a:ln>
          <a:effec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9" name="Rectangle 8"/>
          <p:cNvSpPr>
            <a:spLocks noChangeArrowheads="1"/>
          </p:cNvSpPr>
          <p:nvPr/>
        </p:nvSpPr>
        <p:spPr bwMode="auto">
          <a:xfrm>
            <a:off x="3314219" y="2530822"/>
            <a:ext cx="3316500" cy="302048"/>
          </a:xfrm>
          <a:prstGeom prst="rect">
            <a:avLst/>
          </a:prstGeom>
          <a:solidFill>
            <a:srgbClr val="00FFFF"/>
          </a:solidFill>
          <a:ln w="19050">
            <a:solidFill>
              <a:schemeClr val="tx1"/>
            </a:solidFill>
            <a:miter lim="800000"/>
          </a:ln>
          <a:effec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1" name="Line 10"/>
          <p:cNvSpPr>
            <a:spLocks noChangeShapeType="1"/>
          </p:cNvSpPr>
          <p:nvPr/>
        </p:nvSpPr>
        <p:spPr bwMode="auto">
          <a:xfrm>
            <a:off x="4143628" y="2530822"/>
            <a:ext cx="1136" cy="30204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2" name="Rectangle 11"/>
          <p:cNvSpPr>
            <a:spLocks noChangeArrowheads="1"/>
          </p:cNvSpPr>
          <p:nvPr/>
        </p:nvSpPr>
        <p:spPr bwMode="auto">
          <a:xfrm>
            <a:off x="1915587" y="1858201"/>
            <a:ext cx="4784441" cy="302048"/>
          </a:xfrm>
          <a:prstGeom prst="rect">
            <a:avLst/>
          </a:prstGeom>
          <a:solidFill>
            <a:srgbClr val="99FF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3" name="Line 12"/>
          <p:cNvSpPr>
            <a:spLocks noChangeShapeType="1"/>
          </p:cNvSpPr>
          <p:nvPr/>
        </p:nvSpPr>
        <p:spPr bwMode="auto">
          <a:xfrm>
            <a:off x="3508507" y="1858201"/>
            <a:ext cx="2273" cy="30204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4" name="Line 13"/>
          <p:cNvSpPr>
            <a:spLocks noChangeShapeType="1"/>
          </p:cNvSpPr>
          <p:nvPr/>
        </p:nvSpPr>
        <p:spPr bwMode="auto">
          <a:xfrm>
            <a:off x="4971902" y="2530822"/>
            <a:ext cx="2273" cy="30204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5" name="Line 14"/>
          <p:cNvSpPr>
            <a:spLocks noChangeShapeType="1"/>
          </p:cNvSpPr>
          <p:nvPr/>
        </p:nvSpPr>
        <p:spPr bwMode="auto">
          <a:xfrm>
            <a:off x="5801310" y="2530822"/>
            <a:ext cx="1136" cy="30204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6" name="Freeform 15"/>
          <p:cNvSpPr/>
          <p:nvPr/>
        </p:nvSpPr>
        <p:spPr bwMode="auto">
          <a:xfrm>
            <a:off x="2420049" y="2530822"/>
            <a:ext cx="894172" cy="302048"/>
          </a:xfrm>
          <a:custGeom>
            <a:avLst/>
            <a:gdLst>
              <a:gd name="T0" fmla="*/ 672 w 672"/>
              <a:gd name="T1" fmla="*/ 288 h 288"/>
              <a:gd name="T2" fmla="*/ 0 w 672"/>
              <a:gd name="T3" fmla="*/ 288 h 288"/>
              <a:gd name="T4" fmla="*/ 0 w 672"/>
              <a:gd name="T5" fmla="*/ 0 h 288"/>
              <a:gd name="T6" fmla="*/ 672 w 672"/>
              <a:gd name="T7" fmla="*/ 0 h 288"/>
            </a:gdLst>
            <a:ahLst/>
            <a:cxnLst>
              <a:cxn ang="0">
                <a:pos x="T0" y="T1"/>
              </a:cxn>
              <a:cxn ang="0">
                <a:pos x="T2" y="T3"/>
              </a:cxn>
              <a:cxn ang="0">
                <a:pos x="T4" y="T5"/>
              </a:cxn>
              <a:cxn ang="0">
                <a:pos x="T6" y="T7"/>
              </a:cxn>
            </a:cxnLst>
            <a:rect l="0" t="0" r="r" b="b"/>
            <a:pathLst>
              <a:path w="672" h="288">
                <a:moveTo>
                  <a:pt x="672" y="288"/>
                </a:moveTo>
                <a:lnTo>
                  <a:pt x="0" y="288"/>
                </a:lnTo>
                <a:lnTo>
                  <a:pt x="0" y="0"/>
                </a:lnTo>
                <a:lnTo>
                  <a:pt x="672" y="0"/>
                </a:lnTo>
              </a:path>
            </a:pathLst>
          </a:custGeom>
          <a:solidFill>
            <a:srgbClr val="0000FF"/>
          </a:solidFill>
          <a:ln w="19050" cap="flat" cmpd="sng">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7" name="Text Box 16"/>
          <p:cNvSpPr txBox="1">
            <a:spLocks noChangeArrowheads="1"/>
          </p:cNvSpPr>
          <p:nvPr/>
        </p:nvSpPr>
        <p:spPr bwMode="auto">
          <a:xfrm>
            <a:off x="2522414" y="2537867"/>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zh-CN" altLang="en-US" sz="1200" b="1" dirty="0">
                <a:solidFill>
                  <a:schemeClr val="bg1"/>
                </a:solidFill>
                <a:latin typeface="微软雅黑" panose="020B0503020204020204" pitchFamily="34" charset="-122"/>
                <a:ea typeface="微软雅黑" panose="020B0503020204020204" pitchFamily="34" charset="-122"/>
              </a:rPr>
              <a:t>伪首部</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8" name="Text Box 17"/>
          <p:cNvSpPr txBox="1">
            <a:spLocks noChangeArrowheads="1"/>
          </p:cNvSpPr>
          <p:nvPr/>
        </p:nvSpPr>
        <p:spPr bwMode="auto">
          <a:xfrm>
            <a:off x="3395326" y="2528723"/>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kumimoji="1" lang="zh-CN" altLang="en-US" sz="1200" b="1" dirty="0">
                <a:latin typeface="微软雅黑" panose="020B0503020204020204" pitchFamily="34" charset="-122"/>
                <a:ea typeface="微软雅黑" panose="020B0503020204020204" pitchFamily="34" charset="-122"/>
              </a:rPr>
              <a:t>源端口</a:t>
            </a:r>
            <a:endParaRPr kumimoji="1" lang="zh-CN" altLang="en-US" sz="1200" b="1" dirty="0">
              <a:latin typeface="微软雅黑" panose="020B0503020204020204" pitchFamily="34" charset="-122"/>
              <a:ea typeface="微软雅黑" panose="020B0503020204020204" pitchFamily="34" charset="-122"/>
            </a:endParaRPr>
          </a:p>
        </p:txBody>
      </p:sp>
      <p:sp>
        <p:nvSpPr>
          <p:cNvPr id="19" name="Text Box 18"/>
          <p:cNvSpPr txBox="1">
            <a:spLocks noChangeArrowheads="1"/>
          </p:cNvSpPr>
          <p:nvPr/>
        </p:nvSpPr>
        <p:spPr bwMode="auto">
          <a:xfrm>
            <a:off x="4147310" y="2528723"/>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zh-CN" altLang="en-US" sz="1200" b="1" dirty="0">
                <a:latin typeface="微软雅黑" panose="020B0503020204020204" pitchFamily="34" charset="-122"/>
                <a:ea typeface="微软雅黑" panose="020B0503020204020204" pitchFamily="34" charset="-122"/>
              </a:rPr>
              <a:t>目的端口</a:t>
            </a:r>
            <a:endParaRPr kumimoji="1" lang="zh-CN" altLang="en-US" sz="1200" b="1" dirty="0">
              <a:latin typeface="微软雅黑" panose="020B0503020204020204" pitchFamily="34" charset="-122"/>
              <a:ea typeface="微软雅黑" panose="020B0503020204020204" pitchFamily="34" charset="-122"/>
            </a:endParaRPr>
          </a:p>
        </p:txBody>
      </p:sp>
      <p:sp>
        <p:nvSpPr>
          <p:cNvPr id="20" name="Text Box 19"/>
          <p:cNvSpPr txBox="1">
            <a:spLocks noChangeArrowheads="1"/>
          </p:cNvSpPr>
          <p:nvPr/>
        </p:nvSpPr>
        <p:spPr bwMode="auto">
          <a:xfrm>
            <a:off x="5102834" y="2527675"/>
            <a:ext cx="58541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zh-CN" altLang="en-US" sz="1200" b="1">
                <a:latin typeface="微软雅黑" panose="020B0503020204020204" pitchFamily="34" charset="-122"/>
                <a:ea typeface="微软雅黑" panose="020B0503020204020204" pitchFamily="34" charset="-122"/>
              </a:rPr>
              <a:t>长  度</a:t>
            </a:r>
            <a:endParaRPr kumimoji="1" lang="zh-CN" altLang="en-US" sz="1200" b="1">
              <a:latin typeface="微软雅黑" panose="020B0503020204020204" pitchFamily="34" charset="-122"/>
              <a:ea typeface="微软雅黑" panose="020B0503020204020204" pitchFamily="34" charset="-122"/>
            </a:endParaRPr>
          </a:p>
        </p:txBody>
      </p:sp>
      <p:sp>
        <p:nvSpPr>
          <p:cNvPr id="21" name="Text Box 20"/>
          <p:cNvSpPr txBox="1">
            <a:spLocks noChangeArrowheads="1"/>
          </p:cNvSpPr>
          <p:nvPr/>
        </p:nvSpPr>
        <p:spPr bwMode="auto">
          <a:xfrm>
            <a:off x="5903731" y="2528723"/>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zh-CN" altLang="en-US" sz="1200" b="1" dirty="0">
                <a:latin typeface="微软雅黑" panose="020B0503020204020204" pitchFamily="34" charset="-122"/>
                <a:ea typeface="微软雅黑" panose="020B0503020204020204" pitchFamily="34" charset="-122"/>
              </a:rPr>
              <a:t>检验和</a:t>
            </a:r>
            <a:endParaRPr kumimoji="1" lang="zh-CN" altLang="en-US" sz="1200" b="1" dirty="0">
              <a:latin typeface="微软雅黑" panose="020B0503020204020204" pitchFamily="34" charset="-122"/>
              <a:ea typeface="微软雅黑" panose="020B0503020204020204" pitchFamily="34" charset="-122"/>
            </a:endParaRPr>
          </a:p>
        </p:txBody>
      </p:sp>
      <p:sp>
        <p:nvSpPr>
          <p:cNvPr id="22" name="Text Box 21"/>
          <p:cNvSpPr txBox="1">
            <a:spLocks noChangeArrowheads="1"/>
          </p:cNvSpPr>
          <p:nvPr/>
        </p:nvSpPr>
        <p:spPr bwMode="auto">
          <a:xfrm>
            <a:off x="5160506" y="3677621"/>
            <a:ext cx="9108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zh-CN" altLang="en-US" sz="1200" b="1">
                <a:latin typeface="微软雅黑" panose="020B0503020204020204" pitchFamily="34" charset="-122"/>
                <a:ea typeface="微软雅黑" panose="020B0503020204020204" pitchFamily="34" charset="-122"/>
              </a:rPr>
              <a:t>数         据</a:t>
            </a:r>
            <a:endParaRPr kumimoji="1" lang="zh-CN" altLang="en-US" sz="1200" b="1">
              <a:latin typeface="微软雅黑" panose="020B0503020204020204" pitchFamily="34" charset="-122"/>
              <a:ea typeface="微软雅黑" panose="020B0503020204020204" pitchFamily="34" charset="-122"/>
            </a:endParaRPr>
          </a:p>
        </p:txBody>
      </p:sp>
      <p:sp>
        <p:nvSpPr>
          <p:cNvPr id="23" name="Text Box 22"/>
          <p:cNvSpPr txBox="1">
            <a:spLocks noChangeArrowheads="1"/>
          </p:cNvSpPr>
          <p:nvPr/>
        </p:nvSpPr>
        <p:spPr bwMode="auto">
          <a:xfrm>
            <a:off x="2982509" y="3668477"/>
            <a:ext cx="58541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zh-CN" altLang="en-US" sz="1200" b="1" dirty="0">
                <a:solidFill>
                  <a:schemeClr val="bg1"/>
                </a:solidFill>
                <a:latin typeface="微软雅黑" panose="020B0503020204020204" pitchFamily="34" charset="-122"/>
                <a:ea typeface="微软雅黑" panose="020B0503020204020204" pitchFamily="34" charset="-122"/>
              </a:rPr>
              <a:t>首  部</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24" name="Line 23"/>
          <p:cNvSpPr>
            <a:spLocks noChangeShapeType="1"/>
          </p:cNvSpPr>
          <p:nvPr/>
        </p:nvSpPr>
        <p:spPr bwMode="auto">
          <a:xfrm>
            <a:off x="5105970" y="1858201"/>
            <a:ext cx="0" cy="30204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5" name="Line 24"/>
          <p:cNvSpPr>
            <a:spLocks noChangeShapeType="1"/>
          </p:cNvSpPr>
          <p:nvPr/>
        </p:nvSpPr>
        <p:spPr bwMode="auto">
          <a:xfrm>
            <a:off x="5487727" y="1858201"/>
            <a:ext cx="1136" cy="30204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6" name="Line 25"/>
          <p:cNvSpPr>
            <a:spLocks noChangeShapeType="1"/>
          </p:cNvSpPr>
          <p:nvPr/>
        </p:nvSpPr>
        <p:spPr bwMode="auto">
          <a:xfrm>
            <a:off x="5869480" y="1858201"/>
            <a:ext cx="0" cy="30204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7" name="Text Box 26"/>
          <p:cNvSpPr txBox="1">
            <a:spLocks noChangeArrowheads="1"/>
          </p:cNvSpPr>
          <p:nvPr/>
        </p:nvSpPr>
        <p:spPr bwMode="auto">
          <a:xfrm>
            <a:off x="5866238" y="1883537"/>
            <a:ext cx="8354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en-US" altLang="zh-CN" sz="1200" b="1" dirty="0">
                <a:latin typeface="微软雅黑" panose="020B0503020204020204" pitchFamily="34" charset="-122"/>
                <a:ea typeface="微软雅黑" panose="020B0503020204020204" pitchFamily="34" charset="-122"/>
              </a:rPr>
              <a:t>UDP</a:t>
            </a:r>
            <a:r>
              <a:rPr kumimoji="1" lang="zh-CN" altLang="en-US" sz="1200" b="1" dirty="0">
                <a:latin typeface="微软雅黑" panose="020B0503020204020204" pitchFamily="34" charset="-122"/>
                <a:ea typeface="微软雅黑" panose="020B0503020204020204" pitchFamily="34" charset="-122"/>
              </a:rPr>
              <a:t>长度</a:t>
            </a:r>
            <a:endParaRPr kumimoji="1" lang="zh-CN" altLang="en-US" sz="1200" b="1" dirty="0">
              <a:latin typeface="微软雅黑" panose="020B0503020204020204" pitchFamily="34" charset="-122"/>
              <a:ea typeface="微软雅黑" panose="020B0503020204020204" pitchFamily="34" charset="-122"/>
            </a:endParaRPr>
          </a:p>
        </p:txBody>
      </p:sp>
      <p:sp>
        <p:nvSpPr>
          <p:cNvPr id="28" name="Text Box 27"/>
          <p:cNvSpPr txBox="1">
            <a:spLocks noChangeArrowheads="1"/>
          </p:cNvSpPr>
          <p:nvPr/>
        </p:nvSpPr>
        <p:spPr bwMode="auto">
          <a:xfrm>
            <a:off x="2229389" y="1883537"/>
            <a:ext cx="8915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zh-CN" altLang="en-US" sz="1200" b="1" dirty="0">
                <a:latin typeface="微软雅黑" panose="020B0503020204020204" pitchFamily="34" charset="-122"/>
                <a:ea typeface="微软雅黑" panose="020B0503020204020204" pitchFamily="34" charset="-122"/>
              </a:rPr>
              <a:t>源 </a:t>
            </a:r>
            <a:r>
              <a:rPr kumimoji="1" lang="en-US" altLang="zh-CN" sz="1200" b="1" dirty="0">
                <a:latin typeface="微软雅黑" panose="020B0503020204020204" pitchFamily="34" charset="-122"/>
                <a:ea typeface="微软雅黑" panose="020B0503020204020204" pitchFamily="34" charset="-122"/>
              </a:rPr>
              <a:t>IP </a:t>
            </a:r>
            <a:r>
              <a:rPr kumimoji="1" lang="zh-CN" altLang="en-US" sz="1200" b="1" dirty="0">
                <a:latin typeface="微软雅黑" panose="020B0503020204020204" pitchFamily="34" charset="-122"/>
                <a:ea typeface="微软雅黑" panose="020B0503020204020204" pitchFamily="34" charset="-122"/>
              </a:rPr>
              <a:t>地址</a:t>
            </a:r>
            <a:endParaRPr kumimoji="1" lang="zh-CN" altLang="en-US" sz="1200" b="1" dirty="0">
              <a:latin typeface="微软雅黑" panose="020B0503020204020204" pitchFamily="34" charset="-122"/>
              <a:ea typeface="微软雅黑" panose="020B0503020204020204" pitchFamily="34" charset="-122"/>
            </a:endParaRPr>
          </a:p>
        </p:txBody>
      </p:sp>
      <p:sp>
        <p:nvSpPr>
          <p:cNvPr id="29" name="Text Box 28"/>
          <p:cNvSpPr txBox="1">
            <a:spLocks noChangeArrowheads="1"/>
          </p:cNvSpPr>
          <p:nvPr/>
        </p:nvSpPr>
        <p:spPr bwMode="auto">
          <a:xfrm>
            <a:off x="3778106" y="1883537"/>
            <a:ext cx="104547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zh-CN" altLang="en-US" sz="1200" b="1" dirty="0">
                <a:latin typeface="微软雅黑" panose="020B0503020204020204" pitchFamily="34" charset="-122"/>
                <a:ea typeface="微软雅黑" panose="020B0503020204020204" pitchFamily="34" charset="-122"/>
              </a:rPr>
              <a:t>目的 </a:t>
            </a:r>
            <a:r>
              <a:rPr kumimoji="1" lang="en-US" altLang="zh-CN" sz="1200" b="1" dirty="0">
                <a:latin typeface="微软雅黑" panose="020B0503020204020204" pitchFamily="34" charset="-122"/>
                <a:ea typeface="微软雅黑" panose="020B0503020204020204" pitchFamily="34" charset="-122"/>
              </a:rPr>
              <a:t>IP </a:t>
            </a:r>
            <a:r>
              <a:rPr kumimoji="1" lang="zh-CN" altLang="en-US" sz="1200" b="1" dirty="0">
                <a:latin typeface="微软雅黑" panose="020B0503020204020204" pitchFamily="34" charset="-122"/>
                <a:ea typeface="微软雅黑" panose="020B0503020204020204" pitchFamily="34" charset="-122"/>
              </a:rPr>
              <a:t>地址</a:t>
            </a:r>
            <a:endParaRPr kumimoji="1" lang="zh-CN" altLang="en-US" sz="1200" b="1" dirty="0">
              <a:latin typeface="微软雅黑" panose="020B0503020204020204" pitchFamily="34" charset="-122"/>
              <a:ea typeface="微软雅黑" panose="020B0503020204020204" pitchFamily="34" charset="-122"/>
            </a:endParaRPr>
          </a:p>
        </p:txBody>
      </p:sp>
      <p:sp>
        <p:nvSpPr>
          <p:cNvPr id="30" name="Text Box 29"/>
          <p:cNvSpPr txBox="1">
            <a:spLocks noChangeArrowheads="1"/>
          </p:cNvSpPr>
          <p:nvPr/>
        </p:nvSpPr>
        <p:spPr bwMode="auto">
          <a:xfrm>
            <a:off x="5178684" y="1883537"/>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en-US" altLang="zh-CN" sz="1200" b="1">
                <a:latin typeface="微软雅黑" panose="020B0503020204020204" pitchFamily="34" charset="-122"/>
                <a:ea typeface="微软雅黑" panose="020B0503020204020204" pitchFamily="34" charset="-122"/>
              </a:rPr>
              <a:t>0</a:t>
            </a:r>
            <a:endParaRPr kumimoji="1" lang="en-US" altLang="zh-CN" sz="1200" b="1">
              <a:latin typeface="微软雅黑" panose="020B0503020204020204" pitchFamily="34" charset="-122"/>
              <a:ea typeface="微软雅黑" panose="020B0503020204020204" pitchFamily="34" charset="-122"/>
            </a:endParaRPr>
          </a:p>
        </p:txBody>
      </p:sp>
      <p:sp>
        <p:nvSpPr>
          <p:cNvPr id="31" name="Text Box 30"/>
          <p:cNvSpPr txBox="1">
            <a:spLocks noChangeArrowheads="1"/>
          </p:cNvSpPr>
          <p:nvPr/>
        </p:nvSpPr>
        <p:spPr bwMode="auto">
          <a:xfrm>
            <a:off x="5488861" y="1883537"/>
            <a:ext cx="3738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en-US" altLang="zh-CN" sz="1200" b="1">
                <a:latin typeface="微软雅黑" panose="020B0503020204020204" pitchFamily="34" charset="-122"/>
                <a:ea typeface="微软雅黑" panose="020B0503020204020204" pitchFamily="34" charset="-122"/>
              </a:rPr>
              <a:t>17</a:t>
            </a:r>
            <a:endParaRPr kumimoji="1" lang="en-US" altLang="zh-CN" sz="1200" b="1">
              <a:latin typeface="微软雅黑" panose="020B0503020204020204" pitchFamily="34" charset="-122"/>
              <a:ea typeface="微软雅黑" panose="020B0503020204020204" pitchFamily="34" charset="-122"/>
            </a:endParaRPr>
          </a:p>
        </p:txBody>
      </p:sp>
      <p:sp>
        <p:nvSpPr>
          <p:cNvPr id="32" name="Line 31"/>
          <p:cNvSpPr>
            <a:spLocks noChangeShapeType="1"/>
          </p:cNvSpPr>
          <p:nvPr/>
        </p:nvSpPr>
        <p:spPr bwMode="auto">
          <a:xfrm>
            <a:off x="2867703" y="4103423"/>
            <a:ext cx="4719679" cy="0"/>
          </a:xfrm>
          <a:prstGeom prst="line">
            <a:avLst/>
          </a:prstGeom>
          <a:noFill/>
          <a:ln w="1270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3" name="Rectangle 32"/>
          <p:cNvSpPr>
            <a:spLocks noChangeArrowheads="1"/>
          </p:cNvSpPr>
          <p:nvPr/>
        </p:nvSpPr>
        <p:spPr bwMode="auto">
          <a:xfrm>
            <a:off x="4717399" y="4001692"/>
            <a:ext cx="839635" cy="1929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4" name="Text Box 33"/>
          <p:cNvSpPr txBox="1">
            <a:spLocks noChangeArrowheads="1"/>
          </p:cNvSpPr>
          <p:nvPr/>
        </p:nvSpPr>
        <p:spPr bwMode="auto">
          <a:xfrm>
            <a:off x="4693592" y="3971705"/>
            <a:ext cx="84510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en-US" altLang="zh-CN" sz="1200" b="1" dirty="0">
                <a:solidFill>
                  <a:srgbClr val="0033CC"/>
                </a:solidFill>
                <a:latin typeface="微软雅黑" panose="020B0503020204020204" pitchFamily="34" charset="-122"/>
                <a:ea typeface="微软雅黑" panose="020B0503020204020204" pitchFamily="34" charset="-122"/>
              </a:rPr>
              <a:t>IP </a:t>
            </a:r>
            <a:r>
              <a:rPr kumimoji="1" lang="zh-CN" altLang="en-US" sz="1200" b="1" dirty="0">
                <a:solidFill>
                  <a:srgbClr val="0033CC"/>
                </a:solidFill>
                <a:latin typeface="微软雅黑" panose="020B0503020204020204" pitchFamily="34" charset="-122"/>
                <a:ea typeface="微软雅黑" panose="020B0503020204020204" pitchFamily="34" charset="-122"/>
              </a:rPr>
              <a:t>数据报</a:t>
            </a:r>
            <a:endParaRPr kumimoji="1" lang="zh-CN" altLang="en-US" sz="1200" b="1" dirty="0">
              <a:solidFill>
                <a:srgbClr val="0033CC"/>
              </a:solidFill>
              <a:latin typeface="微软雅黑" panose="020B0503020204020204" pitchFamily="34" charset="-122"/>
              <a:ea typeface="微软雅黑" panose="020B0503020204020204" pitchFamily="34" charset="-122"/>
            </a:endParaRPr>
          </a:p>
        </p:txBody>
      </p:sp>
      <p:sp>
        <p:nvSpPr>
          <p:cNvPr id="35" name="Text Box 34"/>
          <p:cNvSpPr txBox="1">
            <a:spLocks noChangeArrowheads="1"/>
          </p:cNvSpPr>
          <p:nvPr/>
        </p:nvSpPr>
        <p:spPr bwMode="auto">
          <a:xfrm>
            <a:off x="1480431" y="1642022"/>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zh-CN" altLang="en-US" sz="1200" b="1">
                <a:solidFill>
                  <a:srgbClr val="0033CC"/>
                </a:solidFill>
                <a:latin typeface="微软雅黑" panose="020B0503020204020204" pitchFamily="34" charset="-122"/>
                <a:ea typeface="微软雅黑" panose="020B0503020204020204" pitchFamily="34" charset="-122"/>
              </a:rPr>
              <a:t>字节</a:t>
            </a:r>
            <a:endParaRPr kumimoji="1" lang="zh-CN" altLang="en-US" sz="1200" b="1">
              <a:solidFill>
                <a:srgbClr val="0033CC"/>
              </a:solidFill>
              <a:latin typeface="微软雅黑" panose="020B0503020204020204" pitchFamily="34" charset="-122"/>
              <a:ea typeface="微软雅黑" panose="020B0503020204020204" pitchFamily="34" charset="-122"/>
            </a:endParaRPr>
          </a:p>
        </p:txBody>
      </p:sp>
      <p:sp>
        <p:nvSpPr>
          <p:cNvPr id="36" name="Text Box 35"/>
          <p:cNvSpPr txBox="1">
            <a:spLocks noChangeArrowheads="1"/>
          </p:cNvSpPr>
          <p:nvPr/>
        </p:nvSpPr>
        <p:spPr bwMode="auto">
          <a:xfrm>
            <a:off x="2585931" y="162734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en-US" altLang="zh-CN" sz="1200" b="1">
                <a:solidFill>
                  <a:srgbClr val="0033CC"/>
                </a:solidFill>
                <a:latin typeface="微软雅黑" panose="020B0503020204020204" pitchFamily="34" charset="-122"/>
                <a:ea typeface="微软雅黑" panose="020B0503020204020204" pitchFamily="34" charset="-122"/>
              </a:rPr>
              <a:t>4</a:t>
            </a:r>
            <a:endParaRPr kumimoji="1" lang="en-US" altLang="zh-CN" sz="1200" b="1">
              <a:solidFill>
                <a:srgbClr val="0033CC"/>
              </a:solidFill>
              <a:latin typeface="微软雅黑" panose="020B0503020204020204" pitchFamily="34" charset="-122"/>
              <a:ea typeface="微软雅黑" panose="020B0503020204020204" pitchFamily="34" charset="-122"/>
            </a:endParaRPr>
          </a:p>
        </p:txBody>
      </p:sp>
      <p:sp>
        <p:nvSpPr>
          <p:cNvPr id="37" name="Text Box 36"/>
          <p:cNvSpPr txBox="1">
            <a:spLocks noChangeArrowheads="1"/>
          </p:cNvSpPr>
          <p:nvPr/>
        </p:nvSpPr>
        <p:spPr bwMode="auto">
          <a:xfrm>
            <a:off x="4179987" y="162734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en-US" altLang="zh-CN" sz="1200" b="1">
                <a:solidFill>
                  <a:srgbClr val="0033CC"/>
                </a:solidFill>
                <a:latin typeface="微软雅黑" panose="020B0503020204020204" pitchFamily="34" charset="-122"/>
                <a:ea typeface="微软雅黑" panose="020B0503020204020204" pitchFamily="34" charset="-122"/>
              </a:rPr>
              <a:t>4</a:t>
            </a:r>
            <a:endParaRPr kumimoji="1" lang="en-US" altLang="zh-CN" sz="1200" b="1">
              <a:solidFill>
                <a:srgbClr val="0033CC"/>
              </a:solidFill>
              <a:latin typeface="微软雅黑" panose="020B0503020204020204" pitchFamily="34" charset="-122"/>
              <a:ea typeface="微软雅黑" panose="020B0503020204020204" pitchFamily="34" charset="-122"/>
            </a:endParaRPr>
          </a:p>
        </p:txBody>
      </p:sp>
      <p:sp>
        <p:nvSpPr>
          <p:cNvPr id="38" name="Text Box 37"/>
          <p:cNvSpPr txBox="1">
            <a:spLocks noChangeArrowheads="1"/>
          </p:cNvSpPr>
          <p:nvPr/>
        </p:nvSpPr>
        <p:spPr bwMode="auto">
          <a:xfrm>
            <a:off x="5178684" y="162734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en-US" altLang="zh-CN" sz="1200" b="1">
                <a:solidFill>
                  <a:srgbClr val="0033CC"/>
                </a:solidFill>
                <a:latin typeface="微软雅黑" panose="020B0503020204020204" pitchFamily="34" charset="-122"/>
                <a:ea typeface="微软雅黑" panose="020B0503020204020204" pitchFamily="34" charset="-122"/>
              </a:rPr>
              <a:t>1</a:t>
            </a:r>
            <a:endParaRPr kumimoji="1" lang="en-US" altLang="zh-CN" sz="1200" b="1">
              <a:solidFill>
                <a:srgbClr val="0033CC"/>
              </a:solidFill>
              <a:latin typeface="微软雅黑" panose="020B0503020204020204" pitchFamily="34" charset="-122"/>
              <a:ea typeface="微软雅黑" panose="020B0503020204020204" pitchFamily="34" charset="-122"/>
            </a:endParaRPr>
          </a:p>
        </p:txBody>
      </p:sp>
      <p:sp>
        <p:nvSpPr>
          <p:cNvPr id="39" name="Text Box 38"/>
          <p:cNvSpPr txBox="1">
            <a:spLocks noChangeArrowheads="1"/>
          </p:cNvSpPr>
          <p:nvPr/>
        </p:nvSpPr>
        <p:spPr bwMode="auto">
          <a:xfrm>
            <a:off x="5551353" y="162734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en-US" altLang="zh-CN" sz="1200" b="1">
                <a:solidFill>
                  <a:srgbClr val="0033CC"/>
                </a:solidFill>
                <a:latin typeface="微软雅黑" panose="020B0503020204020204" pitchFamily="34" charset="-122"/>
                <a:ea typeface="微软雅黑" panose="020B0503020204020204" pitchFamily="34" charset="-122"/>
              </a:rPr>
              <a:t>1</a:t>
            </a:r>
            <a:endParaRPr kumimoji="1" lang="en-US" altLang="zh-CN" sz="1200" b="1">
              <a:solidFill>
                <a:srgbClr val="0033CC"/>
              </a:solidFill>
              <a:latin typeface="微软雅黑" panose="020B0503020204020204" pitchFamily="34" charset="-122"/>
              <a:ea typeface="微软雅黑" panose="020B0503020204020204" pitchFamily="34" charset="-122"/>
            </a:endParaRPr>
          </a:p>
        </p:txBody>
      </p:sp>
      <p:sp>
        <p:nvSpPr>
          <p:cNvPr id="40" name="Text Box 39"/>
          <p:cNvSpPr txBox="1">
            <a:spLocks noChangeArrowheads="1"/>
          </p:cNvSpPr>
          <p:nvPr/>
        </p:nvSpPr>
        <p:spPr bwMode="auto">
          <a:xfrm>
            <a:off x="6114894" y="162734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en-US" altLang="zh-CN" sz="1200" b="1">
                <a:solidFill>
                  <a:srgbClr val="0033CC"/>
                </a:solidFill>
                <a:latin typeface="微软雅黑" panose="020B0503020204020204" pitchFamily="34" charset="-122"/>
                <a:ea typeface="微软雅黑" panose="020B0503020204020204" pitchFamily="34" charset="-122"/>
              </a:rPr>
              <a:t>2</a:t>
            </a:r>
            <a:endParaRPr kumimoji="1" lang="en-US" altLang="zh-CN" sz="1200" b="1">
              <a:solidFill>
                <a:srgbClr val="0033CC"/>
              </a:solidFill>
              <a:latin typeface="微软雅黑" panose="020B0503020204020204" pitchFamily="34" charset="-122"/>
              <a:ea typeface="微软雅黑" panose="020B0503020204020204" pitchFamily="34" charset="-122"/>
            </a:endParaRPr>
          </a:p>
        </p:txBody>
      </p:sp>
      <p:sp>
        <p:nvSpPr>
          <p:cNvPr id="41" name="Text Box 40"/>
          <p:cNvSpPr txBox="1">
            <a:spLocks noChangeArrowheads="1"/>
          </p:cNvSpPr>
          <p:nvPr/>
        </p:nvSpPr>
        <p:spPr bwMode="auto">
          <a:xfrm>
            <a:off x="2675689" y="2281211"/>
            <a:ext cx="3738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en-US" altLang="zh-CN" sz="1200" b="1">
                <a:solidFill>
                  <a:srgbClr val="0033CC"/>
                </a:solidFill>
                <a:latin typeface="微软雅黑" panose="020B0503020204020204" pitchFamily="34" charset="-122"/>
                <a:ea typeface="微软雅黑" panose="020B0503020204020204" pitchFamily="34" charset="-122"/>
              </a:rPr>
              <a:t>12</a:t>
            </a:r>
            <a:endParaRPr kumimoji="1" lang="en-US" altLang="zh-CN" sz="1200" b="1">
              <a:solidFill>
                <a:srgbClr val="0033CC"/>
              </a:solidFill>
              <a:latin typeface="微软雅黑" panose="020B0503020204020204" pitchFamily="34" charset="-122"/>
              <a:ea typeface="微软雅黑" panose="020B0503020204020204" pitchFamily="34" charset="-122"/>
            </a:endParaRPr>
          </a:p>
        </p:txBody>
      </p:sp>
      <p:sp>
        <p:nvSpPr>
          <p:cNvPr id="42" name="Text Box 41"/>
          <p:cNvSpPr txBox="1">
            <a:spLocks noChangeArrowheads="1"/>
          </p:cNvSpPr>
          <p:nvPr/>
        </p:nvSpPr>
        <p:spPr bwMode="auto">
          <a:xfrm>
            <a:off x="3584631" y="228435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en-US" altLang="zh-CN" sz="1200" b="1">
                <a:solidFill>
                  <a:srgbClr val="0033CC"/>
                </a:solidFill>
                <a:latin typeface="微软雅黑" panose="020B0503020204020204" pitchFamily="34" charset="-122"/>
                <a:ea typeface="微软雅黑" panose="020B0503020204020204" pitchFamily="34" charset="-122"/>
              </a:rPr>
              <a:t>2</a:t>
            </a:r>
            <a:endParaRPr kumimoji="1" lang="en-US" altLang="zh-CN" sz="1200" b="1">
              <a:solidFill>
                <a:srgbClr val="0033CC"/>
              </a:solidFill>
              <a:latin typeface="微软雅黑" panose="020B0503020204020204" pitchFamily="34" charset="-122"/>
              <a:ea typeface="微软雅黑" panose="020B0503020204020204" pitchFamily="34" charset="-122"/>
            </a:endParaRPr>
          </a:p>
        </p:txBody>
      </p:sp>
      <p:sp>
        <p:nvSpPr>
          <p:cNvPr id="43" name="Text Box 42"/>
          <p:cNvSpPr txBox="1">
            <a:spLocks noChangeArrowheads="1"/>
          </p:cNvSpPr>
          <p:nvPr/>
        </p:nvSpPr>
        <p:spPr bwMode="auto">
          <a:xfrm>
            <a:off x="4461759" y="228435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en-US" altLang="zh-CN" sz="1200" b="1">
                <a:solidFill>
                  <a:srgbClr val="0033CC"/>
                </a:solidFill>
                <a:latin typeface="微软雅黑" panose="020B0503020204020204" pitchFamily="34" charset="-122"/>
                <a:ea typeface="微软雅黑" panose="020B0503020204020204" pitchFamily="34" charset="-122"/>
              </a:rPr>
              <a:t>2</a:t>
            </a:r>
            <a:endParaRPr kumimoji="1" lang="en-US" altLang="zh-CN" sz="1200" b="1">
              <a:solidFill>
                <a:srgbClr val="0033CC"/>
              </a:solidFill>
              <a:latin typeface="微软雅黑" panose="020B0503020204020204" pitchFamily="34" charset="-122"/>
              <a:ea typeface="微软雅黑" panose="020B0503020204020204" pitchFamily="34" charset="-122"/>
            </a:endParaRPr>
          </a:p>
        </p:txBody>
      </p:sp>
      <p:sp>
        <p:nvSpPr>
          <p:cNvPr id="44" name="Text Box 43"/>
          <p:cNvSpPr txBox="1">
            <a:spLocks noChangeArrowheads="1"/>
          </p:cNvSpPr>
          <p:nvPr/>
        </p:nvSpPr>
        <p:spPr bwMode="auto">
          <a:xfrm>
            <a:off x="5227542" y="228435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en-US" altLang="zh-CN" sz="1200" b="1">
                <a:solidFill>
                  <a:srgbClr val="0033CC"/>
                </a:solidFill>
                <a:latin typeface="微软雅黑" panose="020B0503020204020204" pitchFamily="34" charset="-122"/>
                <a:ea typeface="微软雅黑" panose="020B0503020204020204" pitchFamily="34" charset="-122"/>
              </a:rPr>
              <a:t>2</a:t>
            </a:r>
            <a:endParaRPr kumimoji="1" lang="en-US" altLang="zh-CN" sz="1200" b="1">
              <a:solidFill>
                <a:srgbClr val="0033CC"/>
              </a:solidFill>
              <a:latin typeface="微软雅黑" panose="020B0503020204020204" pitchFamily="34" charset="-122"/>
              <a:ea typeface="微软雅黑" panose="020B0503020204020204" pitchFamily="34" charset="-122"/>
            </a:endParaRPr>
          </a:p>
        </p:txBody>
      </p:sp>
      <p:sp>
        <p:nvSpPr>
          <p:cNvPr id="45" name="Text Box 44"/>
          <p:cNvSpPr txBox="1">
            <a:spLocks noChangeArrowheads="1"/>
          </p:cNvSpPr>
          <p:nvPr/>
        </p:nvSpPr>
        <p:spPr bwMode="auto">
          <a:xfrm>
            <a:off x="6098988" y="228435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en-US" altLang="zh-CN" sz="1200" b="1">
                <a:solidFill>
                  <a:srgbClr val="0033CC"/>
                </a:solidFill>
                <a:latin typeface="微软雅黑" panose="020B0503020204020204" pitchFamily="34" charset="-122"/>
                <a:ea typeface="微软雅黑" panose="020B0503020204020204" pitchFamily="34" charset="-122"/>
              </a:rPr>
              <a:t>2</a:t>
            </a:r>
            <a:endParaRPr kumimoji="1" lang="en-US" altLang="zh-CN" sz="1200" b="1">
              <a:solidFill>
                <a:srgbClr val="0033CC"/>
              </a:solidFill>
              <a:latin typeface="微软雅黑" panose="020B0503020204020204" pitchFamily="34" charset="-122"/>
              <a:ea typeface="微软雅黑" panose="020B0503020204020204" pitchFamily="34" charset="-122"/>
            </a:endParaRPr>
          </a:p>
        </p:txBody>
      </p:sp>
      <p:sp>
        <p:nvSpPr>
          <p:cNvPr id="46" name="Text Box 45"/>
          <p:cNvSpPr txBox="1">
            <a:spLocks noChangeArrowheads="1"/>
          </p:cNvSpPr>
          <p:nvPr/>
        </p:nvSpPr>
        <p:spPr bwMode="auto">
          <a:xfrm>
            <a:off x="1957144" y="2281211"/>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zh-CN" altLang="en-US" sz="1200" b="1" dirty="0">
                <a:solidFill>
                  <a:srgbClr val="0033CC"/>
                </a:solidFill>
                <a:latin typeface="微软雅黑" panose="020B0503020204020204" pitchFamily="34" charset="-122"/>
                <a:ea typeface="微软雅黑" panose="020B0503020204020204" pitchFamily="34" charset="-122"/>
              </a:rPr>
              <a:t>字节</a:t>
            </a:r>
            <a:endParaRPr kumimoji="1" lang="zh-CN" altLang="en-US" sz="1200" b="1" dirty="0">
              <a:solidFill>
                <a:srgbClr val="0033CC"/>
              </a:solidFill>
              <a:latin typeface="微软雅黑" panose="020B0503020204020204" pitchFamily="34" charset="-122"/>
              <a:ea typeface="微软雅黑" panose="020B0503020204020204" pitchFamily="34" charset="-122"/>
            </a:endParaRPr>
          </a:p>
        </p:txBody>
      </p:sp>
      <p:sp>
        <p:nvSpPr>
          <p:cNvPr id="47" name="Text Box 46"/>
          <p:cNvSpPr txBox="1">
            <a:spLocks noChangeArrowheads="1"/>
          </p:cNvSpPr>
          <p:nvPr/>
        </p:nvSpPr>
        <p:spPr bwMode="auto">
          <a:xfrm>
            <a:off x="2054337" y="3947405"/>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zh-CN" altLang="en-US" sz="1200" b="1" dirty="0">
                <a:solidFill>
                  <a:srgbClr val="0033CC"/>
                </a:solidFill>
                <a:latin typeface="微软雅黑" panose="020B0503020204020204" pitchFamily="34" charset="-122"/>
                <a:ea typeface="微软雅黑" panose="020B0503020204020204" pitchFamily="34" charset="-122"/>
              </a:rPr>
              <a:t>发送在前</a:t>
            </a:r>
            <a:endParaRPr kumimoji="1" lang="zh-CN" altLang="en-US" sz="1200" b="1" dirty="0">
              <a:solidFill>
                <a:srgbClr val="0033CC"/>
              </a:solidFill>
              <a:latin typeface="微软雅黑" panose="020B0503020204020204" pitchFamily="34" charset="-122"/>
              <a:ea typeface="微软雅黑" panose="020B0503020204020204" pitchFamily="34" charset="-122"/>
            </a:endParaRPr>
          </a:p>
        </p:txBody>
      </p:sp>
      <p:sp>
        <p:nvSpPr>
          <p:cNvPr id="49" name="Text Box 49"/>
          <p:cNvSpPr txBox="1">
            <a:spLocks noChangeArrowheads="1"/>
          </p:cNvSpPr>
          <p:nvPr/>
        </p:nvSpPr>
        <p:spPr bwMode="auto">
          <a:xfrm>
            <a:off x="5557034" y="3092432"/>
            <a:ext cx="9108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zh-CN" altLang="en-US" sz="1200" b="1">
                <a:latin typeface="微软雅黑" panose="020B0503020204020204" pitchFamily="34" charset="-122"/>
                <a:ea typeface="微软雅黑" panose="020B0503020204020204" pitchFamily="34" charset="-122"/>
              </a:rPr>
              <a:t>数         据</a:t>
            </a:r>
            <a:endParaRPr kumimoji="1" lang="zh-CN" altLang="en-US" sz="1200" b="1">
              <a:latin typeface="微软雅黑" panose="020B0503020204020204" pitchFamily="34" charset="-122"/>
              <a:ea typeface="微软雅黑" panose="020B0503020204020204" pitchFamily="34" charset="-122"/>
            </a:endParaRPr>
          </a:p>
        </p:txBody>
      </p:sp>
      <p:sp>
        <p:nvSpPr>
          <p:cNvPr id="50" name="Text Box 50"/>
          <p:cNvSpPr txBox="1">
            <a:spLocks noChangeArrowheads="1"/>
          </p:cNvSpPr>
          <p:nvPr/>
        </p:nvSpPr>
        <p:spPr bwMode="auto">
          <a:xfrm>
            <a:off x="3770963" y="3074144"/>
            <a:ext cx="58541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zh-CN" altLang="en-US" sz="1200" b="1" dirty="0">
                <a:solidFill>
                  <a:schemeClr val="bg1"/>
                </a:solidFill>
                <a:latin typeface="微软雅黑" panose="020B0503020204020204" pitchFamily="34" charset="-122"/>
                <a:ea typeface="微软雅黑" panose="020B0503020204020204" pitchFamily="34" charset="-122"/>
              </a:rPr>
              <a:t>首  部</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51" name="Text Box 52"/>
          <p:cNvSpPr txBox="1">
            <a:spLocks noChangeArrowheads="1"/>
          </p:cNvSpPr>
          <p:nvPr/>
        </p:nvSpPr>
        <p:spPr bwMode="auto">
          <a:xfrm>
            <a:off x="2312931" y="3064115"/>
            <a:ext cx="13436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en-US" altLang="zh-CN" sz="1200" b="1" dirty="0">
                <a:solidFill>
                  <a:srgbClr val="0033CC"/>
                </a:solidFill>
                <a:latin typeface="微软雅黑" panose="020B0503020204020204" pitchFamily="34" charset="-122"/>
                <a:ea typeface="微软雅黑" panose="020B0503020204020204" pitchFamily="34" charset="-122"/>
              </a:rPr>
              <a:t>UDP </a:t>
            </a:r>
            <a:r>
              <a:rPr kumimoji="1" lang="zh-CN" altLang="en-US" sz="1200" b="1" dirty="0">
                <a:solidFill>
                  <a:srgbClr val="0033CC"/>
                </a:solidFill>
                <a:latin typeface="微软雅黑" panose="020B0503020204020204" pitchFamily="34" charset="-122"/>
                <a:ea typeface="微软雅黑" panose="020B0503020204020204" pitchFamily="34" charset="-122"/>
              </a:rPr>
              <a:t>用户数据报</a:t>
            </a:r>
            <a:endParaRPr kumimoji="1" lang="zh-CN" altLang="en-US" sz="1200" b="1" dirty="0">
              <a:solidFill>
                <a:srgbClr val="0033CC"/>
              </a:solidFill>
              <a:latin typeface="微软雅黑" panose="020B0503020204020204" pitchFamily="34" charset="-122"/>
              <a:ea typeface="微软雅黑" panose="020B0503020204020204" pitchFamily="34" charset="-122"/>
            </a:endParaRPr>
          </a:p>
        </p:txBody>
      </p:sp>
      <p:sp>
        <p:nvSpPr>
          <p:cNvPr id="52" name="Rectangle 4"/>
          <p:cNvSpPr>
            <a:spLocks noChangeArrowheads="1"/>
          </p:cNvSpPr>
          <p:nvPr/>
        </p:nvSpPr>
        <p:spPr bwMode="auto">
          <a:xfrm>
            <a:off x="3673980" y="3373345"/>
            <a:ext cx="3907750" cy="287779"/>
          </a:xfrm>
          <a:prstGeom prst="rect">
            <a:avLst/>
          </a:prstGeom>
          <a:gradFill flip="none" rotWithShape="1">
            <a:gsLst>
              <a:gs pos="0">
                <a:srgbClr val="00FFFF"/>
              </a:gs>
              <a:gs pos="100000">
                <a:srgbClr val="00B0F0"/>
              </a:gs>
            </a:gsLst>
            <a:lin ang="16200000" scaled="1"/>
            <a:tileRect/>
          </a:gradFill>
          <a:ln>
            <a:noFill/>
          </a:ln>
          <a:effectLst/>
        </p:spPr>
        <p:txBody>
          <a:bodyPr wrap="none" lIns="91436" tIns="45718" rIns="91436" bIns="45718" anchor="ctr"/>
          <a:lstStyle/>
          <a:p>
            <a:pPr>
              <a:defRPr/>
            </a:pPr>
            <a:endParaRPr lang="zh-CN" altLang="en-US" sz="1200" b="1" kern="0">
              <a:latin typeface="微软雅黑" panose="020B0503020204020204" pitchFamily="34" charset="-122"/>
              <a:ea typeface="微软雅黑" panose="020B0503020204020204" pitchFamily="34" charset="-122"/>
            </a:endParaRPr>
          </a:p>
        </p:txBody>
      </p:sp>
      <p:sp>
        <p:nvSpPr>
          <p:cNvPr id="53" name="Rectangle 59"/>
          <p:cNvSpPr>
            <a:spLocks noChangeArrowheads="1"/>
          </p:cNvSpPr>
          <p:nvPr/>
        </p:nvSpPr>
        <p:spPr bwMode="auto">
          <a:xfrm flipH="1">
            <a:off x="2420050" y="2522348"/>
            <a:ext cx="897122" cy="305195"/>
          </a:xfrm>
          <a:prstGeom prst="rect">
            <a:avLst/>
          </a:prstGeom>
          <a:noFill/>
          <a:ln w="57150">
            <a:solidFill>
              <a:srgbClr val="CC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a:latin typeface="微软雅黑" panose="020B0503020204020204" pitchFamily="34" charset="-122"/>
              <a:ea typeface="微软雅黑" panose="020B0503020204020204" pitchFamily="34" charset="-122"/>
            </a:endParaRPr>
          </a:p>
        </p:txBody>
      </p:sp>
      <p:sp>
        <p:nvSpPr>
          <p:cNvPr id="10" name="Rectangle 9"/>
          <p:cNvSpPr>
            <a:spLocks noChangeArrowheads="1"/>
          </p:cNvSpPr>
          <p:nvPr/>
        </p:nvSpPr>
        <p:spPr bwMode="auto">
          <a:xfrm>
            <a:off x="3670979" y="3650353"/>
            <a:ext cx="3916401" cy="302048"/>
          </a:xfrm>
          <a:prstGeom prst="rect">
            <a:avLst/>
          </a:prstGeom>
          <a:solidFill>
            <a:srgbClr val="00FFFF"/>
          </a:solidFill>
          <a:ln w="19050">
            <a:solidFill>
              <a:schemeClr val="tx1"/>
            </a:solidFill>
            <a:miter lim="800000"/>
          </a:ln>
          <a:effec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48" name="Rectangle 48"/>
          <p:cNvSpPr>
            <a:spLocks noChangeArrowheads="1"/>
          </p:cNvSpPr>
          <p:nvPr/>
        </p:nvSpPr>
        <p:spPr bwMode="auto">
          <a:xfrm>
            <a:off x="4443581" y="3064114"/>
            <a:ext cx="3143801" cy="302048"/>
          </a:xfrm>
          <a:prstGeom prst="rect">
            <a:avLst/>
          </a:prstGeom>
          <a:solidFill>
            <a:srgbClr val="66FF99"/>
          </a:solidFill>
          <a:ln w="19050">
            <a:solidFill>
              <a:schemeClr val="tx1"/>
            </a:solidFill>
            <a:miter lim="800000"/>
          </a:ln>
          <a:effec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6" name="Rectangle 4"/>
          <p:cNvSpPr>
            <a:spLocks noChangeArrowheads="1"/>
          </p:cNvSpPr>
          <p:nvPr/>
        </p:nvSpPr>
        <p:spPr bwMode="auto">
          <a:xfrm>
            <a:off x="3669844" y="3064114"/>
            <a:ext cx="773737" cy="302048"/>
          </a:xfrm>
          <a:prstGeom prst="rect">
            <a:avLst/>
          </a:prstGeom>
          <a:solidFill>
            <a:srgbClr val="CC00CC"/>
          </a:solidFill>
          <a:ln w="19050">
            <a:solidFill>
              <a:schemeClr val="tx1"/>
            </a:solidFill>
            <a:miter lim="800000"/>
          </a:ln>
          <a:effec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250"/>
                                  </p:stCondLst>
                                  <p:endCondLst>
                                    <p:cond evt="onNext" delay="0">
                                      <p:tgtEl>
                                        <p:sldTgt/>
                                      </p:tgtEl>
                                    </p:cond>
                                  </p:endCondLst>
                                  <p:childTnLst>
                                    <p:anim calcmode="discrete" valueType="str">
                                      <p:cBhvr>
                                        <p:cTn id="6" dur="10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6" y="628209"/>
            <a:ext cx="8053711"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3" name="Rectangle 6"/>
          <p:cNvSpPr>
            <a:spLocks noChangeArrowheads="1"/>
          </p:cNvSpPr>
          <p:nvPr/>
        </p:nvSpPr>
        <p:spPr bwMode="auto">
          <a:xfrm>
            <a:off x="3126103" y="605119"/>
            <a:ext cx="287450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schemeClr val="bg1"/>
                </a:solidFill>
                <a:ea typeface="微软雅黑" panose="020B0503020204020204" pitchFamily="34" charset="-122"/>
              </a:rPr>
              <a:t>计算 </a:t>
            </a:r>
            <a:r>
              <a:rPr lang="en-US" altLang="zh-CN" sz="2000" b="1" dirty="0">
                <a:solidFill>
                  <a:schemeClr val="bg1"/>
                </a:solidFill>
                <a:ea typeface="微软雅黑" panose="020B0503020204020204" pitchFamily="34" charset="-122"/>
              </a:rPr>
              <a:t>UDP </a:t>
            </a:r>
            <a:r>
              <a:rPr lang="zh-CN" altLang="en-US" sz="2000" b="1" dirty="0">
                <a:solidFill>
                  <a:schemeClr val="bg1"/>
                </a:solidFill>
                <a:ea typeface="微软雅黑" panose="020B0503020204020204" pitchFamily="34" charset="-122"/>
              </a:rPr>
              <a:t>检验和的例子</a:t>
            </a:r>
            <a:endParaRPr lang="zh-CN" altLang="en-US" sz="2000" b="1" dirty="0">
              <a:solidFill>
                <a:schemeClr val="bg1"/>
              </a:solidFill>
              <a:ea typeface="微软雅黑" panose="020B0503020204020204" pitchFamily="34" charset="-122"/>
            </a:endParaRPr>
          </a:p>
        </p:txBody>
      </p:sp>
      <p:sp>
        <p:nvSpPr>
          <p:cNvPr id="4" name="圆角矩形 3"/>
          <p:cNvSpPr/>
          <p:nvPr/>
        </p:nvSpPr>
        <p:spPr>
          <a:xfrm>
            <a:off x="545146" y="1069850"/>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42" name="组合 41"/>
          <p:cNvGrpSpPr/>
          <p:nvPr/>
        </p:nvGrpSpPr>
        <p:grpSpPr>
          <a:xfrm>
            <a:off x="2809247" y="1099294"/>
            <a:ext cx="4838721" cy="3287054"/>
            <a:chOff x="2662943" y="1099293"/>
            <a:chExt cx="4838721" cy="3287054"/>
          </a:xfrm>
        </p:grpSpPr>
        <p:sp>
          <p:nvSpPr>
            <p:cNvPr id="7" name="Text Box 7"/>
            <p:cNvSpPr txBox="1">
              <a:spLocks noChangeArrowheads="1"/>
            </p:cNvSpPr>
            <p:nvPr/>
          </p:nvSpPr>
          <p:spPr bwMode="auto">
            <a:xfrm>
              <a:off x="4320743" y="1099293"/>
              <a:ext cx="3180921" cy="328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1200" b="1" dirty="0">
                  <a:solidFill>
                    <a:srgbClr val="0000FF"/>
                  </a:solidFill>
                  <a:latin typeface="微软雅黑" panose="020B0503020204020204" pitchFamily="34" charset="-122"/>
                  <a:ea typeface="微软雅黑" panose="020B0503020204020204" pitchFamily="34" charset="-122"/>
                </a:rPr>
                <a:t>10011001 00010011  →  153.19</a:t>
              </a:r>
              <a:endParaRPr kumimoji="1" lang="en-US" altLang="zh-CN" sz="1200" b="1" dirty="0">
                <a:solidFill>
                  <a:srgbClr val="0000FF"/>
                </a:solidFill>
                <a:latin typeface="微软雅黑" panose="020B0503020204020204" pitchFamily="34" charset="-122"/>
                <a:ea typeface="微软雅黑" panose="020B0503020204020204" pitchFamily="34" charset="-122"/>
              </a:endParaRPr>
            </a:p>
            <a:p>
              <a:r>
                <a:rPr kumimoji="1" lang="en-US" altLang="zh-CN" sz="1200" b="1" dirty="0">
                  <a:solidFill>
                    <a:srgbClr val="0000FF"/>
                  </a:solidFill>
                  <a:latin typeface="微软雅黑" panose="020B0503020204020204" pitchFamily="34" charset="-122"/>
                  <a:ea typeface="微软雅黑" panose="020B0503020204020204" pitchFamily="34" charset="-122"/>
                </a:rPr>
                <a:t>00001000 01101000  →  8.104</a:t>
              </a:r>
              <a:endParaRPr kumimoji="1" lang="en-US" altLang="zh-CN" sz="1200" b="1" dirty="0">
                <a:solidFill>
                  <a:srgbClr val="0000FF"/>
                </a:solidFill>
                <a:latin typeface="微软雅黑" panose="020B0503020204020204" pitchFamily="34" charset="-122"/>
                <a:ea typeface="微软雅黑" panose="020B0503020204020204" pitchFamily="34" charset="-122"/>
              </a:endParaRPr>
            </a:p>
            <a:p>
              <a:r>
                <a:rPr kumimoji="1" lang="en-US" altLang="zh-CN" sz="1200" b="1" dirty="0">
                  <a:solidFill>
                    <a:srgbClr val="0000FF"/>
                  </a:solidFill>
                  <a:latin typeface="微软雅黑" panose="020B0503020204020204" pitchFamily="34" charset="-122"/>
                  <a:ea typeface="微软雅黑" panose="020B0503020204020204" pitchFamily="34" charset="-122"/>
                </a:rPr>
                <a:t>10101011 00000011  →  171.3</a:t>
              </a:r>
              <a:endParaRPr kumimoji="1" lang="en-US" altLang="zh-CN" sz="1200" b="1" dirty="0">
                <a:solidFill>
                  <a:srgbClr val="0000FF"/>
                </a:solidFill>
                <a:latin typeface="微软雅黑" panose="020B0503020204020204" pitchFamily="34" charset="-122"/>
                <a:ea typeface="微软雅黑" panose="020B0503020204020204" pitchFamily="34" charset="-122"/>
              </a:endParaRPr>
            </a:p>
            <a:p>
              <a:r>
                <a:rPr kumimoji="1" lang="en-US" altLang="zh-CN" sz="1200" b="1" dirty="0">
                  <a:solidFill>
                    <a:srgbClr val="0000FF"/>
                  </a:solidFill>
                  <a:latin typeface="微软雅黑" panose="020B0503020204020204" pitchFamily="34" charset="-122"/>
                  <a:ea typeface="微软雅黑" panose="020B0503020204020204" pitchFamily="34" charset="-122"/>
                </a:rPr>
                <a:t>00001110 00001011  →  14.11</a:t>
              </a:r>
              <a:endParaRPr kumimoji="1" lang="en-US" altLang="zh-CN" sz="1200" b="1" dirty="0">
                <a:solidFill>
                  <a:srgbClr val="0000FF"/>
                </a:solidFill>
                <a:latin typeface="微软雅黑" panose="020B0503020204020204" pitchFamily="34" charset="-122"/>
                <a:ea typeface="微软雅黑" panose="020B0503020204020204" pitchFamily="34" charset="-122"/>
              </a:endParaRPr>
            </a:p>
            <a:p>
              <a:r>
                <a:rPr kumimoji="1" lang="en-US" altLang="zh-CN" sz="1200" b="1" dirty="0">
                  <a:solidFill>
                    <a:srgbClr val="0000FF"/>
                  </a:solidFill>
                  <a:latin typeface="微软雅黑" panose="020B0503020204020204" pitchFamily="34" charset="-122"/>
                  <a:ea typeface="微软雅黑" panose="020B0503020204020204" pitchFamily="34" charset="-122"/>
                </a:rPr>
                <a:t>00000000 00010001  →  0 </a:t>
              </a:r>
              <a:r>
                <a:rPr kumimoji="1" lang="zh-CN" altLang="en-US" sz="1200" b="1" dirty="0">
                  <a:solidFill>
                    <a:srgbClr val="0000FF"/>
                  </a:solidFill>
                  <a:latin typeface="微软雅黑" panose="020B0503020204020204" pitchFamily="34" charset="-122"/>
                  <a:ea typeface="微软雅黑" panose="020B0503020204020204" pitchFamily="34" charset="-122"/>
                </a:rPr>
                <a:t>和 </a:t>
              </a:r>
              <a:r>
                <a:rPr kumimoji="1" lang="en-US" altLang="zh-CN" sz="1200" b="1" dirty="0">
                  <a:solidFill>
                    <a:srgbClr val="0000FF"/>
                  </a:solidFill>
                  <a:latin typeface="微软雅黑" panose="020B0503020204020204" pitchFamily="34" charset="-122"/>
                  <a:ea typeface="微软雅黑" panose="020B0503020204020204" pitchFamily="34" charset="-122"/>
                </a:rPr>
                <a:t>17</a:t>
              </a:r>
              <a:endParaRPr kumimoji="1" lang="en-US" altLang="zh-CN" sz="1200" b="1" dirty="0">
                <a:solidFill>
                  <a:srgbClr val="0000FF"/>
                </a:solidFill>
                <a:latin typeface="微软雅黑" panose="020B0503020204020204" pitchFamily="34" charset="-122"/>
                <a:ea typeface="微软雅黑" panose="020B0503020204020204" pitchFamily="34" charset="-122"/>
              </a:endParaRPr>
            </a:p>
            <a:p>
              <a:r>
                <a:rPr kumimoji="1" lang="en-US" altLang="zh-CN" sz="1200" b="1" dirty="0">
                  <a:solidFill>
                    <a:srgbClr val="0000FF"/>
                  </a:solidFill>
                  <a:latin typeface="微软雅黑" panose="020B0503020204020204" pitchFamily="34" charset="-122"/>
                  <a:ea typeface="微软雅黑" panose="020B0503020204020204" pitchFamily="34" charset="-122"/>
                </a:rPr>
                <a:t>00000000 00001111  →  15</a:t>
              </a:r>
              <a:endParaRPr kumimoji="1" lang="en-US" altLang="zh-CN" sz="1200" b="1" dirty="0">
                <a:solidFill>
                  <a:srgbClr val="0000FF"/>
                </a:solidFill>
                <a:latin typeface="微软雅黑" panose="020B0503020204020204" pitchFamily="34" charset="-122"/>
                <a:ea typeface="微软雅黑" panose="020B0503020204020204" pitchFamily="34" charset="-122"/>
              </a:endParaRPr>
            </a:p>
            <a:p>
              <a:r>
                <a:rPr kumimoji="1" lang="en-US" altLang="zh-CN" sz="1200" b="1" dirty="0">
                  <a:solidFill>
                    <a:srgbClr val="0000FF"/>
                  </a:solidFill>
                  <a:latin typeface="微软雅黑" panose="020B0503020204020204" pitchFamily="34" charset="-122"/>
                  <a:ea typeface="微软雅黑" panose="020B0503020204020204" pitchFamily="34" charset="-122"/>
                </a:rPr>
                <a:t>00000100 00111111  →  1087</a:t>
              </a:r>
              <a:endParaRPr kumimoji="1" lang="en-US" altLang="zh-CN" sz="1200" b="1" dirty="0">
                <a:solidFill>
                  <a:srgbClr val="0000FF"/>
                </a:solidFill>
                <a:latin typeface="微软雅黑" panose="020B0503020204020204" pitchFamily="34" charset="-122"/>
                <a:ea typeface="微软雅黑" panose="020B0503020204020204" pitchFamily="34" charset="-122"/>
              </a:endParaRPr>
            </a:p>
            <a:p>
              <a:r>
                <a:rPr kumimoji="1" lang="en-US" altLang="zh-CN" sz="1200" b="1" dirty="0">
                  <a:solidFill>
                    <a:srgbClr val="0000FF"/>
                  </a:solidFill>
                  <a:latin typeface="微软雅黑" panose="020B0503020204020204" pitchFamily="34" charset="-122"/>
                  <a:ea typeface="微软雅黑" panose="020B0503020204020204" pitchFamily="34" charset="-122"/>
                </a:rPr>
                <a:t>00000000 00001101  →  13</a:t>
              </a:r>
              <a:endParaRPr kumimoji="1" lang="en-US" altLang="zh-CN" sz="1200" b="1" dirty="0">
                <a:solidFill>
                  <a:srgbClr val="0000FF"/>
                </a:solidFill>
                <a:latin typeface="微软雅黑" panose="020B0503020204020204" pitchFamily="34" charset="-122"/>
                <a:ea typeface="微软雅黑" panose="020B0503020204020204" pitchFamily="34" charset="-122"/>
              </a:endParaRPr>
            </a:p>
            <a:p>
              <a:r>
                <a:rPr kumimoji="1" lang="en-US" altLang="zh-CN" sz="1200" b="1" dirty="0">
                  <a:solidFill>
                    <a:srgbClr val="0000FF"/>
                  </a:solidFill>
                  <a:latin typeface="微软雅黑" panose="020B0503020204020204" pitchFamily="34" charset="-122"/>
                  <a:ea typeface="微软雅黑" panose="020B0503020204020204" pitchFamily="34" charset="-122"/>
                </a:rPr>
                <a:t>00000000 00001111  →  15</a:t>
              </a:r>
              <a:endParaRPr kumimoji="1" lang="en-US" altLang="zh-CN" sz="1200" b="1" dirty="0">
                <a:solidFill>
                  <a:srgbClr val="0000FF"/>
                </a:solidFill>
                <a:latin typeface="微软雅黑" panose="020B0503020204020204" pitchFamily="34" charset="-122"/>
                <a:ea typeface="微软雅黑" panose="020B0503020204020204" pitchFamily="34" charset="-122"/>
              </a:endParaRPr>
            </a:p>
            <a:p>
              <a:r>
                <a:rPr kumimoji="1" lang="en-US" altLang="zh-CN" sz="1200" b="1" dirty="0">
                  <a:solidFill>
                    <a:srgbClr val="0000FF"/>
                  </a:solidFill>
                  <a:latin typeface="微软雅黑" panose="020B0503020204020204" pitchFamily="34" charset="-122"/>
                  <a:ea typeface="微软雅黑" panose="020B0503020204020204" pitchFamily="34" charset="-122"/>
                </a:rPr>
                <a:t>00000000 00000000  →  0</a:t>
              </a:r>
              <a:r>
                <a:rPr kumimoji="1" lang="zh-CN" altLang="en-US" sz="1200" b="1" dirty="0">
                  <a:solidFill>
                    <a:srgbClr val="0000FF"/>
                  </a:solidFill>
                  <a:latin typeface="微软雅黑" panose="020B0503020204020204" pitchFamily="34" charset="-122"/>
                  <a:ea typeface="微软雅黑" panose="020B0503020204020204" pitchFamily="34" charset="-122"/>
                </a:rPr>
                <a:t>（检验和）</a:t>
              </a:r>
              <a:endParaRPr kumimoji="1" lang="zh-CN" altLang="en-US" sz="1200" b="1" dirty="0">
                <a:solidFill>
                  <a:srgbClr val="0000FF"/>
                </a:solidFill>
                <a:latin typeface="微软雅黑" panose="020B0503020204020204" pitchFamily="34" charset="-122"/>
                <a:ea typeface="微软雅黑" panose="020B0503020204020204" pitchFamily="34" charset="-122"/>
              </a:endParaRPr>
            </a:p>
            <a:p>
              <a:r>
                <a:rPr kumimoji="1" lang="en-US" altLang="zh-CN" sz="1200" b="1" dirty="0">
                  <a:solidFill>
                    <a:srgbClr val="0000FF"/>
                  </a:solidFill>
                  <a:latin typeface="微软雅黑" panose="020B0503020204020204" pitchFamily="34" charset="-122"/>
                  <a:ea typeface="微软雅黑" panose="020B0503020204020204" pitchFamily="34" charset="-122"/>
                </a:rPr>
                <a:t>01010100 01000101  →  </a:t>
              </a:r>
              <a:r>
                <a:rPr kumimoji="1" lang="zh-CN" altLang="en-US" sz="1200" b="1" dirty="0">
                  <a:solidFill>
                    <a:srgbClr val="0000FF"/>
                  </a:solidFill>
                  <a:latin typeface="微软雅黑" panose="020B0503020204020204" pitchFamily="34" charset="-122"/>
                  <a:ea typeface="微软雅黑" panose="020B0503020204020204" pitchFamily="34" charset="-122"/>
                </a:rPr>
                <a:t>数据</a:t>
              </a:r>
              <a:endParaRPr kumimoji="1" lang="zh-CN" altLang="en-US" sz="1200" b="1" dirty="0">
                <a:solidFill>
                  <a:srgbClr val="0000FF"/>
                </a:solidFill>
                <a:latin typeface="微软雅黑" panose="020B0503020204020204" pitchFamily="34" charset="-122"/>
                <a:ea typeface="微软雅黑" panose="020B0503020204020204" pitchFamily="34" charset="-122"/>
              </a:endParaRPr>
            </a:p>
            <a:p>
              <a:r>
                <a:rPr kumimoji="1" lang="en-US" altLang="zh-CN" sz="1200" b="1" dirty="0">
                  <a:solidFill>
                    <a:srgbClr val="0000FF"/>
                  </a:solidFill>
                  <a:latin typeface="微软雅黑" panose="020B0503020204020204" pitchFamily="34" charset="-122"/>
                  <a:ea typeface="微软雅黑" panose="020B0503020204020204" pitchFamily="34" charset="-122"/>
                </a:rPr>
                <a:t>01010011 01010100  →  </a:t>
              </a:r>
              <a:r>
                <a:rPr kumimoji="1" lang="zh-CN" altLang="en-US" sz="1200" b="1" dirty="0">
                  <a:solidFill>
                    <a:srgbClr val="0000FF"/>
                  </a:solidFill>
                  <a:latin typeface="微软雅黑" panose="020B0503020204020204" pitchFamily="34" charset="-122"/>
                  <a:ea typeface="微软雅黑" panose="020B0503020204020204" pitchFamily="34" charset="-122"/>
                </a:rPr>
                <a:t>数据</a:t>
              </a:r>
              <a:endParaRPr kumimoji="1" lang="zh-CN" altLang="en-US" sz="1200" b="1" dirty="0">
                <a:solidFill>
                  <a:srgbClr val="0000FF"/>
                </a:solidFill>
                <a:latin typeface="微软雅黑" panose="020B0503020204020204" pitchFamily="34" charset="-122"/>
                <a:ea typeface="微软雅黑" panose="020B0503020204020204" pitchFamily="34" charset="-122"/>
              </a:endParaRPr>
            </a:p>
            <a:p>
              <a:r>
                <a:rPr kumimoji="1" lang="en-US" altLang="zh-CN" sz="1200" b="1" dirty="0">
                  <a:solidFill>
                    <a:srgbClr val="0000FF"/>
                  </a:solidFill>
                  <a:latin typeface="微软雅黑" panose="020B0503020204020204" pitchFamily="34" charset="-122"/>
                  <a:ea typeface="微软雅黑" panose="020B0503020204020204" pitchFamily="34" charset="-122"/>
                </a:rPr>
                <a:t>01001001 01001110  →  </a:t>
              </a:r>
              <a:r>
                <a:rPr kumimoji="1" lang="zh-CN" altLang="en-US" sz="1200" b="1" dirty="0">
                  <a:solidFill>
                    <a:srgbClr val="0000FF"/>
                  </a:solidFill>
                  <a:latin typeface="微软雅黑" panose="020B0503020204020204" pitchFamily="34" charset="-122"/>
                  <a:ea typeface="微软雅黑" panose="020B0503020204020204" pitchFamily="34" charset="-122"/>
                </a:rPr>
                <a:t>数据</a:t>
              </a:r>
              <a:endParaRPr kumimoji="1" lang="zh-CN" altLang="en-US" sz="1200" b="1" dirty="0">
                <a:solidFill>
                  <a:srgbClr val="0000FF"/>
                </a:solidFill>
                <a:latin typeface="微软雅黑" panose="020B0503020204020204" pitchFamily="34" charset="-122"/>
                <a:ea typeface="微软雅黑" panose="020B0503020204020204" pitchFamily="34" charset="-122"/>
              </a:endParaRPr>
            </a:p>
            <a:p>
              <a:r>
                <a:rPr kumimoji="1" lang="en-US" altLang="zh-CN" sz="1200" b="1" dirty="0">
                  <a:solidFill>
                    <a:srgbClr val="0000FF"/>
                  </a:solidFill>
                  <a:latin typeface="微软雅黑" panose="020B0503020204020204" pitchFamily="34" charset="-122"/>
                  <a:ea typeface="微软雅黑" panose="020B0503020204020204" pitchFamily="34" charset="-122"/>
                </a:rPr>
                <a:t>01000111 00000000  →  </a:t>
              </a:r>
              <a:r>
                <a:rPr kumimoji="1" lang="zh-CN" altLang="en-US" sz="1200" b="1" dirty="0">
                  <a:solidFill>
                    <a:srgbClr val="0000FF"/>
                  </a:solidFill>
                  <a:latin typeface="微软雅黑" panose="020B0503020204020204" pitchFamily="34" charset="-122"/>
                  <a:ea typeface="微软雅黑" panose="020B0503020204020204" pitchFamily="34" charset="-122"/>
                </a:rPr>
                <a:t>数据和 </a:t>
              </a:r>
              <a:r>
                <a:rPr kumimoji="1" lang="en-US" altLang="zh-CN" sz="1200" b="1" dirty="0">
                  <a:solidFill>
                    <a:srgbClr val="0000FF"/>
                  </a:solidFill>
                  <a:latin typeface="微软雅黑" panose="020B0503020204020204" pitchFamily="34" charset="-122"/>
                  <a:ea typeface="微软雅黑" panose="020B0503020204020204" pitchFamily="34" charset="-122"/>
                </a:rPr>
                <a:t>0</a:t>
              </a:r>
              <a:r>
                <a:rPr kumimoji="1" lang="zh-CN" altLang="en-US" sz="1200" b="1" dirty="0">
                  <a:solidFill>
                    <a:srgbClr val="0000FF"/>
                  </a:solidFill>
                  <a:latin typeface="微软雅黑" panose="020B0503020204020204" pitchFamily="34" charset="-122"/>
                  <a:ea typeface="微软雅黑" panose="020B0503020204020204" pitchFamily="34" charset="-122"/>
                </a:rPr>
                <a:t>（填充）</a:t>
              </a:r>
              <a:endParaRPr kumimoji="1" lang="zh-CN" altLang="en-US" sz="1200" b="1" dirty="0">
                <a:solidFill>
                  <a:srgbClr val="0000FF"/>
                </a:solidFill>
                <a:latin typeface="微软雅黑" panose="020B0503020204020204" pitchFamily="34" charset="-122"/>
                <a:ea typeface="微软雅黑" panose="020B0503020204020204" pitchFamily="34" charset="-122"/>
              </a:endParaRPr>
            </a:p>
            <a:p>
              <a:endParaRPr kumimoji="1" lang="zh-CN" altLang="en-US" sz="1200" b="1" dirty="0">
                <a:solidFill>
                  <a:srgbClr val="0000FF"/>
                </a:solidFill>
                <a:latin typeface="微软雅黑" panose="020B0503020204020204" pitchFamily="34" charset="-122"/>
                <a:ea typeface="微软雅黑" panose="020B0503020204020204" pitchFamily="34" charset="-122"/>
              </a:endParaRPr>
            </a:p>
            <a:p>
              <a:r>
                <a:rPr kumimoji="1" lang="en-US" altLang="zh-CN" sz="1200" b="1" dirty="0">
                  <a:solidFill>
                    <a:srgbClr val="0000FF"/>
                  </a:solidFill>
                  <a:latin typeface="微软雅黑" panose="020B0503020204020204" pitchFamily="34" charset="-122"/>
                  <a:ea typeface="微软雅黑" panose="020B0503020204020204" pitchFamily="34" charset="-122"/>
                </a:rPr>
                <a:t>10010110 11101</a:t>
              </a:r>
              <a:r>
                <a:rPr kumimoji="1" lang="en-US" altLang="zh-CN" sz="1200" b="1" dirty="0">
                  <a:solidFill>
                    <a:srgbClr val="FF0000"/>
                  </a:solidFill>
                  <a:latin typeface="微软雅黑" panose="020B0503020204020204" pitchFamily="34" charset="-122"/>
                  <a:ea typeface="微软雅黑" panose="020B0503020204020204" pitchFamily="34" charset="-122"/>
                </a:rPr>
                <a:t>1</a:t>
              </a:r>
              <a:r>
                <a:rPr kumimoji="1" lang="en-US" altLang="zh-CN" sz="1200" b="1" dirty="0">
                  <a:solidFill>
                    <a:srgbClr val="0000FF"/>
                  </a:solidFill>
                  <a:latin typeface="微软雅黑" panose="020B0503020204020204" pitchFamily="34" charset="-122"/>
                  <a:ea typeface="微软雅黑" panose="020B0503020204020204" pitchFamily="34" charset="-122"/>
                </a:rPr>
                <a:t>0</a:t>
              </a:r>
              <a:r>
                <a:rPr kumimoji="1" lang="en-US" altLang="zh-CN" sz="1200" b="1" dirty="0">
                  <a:solidFill>
                    <a:srgbClr val="FF0000"/>
                  </a:solidFill>
                  <a:latin typeface="微软雅黑" panose="020B0503020204020204" pitchFamily="34" charset="-122"/>
                  <a:ea typeface="微软雅黑" panose="020B0503020204020204" pitchFamily="34" charset="-122"/>
                </a:rPr>
                <a:t>1</a:t>
              </a:r>
              <a:r>
                <a:rPr kumimoji="1" lang="en-US" altLang="zh-CN" sz="1200" b="1" dirty="0">
                  <a:solidFill>
                    <a:srgbClr val="0000FF"/>
                  </a:solidFill>
                  <a:latin typeface="微软雅黑" panose="020B0503020204020204" pitchFamily="34" charset="-122"/>
                  <a:ea typeface="微软雅黑" panose="020B0503020204020204" pitchFamily="34" charset="-122"/>
                </a:rPr>
                <a:t>  →  </a:t>
              </a:r>
              <a:r>
                <a:rPr kumimoji="1" lang="zh-CN" altLang="en-US" sz="1200" b="1" dirty="0">
                  <a:solidFill>
                    <a:srgbClr val="0000FF"/>
                  </a:solidFill>
                  <a:latin typeface="微软雅黑" panose="020B0503020204020204" pitchFamily="34" charset="-122"/>
                  <a:ea typeface="微软雅黑" panose="020B0503020204020204" pitchFamily="34" charset="-122"/>
                </a:rPr>
                <a:t>求和得出的结果</a:t>
              </a:r>
              <a:endParaRPr kumimoji="1" lang="zh-CN" altLang="en-US" sz="1200" b="1" dirty="0">
                <a:solidFill>
                  <a:srgbClr val="0000FF"/>
                </a:solidFill>
                <a:latin typeface="微软雅黑" panose="020B0503020204020204" pitchFamily="34" charset="-122"/>
                <a:ea typeface="微软雅黑" panose="020B0503020204020204" pitchFamily="34" charset="-122"/>
              </a:endParaRPr>
            </a:p>
            <a:p>
              <a:pPr>
                <a:lnSpc>
                  <a:spcPct val="130000"/>
                </a:lnSpc>
              </a:pPr>
              <a:r>
                <a:rPr kumimoji="1" lang="en-US" altLang="zh-CN" sz="1200" b="1" dirty="0">
                  <a:solidFill>
                    <a:srgbClr val="0000FF"/>
                  </a:solidFill>
                  <a:latin typeface="微软雅黑" panose="020B0503020204020204" pitchFamily="34" charset="-122"/>
                  <a:ea typeface="微软雅黑" panose="020B0503020204020204" pitchFamily="34" charset="-122"/>
                </a:rPr>
                <a:t>01101001 00010010  →  </a:t>
              </a:r>
              <a:r>
                <a:rPr kumimoji="1" lang="zh-CN" altLang="en-US" sz="1200" b="1" dirty="0">
                  <a:solidFill>
                    <a:srgbClr val="0000FF"/>
                  </a:solidFill>
                  <a:latin typeface="微软雅黑" panose="020B0503020204020204" pitchFamily="34" charset="-122"/>
                  <a:ea typeface="微软雅黑" panose="020B0503020204020204" pitchFamily="34" charset="-122"/>
                </a:rPr>
                <a:t>检验和 </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32" name="Line 30"/>
            <p:cNvSpPr>
              <a:spLocks noChangeShapeType="1"/>
            </p:cNvSpPr>
            <p:nvPr/>
          </p:nvSpPr>
          <p:spPr bwMode="auto">
            <a:xfrm flipV="1">
              <a:off x="4235251" y="3795900"/>
              <a:ext cx="3164240" cy="577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3" name="Text Box 31"/>
            <p:cNvSpPr txBox="1">
              <a:spLocks noChangeArrowheads="1"/>
            </p:cNvSpPr>
            <p:nvPr/>
          </p:nvSpPr>
          <p:spPr bwMode="auto">
            <a:xfrm>
              <a:off x="2662943" y="3848835"/>
              <a:ext cx="1723549" cy="517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a:solidFill>
                    <a:srgbClr val="CC00CC"/>
                  </a:solidFill>
                  <a:latin typeface="微软雅黑" panose="020B0503020204020204" pitchFamily="34" charset="-122"/>
                  <a:ea typeface="微软雅黑" panose="020B0503020204020204" pitchFamily="34" charset="-122"/>
                </a:rPr>
                <a:t>按二进制反码运算求和</a:t>
              </a:r>
              <a:endParaRPr kumimoji="1" lang="zh-CN" altLang="en-US" sz="1200" b="1" dirty="0">
                <a:solidFill>
                  <a:srgbClr val="CC00CC"/>
                </a:solidFill>
                <a:latin typeface="微软雅黑" panose="020B0503020204020204" pitchFamily="34" charset="-122"/>
                <a:ea typeface="微软雅黑" panose="020B0503020204020204" pitchFamily="34" charset="-122"/>
              </a:endParaRPr>
            </a:p>
            <a:p>
              <a:pPr algn="r">
                <a:lnSpc>
                  <a:spcPct val="130000"/>
                </a:lnSpc>
              </a:pPr>
              <a:r>
                <a:rPr kumimoji="1" lang="zh-CN" altLang="en-US" sz="1200" b="1" dirty="0">
                  <a:solidFill>
                    <a:srgbClr val="CC00CC"/>
                  </a:solidFill>
                  <a:latin typeface="微软雅黑" panose="020B0503020204020204" pitchFamily="34" charset="-122"/>
                  <a:ea typeface="微软雅黑" panose="020B0503020204020204" pitchFamily="34" charset="-122"/>
                </a:rPr>
                <a:t>将得出的结果求反码</a:t>
              </a:r>
              <a:endParaRPr kumimoji="1" lang="zh-CN" altLang="en-US" sz="1200" b="1" dirty="0">
                <a:solidFill>
                  <a:srgbClr val="CC00CC"/>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1408156" y="1309484"/>
            <a:ext cx="2792084" cy="2021473"/>
            <a:chOff x="1600944" y="1280222"/>
            <a:chExt cx="2540187" cy="1839099"/>
          </a:xfrm>
        </p:grpSpPr>
        <p:sp>
          <p:nvSpPr>
            <p:cNvPr id="5" name="Rectangle 36"/>
            <p:cNvSpPr>
              <a:spLocks noChangeArrowheads="1"/>
            </p:cNvSpPr>
            <p:nvPr/>
          </p:nvSpPr>
          <p:spPr bwMode="auto">
            <a:xfrm>
              <a:off x="3718677" y="2517848"/>
              <a:ext cx="414949" cy="219424"/>
            </a:xfrm>
            <a:prstGeom prst="rect">
              <a:avLst/>
            </a:prstGeom>
            <a:solidFill>
              <a:srgbClr val="FF66FF"/>
            </a:solidFill>
            <a:ln>
              <a:noFill/>
            </a:ln>
            <a:effec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6" name="Rectangle 35"/>
            <p:cNvSpPr>
              <a:spLocks noChangeArrowheads="1"/>
            </p:cNvSpPr>
            <p:nvPr/>
          </p:nvSpPr>
          <p:spPr bwMode="auto">
            <a:xfrm>
              <a:off x="2438255" y="1903528"/>
              <a:ext cx="1688985" cy="431467"/>
            </a:xfrm>
            <a:prstGeom prst="rect">
              <a:avLst/>
            </a:prstGeom>
            <a:solidFill>
              <a:srgbClr val="FFFF66"/>
            </a:solidFill>
            <a:ln>
              <a:noFill/>
            </a:ln>
            <a:effec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8" name="Freeform 5"/>
            <p:cNvSpPr/>
            <p:nvPr/>
          </p:nvSpPr>
          <p:spPr bwMode="auto">
            <a:xfrm>
              <a:off x="2435465" y="2324409"/>
              <a:ext cx="1705666" cy="408051"/>
            </a:xfrm>
            <a:custGeom>
              <a:avLst/>
              <a:gdLst>
                <a:gd name="T0" fmla="*/ 0 w 1536"/>
                <a:gd name="T1" fmla="*/ 0 h 480"/>
                <a:gd name="T2" fmla="*/ 1536 w 1536"/>
                <a:gd name="T3" fmla="*/ 0 h 480"/>
                <a:gd name="T4" fmla="*/ 1536 w 1536"/>
                <a:gd name="T5" fmla="*/ 240 h 480"/>
                <a:gd name="T6" fmla="*/ 1152 w 1536"/>
                <a:gd name="T7" fmla="*/ 240 h 480"/>
                <a:gd name="T8" fmla="*/ 1152 w 1536"/>
                <a:gd name="T9" fmla="*/ 480 h 480"/>
                <a:gd name="T10" fmla="*/ 0 w 1536"/>
                <a:gd name="T11" fmla="*/ 480 h 480"/>
                <a:gd name="T12" fmla="*/ 0 w 1536"/>
                <a:gd name="T13" fmla="*/ 0 h 480"/>
              </a:gdLst>
              <a:ahLst/>
              <a:cxnLst>
                <a:cxn ang="0">
                  <a:pos x="T0" y="T1"/>
                </a:cxn>
                <a:cxn ang="0">
                  <a:pos x="T2" y="T3"/>
                </a:cxn>
                <a:cxn ang="0">
                  <a:pos x="T4" y="T5"/>
                </a:cxn>
                <a:cxn ang="0">
                  <a:pos x="T6" y="T7"/>
                </a:cxn>
                <a:cxn ang="0">
                  <a:pos x="T8" y="T9"/>
                </a:cxn>
                <a:cxn ang="0">
                  <a:pos x="T10" y="T11"/>
                </a:cxn>
                <a:cxn ang="0">
                  <a:pos x="T12" y="T13"/>
                </a:cxn>
              </a:cxnLst>
              <a:rect l="0" t="0" r="r" b="b"/>
              <a:pathLst>
                <a:path w="1536" h="480">
                  <a:moveTo>
                    <a:pt x="0" y="0"/>
                  </a:moveTo>
                  <a:lnTo>
                    <a:pt x="1536" y="0"/>
                  </a:lnTo>
                  <a:lnTo>
                    <a:pt x="1536" y="240"/>
                  </a:lnTo>
                  <a:lnTo>
                    <a:pt x="1152" y="240"/>
                  </a:lnTo>
                  <a:lnTo>
                    <a:pt x="1152" y="480"/>
                  </a:lnTo>
                  <a:lnTo>
                    <a:pt x="0" y="480"/>
                  </a:lnTo>
                  <a:lnTo>
                    <a:pt x="0" y="0"/>
                  </a:lnTo>
                  <a:close/>
                </a:path>
              </a:pathLst>
            </a:custGeom>
            <a:solidFill>
              <a:srgbClr val="00FF99"/>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9" name="Rectangle 6"/>
            <p:cNvSpPr>
              <a:spLocks noChangeArrowheads="1"/>
            </p:cNvSpPr>
            <p:nvPr/>
          </p:nvSpPr>
          <p:spPr bwMode="auto">
            <a:xfrm>
              <a:off x="2435465" y="1303319"/>
              <a:ext cx="1705666" cy="612077"/>
            </a:xfrm>
            <a:prstGeom prst="rect">
              <a:avLst/>
            </a:prstGeom>
            <a:solidFill>
              <a:srgbClr val="66FFFF"/>
            </a:solidFill>
            <a:ln>
              <a:noFill/>
            </a:ln>
            <a:effec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0" name="Rectangle 8"/>
            <p:cNvSpPr>
              <a:spLocks noChangeArrowheads="1"/>
            </p:cNvSpPr>
            <p:nvPr/>
          </p:nvSpPr>
          <p:spPr bwMode="auto">
            <a:xfrm>
              <a:off x="2436508" y="1287920"/>
              <a:ext cx="1702538" cy="1440690"/>
            </a:xfrm>
            <a:prstGeom prst="rect">
              <a:avLst/>
            </a:prstGeom>
            <a:noFill/>
            <a:ln w="1905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1" name="Line 9"/>
            <p:cNvSpPr>
              <a:spLocks noChangeShapeType="1"/>
            </p:cNvSpPr>
            <p:nvPr/>
          </p:nvSpPr>
          <p:spPr bwMode="auto">
            <a:xfrm>
              <a:off x="2435465" y="1507344"/>
              <a:ext cx="1705666" cy="9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2" name="Line 10"/>
            <p:cNvSpPr>
              <a:spLocks noChangeShapeType="1"/>
            </p:cNvSpPr>
            <p:nvPr/>
          </p:nvSpPr>
          <p:spPr bwMode="auto">
            <a:xfrm>
              <a:off x="2435465" y="1711370"/>
              <a:ext cx="1705666" cy="9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3" name="Line 11"/>
            <p:cNvSpPr>
              <a:spLocks noChangeShapeType="1"/>
            </p:cNvSpPr>
            <p:nvPr/>
          </p:nvSpPr>
          <p:spPr bwMode="auto">
            <a:xfrm>
              <a:off x="2435465" y="1915395"/>
              <a:ext cx="1705666" cy="9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4" name="Line 12"/>
            <p:cNvSpPr>
              <a:spLocks noChangeShapeType="1"/>
            </p:cNvSpPr>
            <p:nvPr/>
          </p:nvSpPr>
          <p:spPr bwMode="auto">
            <a:xfrm>
              <a:off x="2435465" y="2120384"/>
              <a:ext cx="1705666" cy="9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5" name="Line 13"/>
            <p:cNvSpPr>
              <a:spLocks noChangeShapeType="1"/>
            </p:cNvSpPr>
            <p:nvPr/>
          </p:nvSpPr>
          <p:spPr bwMode="auto">
            <a:xfrm>
              <a:off x="2435465" y="2324410"/>
              <a:ext cx="1705666" cy="9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6" name="Line 14"/>
            <p:cNvSpPr>
              <a:spLocks noChangeShapeType="1"/>
            </p:cNvSpPr>
            <p:nvPr/>
          </p:nvSpPr>
          <p:spPr bwMode="auto">
            <a:xfrm>
              <a:off x="2435465" y="2528435"/>
              <a:ext cx="1705666" cy="9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7" name="Line 15"/>
            <p:cNvSpPr>
              <a:spLocks noChangeShapeType="1"/>
            </p:cNvSpPr>
            <p:nvPr/>
          </p:nvSpPr>
          <p:spPr bwMode="auto">
            <a:xfrm>
              <a:off x="3288298" y="1711370"/>
              <a:ext cx="0" cy="102109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8" name="Line 16"/>
            <p:cNvSpPr>
              <a:spLocks noChangeShapeType="1"/>
            </p:cNvSpPr>
            <p:nvPr/>
          </p:nvSpPr>
          <p:spPr bwMode="auto">
            <a:xfrm>
              <a:off x="3713672" y="2324409"/>
              <a:ext cx="0" cy="40805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9" name="Line 17"/>
            <p:cNvSpPr>
              <a:spLocks noChangeShapeType="1"/>
            </p:cNvSpPr>
            <p:nvPr/>
          </p:nvSpPr>
          <p:spPr bwMode="auto">
            <a:xfrm>
              <a:off x="2854583" y="2325276"/>
              <a:ext cx="0" cy="40805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0" name="Line 18"/>
            <p:cNvSpPr>
              <a:spLocks noChangeShapeType="1"/>
            </p:cNvSpPr>
            <p:nvPr/>
          </p:nvSpPr>
          <p:spPr bwMode="auto">
            <a:xfrm>
              <a:off x="2861882" y="1711464"/>
              <a:ext cx="0" cy="20402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1" name="Text Box 19"/>
            <p:cNvSpPr txBox="1">
              <a:spLocks noChangeArrowheads="1"/>
            </p:cNvSpPr>
            <p:nvPr/>
          </p:nvSpPr>
          <p:spPr bwMode="auto">
            <a:xfrm>
              <a:off x="2767006" y="1291771"/>
              <a:ext cx="986159" cy="238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latin typeface="微软雅黑" panose="020B0503020204020204" pitchFamily="34" charset="-122"/>
                  <a:ea typeface="微软雅黑" panose="020B0503020204020204" pitchFamily="34" charset="-122"/>
                </a:rPr>
                <a:t>153.19.8.104</a:t>
              </a:r>
              <a:endParaRPr kumimoji="1" lang="en-US" altLang="zh-CN" sz="1100" b="1">
                <a:latin typeface="微软雅黑" panose="020B0503020204020204" pitchFamily="34" charset="-122"/>
                <a:ea typeface="微软雅黑" panose="020B0503020204020204" pitchFamily="34" charset="-122"/>
              </a:endParaRPr>
            </a:p>
          </p:txBody>
        </p:sp>
        <p:sp>
          <p:nvSpPr>
            <p:cNvPr id="22" name="Text Box 20"/>
            <p:cNvSpPr txBox="1">
              <a:spLocks noChangeArrowheads="1"/>
            </p:cNvSpPr>
            <p:nvPr/>
          </p:nvSpPr>
          <p:spPr bwMode="auto">
            <a:xfrm>
              <a:off x="2788901" y="1498684"/>
              <a:ext cx="907406" cy="238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latin typeface="微软雅黑" panose="020B0503020204020204" pitchFamily="34" charset="-122"/>
                  <a:ea typeface="微软雅黑" panose="020B0503020204020204" pitchFamily="34" charset="-122"/>
                </a:rPr>
                <a:t>171.3.14.11</a:t>
              </a:r>
              <a:endParaRPr kumimoji="1" lang="en-US" altLang="zh-CN" sz="1100" b="1">
                <a:latin typeface="微软雅黑" panose="020B0503020204020204" pitchFamily="34" charset="-122"/>
                <a:ea typeface="微软雅黑" panose="020B0503020204020204" pitchFamily="34" charset="-122"/>
              </a:endParaRPr>
            </a:p>
          </p:txBody>
        </p:sp>
        <p:sp>
          <p:nvSpPr>
            <p:cNvPr id="23" name="AutoShape 22"/>
            <p:cNvSpPr/>
            <p:nvPr/>
          </p:nvSpPr>
          <p:spPr bwMode="auto">
            <a:xfrm>
              <a:off x="2342675" y="1280222"/>
              <a:ext cx="45874" cy="630362"/>
            </a:xfrm>
            <a:prstGeom prst="leftBrace">
              <a:avLst>
                <a:gd name="adj1" fmla="val 124053"/>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4" name="AutoShape 23"/>
            <p:cNvSpPr/>
            <p:nvPr/>
          </p:nvSpPr>
          <p:spPr bwMode="auto">
            <a:xfrm>
              <a:off x="2337462" y="1946192"/>
              <a:ext cx="51087" cy="366669"/>
            </a:xfrm>
            <a:prstGeom prst="leftBrace">
              <a:avLst>
                <a:gd name="adj1" fmla="val 64796"/>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5" name="AutoShape 24"/>
            <p:cNvSpPr/>
            <p:nvPr/>
          </p:nvSpPr>
          <p:spPr bwMode="auto">
            <a:xfrm>
              <a:off x="2341632" y="2334995"/>
              <a:ext cx="51087" cy="384954"/>
            </a:xfrm>
            <a:prstGeom prst="leftBrace">
              <a:avLst>
                <a:gd name="adj1" fmla="val 68027"/>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6" name="Text Box 25"/>
            <p:cNvSpPr txBox="1">
              <a:spLocks noChangeArrowheads="1"/>
            </p:cNvSpPr>
            <p:nvPr/>
          </p:nvSpPr>
          <p:spPr bwMode="auto">
            <a:xfrm>
              <a:off x="1703572" y="1375498"/>
              <a:ext cx="684978" cy="39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1100" b="1" dirty="0">
                  <a:solidFill>
                    <a:srgbClr val="3366FF"/>
                  </a:solidFill>
                  <a:latin typeface="微软雅黑" panose="020B0503020204020204" pitchFamily="34" charset="-122"/>
                  <a:ea typeface="微软雅黑" panose="020B0503020204020204" pitchFamily="34" charset="-122"/>
                </a:rPr>
                <a:t>12 </a:t>
              </a:r>
              <a:r>
                <a:rPr kumimoji="1" lang="zh-CN" altLang="en-US" sz="1100" b="1" dirty="0">
                  <a:solidFill>
                    <a:srgbClr val="3366FF"/>
                  </a:solidFill>
                  <a:latin typeface="微软雅黑" panose="020B0503020204020204" pitchFamily="34" charset="-122"/>
                  <a:ea typeface="微软雅黑" panose="020B0503020204020204" pitchFamily="34" charset="-122"/>
                </a:rPr>
                <a:t>字节</a:t>
              </a:r>
              <a:endParaRPr kumimoji="1" lang="zh-CN" altLang="en-US" sz="1100" b="1" dirty="0">
                <a:solidFill>
                  <a:srgbClr val="3366FF"/>
                </a:solidFill>
                <a:latin typeface="微软雅黑" panose="020B0503020204020204" pitchFamily="34" charset="-122"/>
                <a:ea typeface="微软雅黑" panose="020B0503020204020204" pitchFamily="34" charset="-122"/>
              </a:endParaRPr>
            </a:p>
            <a:p>
              <a:pPr algn="ctr"/>
              <a:r>
                <a:rPr kumimoji="1" lang="zh-CN" altLang="en-US" sz="1100" b="1" dirty="0">
                  <a:solidFill>
                    <a:srgbClr val="3366FF"/>
                  </a:solidFill>
                  <a:latin typeface="微软雅黑" panose="020B0503020204020204" pitchFamily="34" charset="-122"/>
                  <a:ea typeface="微软雅黑" panose="020B0503020204020204" pitchFamily="34" charset="-122"/>
                </a:rPr>
                <a:t>伪首部</a:t>
              </a:r>
              <a:endParaRPr kumimoji="1" lang="zh-CN" altLang="en-US" sz="1100" b="1" dirty="0">
                <a:solidFill>
                  <a:srgbClr val="3366FF"/>
                </a:solidFill>
                <a:latin typeface="微软雅黑" panose="020B0503020204020204" pitchFamily="34" charset="-122"/>
                <a:ea typeface="微软雅黑" panose="020B0503020204020204" pitchFamily="34" charset="-122"/>
              </a:endParaRPr>
            </a:p>
          </p:txBody>
        </p:sp>
        <p:sp>
          <p:nvSpPr>
            <p:cNvPr id="27" name="Text Box 26"/>
            <p:cNvSpPr txBox="1">
              <a:spLocks noChangeArrowheads="1"/>
            </p:cNvSpPr>
            <p:nvPr/>
          </p:nvSpPr>
          <p:spPr bwMode="auto">
            <a:xfrm>
              <a:off x="1600944" y="1876900"/>
              <a:ext cx="748442" cy="39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100" b="1" dirty="0">
                  <a:solidFill>
                    <a:srgbClr val="3366FF"/>
                  </a:solidFill>
                  <a:latin typeface="微软雅黑" panose="020B0503020204020204" pitchFamily="34" charset="-122"/>
                  <a:ea typeface="微软雅黑" panose="020B0503020204020204" pitchFamily="34" charset="-122"/>
                </a:rPr>
                <a:t>8 </a:t>
              </a:r>
              <a:r>
                <a:rPr kumimoji="1" lang="zh-CN" altLang="en-US" sz="1100" b="1" dirty="0">
                  <a:solidFill>
                    <a:srgbClr val="3366FF"/>
                  </a:solidFill>
                  <a:latin typeface="微软雅黑" panose="020B0503020204020204" pitchFamily="34" charset="-122"/>
                  <a:ea typeface="微软雅黑" panose="020B0503020204020204" pitchFamily="34" charset="-122"/>
                </a:rPr>
                <a:t>字节</a:t>
              </a:r>
              <a:endParaRPr kumimoji="1" lang="zh-CN" altLang="en-US" sz="1100" b="1" dirty="0">
                <a:solidFill>
                  <a:srgbClr val="3366FF"/>
                </a:solidFill>
                <a:latin typeface="微软雅黑" panose="020B0503020204020204" pitchFamily="34" charset="-122"/>
                <a:ea typeface="微软雅黑" panose="020B0503020204020204" pitchFamily="34" charset="-122"/>
              </a:endParaRPr>
            </a:p>
            <a:p>
              <a:pPr algn="ctr"/>
              <a:r>
                <a:rPr kumimoji="1" lang="en-US" altLang="zh-CN" sz="1100" b="1" dirty="0">
                  <a:solidFill>
                    <a:srgbClr val="3366FF"/>
                  </a:solidFill>
                  <a:latin typeface="微软雅黑" panose="020B0503020204020204" pitchFamily="34" charset="-122"/>
                  <a:ea typeface="微软雅黑" panose="020B0503020204020204" pitchFamily="34" charset="-122"/>
                </a:rPr>
                <a:t>UDP </a:t>
              </a:r>
              <a:r>
                <a:rPr kumimoji="1" lang="zh-CN" altLang="en-US" sz="1100" b="1" dirty="0">
                  <a:solidFill>
                    <a:srgbClr val="3366FF"/>
                  </a:solidFill>
                  <a:latin typeface="微软雅黑" panose="020B0503020204020204" pitchFamily="34" charset="-122"/>
                  <a:ea typeface="微软雅黑" panose="020B0503020204020204" pitchFamily="34" charset="-122"/>
                </a:rPr>
                <a:t>首部</a:t>
              </a:r>
              <a:endParaRPr kumimoji="1" lang="zh-CN" altLang="en-US" sz="1100" b="1" dirty="0">
                <a:solidFill>
                  <a:srgbClr val="3366FF"/>
                </a:solidFill>
                <a:latin typeface="微软雅黑" panose="020B0503020204020204" pitchFamily="34" charset="-122"/>
                <a:ea typeface="微软雅黑" panose="020B0503020204020204" pitchFamily="34" charset="-122"/>
              </a:endParaRPr>
            </a:p>
          </p:txBody>
        </p:sp>
        <p:sp>
          <p:nvSpPr>
            <p:cNvPr id="28" name="Text Box 27"/>
            <p:cNvSpPr txBox="1">
              <a:spLocks noChangeArrowheads="1"/>
            </p:cNvSpPr>
            <p:nvPr/>
          </p:nvSpPr>
          <p:spPr bwMode="auto">
            <a:xfrm>
              <a:off x="1757139" y="2303237"/>
              <a:ext cx="541353" cy="39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100" b="1">
                  <a:solidFill>
                    <a:srgbClr val="3366FF"/>
                  </a:solidFill>
                  <a:latin typeface="微软雅黑" panose="020B0503020204020204" pitchFamily="34" charset="-122"/>
                  <a:ea typeface="微软雅黑" panose="020B0503020204020204" pitchFamily="34" charset="-122"/>
                </a:rPr>
                <a:t>7 </a:t>
              </a:r>
              <a:r>
                <a:rPr kumimoji="1" lang="zh-CN" altLang="en-US" sz="1100" b="1">
                  <a:solidFill>
                    <a:srgbClr val="3366FF"/>
                  </a:solidFill>
                  <a:latin typeface="微软雅黑" panose="020B0503020204020204" pitchFamily="34" charset="-122"/>
                  <a:ea typeface="微软雅黑" panose="020B0503020204020204" pitchFamily="34" charset="-122"/>
                </a:rPr>
                <a:t>字节</a:t>
              </a:r>
              <a:endParaRPr kumimoji="1" lang="zh-CN" altLang="en-US" sz="1100" b="1">
                <a:solidFill>
                  <a:srgbClr val="3366FF"/>
                </a:solidFill>
                <a:latin typeface="微软雅黑" panose="020B0503020204020204" pitchFamily="34" charset="-122"/>
                <a:ea typeface="微软雅黑" panose="020B0503020204020204" pitchFamily="34" charset="-122"/>
              </a:endParaRPr>
            </a:p>
            <a:p>
              <a:pPr algn="ctr"/>
              <a:r>
                <a:rPr kumimoji="1" lang="zh-CN" altLang="en-US" sz="1100" b="1">
                  <a:solidFill>
                    <a:srgbClr val="3366FF"/>
                  </a:solidFill>
                  <a:latin typeface="微软雅黑" panose="020B0503020204020204" pitchFamily="34" charset="-122"/>
                  <a:ea typeface="微软雅黑" panose="020B0503020204020204" pitchFamily="34" charset="-122"/>
                </a:rPr>
                <a:t>数据</a:t>
              </a:r>
              <a:endParaRPr kumimoji="1" lang="zh-CN" altLang="en-US" sz="1100" b="1">
                <a:solidFill>
                  <a:srgbClr val="3366FF"/>
                </a:solidFill>
                <a:latin typeface="微软雅黑" panose="020B0503020204020204" pitchFamily="34" charset="-122"/>
                <a:ea typeface="微软雅黑" panose="020B0503020204020204" pitchFamily="34" charset="-122"/>
              </a:endParaRPr>
            </a:p>
          </p:txBody>
        </p:sp>
        <p:grpSp>
          <p:nvGrpSpPr>
            <p:cNvPr id="29" name="Group 34"/>
            <p:cNvGrpSpPr/>
            <p:nvPr/>
          </p:nvGrpSpPr>
          <p:grpSpPr bwMode="auto">
            <a:xfrm>
              <a:off x="3597942" y="2707423"/>
              <a:ext cx="424331" cy="411898"/>
              <a:chOff x="1705" y="2787"/>
              <a:chExt cx="407" cy="428"/>
            </a:xfrm>
          </p:grpSpPr>
          <p:sp>
            <p:nvSpPr>
              <p:cNvPr id="30" name="Text Box 28"/>
              <p:cNvSpPr txBox="1">
                <a:spLocks noChangeArrowheads="1"/>
              </p:cNvSpPr>
              <p:nvPr/>
            </p:nvSpPr>
            <p:spPr bwMode="auto">
              <a:xfrm>
                <a:off x="1705" y="2968"/>
                <a:ext cx="407"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anose="020B0503020204020204" pitchFamily="34" charset="-122"/>
                    <a:ea typeface="微软雅黑" panose="020B0503020204020204" pitchFamily="34" charset="-122"/>
                  </a:rPr>
                  <a:t>填充</a:t>
                </a:r>
                <a:endParaRPr kumimoji="1" lang="zh-CN" altLang="en-US" sz="1100" b="1" dirty="0">
                  <a:latin typeface="微软雅黑" panose="020B0503020204020204" pitchFamily="34" charset="-122"/>
                  <a:ea typeface="微软雅黑" panose="020B0503020204020204" pitchFamily="34" charset="-122"/>
                </a:endParaRPr>
              </a:p>
            </p:txBody>
          </p:sp>
          <p:sp>
            <p:nvSpPr>
              <p:cNvPr id="31" name="Line 29"/>
              <p:cNvSpPr>
                <a:spLocks noChangeShapeType="1"/>
              </p:cNvSpPr>
              <p:nvPr/>
            </p:nvSpPr>
            <p:spPr bwMode="auto">
              <a:xfrm flipV="1">
                <a:off x="1920" y="2787"/>
                <a:ext cx="134" cy="207"/>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grpSp>
      </p:grpSp>
      <p:sp>
        <p:nvSpPr>
          <p:cNvPr id="39" name="矩形 38"/>
          <p:cNvSpPr/>
          <p:nvPr/>
        </p:nvSpPr>
        <p:spPr>
          <a:xfrm>
            <a:off x="977758" y="3206011"/>
            <a:ext cx="2148344" cy="530912"/>
          </a:xfrm>
          <a:prstGeom prst="rect">
            <a:avLst/>
          </a:prstGeom>
          <a:solidFill>
            <a:srgbClr val="3366FF"/>
          </a:solidFill>
          <a:ln>
            <a:solidFill>
              <a:schemeClr val="tx1"/>
            </a:solidFill>
          </a:ln>
        </p:spPr>
        <p:txBody>
          <a:bodyPr wrap="square" lIns="91436" tIns="45718" rIns="91436" bIns="45718">
            <a:spAutoFit/>
          </a:bodyPr>
          <a:lstStyle/>
          <a:p>
            <a:r>
              <a:rPr lang="en-US" altLang="zh-CN" sz="1400" b="1" dirty="0">
                <a:solidFill>
                  <a:schemeClr val="bg1"/>
                </a:solidFill>
                <a:latin typeface="微软雅黑" panose="020B0503020204020204" pitchFamily="34" charset="-122"/>
                <a:ea typeface="微软雅黑" panose="020B0503020204020204" pitchFamily="34" charset="-122"/>
              </a:rPr>
              <a:t>UDP </a:t>
            </a:r>
            <a:r>
              <a:rPr lang="zh-CN" altLang="zh-CN" sz="1400" b="1" dirty="0">
                <a:solidFill>
                  <a:schemeClr val="bg1"/>
                </a:solidFill>
                <a:latin typeface="微软雅黑" panose="020B0503020204020204" pitchFamily="34" charset="-122"/>
                <a:ea typeface="微软雅黑" panose="020B0503020204020204" pitchFamily="34" charset="-122"/>
              </a:rPr>
              <a:t>的检验和是把首部和数据部分一起都检验。</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41" name="Text Box 21"/>
          <p:cNvSpPr txBox="1">
            <a:spLocks noChangeArrowheads="1"/>
          </p:cNvSpPr>
          <p:nvPr/>
        </p:nvSpPr>
        <p:spPr bwMode="auto">
          <a:xfrm>
            <a:off x="2327765" y="1762005"/>
            <a:ext cx="2079937" cy="1198402"/>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spAutoFit/>
          </a:bodyPr>
          <a:lstStyle/>
          <a:p>
            <a:pPr>
              <a:lnSpc>
                <a:spcPts val="1720"/>
              </a:lnSpc>
            </a:pPr>
            <a:r>
              <a:rPr kumimoji="1" lang="zh-CN" altLang="en-US" sz="1200" b="1" dirty="0">
                <a:latin typeface="微软雅黑" panose="020B0503020204020204" pitchFamily="34" charset="-122"/>
                <a:ea typeface="微软雅黑" panose="020B0503020204020204" pitchFamily="34" charset="-122"/>
              </a:rPr>
              <a:t>全 </a:t>
            </a:r>
            <a:r>
              <a:rPr kumimoji="1" lang="en-US" altLang="zh-CN" sz="1200" b="1" dirty="0">
                <a:latin typeface="微软雅黑" panose="020B0503020204020204" pitchFamily="34" charset="-122"/>
                <a:ea typeface="微软雅黑" panose="020B0503020204020204" pitchFamily="34" charset="-122"/>
              </a:rPr>
              <a:t>0    17          15</a:t>
            </a:r>
            <a:endParaRPr kumimoji="1" lang="en-US" altLang="zh-CN" sz="1200" b="1" dirty="0">
              <a:latin typeface="微软雅黑" panose="020B0503020204020204" pitchFamily="34" charset="-122"/>
              <a:ea typeface="微软雅黑" panose="020B0503020204020204" pitchFamily="34" charset="-122"/>
            </a:endParaRPr>
          </a:p>
          <a:p>
            <a:pPr>
              <a:lnSpc>
                <a:spcPts val="1720"/>
              </a:lnSpc>
            </a:pPr>
            <a:r>
              <a:rPr kumimoji="1" lang="en-US" altLang="zh-CN" sz="1200" b="1" dirty="0">
                <a:latin typeface="微软雅黑" panose="020B0503020204020204" pitchFamily="34" charset="-122"/>
                <a:ea typeface="微软雅黑" panose="020B0503020204020204" pitchFamily="34" charset="-122"/>
              </a:rPr>
              <a:t>    1087            13</a:t>
            </a:r>
            <a:endParaRPr kumimoji="1" lang="en-US" altLang="zh-CN" sz="1200" b="1" dirty="0">
              <a:latin typeface="微软雅黑" panose="020B0503020204020204" pitchFamily="34" charset="-122"/>
              <a:ea typeface="微软雅黑" panose="020B0503020204020204" pitchFamily="34" charset="-122"/>
            </a:endParaRPr>
          </a:p>
          <a:p>
            <a:pPr>
              <a:lnSpc>
                <a:spcPts val="1720"/>
              </a:lnSpc>
            </a:pPr>
            <a:r>
              <a:rPr kumimoji="1" lang="en-US" altLang="zh-CN" sz="1200" b="1" dirty="0">
                <a:latin typeface="微软雅黑" panose="020B0503020204020204" pitchFamily="34" charset="-122"/>
                <a:ea typeface="微软雅黑" panose="020B0503020204020204" pitchFamily="34" charset="-122"/>
              </a:rPr>
              <a:t>      15             </a:t>
            </a:r>
            <a:r>
              <a:rPr kumimoji="1" lang="zh-CN" altLang="en-US" sz="1200" b="1" dirty="0">
                <a:solidFill>
                  <a:srgbClr val="C00000"/>
                </a:solidFill>
                <a:latin typeface="微软雅黑" panose="020B0503020204020204" pitchFamily="34" charset="-122"/>
                <a:ea typeface="微软雅黑" panose="020B0503020204020204" pitchFamily="34" charset="-122"/>
              </a:rPr>
              <a:t>全 </a:t>
            </a:r>
            <a:r>
              <a:rPr kumimoji="1" lang="en-US" altLang="zh-CN" sz="1200" b="1" dirty="0">
                <a:solidFill>
                  <a:srgbClr val="C00000"/>
                </a:solidFill>
                <a:latin typeface="微软雅黑" panose="020B0503020204020204" pitchFamily="34" charset="-122"/>
                <a:ea typeface="微软雅黑" panose="020B0503020204020204" pitchFamily="34" charset="-122"/>
              </a:rPr>
              <a:t>0</a:t>
            </a:r>
            <a:endParaRPr kumimoji="1" lang="en-US" altLang="zh-CN" sz="1200" b="1" dirty="0">
              <a:solidFill>
                <a:srgbClr val="C00000"/>
              </a:solidFill>
              <a:latin typeface="微软雅黑" panose="020B0503020204020204" pitchFamily="34" charset="-122"/>
              <a:ea typeface="微软雅黑" panose="020B0503020204020204" pitchFamily="34" charset="-122"/>
            </a:endParaRPr>
          </a:p>
          <a:p>
            <a:pPr>
              <a:lnSpc>
                <a:spcPts val="1720"/>
              </a:lnSpc>
            </a:pPr>
            <a:r>
              <a:rPr kumimoji="1" lang="zh-CN" altLang="en-US" sz="1200" b="1" dirty="0">
                <a:latin typeface="微软雅黑" panose="020B0503020204020204" pitchFamily="34" charset="-122"/>
                <a:ea typeface="微软雅黑" panose="020B0503020204020204" pitchFamily="34" charset="-122"/>
              </a:rPr>
              <a:t>数据   数据    数据   数据</a:t>
            </a:r>
            <a:endParaRPr kumimoji="1" lang="zh-CN" altLang="en-US" sz="1200" b="1" dirty="0">
              <a:latin typeface="微软雅黑" panose="020B0503020204020204" pitchFamily="34" charset="-122"/>
              <a:ea typeface="微软雅黑" panose="020B0503020204020204" pitchFamily="34" charset="-122"/>
            </a:endParaRPr>
          </a:p>
          <a:p>
            <a:pPr>
              <a:lnSpc>
                <a:spcPts val="1720"/>
              </a:lnSpc>
            </a:pPr>
            <a:r>
              <a:rPr kumimoji="1" lang="zh-CN" altLang="en-US" sz="1200" b="1" dirty="0">
                <a:latin typeface="微软雅黑" panose="020B0503020204020204" pitchFamily="34" charset="-122"/>
                <a:ea typeface="微软雅黑" panose="020B0503020204020204" pitchFamily="34" charset="-122"/>
              </a:rPr>
              <a:t>数据   数据    数据   全 </a:t>
            </a:r>
            <a:r>
              <a:rPr kumimoji="1" lang="en-US" altLang="zh-CN" sz="1200" b="1" dirty="0">
                <a:latin typeface="微软雅黑" panose="020B0503020204020204" pitchFamily="34" charset="-122"/>
                <a:ea typeface="微软雅黑" panose="020B0503020204020204" pitchFamily="34" charset="-122"/>
              </a:rPr>
              <a:t>0</a:t>
            </a:r>
            <a:endParaRPr kumimoji="1" lang="en-US" altLang="zh-CN" sz="12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00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66913" y="571500"/>
            <a:ext cx="5210175" cy="400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2629135" y="1658623"/>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lIns="91436" tIns="45718" rIns="91436" bIns="45718" anchor="ctr"/>
          <a:lstStyle/>
          <a:p>
            <a:pPr algn="ctr" eaLnBrk="0" hangingPunct="0"/>
            <a:endParaRPr lang="fr-FR">
              <a:solidFill>
                <a:srgbClr val="FFFFFF"/>
              </a:solidFill>
              <a:latin typeface="宋体" panose="02010600030101010101" pitchFamily="2" charset="-122"/>
            </a:endParaRPr>
          </a:p>
        </p:txBody>
      </p:sp>
      <p:sp>
        <p:nvSpPr>
          <p:cNvPr id="3" name="Rectangle 10"/>
          <p:cNvSpPr>
            <a:spLocks noChangeArrowheads="1"/>
          </p:cNvSpPr>
          <p:nvPr/>
        </p:nvSpPr>
        <p:spPr bwMode="auto">
          <a:xfrm>
            <a:off x="2629135" y="2265049"/>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lIns="91436" tIns="45718" rIns="91436" bIns="45718" anchor="ctr"/>
          <a:lstStyle/>
          <a:p>
            <a:pPr algn="ctr" eaLnBrk="0" hangingPunct="0"/>
            <a:endParaRPr lang="fr-FR">
              <a:solidFill>
                <a:srgbClr val="FFFFFF"/>
              </a:solidFill>
              <a:latin typeface="宋体" panose="02010600030101010101" pitchFamily="2" charset="-122"/>
            </a:endParaRPr>
          </a:p>
        </p:txBody>
      </p:sp>
      <p:sp>
        <p:nvSpPr>
          <p:cNvPr id="4" name="Line 16"/>
          <p:cNvSpPr>
            <a:spLocks noChangeShapeType="1"/>
          </p:cNvSpPr>
          <p:nvPr/>
        </p:nvSpPr>
        <p:spPr bwMode="auto">
          <a:xfrm>
            <a:off x="3637198" y="1587185"/>
            <a:ext cx="0" cy="1800225"/>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5" name="Rectangle 8"/>
          <p:cNvSpPr>
            <a:spLocks noChangeArrowheads="1"/>
          </p:cNvSpPr>
          <p:nvPr/>
        </p:nvSpPr>
        <p:spPr bwMode="auto">
          <a:xfrm>
            <a:off x="2700575" y="1404623"/>
            <a:ext cx="5472113" cy="133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spAutoFit/>
          </a:bodyPr>
          <a:lstStyle/>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5.3.1                                 TCP </a:t>
            </a:r>
            <a:r>
              <a:rPr lang="zh-CN" altLang="en-US" sz="2000" b="1" dirty="0">
                <a:solidFill>
                  <a:schemeClr val="bg1"/>
                </a:solidFill>
                <a:latin typeface="微软雅黑" panose="020B0503020204020204" pitchFamily="34" charset="-122"/>
                <a:ea typeface="微软雅黑" panose="020B0503020204020204" pitchFamily="34" charset="-122"/>
              </a:rPr>
              <a:t>最主要的特点</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5.3.2                                           TCP </a:t>
            </a:r>
            <a:r>
              <a:rPr lang="zh-CN" altLang="en-US" sz="2000" b="1" dirty="0">
                <a:solidFill>
                  <a:schemeClr val="bg1"/>
                </a:solidFill>
                <a:latin typeface="微软雅黑" panose="020B0503020204020204" pitchFamily="34" charset="-122"/>
                <a:ea typeface="微软雅黑" panose="020B0503020204020204" pitchFamily="34" charset="-122"/>
              </a:rPr>
              <a:t>的连接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 name="Rectangle 27"/>
          <p:cNvSpPr>
            <a:spLocks noChangeArrowheads="1"/>
          </p:cNvSpPr>
          <p:nvPr/>
        </p:nvSpPr>
        <p:spPr bwMode="auto">
          <a:xfrm>
            <a:off x="639732" y="1658624"/>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eaLnBrk="0" hangingPunct="0"/>
            <a:endParaRPr lang="fr-FR">
              <a:latin typeface="宋体" panose="02010600030101010101" pitchFamily="2" charset="-122"/>
            </a:endParaRPr>
          </a:p>
        </p:txBody>
      </p:sp>
      <p:sp>
        <p:nvSpPr>
          <p:cNvPr id="7" name="Rectangle 29"/>
          <p:cNvSpPr>
            <a:spLocks noChangeArrowheads="1"/>
          </p:cNvSpPr>
          <p:nvPr/>
        </p:nvSpPr>
        <p:spPr bwMode="auto">
          <a:xfrm>
            <a:off x="648621" y="1753555"/>
            <a:ext cx="1627651" cy="1027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eaLnBrk="0" hangingPunct="0"/>
            <a:r>
              <a:rPr lang="fr-FR" altLang="zh-CN" sz="2000" b="1" dirty="0">
                <a:solidFill>
                  <a:srgbClr val="FFFF00"/>
                </a:solidFill>
                <a:latin typeface="微软雅黑" panose="020B0503020204020204" pitchFamily="34" charset="-122"/>
                <a:ea typeface="微软雅黑" panose="020B0503020204020204" pitchFamily="34" charset="-122"/>
              </a:rPr>
              <a:t>5.3</a:t>
            </a:r>
            <a:endParaRPr lang="fr-FR" altLang="zh-CN" sz="2000" b="1" dirty="0">
              <a:solidFill>
                <a:srgbClr val="FFFF00"/>
              </a:solidFill>
              <a:latin typeface="微软雅黑" panose="020B0503020204020204" pitchFamily="34" charset="-122"/>
              <a:ea typeface="微软雅黑" panose="020B0503020204020204" pitchFamily="34" charset="-122"/>
            </a:endParaRPr>
          </a:p>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传输控制协议 </a:t>
            </a:r>
            <a:r>
              <a:rPr lang="en-US" altLang="zh-CN" sz="2000" b="1" dirty="0">
                <a:solidFill>
                  <a:schemeClr val="bg1"/>
                </a:solidFill>
                <a:latin typeface="微软雅黑" panose="020B0503020204020204" pitchFamily="34" charset="-122"/>
                <a:ea typeface="微软雅黑" panose="020B0503020204020204" pitchFamily="34" charset="-122"/>
              </a:rPr>
              <a:t>TCP </a:t>
            </a:r>
            <a:r>
              <a:rPr lang="zh-CN" altLang="en-US" sz="2000" b="1" dirty="0">
                <a:solidFill>
                  <a:schemeClr val="bg1"/>
                </a:solidFill>
                <a:latin typeface="微软雅黑" panose="020B0503020204020204" pitchFamily="34" charset="-122"/>
                <a:ea typeface="微软雅黑" panose="020B0503020204020204" pitchFamily="34" charset="-122"/>
              </a:rPr>
              <a:t>概述</a:t>
            </a:r>
            <a:endParaRPr lang="zh-CN" altLang="fr-FR"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5" y="725365"/>
            <a:ext cx="8053711" cy="388721"/>
          </a:xfrm>
          <a:prstGeom prst="roundRect">
            <a:avLst>
              <a:gd name="adj" fmla="val 16667"/>
            </a:avLst>
          </a:prstGeom>
          <a:solidFill>
            <a:srgbClr val="0089FA"/>
          </a:solidFill>
          <a:ln>
            <a:noFill/>
          </a:ln>
          <a:effectLst/>
        </p:spPr>
        <p:txBody>
          <a:bodyPr wrap="none" lIns="91436" tIns="45718" rIns="91436" bIns="45718" anchor="ctr"/>
          <a:lstStyle/>
          <a:p>
            <a:endParaRPr lang="zh-CN" altLang="en-US"/>
          </a:p>
        </p:txBody>
      </p:sp>
      <p:sp>
        <p:nvSpPr>
          <p:cNvPr id="3" name="Rectangle 6"/>
          <p:cNvSpPr>
            <a:spLocks noChangeArrowheads="1"/>
          </p:cNvSpPr>
          <p:nvPr/>
        </p:nvSpPr>
        <p:spPr bwMode="auto">
          <a:xfrm>
            <a:off x="2752851" y="673950"/>
            <a:ext cx="363830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5.3.1  TCP </a:t>
            </a:r>
            <a:r>
              <a:rPr lang="zh-CN" altLang="en-US" sz="2400" b="1" dirty="0">
                <a:solidFill>
                  <a:schemeClr val="bg1"/>
                </a:solidFill>
                <a:latin typeface="微软雅黑" panose="020B0503020204020204" pitchFamily="34" charset="-122"/>
                <a:ea typeface="微软雅黑" panose="020B0503020204020204" pitchFamily="34" charset="-122"/>
              </a:rPr>
              <a:t>最主要的特点</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 name="Rectangle 8"/>
          <p:cNvSpPr>
            <a:spLocks noChangeArrowheads="1"/>
          </p:cNvSpPr>
          <p:nvPr/>
        </p:nvSpPr>
        <p:spPr bwMode="auto">
          <a:xfrm>
            <a:off x="545145" y="1120102"/>
            <a:ext cx="8053711"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285750" indent="-285750">
              <a:lnSpc>
                <a:spcPct val="150000"/>
              </a:lnSpc>
              <a:buClr>
                <a:srgbClr val="0070C0"/>
              </a:buClr>
              <a:buFont typeface="Wingdings" panose="05000000000000000000" pitchFamily="2" charset="2"/>
              <a:buChar char="l"/>
            </a:pPr>
            <a:r>
              <a:rPr lang="en-US" altLang="zh-CN" b="1" dirty="0">
                <a:latin typeface="微软雅黑" panose="020B0503020204020204" pitchFamily="34" charset="-122"/>
                <a:ea typeface="微软雅黑" panose="020B0503020204020204" pitchFamily="34" charset="-122"/>
              </a:rPr>
              <a:t>TCP </a:t>
            </a:r>
            <a:r>
              <a:rPr lang="zh-CN" altLang="en-US" b="1" dirty="0">
                <a:latin typeface="微软雅黑" panose="020B0503020204020204" pitchFamily="34" charset="-122"/>
                <a:ea typeface="微软雅黑" panose="020B0503020204020204" pitchFamily="34" charset="-122"/>
              </a:rPr>
              <a:t>是</a:t>
            </a:r>
            <a:r>
              <a:rPr lang="zh-CN" altLang="en-US" b="1" dirty="0">
                <a:solidFill>
                  <a:srgbClr val="0000FF"/>
                </a:solidFill>
                <a:latin typeface="微软雅黑" panose="020B0503020204020204" pitchFamily="34" charset="-122"/>
                <a:ea typeface="微软雅黑" panose="020B0503020204020204" pitchFamily="34" charset="-122"/>
              </a:rPr>
              <a:t>面向连接</a:t>
            </a:r>
            <a:r>
              <a:rPr lang="zh-CN" altLang="en-US" b="1" dirty="0">
                <a:latin typeface="微软雅黑" panose="020B0503020204020204" pitchFamily="34" charset="-122"/>
                <a:ea typeface="微软雅黑" panose="020B0503020204020204" pitchFamily="34" charset="-122"/>
              </a:rPr>
              <a:t>的运输层协议。在无连接的、不可靠的 </a:t>
            </a:r>
            <a:r>
              <a:rPr lang="en-US" altLang="zh-CN" b="1" dirty="0">
                <a:latin typeface="微软雅黑" panose="020B0503020204020204" pitchFamily="34" charset="-122"/>
                <a:ea typeface="微软雅黑" panose="020B0503020204020204" pitchFamily="34" charset="-122"/>
              </a:rPr>
              <a:t>IP </a:t>
            </a:r>
            <a:r>
              <a:rPr lang="zh-CN" altLang="en-US" b="1" dirty="0">
                <a:latin typeface="微软雅黑" panose="020B0503020204020204" pitchFamily="34" charset="-122"/>
                <a:ea typeface="微软雅黑" panose="020B0503020204020204" pitchFamily="34" charset="-122"/>
              </a:rPr>
              <a:t>网络服务基础之上提供可靠交付的服务</a:t>
            </a:r>
            <a:endParaRPr lang="zh-CN" altLang="en-US" b="1" dirty="0">
              <a:latin typeface="微软雅黑" panose="020B0503020204020204" pitchFamily="34" charset="-122"/>
              <a:ea typeface="微软雅黑" panose="020B0503020204020204" pitchFamily="34" charset="-122"/>
            </a:endParaRPr>
          </a:p>
          <a:p>
            <a:pPr marL="285750" indent="-285750">
              <a:lnSpc>
                <a:spcPct val="1500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每一条 </a:t>
            </a:r>
            <a:r>
              <a:rPr lang="en-US" altLang="zh-CN" b="1" dirty="0">
                <a:latin typeface="微软雅黑" panose="020B0503020204020204" pitchFamily="34" charset="-122"/>
                <a:ea typeface="微软雅黑" panose="020B0503020204020204" pitchFamily="34" charset="-122"/>
              </a:rPr>
              <a:t>TCP </a:t>
            </a:r>
            <a:r>
              <a:rPr lang="zh-CN" altLang="en-US" b="1" dirty="0">
                <a:latin typeface="微软雅黑" panose="020B0503020204020204" pitchFamily="34" charset="-122"/>
                <a:ea typeface="微软雅黑" panose="020B0503020204020204" pitchFamily="34" charset="-122"/>
              </a:rPr>
              <a:t>连接</a:t>
            </a:r>
            <a:r>
              <a:rPr lang="zh-CN" altLang="en-US" b="1" dirty="0">
                <a:solidFill>
                  <a:srgbClr val="0000FF"/>
                </a:solidFill>
                <a:latin typeface="微软雅黑" panose="020B0503020204020204" pitchFamily="34" charset="-122"/>
                <a:ea typeface="微软雅黑" panose="020B0503020204020204" pitchFamily="34" charset="-122"/>
              </a:rPr>
              <a:t>只能有两个端点 </a:t>
            </a:r>
            <a:r>
              <a:rPr lang="en-US" altLang="zh-CN" b="1" dirty="0">
                <a:latin typeface="微软雅黑" panose="020B0503020204020204" pitchFamily="34" charset="-122"/>
                <a:ea typeface="微软雅黑" panose="020B0503020204020204" pitchFamily="34" charset="-122"/>
              </a:rPr>
              <a:t>(endpoint)</a:t>
            </a:r>
            <a:r>
              <a:rPr lang="zh-CN" altLang="en-US" b="1" dirty="0">
                <a:latin typeface="微软雅黑" panose="020B0503020204020204" pitchFamily="34" charset="-122"/>
                <a:ea typeface="微软雅黑" panose="020B0503020204020204" pitchFamily="34" charset="-122"/>
              </a:rPr>
              <a:t>，每一条 </a:t>
            </a:r>
            <a:r>
              <a:rPr lang="en-US" altLang="zh-CN" b="1" dirty="0">
                <a:latin typeface="微软雅黑" panose="020B0503020204020204" pitchFamily="34" charset="-122"/>
                <a:ea typeface="微软雅黑" panose="020B0503020204020204" pitchFamily="34" charset="-122"/>
              </a:rPr>
              <a:t>TCP </a:t>
            </a:r>
            <a:r>
              <a:rPr lang="zh-CN" altLang="en-US" b="1" dirty="0">
                <a:latin typeface="微软雅黑" panose="020B0503020204020204" pitchFamily="34" charset="-122"/>
                <a:ea typeface="微软雅黑" panose="020B0503020204020204" pitchFamily="34" charset="-122"/>
              </a:rPr>
              <a:t>连接</a:t>
            </a:r>
            <a:r>
              <a:rPr lang="zh-CN" altLang="en-US" b="1" dirty="0">
                <a:solidFill>
                  <a:srgbClr val="0000FF"/>
                </a:solidFill>
                <a:latin typeface="微软雅黑" panose="020B0503020204020204" pitchFamily="34" charset="-122"/>
                <a:ea typeface="微软雅黑" panose="020B0503020204020204" pitchFamily="34" charset="-122"/>
              </a:rPr>
              <a:t>只能是点对点</a:t>
            </a:r>
            <a:r>
              <a:rPr lang="zh-CN" altLang="en-US" b="1" dirty="0">
                <a:latin typeface="微软雅黑" panose="020B0503020204020204" pitchFamily="34" charset="-122"/>
                <a:ea typeface="微软雅黑" panose="020B0503020204020204" pitchFamily="34" charset="-122"/>
              </a:rPr>
              <a:t>的（一对一）。 </a:t>
            </a:r>
            <a:endParaRPr lang="zh-CN" altLang="en-US" b="1" dirty="0">
              <a:latin typeface="微软雅黑" panose="020B0503020204020204" pitchFamily="34" charset="-122"/>
              <a:ea typeface="微软雅黑" panose="020B0503020204020204" pitchFamily="34" charset="-122"/>
            </a:endParaRPr>
          </a:p>
          <a:p>
            <a:pPr marL="285750" indent="-285750">
              <a:lnSpc>
                <a:spcPct val="150000"/>
              </a:lnSpc>
              <a:buClr>
                <a:srgbClr val="0070C0"/>
              </a:buClr>
              <a:buFont typeface="Wingdings" panose="05000000000000000000" pitchFamily="2" charset="2"/>
              <a:buChar char="l"/>
            </a:pPr>
            <a:r>
              <a:rPr lang="en-US" altLang="zh-CN" b="1" dirty="0">
                <a:latin typeface="微软雅黑" panose="020B0503020204020204" pitchFamily="34" charset="-122"/>
                <a:ea typeface="微软雅黑" panose="020B0503020204020204" pitchFamily="34" charset="-122"/>
              </a:rPr>
              <a:t>TCP </a:t>
            </a:r>
            <a:r>
              <a:rPr lang="zh-CN" altLang="en-US" b="1" dirty="0">
                <a:latin typeface="微软雅黑" panose="020B0503020204020204" pitchFamily="34" charset="-122"/>
                <a:ea typeface="微软雅黑" panose="020B0503020204020204" pitchFamily="34" charset="-122"/>
              </a:rPr>
              <a:t>提供</a:t>
            </a:r>
            <a:r>
              <a:rPr lang="zh-CN" altLang="en-US" b="1" dirty="0">
                <a:solidFill>
                  <a:srgbClr val="0000FF"/>
                </a:solidFill>
                <a:latin typeface="微软雅黑" panose="020B0503020204020204" pitchFamily="34" charset="-122"/>
                <a:ea typeface="微软雅黑" panose="020B0503020204020204" pitchFamily="34" charset="-122"/>
              </a:rPr>
              <a:t>可靠交付</a:t>
            </a:r>
            <a:r>
              <a:rPr lang="zh-CN" altLang="en-US" b="1" dirty="0">
                <a:latin typeface="微软雅黑" panose="020B0503020204020204" pitchFamily="34" charset="-122"/>
                <a:ea typeface="微软雅黑" panose="020B0503020204020204" pitchFamily="34" charset="-122"/>
              </a:rPr>
              <a:t>的服务（无差错、不重复、不丢失、按序）。</a:t>
            </a:r>
            <a:endParaRPr lang="zh-CN" altLang="en-US" b="1" dirty="0">
              <a:latin typeface="微软雅黑" panose="020B0503020204020204" pitchFamily="34" charset="-122"/>
              <a:ea typeface="微软雅黑" panose="020B0503020204020204" pitchFamily="34" charset="-122"/>
            </a:endParaRPr>
          </a:p>
          <a:p>
            <a:pPr marL="285750" indent="-285750">
              <a:lnSpc>
                <a:spcPct val="150000"/>
              </a:lnSpc>
              <a:buClr>
                <a:srgbClr val="0070C0"/>
              </a:buClr>
              <a:buFont typeface="Wingdings" panose="05000000000000000000" pitchFamily="2" charset="2"/>
              <a:buChar char="l"/>
            </a:pPr>
            <a:r>
              <a:rPr lang="en-US" altLang="zh-CN" b="1" dirty="0">
                <a:latin typeface="微软雅黑" panose="020B0503020204020204" pitchFamily="34" charset="-122"/>
                <a:ea typeface="微软雅黑" panose="020B0503020204020204" pitchFamily="34" charset="-122"/>
              </a:rPr>
              <a:t>TCP </a:t>
            </a:r>
            <a:r>
              <a:rPr lang="zh-CN" altLang="en-US" b="1" dirty="0">
                <a:latin typeface="微软雅黑" panose="020B0503020204020204" pitchFamily="34" charset="-122"/>
                <a:ea typeface="微软雅黑" panose="020B0503020204020204" pitchFamily="34" charset="-122"/>
              </a:rPr>
              <a:t>提供</a:t>
            </a:r>
            <a:r>
              <a:rPr lang="zh-CN" altLang="en-US" b="1" dirty="0">
                <a:solidFill>
                  <a:srgbClr val="0000FF"/>
                </a:solidFill>
                <a:latin typeface="微软雅黑" panose="020B0503020204020204" pitchFamily="34" charset="-122"/>
                <a:ea typeface="微软雅黑" panose="020B0503020204020204" pitchFamily="34" charset="-122"/>
              </a:rPr>
              <a:t>全双工</a:t>
            </a:r>
            <a:r>
              <a:rPr lang="zh-CN" altLang="en-US" b="1" dirty="0">
                <a:latin typeface="微软雅黑" panose="020B0503020204020204" pitchFamily="34" charset="-122"/>
                <a:ea typeface="微软雅黑" panose="020B0503020204020204" pitchFamily="34" charset="-122"/>
              </a:rPr>
              <a:t>通信（</a:t>
            </a:r>
            <a:r>
              <a:rPr lang="en-US" altLang="zh-CN" b="1" dirty="0">
                <a:latin typeface="微软雅黑" panose="020B0503020204020204" pitchFamily="34" charset="-122"/>
                <a:ea typeface="微软雅黑" panose="020B0503020204020204" pitchFamily="34" charset="-122"/>
              </a:rPr>
              <a:t>TCP</a:t>
            </a:r>
            <a:r>
              <a:rPr lang="zh-CN" altLang="en-US" b="1" dirty="0">
                <a:latin typeface="微软雅黑" panose="020B0503020204020204" pitchFamily="34" charset="-122"/>
                <a:ea typeface="微软雅黑" panose="020B0503020204020204" pitchFamily="34" charset="-122"/>
              </a:rPr>
              <a:t>缓存）。</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9"/>
          <p:cNvSpPr>
            <a:spLocks noChangeArrowheads="1"/>
          </p:cNvSpPr>
          <p:nvPr/>
        </p:nvSpPr>
        <p:spPr bwMode="auto">
          <a:xfrm>
            <a:off x="2629135" y="1658623"/>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lIns="91436" tIns="45718" rIns="91436" bIns="45718" anchor="ctr"/>
          <a:lstStyle/>
          <a:p>
            <a:pPr algn="ctr" eaLnBrk="0" hangingPunct="0"/>
            <a:endParaRPr lang="fr-FR">
              <a:solidFill>
                <a:srgbClr val="FFFFFF"/>
              </a:solidFill>
              <a:latin typeface="宋体" panose="02010600030101010101" pitchFamily="2" charset="-122"/>
            </a:endParaRPr>
          </a:p>
        </p:txBody>
      </p:sp>
      <p:sp>
        <p:nvSpPr>
          <p:cNvPr id="12" name="Rectangle 10"/>
          <p:cNvSpPr>
            <a:spLocks noChangeArrowheads="1"/>
          </p:cNvSpPr>
          <p:nvPr/>
        </p:nvSpPr>
        <p:spPr bwMode="auto">
          <a:xfrm>
            <a:off x="2629135" y="2265049"/>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lIns="91436" tIns="45718" rIns="91436" bIns="45718" anchor="ctr"/>
          <a:lstStyle/>
          <a:p>
            <a:pPr algn="ctr" eaLnBrk="0" hangingPunct="0"/>
            <a:endParaRPr lang="fr-FR">
              <a:solidFill>
                <a:srgbClr val="FFFFFF"/>
              </a:solidFill>
              <a:latin typeface="宋体" panose="02010600030101010101" pitchFamily="2" charset="-122"/>
            </a:endParaRPr>
          </a:p>
        </p:txBody>
      </p:sp>
      <p:sp>
        <p:nvSpPr>
          <p:cNvPr id="13" name="Rectangle 11"/>
          <p:cNvSpPr>
            <a:spLocks noChangeArrowheads="1"/>
          </p:cNvSpPr>
          <p:nvPr/>
        </p:nvSpPr>
        <p:spPr bwMode="auto">
          <a:xfrm>
            <a:off x="2629135" y="2882584"/>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lIns="91436" tIns="45718" rIns="91436" bIns="45718" anchor="ctr"/>
          <a:lstStyle/>
          <a:p>
            <a:pPr algn="ctr" eaLnBrk="0" hangingPunct="0"/>
            <a:endParaRPr lang="fr-FR" dirty="0">
              <a:solidFill>
                <a:srgbClr val="FFFFFF"/>
              </a:solidFill>
              <a:latin typeface="宋体" panose="02010600030101010101" pitchFamily="2" charset="-122"/>
            </a:endParaRPr>
          </a:p>
        </p:txBody>
      </p:sp>
      <p:sp>
        <p:nvSpPr>
          <p:cNvPr id="14" name="Line 16"/>
          <p:cNvSpPr>
            <a:spLocks noChangeShapeType="1"/>
          </p:cNvSpPr>
          <p:nvPr/>
        </p:nvSpPr>
        <p:spPr bwMode="auto">
          <a:xfrm>
            <a:off x="3637198" y="1587185"/>
            <a:ext cx="0" cy="1800225"/>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15" name="Rectangle 8"/>
          <p:cNvSpPr>
            <a:spLocks noChangeArrowheads="1"/>
          </p:cNvSpPr>
          <p:nvPr/>
        </p:nvSpPr>
        <p:spPr bwMode="auto">
          <a:xfrm>
            <a:off x="2700575" y="1404622"/>
            <a:ext cx="5472113" cy="1938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spAutoFit/>
          </a:bodyPr>
          <a:lstStyle/>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5.1.1                                     </a:t>
            </a:r>
            <a:r>
              <a:rPr lang="zh-CN" altLang="en-US" sz="2000" b="1" dirty="0">
                <a:solidFill>
                  <a:schemeClr val="bg1"/>
                </a:solidFill>
                <a:latin typeface="微软雅黑" panose="020B0503020204020204" pitchFamily="34" charset="-122"/>
                <a:ea typeface="微软雅黑" panose="020B0503020204020204" pitchFamily="34" charset="-122"/>
              </a:rPr>
              <a:t>进程之间的通信</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5.1.2                           </a:t>
            </a:r>
            <a:r>
              <a:rPr lang="zh-CN" altLang="en-US" sz="2000" b="1" dirty="0">
                <a:solidFill>
                  <a:schemeClr val="bg1"/>
                </a:solidFill>
                <a:latin typeface="微软雅黑" panose="020B0503020204020204" pitchFamily="34" charset="-122"/>
                <a:ea typeface="微软雅黑" panose="020B0503020204020204" pitchFamily="34" charset="-122"/>
              </a:rPr>
              <a:t>运输层的两个主要协议</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5.1.3                                         </a:t>
            </a:r>
            <a:r>
              <a:rPr lang="zh-CN" altLang="en-US" sz="2000" b="1" dirty="0">
                <a:solidFill>
                  <a:schemeClr val="bg1"/>
                </a:solidFill>
                <a:latin typeface="微软雅黑" panose="020B0503020204020204" pitchFamily="34" charset="-122"/>
                <a:ea typeface="微软雅黑" panose="020B0503020204020204" pitchFamily="34" charset="-122"/>
              </a:rPr>
              <a:t>运输层的端口</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6" name="Rectangle 27"/>
          <p:cNvSpPr>
            <a:spLocks noChangeArrowheads="1"/>
          </p:cNvSpPr>
          <p:nvPr/>
        </p:nvSpPr>
        <p:spPr bwMode="auto">
          <a:xfrm>
            <a:off x="639730" y="1658624"/>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eaLnBrk="0" hangingPunct="0"/>
            <a:endParaRPr lang="fr-FR">
              <a:latin typeface="宋体" panose="02010600030101010101" pitchFamily="2" charset="-122"/>
            </a:endParaRPr>
          </a:p>
        </p:txBody>
      </p:sp>
      <p:sp>
        <p:nvSpPr>
          <p:cNvPr id="17" name="Rectangle 29"/>
          <p:cNvSpPr>
            <a:spLocks noChangeArrowheads="1"/>
          </p:cNvSpPr>
          <p:nvPr/>
        </p:nvSpPr>
        <p:spPr bwMode="auto">
          <a:xfrm>
            <a:off x="648621" y="1753555"/>
            <a:ext cx="1627651" cy="1027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eaLnBrk="0" hangingPunct="0"/>
            <a:r>
              <a:rPr lang="fr-FR" altLang="zh-CN" sz="2000" b="1" dirty="0">
                <a:solidFill>
                  <a:srgbClr val="FFFF00"/>
                </a:solidFill>
                <a:latin typeface="微软雅黑" panose="020B0503020204020204" pitchFamily="34" charset="-122"/>
                <a:ea typeface="微软雅黑" panose="020B0503020204020204" pitchFamily="34" charset="-122"/>
              </a:rPr>
              <a:t>5.1</a:t>
            </a:r>
            <a:endParaRPr lang="fr-FR" altLang="zh-CN" sz="2000" b="1" dirty="0">
              <a:solidFill>
                <a:srgbClr val="FFFF00"/>
              </a:solidFill>
              <a:latin typeface="微软雅黑" panose="020B0503020204020204" pitchFamily="34" charset="-122"/>
              <a:ea typeface="微软雅黑" panose="020B0503020204020204" pitchFamily="34" charset="-122"/>
            </a:endParaRPr>
          </a:p>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运输层协议</a:t>
            </a:r>
            <a:r>
              <a:rPr lang="zh-CN" altLang="fr-FR" sz="2000" b="1" dirty="0">
                <a:solidFill>
                  <a:schemeClr val="bg1"/>
                </a:solidFill>
                <a:latin typeface="微软雅黑" panose="020B0503020204020204" pitchFamily="34" charset="-122"/>
                <a:ea typeface="微软雅黑" panose="020B0503020204020204" pitchFamily="34" charset="-122"/>
              </a:rPr>
              <a:t>概述</a:t>
            </a:r>
            <a:endParaRPr lang="zh-CN" altLang="fr-FR"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5" y="697588"/>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3" name="Rectangle 6"/>
          <p:cNvSpPr>
            <a:spLocks noChangeArrowheads="1"/>
          </p:cNvSpPr>
          <p:nvPr/>
        </p:nvSpPr>
        <p:spPr bwMode="auto">
          <a:xfrm>
            <a:off x="3396764" y="664376"/>
            <a:ext cx="23691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TCP </a:t>
            </a:r>
            <a:r>
              <a:rPr lang="zh-CN" altLang="en-US" sz="2000" b="1" dirty="0">
                <a:solidFill>
                  <a:schemeClr val="bg1"/>
                </a:solidFill>
                <a:latin typeface="微软雅黑" panose="020B0503020204020204" pitchFamily="34" charset="-122"/>
                <a:ea typeface="微软雅黑" panose="020B0503020204020204" pitchFamily="34" charset="-122"/>
              </a:rPr>
              <a:t>面向流的概念</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Rectangle 68"/>
          <p:cNvSpPr>
            <a:spLocks noChangeArrowheads="1"/>
          </p:cNvSpPr>
          <p:nvPr/>
        </p:nvSpPr>
        <p:spPr bwMode="auto">
          <a:xfrm>
            <a:off x="556965" y="1170416"/>
            <a:ext cx="8048776" cy="2585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285750" indent="-285750">
              <a:lnSpc>
                <a:spcPct val="150000"/>
              </a:lnSpc>
              <a:buClr>
                <a:srgbClr val="0070C0"/>
              </a:buClr>
              <a:buFont typeface="Wingdings" panose="05000000000000000000" pitchFamily="2" charset="2"/>
              <a:buChar char="l"/>
            </a:pPr>
            <a:r>
              <a:rPr lang="zh-CN" altLang="en-US" b="1" dirty="0">
                <a:solidFill>
                  <a:srgbClr val="0000FF"/>
                </a:solidFill>
                <a:latin typeface="微软雅黑" panose="020B0503020204020204" pitchFamily="34" charset="-122"/>
                <a:ea typeface="微软雅黑" panose="020B0503020204020204" pitchFamily="34" charset="-122"/>
              </a:rPr>
              <a:t>面向字节流</a:t>
            </a:r>
            <a:endParaRPr lang="zh-CN" altLang="en-US" b="1" dirty="0">
              <a:solidFill>
                <a:srgbClr val="0000FF"/>
              </a:solidFill>
              <a:latin typeface="微软雅黑" panose="020B0503020204020204" pitchFamily="34" charset="-122"/>
              <a:ea typeface="微软雅黑" panose="020B0503020204020204" pitchFamily="34" charset="-122"/>
            </a:endParaRPr>
          </a:p>
          <a:p>
            <a:pPr marL="633730" indent="-342900">
              <a:lnSpc>
                <a:spcPct val="150000"/>
              </a:lnSpc>
              <a:buClr>
                <a:srgbClr val="7030A0"/>
              </a:buClr>
              <a:buFont typeface="+mj-lt"/>
              <a:buAutoNum type="arabicPeriod"/>
            </a:pPr>
            <a:r>
              <a:rPr lang="en-US" altLang="zh-CN" b="1" dirty="0">
                <a:solidFill>
                  <a:prstClr val="black"/>
                </a:solidFill>
                <a:latin typeface="微软雅黑" panose="020B0503020204020204" pitchFamily="34" charset="-122"/>
                <a:ea typeface="微软雅黑" panose="020B0503020204020204" pitchFamily="34" charset="-122"/>
              </a:rPr>
              <a:t>TCP </a:t>
            </a:r>
            <a:r>
              <a:rPr lang="zh-CN" altLang="en-US" b="1" dirty="0">
                <a:solidFill>
                  <a:prstClr val="black"/>
                </a:solidFill>
                <a:latin typeface="微软雅黑" panose="020B0503020204020204" pitchFamily="34" charset="-122"/>
                <a:ea typeface="微软雅黑" panose="020B0503020204020204" pitchFamily="34" charset="-122"/>
              </a:rPr>
              <a:t>中的“流”</a:t>
            </a:r>
            <a:r>
              <a:rPr lang="en-US" altLang="zh-CN" b="1" dirty="0">
                <a:solidFill>
                  <a:prstClr val="black"/>
                </a:solidFill>
                <a:latin typeface="微软雅黑" panose="020B0503020204020204" pitchFamily="34" charset="-122"/>
                <a:ea typeface="微软雅黑" panose="020B0503020204020204" pitchFamily="34" charset="-122"/>
              </a:rPr>
              <a:t>(stream) </a:t>
            </a:r>
            <a:r>
              <a:rPr lang="zh-CN" altLang="en-US" b="1" dirty="0">
                <a:solidFill>
                  <a:prstClr val="black"/>
                </a:solidFill>
                <a:latin typeface="微软雅黑" panose="020B0503020204020204" pitchFamily="34" charset="-122"/>
                <a:ea typeface="微软雅黑" panose="020B0503020204020204" pitchFamily="34" charset="-122"/>
              </a:rPr>
              <a:t>指的是</a:t>
            </a:r>
            <a:r>
              <a:rPr lang="zh-CN" altLang="en-US" b="1" dirty="0">
                <a:solidFill>
                  <a:srgbClr val="FF0000"/>
                </a:solidFill>
                <a:latin typeface="微软雅黑" panose="020B0503020204020204" pitchFamily="34" charset="-122"/>
                <a:ea typeface="微软雅黑" panose="020B0503020204020204" pitchFamily="34" charset="-122"/>
              </a:rPr>
              <a:t>流入或流出进程</a:t>
            </a:r>
            <a:r>
              <a:rPr lang="zh-CN" altLang="en-US" b="1" dirty="0">
                <a:solidFill>
                  <a:prstClr val="black"/>
                </a:solidFill>
                <a:latin typeface="微软雅黑" panose="020B0503020204020204" pitchFamily="34" charset="-122"/>
                <a:ea typeface="微软雅黑" panose="020B0503020204020204" pitchFamily="34" charset="-122"/>
              </a:rPr>
              <a:t>的</a:t>
            </a:r>
            <a:r>
              <a:rPr lang="zh-CN" altLang="en-US" b="1" dirty="0">
                <a:solidFill>
                  <a:srgbClr val="FF0000"/>
                </a:solidFill>
                <a:latin typeface="微软雅黑" panose="020B0503020204020204" pitchFamily="34" charset="-122"/>
                <a:ea typeface="微软雅黑" panose="020B0503020204020204" pitchFamily="34" charset="-122"/>
              </a:rPr>
              <a:t>字节序列</a:t>
            </a:r>
            <a:r>
              <a:rPr lang="zh-CN" altLang="en-US" b="1" dirty="0">
                <a:solidFill>
                  <a:prstClr val="black"/>
                </a:solidFill>
                <a:latin typeface="微软雅黑" panose="020B0503020204020204" pitchFamily="34" charset="-122"/>
                <a:ea typeface="微软雅黑" panose="020B0503020204020204" pitchFamily="34" charset="-122"/>
              </a:rPr>
              <a:t>。</a:t>
            </a:r>
            <a:endParaRPr lang="zh-CN" altLang="en-US" b="1" dirty="0">
              <a:solidFill>
                <a:prstClr val="black"/>
              </a:solidFill>
              <a:latin typeface="微软雅黑" panose="020B0503020204020204" pitchFamily="34" charset="-122"/>
              <a:ea typeface="微软雅黑" panose="020B0503020204020204" pitchFamily="34" charset="-122"/>
            </a:endParaRPr>
          </a:p>
          <a:p>
            <a:pPr marL="633730" indent="-342900">
              <a:lnSpc>
                <a:spcPct val="150000"/>
              </a:lnSpc>
              <a:buClr>
                <a:srgbClr val="7030A0"/>
              </a:buClr>
              <a:buFont typeface="+mj-lt"/>
              <a:buAutoNum type="arabicPeriod"/>
            </a:pPr>
            <a:r>
              <a:rPr lang="zh-CN" altLang="en-US" b="1" dirty="0">
                <a:solidFill>
                  <a:prstClr val="black"/>
                </a:solidFill>
                <a:latin typeface="微软雅黑" panose="020B0503020204020204" pitchFamily="34" charset="-122"/>
                <a:ea typeface="微软雅黑" panose="020B0503020204020204" pitchFamily="34" charset="-122"/>
              </a:rPr>
              <a:t>“面向字节流”的含义是：虽然应用程序和 </a:t>
            </a:r>
            <a:r>
              <a:rPr lang="en-US" altLang="zh-CN" b="1" dirty="0">
                <a:solidFill>
                  <a:prstClr val="black"/>
                </a:solidFill>
                <a:latin typeface="微软雅黑" panose="020B0503020204020204" pitchFamily="34" charset="-122"/>
                <a:ea typeface="微软雅黑" panose="020B0503020204020204" pitchFamily="34" charset="-122"/>
              </a:rPr>
              <a:t>TCP </a:t>
            </a:r>
            <a:r>
              <a:rPr lang="zh-CN" altLang="en-US" b="1" dirty="0">
                <a:solidFill>
                  <a:prstClr val="black"/>
                </a:solidFill>
                <a:latin typeface="微软雅黑" panose="020B0503020204020204" pitchFamily="34" charset="-122"/>
                <a:ea typeface="微软雅黑" panose="020B0503020204020204" pitchFamily="34" charset="-122"/>
              </a:rPr>
              <a:t>的交互是一次一个数据块，但 </a:t>
            </a:r>
            <a:r>
              <a:rPr lang="en-US" altLang="zh-CN" b="1" dirty="0">
                <a:solidFill>
                  <a:prstClr val="black"/>
                </a:solidFill>
                <a:latin typeface="微软雅黑" panose="020B0503020204020204" pitchFamily="34" charset="-122"/>
                <a:ea typeface="微软雅黑" panose="020B0503020204020204" pitchFamily="34" charset="-122"/>
              </a:rPr>
              <a:t>TCP </a:t>
            </a:r>
            <a:r>
              <a:rPr lang="zh-CN" altLang="en-US" b="1" dirty="0">
                <a:solidFill>
                  <a:prstClr val="black"/>
                </a:solidFill>
                <a:latin typeface="微软雅黑" panose="020B0503020204020204" pitchFamily="34" charset="-122"/>
                <a:ea typeface="微软雅黑" panose="020B0503020204020204" pitchFamily="34" charset="-122"/>
              </a:rPr>
              <a:t>把应用程序交下来的数据看成仅仅是一连串</a:t>
            </a:r>
            <a:r>
              <a:rPr lang="zh-CN" altLang="en-US" b="1" dirty="0">
                <a:solidFill>
                  <a:srgbClr val="FF0000"/>
                </a:solidFill>
                <a:latin typeface="微软雅黑" panose="020B0503020204020204" pitchFamily="34" charset="-122"/>
                <a:ea typeface="微软雅黑" panose="020B0503020204020204" pitchFamily="34" charset="-122"/>
              </a:rPr>
              <a:t>无结构的字节流</a:t>
            </a:r>
            <a:r>
              <a:rPr lang="zh-CN" altLang="en-US" b="1" dirty="0">
                <a:solidFill>
                  <a:prstClr val="black"/>
                </a:solidFill>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marL="800100" lvl="1" indent="-342900">
              <a:lnSpc>
                <a:spcPct val="150000"/>
              </a:lnSpc>
              <a:buClr>
                <a:srgbClr val="0070C0"/>
              </a:buClr>
              <a:buFont typeface="Wingdings" panose="05000000000000000000" pitchFamily="2" charset="2"/>
              <a:buChar char="l"/>
            </a:pPr>
            <a:r>
              <a:rPr lang="en-US" altLang="zh-CN" b="1" dirty="0">
                <a:solidFill>
                  <a:prstClr val="black"/>
                </a:solidFill>
                <a:latin typeface="微软雅黑" panose="020B0503020204020204" pitchFamily="34" charset="-122"/>
                <a:ea typeface="微软雅黑" panose="020B0503020204020204" pitchFamily="34" charset="-122"/>
              </a:rPr>
              <a:t>TCP </a:t>
            </a:r>
            <a:r>
              <a:rPr lang="zh-CN" altLang="en-US" b="1" dirty="0">
                <a:solidFill>
                  <a:prstClr val="black"/>
                </a:solidFill>
                <a:latin typeface="微软雅黑" panose="020B0503020204020204" pitchFamily="34" charset="-122"/>
                <a:ea typeface="微软雅黑" panose="020B0503020204020204" pitchFamily="34" charset="-122"/>
              </a:rPr>
              <a:t>不保证具有对应大小的关系。</a:t>
            </a:r>
            <a:endParaRPr lang="zh-CN" altLang="en-US" b="1" dirty="0">
              <a:solidFill>
                <a:prstClr val="black"/>
              </a:solidFill>
              <a:latin typeface="微软雅黑" panose="020B0503020204020204" pitchFamily="34" charset="-122"/>
              <a:ea typeface="微软雅黑" panose="020B0503020204020204" pitchFamily="34" charset="-122"/>
            </a:endParaRPr>
          </a:p>
          <a:p>
            <a:pPr marL="800100" lvl="1" indent="-342900">
              <a:lnSpc>
                <a:spcPct val="150000"/>
              </a:lnSpc>
              <a:buClr>
                <a:srgbClr val="0070C0"/>
              </a:buClr>
              <a:buFont typeface="Wingdings" panose="05000000000000000000" pitchFamily="2" charset="2"/>
              <a:buChar char="l"/>
            </a:pPr>
            <a:r>
              <a:rPr lang="zh-CN" altLang="en-US" b="1" dirty="0">
                <a:solidFill>
                  <a:prstClr val="black"/>
                </a:solidFill>
                <a:latin typeface="微软雅黑" panose="020B0503020204020204" pitchFamily="34" charset="-122"/>
                <a:ea typeface="微软雅黑" panose="020B0503020204020204" pitchFamily="34" charset="-122"/>
              </a:rPr>
              <a:t>接收方应用程序收到的字节流必须和发送方发出的字节流完全一样。</a:t>
            </a:r>
            <a:endParaRPr lang="zh-CN" altLang="en-US" b="1"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6" y="628209"/>
            <a:ext cx="8053711"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3" name="Rectangle 6"/>
          <p:cNvSpPr>
            <a:spLocks noChangeArrowheads="1"/>
          </p:cNvSpPr>
          <p:nvPr/>
        </p:nvSpPr>
        <p:spPr bwMode="auto">
          <a:xfrm>
            <a:off x="3404891" y="605120"/>
            <a:ext cx="2316929"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TCP </a:t>
            </a:r>
            <a:r>
              <a:rPr lang="zh-CN" altLang="en-US" sz="2000" b="1" dirty="0">
                <a:solidFill>
                  <a:schemeClr val="bg1"/>
                </a:solidFill>
                <a:latin typeface="微软雅黑" panose="020B0503020204020204" pitchFamily="34" charset="-122"/>
                <a:ea typeface="微软雅黑" panose="020B0503020204020204" pitchFamily="34" charset="-122"/>
              </a:rPr>
              <a:t>面向流的概念</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圆角矩形 3"/>
          <p:cNvSpPr/>
          <p:nvPr/>
        </p:nvSpPr>
        <p:spPr>
          <a:xfrm>
            <a:off x="545146" y="1069850"/>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72" name="组合 71"/>
          <p:cNvGrpSpPr/>
          <p:nvPr/>
        </p:nvGrpSpPr>
        <p:grpSpPr>
          <a:xfrm>
            <a:off x="1353129" y="1133858"/>
            <a:ext cx="6364516" cy="3021161"/>
            <a:chOff x="496235" y="1340768"/>
            <a:chExt cx="9142106" cy="4339650"/>
          </a:xfrm>
        </p:grpSpPr>
        <p:sp>
          <p:nvSpPr>
            <p:cNvPr id="5" name="AutoShape 47"/>
            <p:cNvSpPr>
              <a:spLocks noChangeArrowheads="1"/>
            </p:cNvSpPr>
            <p:nvPr/>
          </p:nvSpPr>
          <p:spPr bwMode="auto">
            <a:xfrm>
              <a:off x="7087263" y="5034882"/>
              <a:ext cx="283765" cy="130175"/>
            </a:xfrm>
            <a:prstGeom prst="rightArrow">
              <a:avLst>
                <a:gd name="adj1" fmla="val 50000"/>
                <a:gd name="adj2" fmla="val 50305"/>
              </a:avLst>
            </a:prstGeom>
            <a:solidFill>
              <a:srgbClr val="CC00CC"/>
            </a:solidFill>
            <a:ln w="9525">
              <a:solidFill>
                <a:srgbClr val="CC00CC"/>
              </a:solidFill>
              <a:miter lim="800000"/>
            </a:ln>
            <a:effec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 name="Rectangle 107"/>
            <p:cNvSpPr>
              <a:spLocks noChangeArrowheads="1"/>
            </p:cNvSpPr>
            <p:nvPr/>
          </p:nvSpPr>
          <p:spPr bwMode="auto">
            <a:xfrm>
              <a:off x="3493370" y="1623118"/>
              <a:ext cx="3228521" cy="869778"/>
            </a:xfrm>
            <a:prstGeom prst="rect">
              <a:avLst/>
            </a:prstGeom>
            <a:solidFill>
              <a:srgbClr val="99FFCC"/>
            </a:solidFill>
            <a:ln w="12700"/>
          </p:spPr>
          <p:style>
            <a:lnRef idx="2">
              <a:schemeClr val="dk1"/>
            </a:lnRef>
            <a:fillRef idx="1">
              <a:schemeClr val="lt1"/>
            </a:fillRef>
            <a:effectRef idx="0">
              <a:schemeClr val="dk1"/>
            </a:effectRef>
            <a:fontRef idx="minor">
              <a:schemeClr val="dk1"/>
            </a:fontRef>
          </p:style>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nvGrpSpPr>
            <p:cNvPr id="7" name="Group 80"/>
            <p:cNvGrpSpPr/>
            <p:nvPr/>
          </p:nvGrpSpPr>
          <p:grpSpPr bwMode="auto">
            <a:xfrm>
              <a:off x="6201569" y="4945982"/>
              <a:ext cx="937287" cy="287337"/>
              <a:chOff x="2925" y="1570"/>
              <a:chExt cx="545" cy="181"/>
            </a:xfrm>
          </p:grpSpPr>
          <p:grpSp>
            <p:nvGrpSpPr>
              <p:cNvPr id="8" name="Group 81"/>
              <p:cNvGrpSpPr/>
              <p:nvPr/>
            </p:nvGrpSpPr>
            <p:grpSpPr bwMode="auto">
              <a:xfrm>
                <a:off x="3061" y="1570"/>
                <a:ext cx="272" cy="181"/>
                <a:chOff x="3061" y="1842"/>
                <a:chExt cx="272" cy="181"/>
              </a:xfrm>
            </p:grpSpPr>
            <p:sp>
              <p:nvSpPr>
                <p:cNvPr id="11" name="Rectangle 82"/>
                <p:cNvSpPr>
                  <a:spLocks noChangeArrowheads="1"/>
                </p:cNvSpPr>
                <p:nvPr/>
              </p:nvSpPr>
              <p:spPr bwMode="auto">
                <a:xfrm>
                  <a:off x="3061" y="1842"/>
                  <a:ext cx="136" cy="181"/>
                </a:xfrm>
                <a:prstGeom prst="rect">
                  <a:avLst/>
                </a:prstGeom>
                <a:solidFill>
                  <a:srgbClr val="66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anose="020B0503020204020204" pitchFamily="34" charset="-122"/>
                      <a:ea typeface="微软雅黑" panose="020B0503020204020204" pitchFamily="34" charset="-122"/>
                    </a:rPr>
                    <a:t>7</a:t>
                  </a:r>
                  <a:endParaRPr kumimoji="1" lang="en-US" altLang="zh-CN" sz="1200" b="1">
                    <a:latin typeface="微软雅黑" panose="020B0503020204020204" pitchFamily="34" charset="-122"/>
                    <a:ea typeface="微软雅黑" panose="020B0503020204020204" pitchFamily="34" charset="-122"/>
                  </a:endParaRPr>
                </a:p>
              </p:txBody>
            </p:sp>
            <p:sp>
              <p:nvSpPr>
                <p:cNvPr id="12" name="Rectangle 83"/>
                <p:cNvSpPr>
                  <a:spLocks noChangeArrowheads="1"/>
                </p:cNvSpPr>
                <p:nvPr/>
              </p:nvSpPr>
              <p:spPr bwMode="auto">
                <a:xfrm>
                  <a:off x="3197" y="1842"/>
                  <a:ext cx="136" cy="181"/>
                </a:xfrm>
                <a:prstGeom prst="rect">
                  <a:avLst/>
                </a:prstGeom>
                <a:solidFill>
                  <a:srgbClr val="66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anose="020B0503020204020204" pitchFamily="34" charset="-122"/>
                      <a:ea typeface="微软雅黑" panose="020B0503020204020204" pitchFamily="34" charset="-122"/>
                    </a:rPr>
                    <a:t>6</a:t>
                  </a:r>
                  <a:endParaRPr kumimoji="1" lang="en-US" altLang="zh-CN" sz="1200" b="1">
                    <a:latin typeface="微软雅黑" panose="020B0503020204020204" pitchFamily="34" charset="-122"/>
                    <a:ea typeface="微软雅黑" panose="020B0503020204020204" pitchFamily="34" charset="-122"/>
                  </a:endParaRPr>
                </a:p>
              </p:txBody>
            </p:sp>
          </p:grpSp>
          <p:sp>
            <p:nvSpPr>
              <p:cNvPr id="9" name="Rectangle 84"/>
              <p:cNvSpPr>
                <a:spLocks noChangeArrowheads="1"/>
              </p:cNvSpPr>
              <p:nvPr/>
            </p:nvSpPr>
            <p:spPr bwMode="auto">
              <a:xfrm>
                <a:off x="2925" y="1570"/>
                <a:ext cx="136" cy="181"/>
              </a:xfrm>
              <a:prstGeom prst="rect">
                <a:avLst/>
              </a:prstGeom>
              <a:solidFill>
                <a:srgbClr val="66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anose="020B0503020204020204" pitchFamily="34" charset="-122"/>
                    <a:ea typeface="微软雅黑" panose="020B0503020204020204" pitchFamily="34" charset="-122"/>
                  </a:rPr>
                  <a:t>8</a:t>
                </a:r>
                <a:endParaRPr kumimoji="1" lang="en-US" altLang="zh-CN" sz="1200" b="1">
                  <a:latin typeface="微软雅黑" panose="020B0503020204020204" pitchFamily="34" charset="-122"/>
                  <a:ea typeface="微软雅黑" panose="020B0503020204020204" pitchFamily="34" charset="-122"/>
                </a:endParaRPr>
              </a:p>
            </p:txBody>
          </p:sp>
          <p:sp>
            <p:nvSpPr>
              <p:cNvPr id="10" name="Rectangle 85"/>
              <p:cNvSpPr>
                <a:spLocks noChangeArrowheads="1"/>
              </p:cNvSpPr>
              <p:nvPr/>
            </p:nvSpPr>
            <p:spPr bwMode="auto">
              <a:xfrm>
                <a:off x="3334" y="1570"/>
                <a:ext cx="136" cy="181"/>
              </a:xfrm>
              <a:prstGeom prst="rect">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anose="020B0503020204020204" pitchFamily="34" charset="-122"/>
                    <a:ea typeface="微软雅黑" panose="020B0503020204020204" pitchFamily="34" charset="-122"/>
                  </a:rPr>
                  <a:t>H</a:t>
                </a:r>
                <a:endParaRPr kumimoji="1" lang="en-US" altLang="zh-CN" sz="1200" b="1">
                  <a:latin typeface="微软雅黑" panose="020B0503020204020204" pitchFamily="34" charset="-122"/>
                  <a:ea typeface="微软雅黑" panose="020B0503020204020204" pitchFamily="34" charset="-122"/>
                </a:endParaRPr>
              </a:p>
            </p:txBody>
          </p:sp>
        </p:grpSp>
        <p:sp>
          <p:nvSpPr>
            <p:cNvPr id="13" name="Text Box 62"/>
            <p:cNvSpPr txBox="1">
              <a:spLocks noChangeArrowheads="1"/>
            </p:cNvSpPr>
            <p:nvPr/>
          </p:nvSpPr>
          <p:spPr bwMode="auto">
            <a:xfrm>
              <a:off x="7777826" y="1481036"/>
              <a:ext cx="884653" cy="1193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800" b="1" dirty="0">
                  <a:solidFill>
                    <a:srgbClr val="0033CC"/>
                  </a:solidFill>
                  <a:latin typeface="微软雅黑" panose="020B0503020204020204" pitchFamily="34" charset="-122"/>
                  <a:ea typeface="微软雅黑" panose="020B0503020204020204" pitchFamily="34" charset="-122"/>
                  <a:sym typeface="Wingdings" panose="05000000000000000000" pitchFamily="2" charset="2"/>
                </a:rPr>
                <a:t></a:t>
              </a:r>
              <a:endParaRPr kumimoji="1" lang="en-US" altLang="zh-CN" sz="4800" b="1" dirty="0">
                <a:solidFill>
                  <a:srgbClr val="0033CC"/>
                </a:solidFill>
                <a:latin typeface="微软雅黑" panose="020B0503020204020204" pitchFamily="34" charset="-122"/>
                <a:ea typeface="微软雅黑" panose="020B0503020204020204" pitchFamily="34" charset="-122"/>
              </a:endParaRPr>
            </a:p>
          </p:txBody>
        </p:sp>
        <p:sp>
          <p:nvSpPr>
            <p:cNvPr id="14" name="Freeform 44"/>
            <p:cNvSpPr/>
            <p:nvPr/>
          </p:nvSpPr>
          <p:spPr bwMode="auto">
            <a:xfrm>
              <a:off x="7842250" y="4585618"/>
              <a:ext cx="386954" cy="889000"/>
            </a:xfrm>
            <a:custGeom>
              <a:avLst/>
              <a:gdLst>
                <a:gd name="T0" fmla="*/ 0 w 225"/>
                <a:gd name="T1" fmla="*/ 590 h 590"/>
                <a:gd name="T2" fmla="*/ 225 w 225"/>
                <a:gd name="T3" fmla="*/ 590 h 590"/>
                <a:gd name="T4" fmla="*/ 225 w 225"/>
                <a:gd name="T5" fmla="*/ 0 h 590"/>
              </a:gdLst>
              <a:ahLst/>
              <a:cxnLst>
                <a:cxn ang="0">
                  <a:pos x="T0" y="T1"/>
                </a:cxn>
                <a:cxn ang="0">
                  <a:pos x="T2" y="T3"/>
                </a:cxn>
                <a:cxn ang="0">
                  <a:pos x="T4" y="T5"/>
                </a:cxn>
              </a:cxnLst>
              <a:rect l="0" t="0" r="r" b="b"/>
              <a:pathLst>
                <a:path w="225" h="590">
                  <a:moveTo>
                    <a:pt x="0" y="590"/>
                  </a:moveTo>
                  <a:lnTo>
                    <a:pt x="225" y="590"/>
                  </a:lnTo>
                  <a:lnTo>
                    <a:pt x="225" y="0"/>
                  </a:lnTo>
                </a:path>
              </a:pathLst>
            </a:custGeom>
            <a:noFill/>
            <a:ln w="57150" cap="flat" cmpd="sng">
              <a:solidFill>
                <a:srgbClr val="0000FF"/>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 name="Text Box 45"/>
            <p:cNvSpPr txBox="1">
              <a:spLocks noChangeArrowheads="1"/>
            </p:cNvSpPr>
            <p:nvPr/>
          </p:nvSpPr>
          <p:spPr bwMode="auto">
            <a:xfrm>
              <a:off x="989808" y="1481036"/>
              <a:ext cx="884653" cy="1193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800" b="1" dirty="0">
                  <a:solidFill>
                    <a:srgbClr val="0033CC"/>
                  </a:solidFill>
                  <a:latin typeface="微软雅黑" panose="020B0503020204020204" pitchFamily="34" charset="-122"/>
                  <a:ea typeface="微软雅黑" panose="020B0503020204020204" pitchFamily="34" charset="-122"/>
                  <a:sym typeface="Wingdings" panose="05000000000000000000" pitchFamily="2" charset="2"/>
                </a:rPr>
                <a:t></a:t>
              </a:r>
              <a:endParaRPr kumimoji="1" lang="en-US" altLang="zh-CN" sz="4800" b="1" dirty="0">
                <a:solidFill>
                  <a:srgbClr val="0033CC"/>
                </a:solidFill>
                <a:latin typeface="微软雅黑" panose="020B0503020204020204" pitchFamily="34" charset="-122"/>
                <a:ea typeface="微软雅黑" panose="020B0503020204020204" pitchFamily="34" charset="-122"/>
              </a:endParaRPr>
            </a:p>
          </p:txBody>
        </p:sp>
        <p:sp>
          <p:nvSpPr>
            <p:cNvPr id="16" name="AutoShape 46"/>
            <p:cNvSpPr>
              <a:spLocks noChangeArrowheads="1"/>
            </p:cNvSpPr>
            <p:nvPr/>
          </p:nvSpPr>
          <p:spPr bwMode="auto">
            <a:xfrm>
              <a:off x="4913446" y="5036469"/>
              <a:ext cx="285485" cy="130175"/>
            </a:xfrm>
            <a:prstGeom prst="rightArrow">
              <a:avLst>
                <a:gd name="adj1" fmla="val 50000"/>
                <a:gd name="adj2" fmla="val 50610"/>
              </a:avLst>
            </a:prstGeom>
            <a:solidFill>
              <a:srgbClr val="CC00CC"/>
            </a:solidFill>
            <a:ln w="9525">
              <a:solidFill>
                <a:srgbClr val="CC00CC"/>
              </a:solidFill>
              <a:miter lim="800000"/>
            </a:ln>
            <a:effec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7" name="AutoShape 48"/>
            <p:cNvSpPr>
              <a:spLocks noChangeArrowheads="1"/>
            </p:cNvSpPr>
            <p:nvPr/>
          </p:nvSpPr>
          <p:spPr bwMode="auto">
            <a:xfrm>
              <a:off x="2951163" y="5034882"/>
              <a:ext cx="285485" cy="130175"/>
            </a:xfrm>
            <a:prstGeom prst="rightArrow">
              <a:avLst>
                <a:gd name="adj1" fmla="val 50000"/>
                <a:gd name="adj2" fmla="val 50610"/>
              </a:avLst>
            </a:prstGeom>
            <a:solidFill>
              <a:srgbClr val="CC00CC"/>
            </a:solidFill>
            <a:ln w="9525">
              <a:solidFill>
                <a:srgbClr val="CC00CC"/>
              </a:solidFill>
              <a:miter lim="800000"/>
            </a:ln>
            <a:effec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 name="Line 49"/>
            <p:cNvSpPr>
              <a:spLocks noChangeShapeType="1"/>
            </p:cNvSpPr>
            <p:nvPr/>
          </p:nvSpPr>
          <p:spPr bwMode="auto">
            <a:xfrm>
              <a:off x="1442906" y="2426618"/>
              <a:ext cx="3440" cy="1487488"/>
            </a:xfrm>
            <a:prstGeom prst="line">
              <a:avLst/>
            </a:prstGeom>
            <a:noFill/>
            <a:ln w="19050">
              <a:solidFill>
                <a:srgbClr val="0000FF"/>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9" name="Text Box 50"/>
            <p:cNvSpPr txBox="1">
              <a:spLocks noChangeArrowheads="1"/>
            </p:cNvSpPr>
            <p:nvPr/>
          </p:nvSpPr>
          <p:spPr bwMode="auto">
            <a:xfrm>
              <a:off x="5514316" y="4561806"/>
              <a:ext cx="1928275" cy="39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solidFill>
                    <a:srgbClr val="0000FF"/>
                  </a:solidFill>
                  <a:latin typeface="微软雅黑" panose="020B0503020204020204" pitchFamily="34" charset="-122"/>
                  <a:ea typeface="微软雅黑" panose="020B0503020204020204" pitchFamily="34" charset="-122"/>
                </a:rPr>
                <a:t>发送 </a:t>
              </a:r>
              <a:r>
                <a:rPr kumimoji="1" lang="en-US" altLang="zh-CN" sz="1200" b="1">
                  <a:solidFill>
                    <a:srgbClr val="0000FF"/>
                  </a:solidFill>
                  <a:latin typeface="微软雅黑" panose="020B0503020204020204" pitchFamily="34" charset="-122"/>
                  <a:ea typeface="微软雅黑" panose="020B0503020204020204" pitchFamily="34" charset="-122"/>
                </a:rPr>
                <a:t>TCP </a:t>
              </a:r>
              <a:r>
                <a:rPr kumimoji="1" lang="zh-CN" altLang="en-US" sz="1200" b="1">
                  <a:solidFill>
                    <a:srgbClr val="0000FF"/>
                  </a:solidFill>
                  <a:latin typeface="微软雅黑" panose="020B0503020204020204" pitchFamily="34" charset="-122"/>
                  <a:ea typeface="微软雅黑" panose="020B0503020204020204" pitchFamily="34" charset="-122"/>
                </a:rPr>
                <a:t>报文段</a:t>
              </a:r>
              <a:endParaRPr kumimoji="1" lang="zh-CN" altLang="en-US" sz="1200" b="1">
                <a:solidFill>
                  <a:srgbClr val="0000FF"/>
                </a:solidFill>
                <a:latin typeface="微软雅黑" panose="020B0503020204020204" pitchFamily="34" charset="-122"/>
                <a:ea typeface="微软雅黑" panose="020B0503020204020204" pitchFamily="34" charset="-122"/>
              </a:endParaRPr>
            </a:p>
          </p:txBody>
        </p:sp>
        <p:sp>
          <p:nvSpPr>
            <p:cNvPr id="20" name="Rectangle 51"/>
            <p:cNvSpPr>
              <a:spLocks noChangeArrowheads="1"/>
            </p:cNvSpPr>
            <p:nvPr/>
          </p:nvSpPr>
          <p:spPr bwMode="auto">
            <a:xfrm>
              <a:off x="550333" y="3902994"/>
              <a:ext cx="1802342" cy="682625"/>
            </a:xfrm>
            <a:prstGeom prst="rect">
              <a:avLst/>
            </a:prstGeom>
            <a:solidFill>
              <a:srgbClr val="3366FF"/>
            </a:solidFill>
            <a:ln w="19050">
              <a:solidFill>
                <a:schemeClr val="tx1"/>
              </a:solidFill>
              <a:miter lim="800000"/>
            </a:ln>
            <a:effectLst/>
          </p:spPr>
          <p:txBody>
            <a:bodyPr wrap="none" anchor="ctr"/>
            <a:lstStyle/>
            <a:p>
              <a:pPr algn="ctr"/>
              <a:endParaRPr kumimoji="1" lang="en-US" altLang="zh-CN" sz="1200" b="1">
                <a:latin typeface="微软雅黑" panose="020B0503020204020204" pitchFamily="34" charset="-122"/>
                <a:ea typeface="微软雅黑" panose="020B0503020204020204" pitchFamily="34" charset="-122"/>
              </a:endParaRPr>
            </a:p>
            <a:p>
              <a:pPr algn="ctr"/>
              <a:endParaRPr kumimoji="1" lang="en-US" altLang="zh-CN" sz="1200" b="1">
                <a:latin typeface="微软雅黑" panose="020B0503020204020204" pitchFamily="34" charset="-122"/>
                <a:ea typeface="微软雅黑" panose="020B0503020204020204" pitchFamily="34" charset="-122"/>
              </a:endParaRPr>
            </a:p>
            <a:p>
              <a:pPr algn="ctr"/>
              <a:endParaRPr kumimoji="1" lang="en-US" altLang="zh-CN" sz="1200" b="1">
                <a:latin typeface="微软雅黑" panose="020B0503020204020204" pitchFamily="34" charset="-122"/>
                <a:ea typeface="微软雅黑" panose="020B0503020204020204" pitchFamily="34" charset="-122"/>
              </a:endParaRPr>
            </a:p>
          </p:txBody>
        </p:sp>
        <p:sp>
          <p:nvSpPr>
            <p:cNvPr id="21" name="Line 52"/>
            <p:cNvSpPr>
              <a:spLocks noChangeShapeType="1"/>
            </p:cNvSpPr>
            <p:nvPr/>
          </p:nvSpPr>
          <p:spPr bwMode="auto">
            <a:xfrm flipV="1">
              <a:off x="8258440" y="2426619"/>
              <a:ext cx="0" cy="1476375"/>
            </a:xfrm>
            <a:prstGeom prst="line">
              <a:avLst/>
            </a:prstGeom>
            <a:noFill/>
            <a:ln w="19050">
              <a:solidFill>
                <a:srgbClr val="0000FF"/>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2" name="Rectangle 53"/>
            <p:cNvSpPr>
              <a:spLocks noChangeArrowheads="1"/>
            </p:cNvSpPr>
            <p:nvPr/>
          </p:nvSpPr>
          <p:spPr bwMode="auto">
            <a:xfrm>
              <a:off x="7357270" y="3902994"/>
              <a:ext cx="1800622" cy="682625"/>
            </a:xfrm>
            <a:prstGeom prst="rect">
              <a:avLst/>
            </a:prstGeom>
            <a:solidFill>
              <a:srgbClr val="3366FF"/>
            </a:solidFill>
            <a:ln w="19050">
              <a:solidFill>
                <a:schemeClr val="tx1"/>
              </a:solidFill>
              <a:miter lim="800000"/>
            </a:ln>
            <a:effectLst/>
          </p:spPr>
          <p:txBody>
            <a:bodyPr wrap="none" anchor="ctr"/>
            <a:lstStyle/>
            <a:p>
              <a:pPr algn="ctr"/>
              <a:endParaRPr kumimoji="1" lang="en-US" altLang="zh-CN" sz="1200" b="1">
                <a:latin typeface="微软雅黑" panose="020B0503020204020204" pitchFamily="34" charset="-122"/>
                <a:ea typeface="微软雅黑" panose="020B0503020204020204" pitchFamily="34" charset="-122"/>
              </a:endParaRPr>
            </a:p>
            <a:p>
              <a:pPr algn="ctr"/>
              <a:endParaRPr kumimoji="1" lang="en-US" altLang="zh-CN" sz="1200" b="1">
                <a:latin typeface="微软雅黑" panose="020B0503020204020204" pitchFamily="34" charset="-122"/>
                <a:ea typeface="微软雅黑" panose="020B0503020204020204" pitchFamily="34" charset="-122"/>
              </a:endParaRPr>
            </a:p>
            <a:p>
              <a:pPr algn="ctr"/>
              <a:endParaRPr kumimoji="1" lang="en-US" altLang="zh-CN" sz="1200" b="1">
                <a:latin typeface="微软雅黑" panose="020B0503020204020204" pitchFamily="34" charset="-122"/>
                <a:ea typeface="微软雅黑" panose="020B0503020204020204" pitchFamily="34" charset="-122"/>
              </a:endParaRPr>
            </a:p>
          </p:txBody>
        </p:sp>
        <p:sp>
          <p:nvSpPr>
            <p:cNvPr id="23" name="Text Box 54"/>
            <p:cNvSpPr txBox="1">
              <a:spLocks noChangeArrowheads="1"/>
            </p:cNvSpPr>
            <p:nvPr/>
          </p:nvSpPr>
          <p:spPr bwMode="auto">
            <a:xfrm>
              <a:off x="976985" y="1340768"/>
              <a:ext cx="928403" cy="39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发送方</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24" name="Text Box 55"/>
            <p:cNvSpPr txBox="1">
              <a:spLocks noChangeArrowheads="1"/>
            </p:cNvSpPr>
            <p:nvPr/>
          </p:nvSpPr>
          <p:spPr bwMode="auto">
            <a:xfrm>
              <a:off x="7777039" y="1340768"/>
              <a:ext cx="928403" cy="39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solidFill>
                    <a:srgbClr val="0000FF"/>
                  </a:solidFill>
                  <a:latin typeface="微软雅黑" panose="020B0503020204020204" pitchFamily="34" charset="-122"/>
                  <a:ea typeface="微软雅黑" panose="020B0503020204020204" pitchFamily="34" charset="-122"/>
                </a:rPr>
                <a:t>接收方</a:t>
              </a:r>
              <a:endParaRPr kumimoji="1" lang="zh-CN" altLang="en-US" sz="1200" b="1">
                <a:solidFill>
                  <a:srgbClr val="0000FF"/>
                </a:solidFill>
                <a:latin typeface="微软雅黑" panose="020B0503020204020204" pitchFamily="34" charset="-122"/>
                <a:ea typeface="微软雅黑" panose="020B0503020204020204" pitchFamily="34" charset="-122"/>
              </a:endParaRPr>
            </a:p>
          </p:txBody>
        </p:sp>
        <p:sp>
          <p:nvSpPr>
            <p:cNvPr id="25" name="AutoShape 56"/>
            <p:cNvSpPr>
              <a:spLocks noChangeArrowheads="1"/>
            </p:cNvSpPr>
            <p:nvPr/>
          </p:nvSpPr>
          <p:spPr bwMode="auto">
            <a:xfrm>
              <a:off x="2221971" y="3145756"/>
              <a:ext cx="1307042" cy="609600"/>
            </a:xfrm>
            <a:prstGeom prst="wedgeRoundRectCallout">
              <a:avLst>
                <a:gd name="adj1" fmla="val -85792"/>
                <a:gd name="adj2" fmla="val 120833"/>
                <a:gd name="adj3" fmla="val 16667"/>
              </a:avLst>
            </a:prstGeom>
            <a:solidFill>
              <a:srgbClr val="00FFFF"/>
            </a:solidFill>
            <a:ln w="9525">
              <a:solidFill>
                <a:schemeClr val="tx1"/>
              </a:solidFill>
              <a:miter lim="800000"/>
            </a:ln>
            <a:effectLst/>
          </p:spPr>
          <p:txBody>
            <a:bodyPr/>
            <a:lstStyle/>
            <a:p>
              <a:pPr algn="ctr"/>
              <a:endParaRPr kumimoji="1" lang="zh-CN" altLang="zh-CN" sz="1200" b="1">
                <a:latin typeface="微软雅黑" panose="020B0503020204020204" pitchFamily="34" charset="-122"/>
                <a:ea typeface="微软雅黑" panose="020B0503020204020204" pitchFamily="34" charset="-122"/>
              </a:endParaRPr>
            </a:p>
          </p:txBody>
        </p:sp>
        <p:sp>
          <p:nvSpPr>
            <p:cNvPr id="26" name="Text Box 57"/>
            <p:cNvSpPr txBox="1">
              <a:spLocks noChangeArrowheads="1"/>
            </p:cNvSpPr>
            <p:nvPr/>
          </p:nvSpPr>
          <p:spPr bwMode="auto">
            <a:xfrm>
              <a:off x="2212601" y="3128293"/>
              <a:ext cx="1370497" cy="663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anose="020B0503020204020204" pitchFamily="34" charset="-122"/>
                  <a:ea typeface="微软雅黑" panose="020B0503020204020204" pitchFamily="34" charset="-122"/>
                </a:rPr>
                <a:t>把字节写入</a:t>
              </a:r>
              <a:endParaRPr kumimoji="1" lang="zh-CN" altLang="en-US" sz="1200" b="1" dirty="0">
                <a:latin typeface="微软雅黑" panose="020B0503020204020204" pitchFamily="34" charset="-122"/>
                <a:ea typeface="微软雅黑" panose="020B0503020204020204" pitchFamily="34" charset="-122"/>
              </a:endParaRPr>
            </a:p>
            <a:p>
              <a:pPr algn="ctr"/>
              <a:r>
                <a:rPr kumimoji="1" lang="zh-CN" altLang="en-US" sz="1200" b="1" dirty="0">
                  <a:latin typeface="微软雅黑" panose="020B0503020204020204" pitchFamily="34" charset="-122"/>
                  <a:ea typeface="微软雅黑" panose="020B0503020204020204" pitchFamily="34" charset="-122"/>
                </a:rPr>
                <a:t>发送缓存</a:t>
              </a:r>
              <a:endParaRPr kumimoji="1" lang="zh-CN" altLang="en-US" sz="1200" b="1" dirty="0">
                <a:latin typeface="微软雅黑" panose="020B0503020204020204" pitchFamily="34" charset="-122"/>
                <a:ea typeface="微软雅黑" panose="020B0503020204020204" pitchFamily="34" charset="-122"/>
              </a:endParaRPr>
            </a:p>
          </p:txBody>
        </p:sp>
        <p:sp>
          <p:nvSpPr>
            <p:cNvPr id="27" name="AutoShape 58"/>
            <p:cNvSpPr>
              <a:spLocks noChangeArrowheads="1"/>
            </p:cNvSpPr>
            <p:nvPr/>
          </p:nvSpPr>
          <p:spPr bwMode="auto">
            <a:xfrm>
              <a:off x="6669352" y="2858418"/>
              <a:ext cx="1279525" cy="609600"/>
            </a:xfrm>
            <a:prstGeom prst="wedgeRoundRectCallout">
              <a:avLst>
                <a:gd name="adj1" fmla="val 80912"/>
                <a:gd name="adj2" fmla="val 178384"/>
                <a:gd name="adj3" fmla="val 16667"/>
              </a:avLst>
            </a:prstGeom>
            <a:solidFill>
              <a:srgbClr val="00FFFF"/>
            </a:solidFill>
            <a:ln w="9525">
              <a:solidFill>
                <a:schemeClr val="tx1"/>
              </a:solidFill>
              <a:miter lim="800000"/>
            </a:ln>
            <a:effectLst/>
          </p:spPr>
          <p:txBody>
            <a:bodyPr/>
            <a:lstStyle/>
            <a:p>
              <a:pPr algn="ctr"/>
              <a:endParaRPr kumimoji="1" lang="zh-CN" altLang="zh-CN" sz="1200" b="1">
                <a:latin typeface="微软雅黑" panose="020B0503020204020204" pitchFamily="34" charset="-122"/>
                <a:ea typeface="微软雅黑" panose="020B0503020204020204" pitchFamily="34" charset="-122"/>
              </a:endParaRPr>
            </a:p>
          </p:txBody>
        </p:sp>
        <p:sp>
          <p:nvSpPr>
            <p:cNvPr id="28" name="Text Box 59"/>
            <p:cNvSpPr txBox="1">
              <a:spLocks noChangeArrowheads="1"/>
            </p:cNvSpPr>
            <p:nvPr/>
          </p:nvSpPr>
          <p:spPr bwMode="auto">
            <a:xfrm>
              <a:off x="6625585" y="2858417"/>
              <a:ext cx="1370497" cy="663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anose="020B0503020204020204" pitchFamily="34" charset="-122"/>
                  <a:ea typeface="微软雅黑" panose="020B0503020204020204" pitchFamily="34" charset="-122"/>
                </a:rPr>
                <a:t>从接收缓存</a:t>
              </a:r>
              <a:endParaRPr kumimoji="1" lang="zh-CN" altLang="en-US" sz="1200" b="1" dirty="0">
                <a:latin typeface="微软雅黑" panose="020B0503020204020204" pitchFamily="34" charset="-122"/>
                <a:ea typeface="微软雅黑" panose="020B0503020204020204" pitchFamily="34" charset="-122"/>
              </a:endParaRPr>
            </a:p>
            <a:p>
              <a:pPr algn="ctr"/>
              <a:r>
                <a:rPr kumimoji="1" lang="zh-CN" altLang="en-US" sz="1200" b="1" dirty="0">
                  <a:latin typeface="微软雅黑" panose="020B0503020204020204" pitchFamily="34" charset="-122"/>
                  <a:ea typeface="微软雅黑" panose="020B0503020204020204" pitchFamily="34" charset="-122"/>
                </a:rPr>
                <a:t>读取字节</a:t>
              </a:r>
              <a:endParaRPr kumimoji="1" lang="zh-CN" altLang="en-US" sz="1200" b="1" dirty="0">
                <a:latin typeface="微软雅黑" panose="020B0503020204020204" pitchFamily="34" charset="-122"/>
                <a:ea typeface="微软雅黑" panose="020B0503020204020204" pitchFamily="34" charset="-122"/>
              </a:endParaRPr>
            </a:p>
          </p:txBody>
        </p:sp>
        <p:sp>
          <p:nvSpPr>
            <p:cNvPr id="29" name="Text Box 60"/>
            <p:cNvSpPr txBox="1">
              <a:spLocks noChangeArrowheads="1"/>
            </p:cNvSpPr>
            <p:nvPr/>
          </p:nvSpPr>
          <p:spPr bwMode="auto">
            <a:xfrm>
              <a:off x="1676797" y="1940845"/>
              <a:ext cx="1149449" cy="39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应用进程</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30" name="Text Box 61"/>
            <p:cNvSpPr txBox="1">
              <a:spLocks noChangeArrowheads="1"/>
            </p:cNvSpPr>
            <p:nvPr/>
          </p:nvSpPr>
          <p:spPr bwMode="auto">
            <a:xfrm>
              <a:off x="8488892" y="1885282"/>
              <a:ext cx="1149449" cy="39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anose="020B0503020204020204" pitchFamily="34" charset="-122"/>
                  <a:ea typeface="微软雅黑" panose="020B0503020204020204" pitchFamily="34" charset="-122"/>
                </a:rPr>
                <a:t>应用进程</a:t>
              </a:r>
              <a:endParaRPr kumimoji="1" lang="zh-CN" altLang="en-US" sz="1200" b="1">
                <a:solidFill>
                  <a:srgbClr val="0000FF"/>
                </a:solidFill>
                <a:latin typeface="微软雅黑" panose="020B0503020204020204" pitchFamily="34" charset="-122"/>
                <a:ea typeface="微软雅黑" panose="020B0503020204020204" pitchFamily="34" charset="-122"/>
              </a:endParaRPr>
            </a:p>
          </p:txBody>
        </p:sp>
        <p:grpSp>
          <p:nvGrpSpPr>
            <p:cNvPr id="31" name="Group 63"/>
            <p:cNvGrpSpPr/>
            <p:nvPr/>
          </p:nvGrpSpPr>
          <p:grpSpPr bwMode="auto">
            <a:xfrm>
              <a:off x="8414941" y="2571081"/>
              <a:ext cx="233892" cy="1150937"/>
              <a:chOff x="3107" y="210"/>
              <a:chExt cx="136" cy="725"/>
            </a:xfrm>
          </p:grpSpPr>
          <p:sp>
            <p:nvSpPr>
              <p:cNvPr id="32" name="Rectangle 64"/>
              <p:cNvSpPr>
                <a:spLocks noChangeArrowheads="1"/>
              </p:cNvSpPr>
              <p:nvPr/>
            </p:nvSpPr>
            <p:spPr bwMode="auto">
              <a:xfrm>
                <a:off x="3107" y="391"/>
                <a:ext cx="136" cy="181"/>
              </a:xfrm>
              <a:prstGeom prst="rect">
                <a:avLst/>
              </a:prstGeom>
              <a:solidFill>
                <a:srgbClr val="66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anose="020B0503020204020204" pitchFamily="34" charset="-122"/>
                    <a:ea typeface="微软雅黑" panose="020B0503020204020204" pitchFamily="34" charset="-122"/>
                  </a:rPr>
                  <a:t>1</a:t>
                </a:r>
                <a:endParaRPr kumimoji="1" lang="en-US" altLang="zh-CN" sz="1200" b="1">
                  <a:latin typeface="微软雅黑" panose="020B0503020204020204" pitchFamily="34" charset="-122"/>
                  <a:ea typeface="微软雅黑" panose="020B0503020204020204" pitchFamily="34" charset="-122"/>
                </a:endParaRPr>
              </a:p>
            </p:txBody>
          </p:sp>
          <p:sp>
            <p:nvSpPr>
              <p:cNvPr id="33" name="Rectangle 65"/>
              <p:cNvSpPr>
                <a:spLocks noChangeArrowheads="1"/>
              </p:cNvSpPr>
              <p:nvPr/>
            </p:nvSpPr>
            <p:spPr bwMode="auto">
              <a:xfrm>
                <a:off x="3107" y="573"/>
                <a:ext cx="136" cy="181"/>
              </a:xfrm>
              <a:prstGeom prst="rect">
                <a:avLst/>
              </a:prstGeom>
              <a:solidFill>
                <a:srgbClr val="66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anose="020B0503020204020204" pitchFamily="34" charset="-122"/>
                    <a:ea typeface="微软雅黑" panose="020B0503020204020204" pitchFamily="34" charset="-122"/>
                  </a:rPr>
                  <a:t>2</a:t>
                </a:r>
                <a:endParaRPr kumimoji="1" lang="en-US" altLang="zh-CN" sz="1200" b="1">
                  <a:latin typeface="微软雅黑" panose="020B0503020204020204" pitchFamily="34" charset="-122"/>
                  <a:ea typeface="微软雅黑" panose="020B0503020204020204" pitchFamily="34" charset="-122"/>
                </a:endParaRPr>
              </a:p>
            </p:txBody>
          </p:sp>
          <p:sp>
            <p:nvSpPr>
              <p:cNvPr id="34" name="Rectangle 66"/>
              <p:cNvSpPr>
                <a:spLocks noChangeArrowheads="1"/>
              </p:cNvSpPr>
              <p:nvPr/>
            </p:nvSpPr>
            <p:spPr bwMode="auto">
              <a:xfrm>
                <a:off x="3107" y="754"/>
                <a:ext cx="136" cy="181"/>
              </a:xfrm>
              <a:prstGeom prst="rect">
                <a:avLst/>
              </a:prstGeom>
              <a:solidFill>
                <a:srgbClr val="66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anose="020B0503020204020204" pitchFamily="34" charset="-122"/>
                    <a:ea typeface="微软雅黑" panose="020B0503020204020204" pitchFamily="34" charset="-122"/>
                  </a:rPr>
                  <a:t>3</a:t>
                </a:r>
                <a:endParaRPr kumimoji="1" lang="en-US" altLang="zh-CN" sz="1200" b="1">
                  <a:latin typeface="微软雅黑" panose="020B0503020204020204" pitchFamily="34" charset="-122"/>
                  <a:ea typeface="微软雅黑" panose="020B0503020204020204" pitchFamily="34" charset="-122"/>
                </a:endParaRPr>
              </a:p>
            </p:txBody>
          </p:sp>
          <p:sp>
            <p:nvSpPr>
              <p:cNvPr id="35" name="Rectangle 67"/>
              <p:cNvSpPr>
                <a:spLocks noChangeArrowheads="1"/>
              </p:cNvSpPr>
              <p:nvPr/>
            </p:nvSpPr>
            <p:spPr bwMode="auto">
              <a:xfrm>
                <a:off x="3107" y="210"/>
                <a:ext cx="136" cy="181"/>
              </a:xfrm>
              <a:prstGeom prst="rect">
                <a:avLst/>
              </a:prstGeom>
              <a:solidFill>
                <a:srgbClr val="66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anose="020B0503020204020204" pitchFamily="34" charset="-122"/>
                    <a:ea typeface="微软雅黑" panose="020B0503020204020204" pitchFamily="34" charset="-122"/>
                  </a:rPr>
                  <a:t>0</a:t>
                </a:r>
                <a:endParaRPr kumimoji="1" lang="en-US" altLang="zh-CN" sz="1200" b="1">
                  <a:latin typeface="微软雅黑" panose="020B0503020204020204" pitchFamily="34" charset="-122"/>
                  <a:ea typeface="微软雅黑" panose="020B0503020204020204" pitchFamily="34" charset="-122"/>
                </a:endParaRPr>
              </a:p>
            </p:txBody>
          </p:sp>
        </p:grpSp>
        <p:sp>
          <p:nvSpPr>
            <p:cNvPr id="36" name="Rectangle 68"/>
            <p:cNvSpPr>
              <a:spLocks noChangeArrowheads="1"/>
            </p:cNvSpPr>
            <p:nvPr/>
          </p:nvSpPr>
          <p:spPr bwMode="auto">
            <a:xfrm>
              <a:off x="818620" y="4208600"/>
              <a:ext cx="233892" cy="287338"/>
            </a:xfrm>
            <a:prstGeom prst="rect">
              <a:avLst/>
            </a:prstGeom>
            <a:solidFill>
              <a:srgbClr val="66FF99"/>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100" b="1" dirty="0">
                  <a:latin typeface="微软雅黑" panose="020B0503020204020204" pitchFamily="34" charset="-122"/>
                  <a:ea typeface="微软雅黑" panose="020B0503020204020204" pitchFamily="34" charset="-122"/>
                </a:rPr>
                <a:t>18</a:t>
              </a:r>
              <a:endParaRPr kumimoji="1" lang="en-US" altLang="zh-CN" sz="1100" b="1" dirty="0">
                <a:latin typeface="微软雅黑" panose="020B0503020204020204" pitchFamily="34" charset="-122"/>
                <a:ea typeface="微软雅黑" panose="020B0503020204020204" pitchFamily="34" charset="-122"/>
              </a:endParaRPr>
            </a:p>
          </p:txBody>
        </p:sp>
        <p:sp>
          <p:nvSpPr>
            <p:cNvPr id="37" name="Rectangle 69"/>
            <p:cNvSpPr>
              <a:spLocks noChangeArrowheads="1"/>
            </p:cNvSpPr>
            <p:nvPr/>
          </p:nvSpPr>
          <p:spPr bwMode="auto">
            <a:xfrm>
              <a:off x="1052512" y="4208600"/>
              <a:ext cx="233892" cy="287338"/>
            </a:xfrm>
            <a:prstGeom prst="rect">
              <a:avLst/>
            </a:prstGeom>
            <a:solidFill>
              <a:srgbClr val="66FF99"/>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100" b="1">
                  <a:latin typeface="微软雅黑" panose="020B0503020204020204" pitchFamily="34" charset="-122"/>
                  <a:ea typeface="微软雅黑" panose="020B0503020204020204" pitchFamily="34" charset="-122"/>
                </a:rPr>
                <a:t>17</a:t>
              </a:r>
              <a:endParaRPr kumimoji="1" lang="en-US" altLang="zh-CN" sz="1100" b="1">
                <a:latin typeface="微软雅黑" panose="020B0503020204020204" pitchFamily="34" charset="-122"/>
                <a:ea typeface="微软雅黑" panose="020B0503020204020204" pitchFamily="34" charset="-122"/>
              </a:endParaRPr>
            </a:p>
          </p:txBody>
        </p:sp>
        <p:sp>
          <p:nvSpPr>
            <p:cNvPr id="38" name="Rectangle 70"/>
            <p:cNvSpPr>
              <a:spLocks noChangeArrowheads="1"/>
            </p:cNvSpPr>
            <p:nvPr/>
          </p:nvSpPr>
          <p:spPr bwMode="auto">
            <a:xfrm>
              <a:off x="1286404" y="4208600"/>
              <a:ext cx="233892" cy="287338"/>
            </a:xfrm>
            <a:prstGeom prst="rect">
              <a:avLst/>
            </a:prstGeom>
            <a:solidFill>
              <a:srgbClr val="66FF99"/>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100" b="1">
                  <a:latin typeface="微软雅黑" panose="020B0503020204020204" pitchFamily="34" charset="-122"/>
                  <a:ea typeface="微软雅黑" panose="020B0503020204020204" pitchFamily="34" charset="-122"/>
                </a:rPr>
                <a:t>16</a:t>
              </a:r>
              <a:endParaRPr kumimoji="1" lang="en-US" altLang="zh-CN" sz="1100" b="1">
                <a:latin typeface="微软雅黑" panose="020B0503020204020204" pitchFamily="34" charset="-122"/>
                <a:ea typeface="微软雅黑" panose="020B0503020204020204" pitchFamily="34" charset="-122"/>
              </a:endParaRPr>
            </a:p>
          </p:txBody>
        </p:sp>
        <p:sp>
          <p:nvSpPr>
            <p:cNvPr id="39" name="Rectangle 71"/>
            <p:cNvSpPr>
              <a:spLocks noChangeArrowheads="1"/>
            </p:cNvSpPr>
            <p:nvPr/>
          </p:nvSpPr>
          <p:spPr bwMode="auto">
            <a:xfrm>
              <a:off x="1520296" y="4208600"/>
              <a:ext cx="233892" cy="287338"/>
            </a:xfrm>
            <a:prstGeom prst="rect">
              <a:avLst/>
            </a:prstGeom>
            <a:solidFill>
              <a:srgbClr val="66FF99"/>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100" b="1">
                  <a:latin typeface="微软雅黑" panose="020B0503020204020204" pitchFamily="34" charset="-122"/>
                  <a:ea typeface="微软雅黑" panose="020B0503020204020204" pitchFamily="34" charset="-122"/>
                </a:rPr>
                <a:t>15</a:t>
              </a:r>
              <a:endParaRPr kumimoji="1" lang="en-US" altLang="zh-CN" sz="1100" b="1">
                <a:latin typeface="微软雅黑" panose="020B0503020204020204" pitchFamily="34" charset="-122"/>
                <a:ea typeface="微软雅黑" panose="020B0503020204020204" pitchFamily="34" charset="-122"/>
              </a:endParaRPr>
            </a:p>
          </p:txBody>
        </p:sp>
        <p:sp>
          <p:nvSpPr>
            <p:cNvPr id="40" name="Rectangle 72"/>
            <p:cNvSpPr>
              <a:spLocks noChangeArrowheads="1"/>
            </p:cNvSpPr>
            <p:nvPr/>
          </p:nvSpPr>
          <p:spPr bwMode="auto">
            <a:xfrm>
              <a:off x="1754187" y="4208600"/>
              <a:ext cx="233892" cy="287338"/>
            </a:xfrm>
            <a:prstGeom prst="rect">
              <a:avLst/>
            </a:prstGeom>
            <a:solidFill>
              <a:srgbClr val="66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100" b="1">
                  <a:latin typeface="微软雅黑" panose="020B0503020204020204" pitchFamily="34" charset="-122"/>
                  <a:ea typeface="微软雅黑" panose="020B0503020204020204" pitchFamily="34" charset="-122"/>
                </a:rPr>
                <a:t>14</a:t>
              </a:r>
              <a:endParaRPr kumimoji="1" lang="en-US" altLang="zh-CN" sz="1100" b="1">
                <a:latin typeface="微软雅黑" panose="020B0503020204020204" pitchFamily="34" charset="-122"/>
                <a:ea typeface="微软雅黑" panose="020B0503020204020204" pitchFamily="34" charset="-122"/>
              </a:endParaRPr>
            </a:p>
          </p:txBody>
        </p:sp>
        <p:grpSp>
          <p:nvGrpSpPr>
            <p:cNvPr id="41" name="Group 73"/>
            <p:cNvGrpSpPr/>
            <p:nvPr/>
          </p:nvGrpSpPr>
          <p:grpSpPr bwMode="auto">
            <a:xfrm>
              <a:off x="1597687" y="2661568"/>
              <a:ext cx="233892" cy="863600"/>
              <a:chOff x="1429" y="176"/>
              <a:chExt cx="136" cy="544"/>
            </a:xfrm>
          </p:grpSpPr>
          <p:sp>
            <p:nvSpPr>
              <p:cNvPr id="42" name="Rectangle 74"/>
              <p:cNvSpPr>
                <a:spLocks noChangeArrowheads="1"/>
              </p:cNvSpPr>
              <p:nvPr/>
            </p:nvSpPr>
            <p:spPr bwMode="auto">
              <a:xfrm>
                <a:off x="1429" y="539"/>
                <a:ext cx="136" cy="181"/>
              </a:xfrm>
              <a:prstGeom prst="rect">
                <a:avLst/>
              </a:prstGeom>
              <a:solidFill>
                <a:srgbClr val="66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100" b="1">
                    <a:latin typeface="微软雅黑" panose="020B0503020204020204" pitchFamily="34" charset="-122"/>
                    <a:ea typeface="微软雅黑" panose="020B0503020204020204" pitchFamily="34" charset="-122"/>
                  </a:rPr>
                  <a:t>19</a:t>
                </a:r>
                <a:endParaRPr kumimoji="1" lang="en-US" altLang="zh-CN" sz="1100" b="1">
                  <a:latin typeface="微软雅黑" panose="020B0503020204020204" pitchFamily="34" charset="-122"/>
                  <a:ea typeface="微软雅黑" panose="020B0503020204020204" pitchFamily="34" charset="-122"/>
                </a:endParaRPr>
              </a:p>
            </p:txBody>
          </p:sp>
          <p:sp>
            <p:nvSpPr>
              <p:cNvPr id="43" name="Rectangle 75"/>
              <p:cNvSpPr>
                <a:spLocks noChangeArrowheads="1"/>
              </p:cNvSpPr>
              <p:nvPr/>
            </p:nvSpPr>
            <p:spPr bwMode="auto">
              <a:xfrm>
                <a:off x="1429" y="358"/>
                <a:ext cx="136" cy="181"/>
              </a:xfrm>
              <a:prstGeom prst="rect">
                <a:avLst/>
              </a:prstGeom>
              <a:solidFill>
                <a:srgbClr val="66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100" b="1" dirty="0">
                    <a:latin typeface="微软雅黑" panose="020B0503020204020204" pitchFamily="34" charset="-122"/>
                    <a:ea typeface="微软雅黑" panose="020B0503020204020204" pitchFamily="34" charset="-122"/>
                  </a:rPr>
                  <a:t>20</a:t>
                </a:r>
                <a:endParaRPr kumimoji="1" lang="en-US" altLang="zh-CN" sz="1100" b="1" dirty="0">
                  <a:latin typeface="微软雅黑" panose="020B0503020204020204" pitchFamily="34" charset="-122"/>
                  <a:ea typeface="微软雅黑" panose="020B0503020204020204" pitchFamily="34" charset="-122"/>
                </a:endParaRPr>
              </a:p>
            </p:txBody>
          </p:sp>
          <p:sp>
            <p:nvSpPr>
              <p:cNvPr id="44" name="Rectangle 76"/>
              <p:cNvSpPr>
                <a:spLocks noChangeArrowheads="1"/>
              </p:cNvSpPr>
              <p:nvPr/>
            </p:nvSpPr>
            <p:spPr bwMode="auto">
              <a:xfrm>
                <a:off x="1429" y="176"/>
                <a:ext cx="136" cy="181"/>
              </a:xfrm>
              <a:prstGeom prst="rect">
                <a:avLst/>
              </a:prstGeom>
              <a:solidFill>
                <a:srgbClr val="66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100" b="1">
                    <a:latin typeface="微软雅黑" panose="020B0503020204020204" pitchFamily="34" charset="-122"/>
                    <a:ea typeface="微软雅黑" panose="020B0503020204020204" pitchFamily="34" charset="-122"/>
                  </a:rPr>
                  <a:t>21</a:t>
                </a:r>
                <a:endParaRPr kumimoji="1" lang="en-US" altLang="zh-CN" sz="1100" b="1">
                  <a:latin typeface="微软雅黑" panose="020B0503020204020204" pitchFamily="34" charset="-122"/>
                  <a:ea typeface="微软雅黑" panose="020B0503020204020204" pitchFamily="34" charset="-122"/>
                </a:endParaRPr>
              </a:p>
            </p:txBody>
          </p:sp>
        </p:grpSp>
        <p:grpSp>
          <p:nvGrpSpPr>
            <p:cNvPr id="45" name="Group 77"/>
            <p:cNvGrpSpPr/>
            <p:nvPr/>
          </p:nvGrpSpPr>
          <p:grpSpPr bwMode="auto">
            <a:xfrm>
              <a:off x="8026268" y="4225257"/>
              <a:ext cx="467783" cy="287337"/>
              <a:chOff x="2789" y="1842"/>
              <a:chExt cx="272" cy="181"/>
            </a:xfrm>
          </p:grpSpPr>
          <p:sp>
            <p:nvSpPr>
              <p:cNvPr id="46" name="Rectangle 78"/>
              <p:cNvSpPr>
                <a:spLocks noChangeArrowheads="1"/>
              </p:cNvSpPr>
              <p:nvPr/>
            </p:nvSpPr>
            <p:spPr bwMode="auto">
              <a:xfrm>
                <a:off x="2925" y="1842"/>
                <a:ext cx="136" cy="181"/>
              </a:xfrm>
              <a:prstGeom prst="rect">
                <a:avLst/>
              </a:prstGeom>
              <a:solidFill>
                <a:srgbClr val="66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anose="020B0503020204020204" pitchFamily="34" charset="-122"/>
                    <a:ea typeface="微软雅黑" panose="020B0503020204020204" pitchFamily="34" charset="-122"/>
                  </a:rPr>
                  <a:t>4</a:t>
                </a:r>
                <a:endParaRPr kumimoji="1" lang="en-US" altLang="zh-CN" sz="1200" b="1">
                  <a:latin typeface="微软雅黑" panose="020B0503020204020204" pitchFamily="34" charset="-122"/>
                  <a:ea typeface="微软雅黑" panose="020B0503020204020204" pitchFamily="34" charset="-122"/>
                </a:endParaRPr>
              </a:p>
            </p:txBody>
          </p:sp>
          <p:sp>
            <p:nvSpPr>
              <p:cNvPr id="47" name="Rectangle 79"/>
              <p:cNvSpPr>
                <a:spLocks noChangeArrowheads="1"/>
              </p:cNvSpPr>
              <p:nvPr/>
            </p:nvSpPr>
            <p:spPr bwMode="auto">
              <a:xfrm>
                <a:off x="2789" y="1842"/>
                <a:ext cx="136" cy="181"/>
              </a:xfrm>
              <a:prstGeom prst="rect">
                <a:avLst/>
              </a:prstGeom>
              <a:solidFill>
                <a:srgbClr val="66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anose="020B0503020204020204" pitchFamily="34" charset="-122"/>
                    <a:ea typeface="微软雅黑" panose="020B0503020204020204" pitchFamily="34" charset="-122"/>
                  </a:rPr>
                  <a:t>5</a:t>
                </a:r>
                <a:endParaRPr kumimoji="1" lang="en-US" altLang="zh-CN" sz="1200" b="1">
                  <a:latin typeface="微软雅黑" panose="020B0503020204020204" pitchFamily="34" charset="-122"/>
                  <a:ea typeface="微软雅黑" panose="020B0503020204020204" pitchFamily="34" charset="-122"/>
                </a:endParaRPr>
              </a:p>
            </p:txBody>
          </p:sp>
        </p:grpSp>
        <p:grpSp>
          <p:nvGrpSpPr>
            <p:cNvPr id="48" name="Group 86"/>
            <p:cNvGrpSpPr/>
            <p:nvPr/>
          </p:nvGrpSpPr>
          <p:grpSpPr bwMode="auto">
            <a:xfrm>
              <a:off x="2067189" y="4945982"/>
              <a:ext cx="935567" cy="287337"/>
              <a:chOff x="2200" y="1298"/>
              <a:chExt cx="544" cy="181"/>
            </a:xfrm>
          </p:grpSpPr>
          <p:sp>
            <p:nvSpPr>
              <p:cNvPr id="49" name="Rectangle 87"/>
              <p:cNvSpPr>
                <a:spLocks noChangeArrowheads="1"/>
              </p:cNvSpPr>
              <p:nvPr/>
            </p:nvSpPr>
            <p:spPr bwMode="auto">
              <a:xfrm>
                <a:off x="2200" y="1298"/>
                <a:ext cx="136" cy="181"/>
              </a:xfrm>
              <a:prstGeom prst="rect">
                <a:avLst/>
              </a:prstGeom>
              <a:solidFill>
                <a:srgbClr val="66FF99"/>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100" b="1" dirty="0">
                    <a:latin typeface="微软雅黑" panose="020B0503020204020204" pitchFamily="34" charset="-122"/>
                    <a:ea typeface="微软雅黑" panose="020B0503020204020204" pitchFamily="34" charset="-122"/>
                  </a:rPr>
                  <a:t>13</a:t>
                </a:r>
                <a:endParaRPr kumimoji="1" lang="en-US" altLang="zh-CN" sz="1100" b="1" dirty="0">
                  <a:latin typeface="微软雅黑" panose="020B0503020204020204" pitchFamily="34" charset="-122"/>
                  <a:ea typeface="微软雅黑" panose="020B0503020204020204" pitchFamily="34" charset="-122"/>
                </a:endParaRPr>
              </a:p>
            </p:txBody>
          </p:sp>
          <p:sp>
            <p:nvSpPr>
              <p:cNvPr id="50" name="Rectangle 88"/>
              <p:cNvSpPr>
                <a:spLocks noChangeArrowheads="1"/>
              </p:cNvSpPr>
              <p:nvPr/>
            </p:nvSpPr>
            <p:spPr bwMode="auto">
              <a:xfrm>
                <a:off x="2336" y="1298"/>
                <a:ext cx="136" cy="181"/>
              </a:xfrm>
              <a:prstGeom prst="rect">
                <a:avLst/>
              </a:prstGeom>
              <a:solidFill>
                <a:srgbClr val="66FF99"/>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100" b="1">
                    <a:latin typeface="微软雅黑" panose="020B0503020204020204" pitchFamily="34" charset="-122"/>
                    <a:ea typeface="微软雅黑" panose="020B0503020204020204" pitchFamily="34" charset="-122"/>
                  </a:rPr>
                  <a:t>12</a:t>
                </a:r>
                <a:endParaRPr kumimoji="1" lang="en-US" altLang="zh-CN" sz="1100" b="1">
                  <a:latin typeface="微软雅黑" panose="020B0503020204020204" pitchFamily="34" charset="-122"/>
                  <a:ea typeface="微软雅黑" panose="020B0503020204020204" pitchFamily="34" charset="-122"/>
                </a:endParaRPr>
              </a:p>
            </p:txBody>
          </p:sp>
          <p:sp>
            <p:nvSpPr>
              <p:cNvPr id="51" name="Rectangle 89"/>
              <p:cNvSpPr>
                <a:spLocks noChangeArrowheads="1"/>
              </p:cNvSpPr>
              <p:nvPr/>
            </p:nvSpPr>
            <p:spPr bwMode="auto">
              <a:xfrm>
                <a:off x="2472" y="1298"/>
                <a:ext cx="136" cy="181"/>
              </a:xfrm>
              <a:prstGeom prst="rect">
                <a:avLst/>
              </a:prstGeom>
              <a:solidFill>
                <a:srgbClr val="66FF99"/>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100" b="1">
                    <a:latin typeface="微软雅黑" panose="020B0503020204020204" pitchFamily="34" charset="-122"/>
                    <a:ea typeface="微软雅黑" panose="020B0503020204020204" pitchFamily="34" charset="-122"/>
                  </a:rPr>
                  <a:t>11</a:t>
                </a:r>
                <a:endParaRPr kumimoji="1" lang="en-US" altLang="zh-CN" sz="1100" b="1">
                  <a:latin typeface="微软雅黑" panose="020B0503020204020204" pitchFamily="34" charset="-122"/>
                  <a:ea typeface="微软雅黑" panose="020B0503020204020204" pitchFamily="34" charset="-122"/>
                </a:endParaRPr>
              </a:p>
            </p:txBody>
          </p:sp>
          <p:sp>
            <p:nvSpPr>
              <p:cNvPr id="52" name="Rectangle 90"/>
              <p:cNvSpPr>
                <a:spLocks noChangeArrowheads="1"/>
              </p:cNvSpPr>
              <p:nvPr/>
            </p:nvSpPr>
            <p:spPr bwMode="auto">
              <a:xfrm>
                <a:off x="2608" y="1298"/>
                <a:ext cx="136" cy="181"/>
              </a:xfrm>
              <a:prstGeom prst="rect">
                <a:avLst/>
              </a:prstGeom>
              <a:solidFill>
                <a:srgbClr val="FF00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anose="020B0503020204020204" pitchFamily="34" charset="-122"/>
                    <a:ea typeface="微软雅黑" panose="020B0503020204020204" pitchFamily="34" charset="-122"/>
                  </a:rPr>
                  <a:t>H</a:t>
                </a:r>
                <a:endParaRPr kumimoji="1" lang="en-US" altLang="zh-CN" sz="1200" b="1">
                  <a:latin typeface="微软雅黑" panose="020B0503020204020204" pitchFamily="34" charset="-122"/>
                  <a:ea typeface="微软雅黑" panose="020B0503020204020204" pitchFamily="34" charset="-122"/>
                </a:endParaRPr>
              </a:p>
            </p:txBody>
          </p:sp>
        </p:grpSp>
        <p:grpSp>
          <p:nvGrpSpPr>
            <p:cNvPr id="53" name="Group 91"/>
            <p:cNvGrpSpPr/>
            <p:nvPr/>
          </p:nvGrpSpPr>
          <p:grpSpPr bwMode="auto">
            <a:xfrm>
              <a:off x="4251325" y="4947568"/>
              <a:ext cx="467783" cy="287338"/>
              <a:chOff x="2290" y="482"/>
              <a:chExt cx="272" cy="181"/>
            </a:xfrm>
          </p:grpSpPr>
          <p:sp>
            <p:nvSpPr>
              <p:cNvPr id="54" name="Rectangle 92"/>
              <p:cNvSpPr>
                <a:spLocks noChangeArrowheads="1"/>
              </p:cNvSpPr>
              <p:nvPr/>
            </p:nvSpPr>
            <p:spPr bwMode="auto">
              <a:xfrm>
                <a:off x="2290" y="482"/>
                <a:ext cx="136" cy="181"/>
              </a:xfrm>
              <a:prstGeom prst="rect">
                <a:avLst/>
              </a:prstGeom>
              <a:solidFill>
                <a:srgbClr val="66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100" b="1">
                    <a:latin typeface="微软雅黑" panose="020B0503020204020204" pitchFamily="34" charset="-122"/>
                    <a:ea typeface="微软雅黑" panose="020B0503020204020204" pitchFamily="34" charset="-122"/>
                  </a:rPr>
                  <a:t>10</a:t>
                </a:r>
                <a:endParaRPr kumimoji="1" lang="en-US" altLang="zh-CN" sz="1100" b="1">
                  <a:latin typeface="微软雅黑" panose="020B0503020204020204" pitchFamily="34" charset="-122"/>
                  <a:ea typeface="微软雅黑" panose="020B0503020204020204" pitchFamily="34" charset="-122"/>
                </a:endParaRPr>
              </a:p>
            </p:txBody>
          </p:sp>
          <p:sp>
            <p:nvSpPr>
              <p:cNvPr id="55" name="Rectangle 93"/>
              <p:cNvSpPr>
                <a:spLocks noChangeArrowheads="1"/>
              </p:cNvSpPr>
              <p:nvPr/>
            </p:nvSpPr>
            <p:spPr bwMode="auto">
              <a:xfrm>
                <a:off x="2426" y="482"/>
                <a:ext cx="136" cy="181"/>
              </a:xfrm>
              <a:prstGeom prst="rect">
                <a:avLst/>
              </a:prstGeom>
              <a:solidFill>
                <a:srgbClr val="66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anose="020B0503020204020204" pitchFamily="34" charset="-122"/>
                    <a:ea typeface="微软雅黑" panose="020B0503020204020204" pitchFamily="34" charset="-122"/>
                  </a:rPr>
                  <a:t>9</a:t>
                </a:r>
                <a:endParaRPr kumimoji="1" lang="en-US" altLang="zh-CN" sz="1200" b="1">
                  <a:latin typeface="微软雅黑" panose="020B0503020204020204" pitchFamily="34" charset="-122"/>
                  <a:ea typeface="微软雅黑" panose="020B0503020204020204" pitchFamily="34" charset="-122"/>
                </a:endParaRPr>
              </a:p>
            </p:txBody>
          </p:sp>
        </p:grpSp>
        <p:sp>
          <p:nvSpPr>
            <p:cNvPr id="56" name="Rectangle 94"/>
            <p:cNvSpPr>
              <a:spLocks noChangeArrowheads="1"/>
            </p:cNvSpPr>
            <p:nvPr/>
          </p:nvSpPr>
          <p:spPr bwMode="auto">
            <a:xfrm>
              <a:off x="4719108" y="4947568"/>
              <a:ext cx="233892" cy="287338"/>
            </a:xfrm>
            <a:prstGeom prst="rect">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anose="020B0503020204020204" pitchFamily="34" charset="-122"/>
                  <a:ea typeface="微软雅黑" panose="020B0503020204020204" pitchFamily="34" charset="-122"/>
                </a:rPr>
                <a:t>H</a:t>
              </a:r>
              <a:endParaRPr kumimoji="1" lang="en-US" altLang="zh-CN" sz="1200" b="1">
                <a:latin typeface="微软雅黑" panose="020B0503020204020204" pitchFamily="34" charset="-122"/>
                <a:ea typeface="微软雅黑" panose="020B0503020204020204" pitchFamily="34" charset="-122"/>
              </a:endParaRPr>
            </a:p>
          </p:txBody>
        </p:sp>
        <p:sp>
          <p:nvSpPr>
            <p:cNvPr id="57" name="AutoShape 95"/>
            <p:cNvSpPr>
              <a:spLocks noChangeArrowheads="1"/>
            </p:cNvSpPr>
            <p:nvPr/>
          </p:nvSpPr>
          <p:spPr bwMode="auto">
            <a:xfrm>
              <a:off x="3470540" y="3866481"/>
              <a:ext cx="2029354" cy="609600"/>
            </a:xfrm>
            <a:prstGeom prst="wedgeRoundRectCallout">
              <a:avLst>
                <a:gd name="adj1" fmla="val -73306"/>
                <a:gd name="adj2" fmla="val 126301"/>
                <a:gd name="adj3" fmla="val 16667"/>
              </a:avLst>
            </a:prstGeom>
            <a:solidFill>
              <a:srgbClr val="00FFFF"/>
            </a:solidFill>
            <a:ln w="9525">
              <a:solidFill>
                <a:schemeClr val="tx1"/>
              </a:solidFill>
              <a:miter lim="800000"/>
            </a:ln>
            <a:effectLst/>
          </p:spPr>
          <p:txBody>
            <a:bodyPr/>
            <a:lstStyle/>
            <a:p>
              <a:pPr algn="ctr"/>
              <a:endParaRPr kumimoji="1" lang="zh-CN" altLang="zh-CN" sz="1200" b="1">
                <a:latin typeface="微软雅黑" panose="020B0503020204020204" pitchFamily="34" charset="-122"/>
                <a:ea typeface="微软雅黑" panose="020B0503020204020204" pitchFamily="34" charset="-122"/>
              </a:endParaRPr>
            </a:p>
          </p:txBody>
        </p:sp>
        <p:sp>
          <p:nvSpPr>
            <p:cNvPr id="58" name="Text Box 96"/>
            <p:cNvSpPr txBox="1">
              <a:spLocks noChangeArrowheads="1"/>
            </p:cNvSpPr>
            <p:nvPr/>
          </p:nvSpPr>
          <p:spPr bwMode="auto">
            <a:xfrm>
              <a:off x="3472923" y="3847431"/>
              <a:ext cx="1928275" cy="663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anose="020B0503020204020204" pitchFamily="34" charset="-122"/>
                  <a:ea typeface="微软雅黑" panose="020B0503020204020204" pitchFamily="34" charset="-122"/>
                </a:rPr>
                <a:t>加上 </a:t>
              </a:r>
              <a:r>
                <a:rPr kumimoji="1" lang="en-US" altLang="zh-CN" sz="1200" b="1" dirty="0">
                  <a:latin typeface="微软雅黑" panose="020B0503020204020204" pitchFamily="34" charset="-122"/>
                  <a:ea typeface="微软雅黑" panose="020B0503020204020204" pitchFamily="34" charset="-122"/>
                </a:rPr>
                <a:t>TCP </a:t>
              </a:r>
              <a:r>
                <a:rPr kumimoji="1" lang="zh-CN" altLang="en-US" sz="1200" b="1" dirty="0">
                  <a:latin typeface="微软雅黑" panose="020B0503020204020204" pitchFamily="34" charset="-122"/>
                  <a:ea typeface="微软雅黑" panose="020B0503020204020204" pitchFamily="34" charset="-122"/>
                </a:rPr>
                <a:t>首部</a:t>
              </a:r>
              <a:endParaRPr kumimoji="1" lang="zh-CN" altLang="en-US" sz="1200" b="1" dirty="0">
                <a:latin typeface="微软雅黑" panose="020B0503020204020204" pitchFamily="34" charset="-122"/>
                <a:ea typeface="微软雅黑" panose="020B0503020204020204" pitchFamily="34" charset="-122"/>
              </a:endParaRPr>
            </a:p>
            <a:p>
              <a:pPr algn="ctr"/>
              <a:r>
                <a:rPr kumimoji="1" lang="zh-CN" altLang="en-US" sz="1200" b="1" dirty="0">
                  <a:latin typeface="微软雅黑" panose="020B0503020204020204" pitchFamily="34" charset="-122"/>
                  <a:ea typeface="微软雅黑" panose="020B0503020204020204" pitchFamily="34" charset="-122"/>
                </a:rPr>
                <a:t>构成 </a:t>
              </a:r>
              <a:r>
                <a:rPr kumimoji="1" lang="en-US" altLang="zh-CN" sz="1200" b="1" dirty="0">
                  <a:latin typeface="微软雅黑" panose="020B0503020204020204" pitchFamily="34" charset="-122"/>
                  <a:ea typeface="微软雅黑" panose="020B0503020204020204" pitchFamily="34" charset="-122"/>
                </a:rPr>
                <a:t>TCP </a:t>
              </a:r>
              <a:r>
                <a:rPr kumimoji="1" lang="zh-CN" altLang="en-US" sz="1200" b="1" dirty="0">
                  <a:latin typeface="微软雅黑" panose="020B0503020204020204" pitchFamily="34" charset="-122"/>
                  <a:ea typeface="微软雅黑" panose="020B0503020204020204" pitchFamily="34" charset="-122"/>
                </a:rPr>
                <a:t>报文段</a:t>
              </a:r>
              <a:endParaRPr kumimoji="1" lang="zh-CN" altLang="en-US" sz="1200" b="1" dirty="0">
                <a:latin typeface="微软雅黑" panose="020B0503020204020204" pitchFamily="34" charset="-122"/>
                <a:ea typeface="微软雅黑" panose="020B0503020204020204" pitchFamily="34" charset="-122"/>
              </a:endParaRPr>
            </a:p>
          </p:txBody>
        </p:sp>
        <p:sp>
          <p:nvSpPr>
            <p:cNvPr id="59" name="Line 97"/>
            <p:cNvSpPr>
              <a:spLocks noChangeShapeType="1"/>
            </p:cNvSpPr>
            <p:nvPr/>
          </p:nvSpPr>
          <p:spPr bwMode="auto">
            <a:xfrm>
              <a:off x="1979687" y="2798093"/>
              <a:ext cx="0" cy="576263"/>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0" name="Line 98"/>
            <p:cNvSpPr>
              <a:spLocks noChangeShapeType="1"/>
            </p:cNvSpPr>
            <p:nvPr/>
          </p:nvSpPr>
          <p:spPr bwMode="auto">
            <a:xfrm flipV="1">
              <a:off x="8769424" y="2858418"/>
              <a:ext cx="0" cy="576263"/>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1" name="Text Box 99"/>
            <p:cNvSpPr txBox="1">
              <a:spLocks noChangeArrowheads="1"/>
            </p:cNvSpPr>
            <p:nvPr/>
          </p:nvSpPr>
          <p:spPr bwMode="auto">
            <a:xfrm>
              <a:off x="496235" y="3833143"/>
              <a:ext cx="689485" cy="39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TCP</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62" name="Text Box 100"/>
            <p:cNvSpPr txBox="1">
              <a:spLocks noChangeArrowheads="1"/>
            </p:cNvSpPr>
            <p:nvPr/>
          </p:nvSpPr>
          <p:spPr bwMode="auto">
            <a:xfrm>
              <a:off x="7301450" y="3842669"/>
              <a:ext cx="689485" cy="39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TCP</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63" name="Text Box 101"/>
            <p:cNvSpPr txBox="1">
              <a:spLocks noChangeArrowheads="1"/>
            </p:cNvSpPr>
            <p:nvPr/>
          </p:nvSpPr>
          <p:spPr bwMode="auto">
            <a:xfrm>
              <a:off x="1910689" y="2542505"/>
              <a:ext cx="928402" cy="39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anose="020B0503020204020204" pitchFamily="34" charset="-122"/>
                  <a:ea typeface="微软雅黑" panose="020B0503020204020204" pitchFamily="34" charset="-122"/>
                </a:rPr>
                <a:t>字节流</a:t>
              </a:r>
              <a:endParaRPr kumimoji="1" lang="zh-CN" altLang="en-US" sz="1200" b="1">
                <a:solidFill>
                  <a:srgbClr val="0000FF"/>
                </a:solidFill>
                <a:latin typeface="微软雅黑" panose="020B0503020204020204" pitchFamily="34" charset="-122"/>
                <a:ea typeface="微软雅黑" panose="020B0503020204020204" pitchFamily="34" charset="-122"/>
              </a:endParaRPr>
            </a:p>
          </p:txBody>
        </p:sp>
        <p:sp>
          <p:nvSpPr>
            <p:cNvPr id="64" name="Text Box 102"/>
            <p:cNvSpPr txBox="1">
              <a:spLocks noChangeArrowheads="1"/>
            </p:cNvSpPr>
            <p:nvPr/>
          </p:nvSpPr>
          <p:spPr bwMode="auto">
            <a:xfrm>
              <a:off x="8647112" y="2542505"/>
              <a:ext cx="928402" cy="39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anose="020B0503020204020204" pitchFamily="34" charset="-122"/>
                  <a:ea typeface="微软雅黑" panose="020B0503020204020204" pitchFamily="34" charset="-122"/>
                </a:rPr>
                <a:t>字节流</a:t>
              </a:r>
              <a:endParaRPr kumimoji="1" lang="zh-CN" altLang="en-US" sz="1200" b="1">
                <a:solidFill>
                  <a:srgbClr val="0000FF"/>
                </a:solidFill>
                <a:latin typeface="微软雅黑" panose="020B0503020204020204" pitchFamily="34" charset="-122"/>
                <a:ea typeface="微软雅黑" panose="020B0503020204020204" pitchFamily="34" charset="-122"/>
              </a:endParaRPr>
            </a:p>
          </p:txBody>
        </p:sp>
        <p:sp>
          <p:nvSpPr>
            <p:cNvPr id="65" name="Rectangle 103"/>
            <p:cNvSpPr>
              <a:spLocks noChangeArrowheads="1"/>
            </p:cNvSpPr>
            <p:nvPr/>
          </p:nvSpPr>
          <p:spPr bwMode="auto">
            <a:xfrm>
              <a:off x="3648151" y="1753843"/>
              <a:ext cx="233892" cy="287337"/>
            </a:xfrm>
            <a:prstGeom prst="rect">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anose="020B0503020204020204" pitchFamily="34" charset="-122"/>
                  <a:ea typeface="微软雅黑" panose="020B0503020204020204" pitchFamily="34" charset="-122"/>
                </a:rPr>
                <a:t>H</a:t>
              </a:r>
              <a:endParaRPr kumimoji="1" lang="en-US" altLang="zh-CN" sz="1200" b="1">
                <a:latin typeface="微软雅黑" panose="020B0503020204020204" pitchFamily="34" charset="-122"/>
                <a:ea typeface="微软雅黑" panose="020B0503020204020204" pitchFamily="34" charset="-122"/>
              </a:endParaRPr>
            </a:p>
          </p:txBody>
        </p:sp>
        <p:sp>
          <p:nvSpPr>
            <p:cNvPr id="66" name="Text Box 104"/>
            <p:cNvSpPr txBox="1">
              <a:spLocks noChangeArrowheads="1"/>
            </p:cNvSpPr>
            <p:nvPr/>
          </p:nvSpPr>
          <p:spPr bwMode="auto">
            <a:xfrm>
              <a:off x="3961154" y="1690626"/>
              <a:ext cx="2591419" cy="39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表示 </a:t>
              </a:r>
              <a:r>
                <a:rPr kumimoji="1" lang="en-US" altLang="zh-CN" sz="1200" b="1" dirty="0">
                  <a:latin typeface="微软雅黑" panose="020B0503020204020204" pitchFamily="34" charset="-122"/>
                  <a:ea typeface="微软雅黑" panose="020B0503020204020204" pitchFamily="34" charset="-122"/>
                </a:rPr>
                <a:t>TCP </a:t>
              </a:r>
              <a:r>
                <a:rPr kumimoji="1" lang="zh-CN" altLang="en-US" sz="1200" b="1" dirty="0">
                  <a:latin typeface="微软雅黑" panose="020B0503020204020204" pitchFamily="34" charset="-122"/>
                  <a:ea typeface="微软雅黑" panose="020B0503020204020204" pitchFamily="34" charset="-122"/>
                </a:rPr>
                <a:t>报文段的首部</a:t>
              </a:r>
              <a:endParaRPr kumimoji="1" lang="zh-CN" altLang="en-US" sz="1200" b="1" dirty="0">
                <a:latin typeface="微软雅黑" panose="020B0503020204020204" pitchFamily="34" charset="-122"/>
                <a:ea typeface="微软雅黑" panose="020B0503020204020204" pitchFamily="34" charset="-122"/>
              </a:endParaRPr>
            </a:p>
          </p:txBody>
        </p:sp>
        <p:sp>
          <p:nvSpPr>
            <p:cNvPr id="67" name="Rectangle 105"/>
            <p:cNvSpPr>
              <a:spLocks noChangeArrowheads="1"/>
            </p:cNvSpPr>
            <p:nvPr/>
          </p:nvSpPr>
          <p:spPr bwMode="auto">
            <a:xfrm>
              <a:off x="3648151" y="2097130"/>
              <a:ext cx="233892" cy="287337"/>
            </a:xfrm>
            <a:prstGeom prst="rect">
              <a:avLst/>
            </a:prstGeom>
            <a:solidFill>
              <a:srgbClr val="66FF99"/>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anose="020B0503020204020204" pitchFamily="34" charset="-122"/>
                  <a:ea typeface="微软雅黑" panose="020B0503020204020204" pitchFamily="34" charset="-122"/>
                </a:rPr>
                <a:t>x</a:t>
              </a:r>
              <a:endParaRPr kumimoji="1" lang="en-US" altLang="zh-CN" sz="1200" b="1" dirty="0">
                <a:latin typeface="微软雅黑" panose="020B0503020204020204" pitchFamily="34" charset="-122"/>
                <a:ea typeface="微软雅黑" panose="020B0503020204020204" pitchFamily="34" charset="-122"/>
              </a:endParaRPr>
            </a:p>
          </p:txBody>
        </p:sp>
        <p:sp>
          <p:nvSpPr>
            <p:cNvPr id="68" name="Text Box 106"/>
            <p:cNvSpPr txBox="1">
              <a:spLocks noChangeArrowheads="1"/>
            </p:cNvSpPr>
            <p:nvPr/>
          </p:nvSpPr>
          <p:spPr bwMode="auto">
            <a:xfrm>
              <a:off x="3961154" y="2047048"/>
              <a:ext cx="2738231" cy="39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表示序号为 </a:t>
              </a:r>
              <a:r>
                <a:rPr kumimoji="1" lang="en-US" altLang="zh-CN" sz="1200" b="1" dirty="0">
                  <a:latin typeface="微软雅黑" panose="020B0503020204020204" pitchFamily="34" charset="-122"/>
                  <a:ea typeface="微软雅黑" panose="020B0503020204020204" pitchFamily="34" charset="-122"/>
                </a:rPr>
                <a:t>x </a:t>
              </a:r>
              <a:r>
                <a:rPr kumimoji="1" lang="zh-CN" altLang="en-US" sz="1200" b="1" dirty="0">
                  <a:latin typeface="微软雅黑" panose="020B0503020204020204" pitchFamily="34" charset="-122"/>
                  <a:ea typeface="微软雅黑" panose="020B0503020204020204" pitchFamily="34" charset="-122"/>
                </a:rPr>
                <a:t>的数据字节</a:t>
              </a:r>
              <a:endParaRPr kumimoji="1" lang="zh-CN" altLang="en-US" sz="1200" b="1" dirty="0">
                <a:latin typeface="微软雅黑" panose="020B0503020204020204" pitchFamily="34" charset="-122"/>
                <a:ea typeface="微软雅黑" panose="020B0503020204020204" pitchFamily="34" charset="-122"/>
              </a:endParaRPr>
            </a:p>
          </p:txBody>
        </p:sp>
        <p:sp>
          <p:nvSpPr>
            <p:cNvPr id="69" name="AutoShape 108"/>
            <p:cNvSpPr>
              <a:spLocks noChangeArrowheads="1"/>
            </p:cNvSpPr>
            <p:nvPr/>
          </p:nvSpPr>
          <p:spPr bwMode="auto">
            <a:xfrm rot="-5400000">
              <a:off x="4694568" y="2209462"/>
              <a:ext cx="360363" cy="6554126"/>
            </a:xfrm>
            <a:prstGeom prst="can">
              <a:avLst>
                <a:gd name="adj" fmla="val 28603"/>
              </a:avLst>
            </a:prstGeom>
            <a:gradFill rotWithShape="1">
              <a:gsLst>
                <a:gs pos="0">
                  <a:srgbClr val="00B050"/>
                </a:gs>
                <a:gs pos="50000">
                  <a:srgbClr val="99FFCC"/>
                </a:gs>
                <a:gs pos="100000">
                  <a:srgbClr val="00B050"/>
                </a:gs>
              </a:gsLst>
              <a:lin ang="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0" name="Text Box 109"/>
            <p:cNvSpPr txBox="1">
              <a:spLocks noChangeArrowheads="1"/>
            </p:cNvSpPr>
            <p:nvPr/>
          </p:nvSpPr>
          <p:spPr bwMode="auto">
            <a:xfrm>
              <a:off x="4121648" y="5282532"/>
              <a:ext cx="1198356" cy="39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dirty="0">
                  <a:latin typeface="微软雅黑" panose="020B0503020204020204" pitchFamily="34" charset="-122"/>
                  <a:ea typeface="微软雅黑" panose="020B0503020204020204" pitchFamily="34" charset="-122"/>
                </a:rPr>
                <a:t>TCP </a:t>
              </a:r>
              <a:r>
                <a:rPr kumimoji="1" lang="zh-CN" altLang="en-US" sz="1200" b="1" dirty="0">
                  <a:latin typeface="微软雅黑" panose="020B0503020204020204" pitchFamily="34" charset="-122"/>
                  <a:ea typeface="微软雅黑" panose="020B0503020204020204" pitchFamily="34" charset="-122"/>
                </a:rPr>
                <a:t>连接</a:t>
              </a:r>
              <a:endParaRPr kumimoji="1" lang="zh-CN" altLang="en-US" sz="1200" b="1" dirty="0">
                <a:latin typeface="微软雅黑" panose="020B0503020204020204" pitchFamily="34" charset="-122"/>
                <a:ea typeface="微软雅黑" panose="020B0503020204020204" pitchFamily="34" charset="-122"/>
              </a:endParaRPr>
            </a:p>
          </p:txBody>
        </p:sp>
        <p:sp>
          <p:nvSpPr>
            <p:cNvPr id="71" name="Freeform 110"/>
            <p:cNvSpPr/>
            <p:nvPr/>
          </p:nvSpPr>
          <p:spPr bwMode="auto">
            <a:xfrm>
              <a:off x="1451505" y="4585619"/>
              <a:ext cx="216694" cy="892175"/>
            </a:xfrm>
            <a:custGeom>
              <a:avLst/>
              <a:gdLst>
                <a:gd name="T0" fmla="*/ 0 w 108"/>
                <a:gd name="T1" fmla="*/ 0 h 590"/>
                <a:gd name="T2" fmla="*/ 0 w 108"/>
                <a:gd name="T3" fmla="*/ 590 h 590"/>
                <a:gd name="T4" fmla="*/ 108 w 108"/>
                <a:gd name="T5" fmla="*/ 587 h 590"/>
              </a:gdLst>
              <a:ahLst/>
              <a:cxnLst>
                <a:cxn ang="0">
                  <a:pos x="T0" y="T1"/>
                </a:cxn>
                <a:cxn ang="0">
                  <a:pos x="T2" y="T3"/>
                </a:cxn>
                <a:cxn ang="0">
                  <a:pos x="T4" y="T5"/>
                </a:cxn>
              </a:cxnLst>
              <a:rect l="0" t="0" r="r" b="b"/>
              <a:pathLst>
                <a:path w="108" h="590">
                  <a:moveTo>
                    <a:pt x="0" y="0"/>
                  </a:moveTo>
                  <a:lnTo>
                    <a:pt x="0" y="590"/>
                  </a:lnTo>
                  <a:lnTo>
                    <a:pt x="108" y="587"/>
                  </a:lnTo>
                </a:path>
              </a:pathLst>
            </a:custGeom>
            <a:noFill/>
            <a:ln w="57150" cap="flat" cmpd="sng">
              <a:solidFill>
                <a:srgbClr val="0000FF"/>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545145" y="628209"/>
            <a:ext cx="8053710"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46" name="Rectangle 6"/>
          <p:cNvSpPr>
            <a:spLocks noChangeArrowheads="1"/>
          </p:cNvSpPr>
          <p:nvPr/>
        </p:nvSpPr>
        <p:spPr bwMode="auto">
          <a:xfrm>
            <a:off x="3404891" y="605120"/>
            <a:ext cx="2316929"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TCP </a:t>
            </a:r>
            <a:r>
              <a:rPr lang="zh-CN" altLang="en-US" sz="2000" b="1" dirty="0">
                <a:solidFill>
                  <a:schemeClr val="bg1"/>
                </a:solidFill>
                <a:latin typeface="微软雅黑" panose="020B0503020204020204" pitchFamily="34" charset="-122"/>
                <a:ea typeface="微软雅黑" panose="020B0503020204020204" pitchFamily="34" charset="-122"/>
              </a:rPr>
              <a:t>面向流的概念</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7" name="圆角矩形 46"/>
          <p:cNvSpPr/>
          <p:nvPr/>
        </p:nvSpPr>
        <p:spPr>
          <a:xfrm>
            <a:off x="545146" y="1069850"/>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48" name="Group 3"/>
          <p:cNvGrpSpPr/>
          <p:nvPr/>
        </p:nvGrpSpPr>
        <p:grpSpPr bwMode="auto">
          <a:xfrm>
            <a:off x="1263290" y="1317334"/>
            <a:ext cx="6606361" cy="2855588"/>
            <a:chOff x="-205" y="1169"/>
            <a:chExt cx="6220" cy="2665"/>
          </a:xfrm>
        </p:grpSpPr>
        <p:sp>
          <p:nvSpPr>
            <p:cNvPr id="49" name="Text Box 4"/>
            <p:cNvSpPr txBox="1">
              <a:spLocks noChangeArrowheads="1"/>
            </p:cNvSpPr>
            <p:nvPr/>
          </p:nvSpPr>
          <p:spPr bwMode="auto">
            <a:xfrm>
              <a:off x="467" y="1309"/>
              <a:ext cx="580" cy="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4800" dirty="0">
                  <a:solidFill>
                    <a:srgbClr val="0033CC"/>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4800" dirty="0">
                <a:solidFill>
                  <a:srgbClr val="0033CC"/>
                </a:solidFill>
                <a:latin typeface="微软雅黑" panose="020B0503020204020204" pitchFamily="34" charset="-122"/>
                <a:ea typeface="微软雅黑" panose="020B0503020204020204" pitchFamily="34" charset="-122"/>
              </a:endParaRPr>
            </a:p>
          </p:txBody>
        </p:sp>
        <p:sp>
          <p:nvSpPr>
            <p:cNvPr id="50" name="AutoShape 5"/>
            <p:cNvSpPr>
              <a:spLocks noChangeArrowheads="1"/>
            </p:cNvSpPr>
            <p:nvPr/>
          </p:nvSpPr>
          <p:spPr bwMode="auto">
            <a:xfrm>
              <a:off x="1900" y="3539"/>
              <a:ext cx="196" cy="155"/>
            </a:xfrm>
            <a:prstGeom prst="rightArrow">
              <a:avLst>
                <a:gd name="adj1" fmla="val 50000"/>
                <a:gd name="adj2" fmla="val 31613"/>
              </a:avLst>
            </a:prstGeom>
            <a:solidFill>
              <a:srgbClr val="CC00CC"/>
            </a:solidFill>
            <a:ln w="9525">
              <a:solidFill>
                <a:srgbClr val="CC00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1" name="AutoShape 6"/>
            <p:cNvSpPr>
              <a:spLocks noChangeArrowheads="1"/>
            </p:cNvSpPr>
            <p:nvPr/>
          </p:nvSpPr>
          <p:spPr bwMode="auto">
            <a:xfrm>
              <a:off x="4673" y="3539"/>
              <a:ext cx="194" cy="155"/>
            </a:xfrm>
            <a:prstGeom prst="rightArrow">
              <a:avLst>
                <a:gd name="adj1" fmla="val 50000"/>
                <a:gd name="adj2" fmla="val 31290"/>
              </a:avLst>
            </a:prstGeom>
            <a:solidFill>
              <a:srgbClr val="CC00CC"/>
            </a:solidFill>
            <a:ln w="9525">
              <a:solidFill>
                <a:srgbClr val="CC00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2" name="AutoShape 7"/>
            <p:cNvSpPr>
              <a:spLocks noChangeArrowheads="1"/>
            </p:cNvSpPr>
            <p:nvPr/>
          </p:nvSpPr>
          <p:spPr bwMode="auto">
            <a:xfrm>
              <a:off x="3116" y="3539"/>
              <a:ext cx="196" cy="155"/>
            </a:xfrm>
            <a:prstGeom prst="rightArrow">
              <a:avLst>
                <a:gd name="adj1" fmla="val 50000"/>
                <a:gd name="adj2" fmla="val 31613"/>
              </a:avLst>
            </a:prstGeom>
            <a:solidFill>
              <a:srgbClr val="CC00CC"/>
            </a:solidFill>
            <a:ln w="9525">
              <a:solidFill>
                <a:srgbClr val="CC00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3" name="Text Box 8"/>
            <p:cNvSpPr txBox="1">
              <a:spLocks noChangeArrowheads="1"/>
            </p:cNvSpPr>
            <p:nvPr/>
          </p:nvSpPr>
          <p:spPr bwMode="auto">
            <a:xfrm>
              <a:off x="255" y="2338"/>
              <a:ext cx="51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sz="1400" dirty="0">
                  <a:solidFill>
                    <a:srgbClr val="CC00CC"/>
                  </a:solidFill>
                  <a:latin typeface="微软雅黑" panose="020B0503020204020204" pitchFamily="34" charset="-122"/>
                  <a:ea typeface="微软雅黑" panose="020B0503020204020204" pitchFamily="34" charset="-122"/>
                </a:rPr>
                <a:t>端口</a:t>
              </a:r>
              <a:endParaRPr lang="zh-CN" altLang="en-US" sz="1400" dirty="0">
                <a:solidFill>
                  <a:srgbClr val="CC00CC"/>
                </a:solidFill>
                <a:latin typeface="微软雅黑" panose="020B0503020204020204" pitchFamily="34" charset="-122"/>
                <a:ea typeface="微软雅黑" panose="020B0503020204020204" pitchFamily="34" charset="-122"/>
              </a:endParaRPr>
            </a:p>
          </p:txBody>
        </p:sp>
        <p:sp>
          <p:nvSpPr>
            <p:cNvPr id="54" name="Line 9"/>
            <p:cNvSpPr>
              <a:spLocks noChangeShapeType="1"/>
            </p:cNvSpPr>
            <p:nvPr/>
          </p:nvSpPr>
          <p:spPr bwMode="auto">
            <a:xfrm>
              <a:off x="757" y="1883"/>
              <a:ext cx="5" cy="744"/>
            </a:xfrm>
            <a:prstGeom prst="line">
              <a:avLst/>
            </a:prstGeom>
            <a:noFill/>
            <a:ln w="38100">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55" name="Text Box 10"/>
            <p:cNvSpPr txBox="1">
              <a:spLocks noChangeArrowheads="1"/>
            </p:cNvSpPr>
            <p:nvPr/>
          </p:nvSpPr>
          <p:spPr bwMode="auto">
            <a:xfrm rot="5400000">
              <a:off x="797" y="2232"/>
              <a:ext cx="33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1400">
                  <a:latin typeface="微软雅黑" panose="020B0503020204020204" pitchFamily="34" charset="-122"/>
                  <a:ea typeface="微软雅黑" panose="020B0503020204020204" pitchFamily="34" charset="-122"/>
                </a:rPr>
                <a:t>…</a:t>
              </a:r>
              <a:endParaRPr lang="en-US" altLang="zh-CN" sz="1400">
                <a:latin typeface="微软雅黑" panose="020B0503020204020204" pitchFamily="34" charset="-122"/>
                <a:ea typeface="微软雅黑" panose="020B0503020204020204" pitchFamily="34" charset="-122"/>
              </a:endParaRPr>
            </a:p>
          </p:txBody>
        </p:sp>
        <p:sp>
          <p:nvSpPr>
            <p:cNvPr id="56" name="Rectangle 12"/>
            <p:cNvSpPr>
              <a:spLocks noChangeArrowheads="1"/>
            </p:cNvSpPr>
            <p:nvPr/>
          </p:nvSpPr>
          <p:spPr bwMode="auto">
            <a:xfrm>
              <a:off x="860" y="1993"/>
              <a:ext cx="411" cy="107"/>
            </a:xfrm>
            <a:prstGeom prst="rect">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7" name="Rectangle 13"/>
            <p:cNvSpPr>
              <a:spLocks noChangeArrowheads="1"/>
            </p:cNvSpPr>
            <p:nvPr/>
          </p:nvSpPr>
          <p:spPr bwMode="auto">
            <a:xfrm>
              <a:off x="860" y="2154"/>
              <a:ext cx="102" cy="110"/>
            </a:xfrm>
            <a:prstGeom prst="rect">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8" name="Rectangle 14"/>
            <p:cNvSpPr>
              <a:spLocks noChangeArrowheads="1"/>
            </p:cNvSpPr>
            <p:nvPr/>
          </p:nvSpPr>
          <p:spPr bwMode="auto">
            <a:xfrm>
              <a:off x="860" y="2479"/>
              <a:ext cx="257" cy="110"/>
            </a:xfrm>
            <a:prstGeom prst="rect">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9" name="Rectangle 15"/>
            <p:cNvSpPr>
              <a:spLocks noChangeArrowheads="1"/>
            </p:cNvSpPr>
            <p:nvPr/>
          </p:nvSpPr>
          <p:spPr bwMode="auto">
            <a:xfrm>
              <a:off x="139" y="2696"/>
              <a:ext cx="1236" cy="706"/>
            </a:xfrm>
            <a:prstGeom prst="rect">
              <a:avLst/>
            </a:prstGeom>
            <a:solidFill>
              <a:srgbClr val="0000FF"/>
            </a:solidFill>
            <a:ln w="19050">
              <a:solidFill>
                <a:schemeClr val="tx1"/>
              </a:solidFill>
              <a:miter lim="800000"/>
            </a:ln>
            <a:effectLst/>
          </p:spPr>
          <p:txBody>
            <a:bodyPr wrap="none" anchor="ctr"/>
            <a:lstStyle/>
            <a:p>
              <a:r>
                <a:rPr lang="en-US" altLang="zh-CN" sz="1400" b="1" dirty="0">
                  <a:solidFill>
                    <a:schemeClr val="bg1"/>
                  </a:solidFill>
                  <a:latin typeface="微软雅黑" panose="020B0503020204020204" pitchFamily="34" charset="-122"/>
                  <a:ea typeface="微软雅黑" panose="020B0503020204020204" pitchFamily="34" charset="-122"/>
                </a:rPr>
                <a:t>TCP</a:t>
              </a:r>
              <a:endParaRPr lang="en-US" altLang="zh-CN" sz="1400" b="1" dirty="0">
                <a:solidFill>
                  <a:schemeClr val="bg1"/>
                </a:solidFill>
                <a:latin typeface="微软雅黑" panose="020B0503020204020204" pitchFamily="34" charset="-122"/>
                <a:ea typeface="微软雅黑" panose="020B0503020204020204" pitchFamily="34" charset="-122"/>
              </a:endParaRPr>
            </a:p>
            <a:p>
              <a:endParaRPr lang="en-US" altLang="zh-CN" sz="1400" b="1" dirty="0">
                <a:latin typeface="微软雅黑" panose="020B0503020204020204" pitchFamily="34" charset="-122"/>
                <a:ea typeface="微软雅黑" panose="020B0503020204020204" pitchFamily="34" charset="-122"/>
              </a:endParaRPr>
            </a:p>
            <a:p>
              <a:endParaRPr lang="en-US" altLang="zh-CN" sz="1400" b="1" dirty="0">
                <a:latin typeface="微软雅黑" panose="020B0503020204020204" pitchFamily="34" charset="-122"/>
                <a:ea typeface="微软雅黑" panose="020B0503020204020204" pitchFamily="34" charset="-122"/>
              </a:endParaRPr>
            </a:p>
          </p:txBody>
        </p:sp>
        <p:sp>
          <p:nvSpPr>
            <p:cNvPr id="60" name="Line 16"/>
            <p:cNvSpPr>
              <a:spLocks noChangeShapeType="1"/>
            </p:cNvSpPr>
            <p:nvPr/>
          </p:nvSpPr>
          <p:spPr bwMode="auto">
            <a:xfrm flipV="1">
              <a:off x="5030" y="1883"/>
              <a:ext cx="0" cy="813"/>
            </a:xfrm>
            <a:prstGeom prst="line">
              <a:avLst/>
            </a:prstGeom>
            <a:noFill/>
            <a:ln w="38100">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61" name="Text Box 17"/>
            <p:cNvSpPr txBox="1">
              <a:spLocks noChangeArrowheads="1"/>
            </p:cNvSpPr>
            <p:nvPr/>
          </p:nvSpPr>
          <p:spPr bwMode="auto">
            <a:xfrm rot="5400000">
              <a:off x="5069" y="2235"/>
              <a:ext cx="33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1400">
                  <a:latin typeface="微软雅黑" panose="020B0503020204020204" pitchFamily="34" charset="-122"/>
                  <a:ea typeface="微软雅黑" panose="020B0503020204020204" pitchFamily="34" charset="-122"/>
                </a:rPr>
                <a:t>…</a:t>
              </a:r>
              <a:endParaRPr lang="en-US" altLang="zh-CN" sz="1400">
                <a:latin typeface="微软雅黑" panose="020B0503020204020204" pitchFamily="34" charset="-122"/>
                <a:ea typeface="微软雅黑" panose="020B0503020204020204" pitchFamily="34" charset="-122"/>
              </a:endParaRPr>
            </a:p>
          </p:txBody>
        </p:sp>
        <p:sp>
          <p:nvSpPr>
            <p:cNvPr id="62" name="Rectangle 18"/>
            <p:cNvSpPr>
              <a:spLocks noChangeArrowheads="1"/>
            </p:cNvSpPr>
            <p:nvPr/>
          </p:nvSpPr>
          <p:spPr bwMode="auto">
            <a:xfrm>
              <a:off x="5133" y="2479"/>
              <a:ext cx="309" cy="110"/>
            </a:xfrm>
            <a:prstGeom prst="rect">
              <a:avLst/>
            </a:prstGeom>
            <a:solidFill>
              <a:srgbClr val="FFC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3" name="Rectangle 19"/>
            <p:cNvSpPr>
              <a:spLocks noChangeArrowheads="1"/>
            </p:cNvSpPr>
            <p:nvPr/>
          </p:nvSpPr>
          <p:spPr bwMode="auto">
            <a:xfrm>
              <a:off x="4412" y="2696"/>
              <a:ext cx="1235" cy="706"/>
            </a:xfrm>
            <a:prstGeom prst="rect">
              <a:avLst/>
            </a:prstGeom>
            <a:solidFill>
              <a:srgbClr val="0000FF"/>
            </a:solidFill>
            <a:ln w="19050">
              <a:solidFill>
                <a:schemeClr val="tx1"/>
              </a:solidFill>
              <a:miter lim="800000"/>
            </a:ln>
            <a:effectLst/>
          </p:spPr>
          <p:txBody>
            <a:bodyPr wrap="none" anchor="ctr"/>
            <a:lstStyle/>
            <a:p>
              <a:r>
                <a:rPr lang="en-US" altLang="zh-CN" sz="1400" b="1" dirty="0">
                  <a:solidFill>
                    <a:schemeClr val="bg1"/>
                  </a:solidFill>
                  <a:latin typeface="微软雅黑" panose="020B0503020204020204" pitchFamily="34" charset="-122"/>
                  <a:ea typeface="微软雅黑" panose="020B0503020204020204" pitchFamily="34" charset="-122"/>
                </a:rPr>
                <a:t>TCP</a:t>
              </a:r>
              <a:endParaRPr lang="en-US" altLang="zh-CN" sz="1400" b="1" dirty="0">
                <a:solidFill>
                  <a:schemeClr val="bg1"/>
                </a:solidFill>
                <a:latin typeface="微软雅黑" panose="020B0503020204020204" pitchFamily="34" charset="-122"/>
                <a:ea typeface="微软雅黑" panose="020B0503020204020204" pitchFamily="34" charset="-122"/>
              </a:endParaRPr>
            </a:p>
            <a:p>
              <a:endParaRPr lang="en-US" altLang="zh-CN" sz="1400" b="1" dirty="0">
                <a:solidFill>
                  <a:schemeClr val="bg1"/>
                </a:solidFill>
                <a:latin typeface="微软雅黑" panose="020B0503020204020204" pitchFamily="34" charset="-122"/>
                <a:ea typeface="微软雅黑" panose="020B0503020204020204" pitchFamily="34" charset="-122"/>
              </a:endParaRPr>
            </a:p>
            <a:p>
              <a:endParaRPr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64" name="Rectangle 20"/>
            <p:cNvSpPr>
              <a:spLocks noChangeArrowheads="1"/>
            </p:cNvSpPr>
            <p:nvPr/>
          </p:nvSpPr>
          <p:spPr bwMode="auto">
            <a:xfrm>
              <a:off x="4547" y="3042"/>
              <a:ext cx="979" cy="275"/>
            </a:xfrm>
            <a:prstGeom prst="rect">
              <a:avLst/>
            </a:prstGeom>
            <a:solidFill>
              <a:srgbClr val="00FFFF"/>
            </a:solidFill>
            <a:ln w="19050">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dirty="0">
                  <a:latin typeface="微软雅黑" panose="020B0503020204020204" pitchFamily="34" charset="-122"/>
                  <a:ea typeface="微软雅黑" panose="020B0503020204020204" pitchFamily="34" charset="-122"/>
                </a:rPr>
                <a:t>接收缓存</a:t>
              </a:r>
              <a:endParaRPr lang="zh-CN" altLang="en-US" sz="1400" b="1" dirty="0">
                <a:latin typeface="微软雅黑" panose="020B0503020204020204" pitchFamily="34" charset="-122"/>
                <a:ea typeface="微软雅黑" panose="020B0503020204020204" pitchFamily="34" charset="-122"/>
              </a:endParaRPr>
            </a:p>
          </p:txBody>
        </p:sp>
        <p:sp>
          <p:nvSpPr>
            <p:cNvPr id="65" name="Freeform 21"/>
            <p:cNvSpPr/>
            <p:nvPr/>
          </p:nvSpPr>
          <p:spPr bwMode="auto">
            <a:xfrm>
              <a:off x="757" y="3402"/>
              <a:ext cx="4273" cy="432"/>
            </a:xfrm>
            <a:custGeom>
              <a:avLst/>
              <a:gdLst>
                <a:gd name="T0" fmla="*/ 0 w 3264"/>
                <a:gd name="T1" fmla="*/ 0 h 384"/>
                <a:gd name="T2" fmla="*/ 0 w 3264"/>
                <a:gd name="T3" fmla="*/ 432 h 384"/>
                <a:gd name="T4" fmla="*/ 4273 w 3264"/>
                <a:gd name="T5" fmla="*/ 432 h 384"/>
                <a:gd name="T6" fmla="*/ 4273 w 3264"/>
                <a:gd name="T7" fmla="*/ 0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64" h="384">
                  <a:moveTo>
                    <a:pt x="0" y="0"/>
                  </a:moveTo>
                  <a:lnTo>
                    <a:pt x="0" y="384"/>
                  </a:lnTo>
                  <a:lnTo>
                    <a:pt x="3264" y="384"/>
                  </a:lnTo>
                  <a:lnTo>
                    <a:pt x="3264" y="0"/>
                  </a:lnTo>
                </a:path>
              </a:pathLst>
            </a:custGeom>
            <a:noFill/>
            <a:ln w="76200"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66" name="Rectangle 22"/>
            <p:cNvSpPr>
              <a:spLocks noChangeArrowheads="1"/>
            </p:cNvSpPr>
            <p:nvPr/>
          </p:nvSpPr>
          <p:spPr bwMode="auto">
            <a:xfrm>
              <a:off x="275" y="3042"/>
              <a:ext cx="977" cy="275"/>
            </a:xfrm>
            <a:prstGeom prst="rect">
              <a:avLst/>
            </a:prstGeom>
            <a:solidFill>
              <a:srgbClr val="00FFFF"/>
            </a:solidFill>
            <a:ln w="19050">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dirty="0">
                  <a:latin typeface="微软雅黑" panose="020B0503020204020204" pitchFamily="34" charset="-122"/>
                  <a:ea typeface="微软雅黑" panose="020B0503020204020204" pitchFamily="34" charset="-122"/>
                </a:rPr>
                <a:t>发送缓存</a:t>
              </a:r>
              <a:endParaRPr lang="zh-CN" altLang="en-US" sz="1400" b="1" dirty="0">
                <a:latin typeface="微软雅黑" panose="020B0503020204020204" pitchFamily="34" charset="-122"/>
                <a:ea typeface="微软雅黑" panose="020B0503020204020204" pitchFamily="34" charset="-122"/>
              </a:endParaRPr>
            </a:p>
          </p:txBody>
        </p:sp>
        <p:sp>
          <p:nvSpPr>
            <p:cNvPr id="67" name="Rectangle 23"/>
            <p:cNvSpPr>
              <a:spLocks noChangeArrowheads="1"/>
            </p:cNvSpPr>
            <p:nvPr/>
          </p:nvSpPr>
          <p:spPr bwMode="auto">
            <a:xfrm>
              <a:off x="980" y="3466"/>
              <a:ext cx="936" cy="278"/>
            </a:xfrm>
            <a:prstGeom prst="rect">
              <a:avLst/>
            </a:prstGeom>
            <a:solidFill>
              <a:srgbClr val="66FF99"/>
            </a:solidFill>
            <a:ln w="19050">
              <a:solidFill>
                <a:schemeClr val="tx1"/>
              </a:solidFill>
              <a:miter lim="800000"/>
            </a:ln>
            <a:effectLst/>
          </p:spPr>
          <p:txBody>
            <a:bodyPr wrap="none" anchor="ctr"/>
            <a:lstStyle/>
            <a:p>
              <a:pPr algn="ctr"/>
              <a:r>
                <a:rPr lang="zh-CN" altLang="en-US" sz="1400" b="1" dirty="0">
                  <a:latin typeface="微软雅黑" panose="020B0503020204020204" pitchFamily="34" charset="-122"/>
                  <a:ea typeface="微软雅黑" panose="020B0503020204020204" pitchFamily="34" charset="-122"/>
                </a:rPr>
                <a:t>报文段</a:t>
              </a:r>
              <a:endParaRPr lang="zh-CN" altLang="en-US" sz="1400" b="1" dirty="0">
                <a:latin typeface="微软雅黑" panose="020B0503020204020204" pitchFamily="34" charset="-122"/>
                <a:ea typeface="微软雅黑" panose="020B0503020204020204" pitchFamily="34" charset="-122"/>
              </a:endParaRPr>
            </a:p>
          </p:txBody>
        </p:sp>
        <p:sp>
          <p:nvSpPr>
            <p:cNvPr id="68" name="Text Box 24"/>
            <p:cNvSpPr txBox="1">
              <a:spLocks noChangeArrowheads="1"/>
            </p:cNvSpPr>
            <p:nvPr/>
          </p:nvSpPr>
          <p:spPr bwMode="auto">
            <a:xfrm>
              <a:off x="3382" y="3436"/>
              <a:ext cx="337"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1400">
                  <a:latin typeface="微软雅黑" panose="020B0503020204020204" pitchFamily="34" charset="-122"/>
                  <a:ea typeface="微软雅黑" panose="020B0503020204020204" pitchFamily="34" charset="-122"/>
                </a:rPr>
                <a:t>…</a:t>
              </a:r>
              <a:endParaRPr lang="en-US" altLang="zh-CN" sz="1400">
                <a:latin typeface="微软雅黑" panose="020B0503020204020204" pitchFamily="34" charset="-122"/>
                <a:ea typeface="微软雅黑" panose="020B0503020204020204" pitchFamily="34" charset="-122"/>
              </a:endParaRPr>
            </a:p>
          </p:txBody>
        </p:sp>
        <p:sp>
          <p:nvSpPr>
            <p:cNvPr id="69" name="Rectangle 25"/>
            <p:cNvSpPr>
              <a:spLocks noChangeArrowheads="1"/>
            </p:cNvSpPr>
            <p:nvPr/>
          </p:nvSpPr>
          <p:spPr bwMode="auto">
            <a:xfrm>
              <a:off x="2216" y="3466"/>
              <a:ext cx="936" cy="278"/>
            </a:xfrm>
            <a:prstGeom prst="rect">
              <a:avLst/>
            </a:prstGeom>
            <a:solidFill>
              <a:srgbClr val="66FF99"/>
            </a:solidFill>
            <a:ln w="19050">
              <a:solidFill>
                <a:schemeClr val="tx1"/>
              </a:solidFill>
              <a:miter lim="800000"/>
            </a:ln>
            <a:effectLst/>
          </p:spPr>
          <p:txBody>
            <a:bodyPr wrap="none" anchor="ctr"/>
            <a:lstStyle/>
            <a:p>
              <a:pPr algn="ctr"/>
              <a:r>
                <a:rPr lang="zh-CN" altLang="en-US" sz="1400" b="1">
                  <a:latin typeface="微软雅黑" panose="020B0503020204020204" pitchFamily="34" charset="-122"/>
                  <a:ea typeface="微软雅黑" panose="020B0503020204020204" pitchFamily="34" charset="-122"/>
                </a:rPr>
                <a:t>报文段</a:t>
              </a:r>
              <a:endParaRPr lang="zh-CN" altLang="en-US" sz="1400" b="1">
                <a:latin typeface="微软雅黑" panose="020B0503020204020204" pitchFamily="34" charset="-122"/>
                <a:ea typeface="微软雅黑" panose="020B0503020204020204" pitchFamily="34" charset="-122"/>
              </a:endParaRPr>
            </a:p>
          </p:txBody>
        </p:sp>
        <p:sp>
          <p:nvSpPr>
            <p:cNvPr id="70" name="Rectangle 26"/>
            <p:cNvSpPr>
              <a:spLocks noChangeArrowheads="1"/>
            </p:cNvSpPr>
            <p:nvPr/>
          </p:nvSpPr>
          <p:spPr bwMode="auto">
            <a:xfrm>
              <a:off x="3760" y="3466"/>
              <a:ext cx="936" cy="278"/>
            </a:xfrm>
            <a:prstGeom prst="rect">
              <a:avLst/>
            </a:prstGeom>
            <a:solidFill>
              <a:srgbClr val="66FF99"/>
            </a:solidFill>
            <a:ln w="19050">
              <a:solidFill>
                <a:schemeClr val="tx1"/>
              </a:solidFill>
              <a:miter lim="800000"/>
            </a:ln>
            <a:effectLst/>
          </p:spPr>
          <p:txBody>
            <a:bodyPr wrap="none" anchor="ctr"/>
            <a:lstStyle/>
            <a:p>
              <a:pPr algn="ctr"/>
              <a:r>
                <a:rPr lang="zh-CN" altLang="en-US" sz="1400" b="1">
                  <a:latin typeface="微软雅黑" panose="020B0503020204020204" pitchFamily="34" charset="-122"/>
                  <a:ea typeface="微软雅黑" panose="020B0503020204020204" pitchFamily="34" charset="-122"/>
                </a:rPr>
                <a:t>报文段</a:t>
              </a:r>
              <a:endParaRPr lang="zh-CN" altLang="en-US" sz="1400" b="1">
                <a:latin typeface="微软雅黑" panose="020B0503020204020204" pitchFamily="34" charset="-122"/>
                <a:ea typeface="微软雅黑" panose="020B0503020204020204" pitchFamily="34" charset="-122"/>
              </a:endParaRPr>
            </a:p>
          </p:txBody>
        </p:sp>
        <p:sp>
          <p:nvSpPr>
            <p:cNvPr id="71" name="Rectangle 27"/>
            <p:cNvSpPr>
              <a:spLocks noChangeArrowheads="1"/>
            </p:cNvSpPr>
            <p:nvPr/>
          </p:nvSpPr>
          <p:spPr bwMode="auto">
            <a:xfrm>
              <a:off x="5133" y="2154"/>
              <a:ext cx="309" cy="110"/>
            </a:xfrm>
            <a:prstGeom prst="rect">
              <a:avLst/>
            </a:prstGeom>
            <a:solidFill>
              <a:srgbClr val="FFC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72" name="Rectangle 28"/>
            <p:cNvSpPr>
              <a:spLocks noChangeArrowheads="1"/>
            </p:cNvSpPr>
            <p:nvPr/>
          </p:nvSpPr>
          <p:spPr bwMode="auto">
            <a:xfrm>
              <a:off x="5133" y="1993"/>
              <a:ext cx="309" cy="107"/>
            </a:xfrm>
            <a:prstGeom prst="rect">
              <a:avLst/>
            </a:prstGeom>
            <a:solidFill>
              <a:srgbClr val="FFC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73" name="Text Box 29"/>
            <p:cNvSpPr txBox="1">
              <a:spLocks noChangeArrowheads="1"/>
            </p:cNvSpPr>
            <p:nvPr/>
          </p:nvSpPr>
          <p:spPr bwMode="auto">
            <a:xfrm>
              <a:off x="4510" y="2354"/>
              <a:ext cx="51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sz="1400" dirty="0">
                  <a:solidFill>
                    <a:srgbClr val="CC00CC"/>
                  </a:solidFill>
                  <a:latin typeface="微软雅黑" panose="020B0503020204020204" pitchFamily="34" charset="-122"/>
                  <a:ea typeface="微软雅黑" panose="020B0503020204020204" pitchFamily="34" charset="-122"/>
                </a:rPr>
                <a:t>端口</a:t>
              </a:r>
              <a:endParaRPr lang="zh-CN" altLang="en-US" sz="1400" dirty="0">
                <a:solidFill>
                  <a:srgbClr val="CC00CC"/>
                </a:solidFill>
                <a:latin typeface="微软雅黑" panose="020B0503020204020204" pitchFamily="34" charset="-122"/>
                <a:ea typeface="微软雅黑" panose="020B0503020204020204" pitchFamily="34" charset="-122"/>
              </a:endParaRPr>
            </a:p>
          </p:txBody>
        </p:sp>
        <p:sp>
          <p:nvSpPr>
            <p:cNvPr id="74" name="Text Box 30"/>
            <p:cNvSpPr txBox="1">
              <a:spLocks noChangeArrowheads="1"/>
            </p:cNvSpPr>
            <p:nvPr/>
          </p:nvSpPr>
          <p:spPr bwMode="auto">
            <a:xfrm>
              <a:off x="401" y="1169"/>
              <a:ext cx="68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zh-CN" altLang="en-US" sz="1400" dirty="0">
                  <a:solidFill>
                    <a:srgbClr val="0000FF"/>
                  </a:solidFill>
                  <a:latin typeface="微软雅黑" panose="020B0503020204020204" pitchFamily="34" charset="-122"/>
                  <a:ea typeface="微软雅黑" panose="020B0503020204020204" pitchFamily="34" charset="-122"/>
                </a:rPr>
                <a:t>发送端</a:t>
              </a:r>
              <a:endParaRPr lang="zh-CN" altLang="en-US" sz="1400" dirty="0">
                <a:solidFill>
                  <a:srgbClr val="0000FF"/>
                </a:solidFill>
                <a:latin typeface="微软雅黑" panose="020B0503020204020204" pitchFamily="34" charset="-122"/>
                <a:ea typeface="微软雅黑" panose="020B0503020204020204" pitchFamily="34" charset="-122"/>
              </a:endParaRPr>
            </a:p>
          </p:txBody>
        </p:sp>
        <p:sp>
          <p:nvSpPr>
            <p:cNvPr id="75" name="Text Box 31"/>
            <p:cNvSpPr txBox="1">
              <a:spLocks noChangeArrowheads="1"/>
            </p:cNvSpPr>
            <p:nvPr/>
          </p:nvSpPr>
          <p:spPr bwMode="auto">
            <a:xfrm>
              <a:off x="4671" y="1170"/>
              <a:ext cx="68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zh-CN" altLang="en-US" sz="1400">
                  <a:solidFill>
                    <a:srgbClr val="0000FF"/>
                  </a:solidFill>
                  <a:latin typeface="微软雅黑" panose="020B0503020204020204" pitchFamily="34" charset="-122"/>
                  <a:ea typeface="微软雅黑" panose="020B0503020204020204" pitchFamily="34" charset="-122"/>
                </a:rPr>
                <a:t>接收端</a:t>
              </a:r>
              <a:endParaRPr lang="zh-CN" altLang="en-US" sz="1400">
                <a:solidFill>
                  <a:srgbClr val="0000FF"/>
                </a:solidFill>
                <a:latin typeface="微软雅黑" panose="020B0503020204020204" pitchFamily="34" charset="-122"/>
                <a:ea typeface="微软雅黑" panose="020B0503020204020204" pitchFamily="34" charset="-122"/>
              </a:endParaRPr>
            </a:p>
          </p:txBody>
        </p:sp>
        <p:sp>
          <p:nvSpPr>
            <p:cNvPr id="76" name="AutoShape 32"/>
            <p:cNvSpPr>
              <a:spLocks noChangeArrowheads="1"/>
            </p:cNvSpPr>
            <p:nvPr/>
          </p:nvSpPr>
          <p:spPr bwMode="auto">
            <a:xfrm>
              <a:off x="1375" y="2003"/>
              <a:ext cx="1141" cy="564"/>
            </a:xfrm>
            <a:prstGeom prst="wedgeRoundRectCallout">
              <a:avLst>
                <a:gd name="adj1" fmla="val -74366"/>
                <a:gd name="adj2" fmla="val 137620"/>
                <a:gd name="adj3" fmla="val 16667"/>
              </a:avLst>
            </a:prstGeom>
            <a:solidFill>
              <a:srgbClr val="00FFFF"/>
            </a:solidFill>
            <a:ln w="9525">
              <a:solidFill>
                <a:schemeClr val="tx1"/>
              </a:solidFill>
              <a:miter lim="800000"/>
            </a:ln>
            <a:effectLst/>
          </p:spPr>
          <p:txBody>
            <a:bodyPr/>
            <a:lstStyle/>
            <a:p>
              <a:endParaRPr lang="zh-CN" altLang="zh-CN" sz="1400" b="1">
                <a:latin typeface="微软雅黑" panose="020B0503020204020204" pitchFamily="34" charset="-122"/>
                <a:ea typeface="微软雅黑" panose="020B0503020204020204" pitchFamily="34" charset="-122"/>
              </a:endParaRPr>
            </a:p>
          </p:txBody>
        </p:sp>
        <p:sp>
          <p:nvSpPr>
            <p:cNvPr id="77" name="Text Box 33"/>
            <p:cNvSpPr txBox="1">
              <a:spLocks noChangeArrowheads="1"/>
            </p:cNvSpPr>
            <p:nvPr/>
          </p:nvSpPr>
          <p:spPr bwMode="auto">
            <a:xfrm>
              <a:off x="1376" y="2019"/>
              <a:ext cx="1140"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dirty="0">
                  <a:latin typeface="微软雅黑" panose="020B0503020204020204" pitchFamily="34" charset="-122"/>
                  <a:ea typeface="微软雅黑" panose="020B0503020204020204" pitchFamily="34" charset="-122"/>
                </a:rPr>
                <a:t>向发送缓存</a:t>
              </a:r>
              <a:endParaRPr lang="zh-CN" altLang="en-US" sz="1600" dirty="0">
                <a:latin typeface="微软雅黑" panose="020B0503020204020204" pitchFamily="34" charset="-122"/>
                <a:ea typeface="微软雅黑" panose="020B0503020204020204" pitchFamily="34" charset="-122"/>
              </a:endParaRPr>
            </a:p>
            <a:p>
              <a:pPr eaLnBrk="1" hangingPunct="1"/>
              <a:r>
                <a:rPr lang="zh-CN" altLang="en-US" sz="1600" dirty="0">
                  <a:latin typeface="微软雅黑" panose="020B0503020204020204" pitchFamily="34" charset="-122"/>
                  <a:ea typeface="微软雅黑" panose="020B0503020204020204" pitchFamily="34" charset="-122"/>
                </a:rPr>
                <a:t>写入数据块</a:t>
              </a:r>
              <a:endParaRPr lang="zh-CN" altLang="en-US" sz="1600" dirty="0">
                <a:latin typeface="微软雅黑" panose="020B0503020204020204" pitchFamily="34" charset="-122"/>
                <a:ea typeface="微软雅黑" panose="020B0503020204020204" pitchFamily="34" charset="-122"/>
              </a:endParaRPr>
            </a:p>
          </p:txBody>
        </p:sp>
        <p:sp>
          <p:nvSpPr>
            <p:cNvPr id="78" name="AutoShape 34"/>
            <p:cNvSpPr>
              <a:spLocks noChangeArrowheads="1"/>
            </p:cNvSpPr>
            <p:nvPr/>
          </p:nvSpPr>
          <p:spPr bwMode="auto">
            <a:xfrm>
              <a:off x="2988" y="2003"/>
              <a:ext cx="1104" cy="584"/>
            </a:xfrm>
            <a:prstGeom prst="wedgeRoundRectCallout">
              <a:avLst>
                <a:gd name="adj1" fmla="val 97102"/>
                <a:gd name="adj2" fmla="val 139389"/>
                <a:gd name="adj3" fmla="val 16667"/>
              </a:avLst>
            </a:prstGeom>
            <a:solidFill>
              <a:srgbClr val="00FFFF"/>
            </a:solidFill>
            <a:ln w="9525">
              <a:solidFill>
                <a:schemeClr val="tx1"/>
              </a:solidFill>
              <a:miter lim="800000"/>
            </a:ln>
            <a:effectLst/>
          </p:spPr>
          <p:txBody>
            <a:bodyPr/>
            <a:lstStyle/>
            <a:p>
              <a:endParaRPr lang="zh-CN" altLang="zh-CN" sz="1400" b="1">
                <a:latin typeface="微软雅黑" panose="020B0503020204020204" pitchFamily="34" charset="-122"/>
                <a:ea typeface="微软雅黑" panose="020B0503020204020204" pitchFamily="34" charset="-122"/>
              </a:endParaRPr>
            </a:p>
          </p:txBody>
        </p:sp>
        <p:sp>
          <p:nvSpPr>
            <p:cNvPr id="79" name="Text Box 35"/>
            <p:cNvSpPr txBox="1">
              <a:spLocks noChangeArrowheads="1"/>
            </p:cNvSpPr>
            <p:nvPr/>
          </p:nvSpPr>
          <p:spPr bwMode="auto">
            <a:xfrm>
              <a:off x="2989" y="2030"/>
              <a:ext cx="1140"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dirty="0">
                  <a:latin typeface="微软雅黑" panose="020B0503020204020204" pitchFamily="34" charset="-122"/>
                  <a:ea typeface="微软雅黑" panose="020B0503020204020204" pitchFamily="34" charset="-122"/>
                </a:rPr>
                <a:t>从接收缓存</a:t>
              </a:r>
              <a:endParaRPr lang="zh-CN" altLang="en-US" sz="1600" dirty="0">
                <a:latin typeface="微软雅黑" panose="020B0503020204020204" pitchFamily="34" charset="-122"/>
                <a:ea typeface="微软雅黑" panose="020B0503020204020204" pitchFamily="34" charset="-122"/>
              </a:endParaRPr>
            </a:p>
            <a:p>
              <a:pPr eaLnBrk="1" hangingPunct="1"/>
              <a:r>
                <a:rPr lang="zh-CN" altLang="en-US" sz="1600" dirty="0">
                  <a:latin typeface="微软雅黑" panose="020B0503020204020204" pitchFamily="34" charset="-122"/>
                  <a:ea typeface="微软雅黑" panose="020B0503020204020204" pitchFamily="34" charset="-122"/>
                </a:rPr>
                <a:t>读取数据块</a:t>
              </a:r>
              <a:endParaRPr lang="zh-CN" altLang="en-US" sz="1600" dirty="0">
                <a:latin typeface="微软雅黑" panose="020B0503020204020204" pitchFamily="34" charset="-122"/>
                <a:ea typeface="微软雅黑" panose="020B0503020204020204" pitchFamily="34" charset="-122"/>
              </a:endParaRPr>
            </a:p>
          </p:txBody>
        </p:sp>
        <p:sp>
          <p:nvSpPr>
            <p:cNvPr id="80" name="Text Box 36"/>
            <p:cNvSpPr txBox="1">
              <a:spLocks noChangeArrowheads="1"/>
            </p:cNvSpPr>
            <p:nvPr/>
          </p:nvSpPr>
          <p:spPr bwMode="auto">
            <a:xfrm>
              <a:off x="-205" y="1474"/>
              <a:ext cx="85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sz="1400" dirty="0">
                  <a:solidFill>
                    <a:srgbClr val="0000FF"/>
                  </a:solidFill>
                  <a:latin typeface="微软雅黑" panose="020B0503020204020204" pitchFamily="34" charset="-122"/>
                  <a:ea typeface="微软雅黑" panose="020B0503020204020204" pitchFamily="34" charset="-122"/>
                </a:rPr>
                <a:t>应用进程</a:t>
              </a:r>
              <a:endParaRPr lang="zh-CN" altLang="en-US" sz="1400" dirty="0">
                <a:solidFill>
                  <a:srgbClr val="0000FF"/>
                </a:solidFill>
                <a:latin typeface="微软雅黑" panose="020B0503020204020204" pitchFamily="34" charset="-122"/>
                <a:ea typeface="微软雅黑" panose="020B0503020204020204" pitchFamily="34" charset="-122"/>
              </a:endParaRPr>
            </a:p>
          </p:txBody>
        </p:sp>
        <p:sp>
          <p:nvSpPr>
            <p:cNvPr id="81" name="Text Box 37"/>
            <p:cNvSpPr txBox="1">
              <a:spLocks noChangeArrowheads="1"/>
            </p:cNvSpPr>
            <p:nvPr/>
          </p:nvSpPr>
          <p:spPr bwMode="auto">
            <a:xfrm>
              <a:off x="5165" y="1475"/>
              <a:ext cx="85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sz="1400" dirty="0">
                  <a:solidFill>
                    <a:srgbClr val="0000FF"/>
                  </a:solidFill>
                  <a:latin typeface="微软雅黑" panose="020B0503020204020204" pitchFamily="34" charset="-122"/>
                  <a:ea typeface="微软雅黑" panose="020B0503020204020204" pitchFamily="34" charset="-122"/>
                </a:rPr>
                <a:t>应用进程</a:t>
              </a:r>
              <a:endParaRPr lang="zh-CN" altLang="en-US" sz="1400" dirty="0">
                <a:solidFill>
                  <a:srgbClr val="0000FF"/>
                </a:solidFill>
                <a:latin typeface="微软雅黑" panose="020B0503020204020204" pitchFamily="34" charset="-122"/>
                <a:ea typeface="微软雅黑" panose="020B0503020204020204" pitchFamily="34" charset="-122"/>
              </a:endParaRPr>
            </a:p>
          </p:txBody>
        </p:sp>
        <p:sp>
          <p:nvSpPr>
            <p:cNvPr id="82" name="Text Box 38"/>
            <p:cNvSpPr txBox="1">
              <a:spLocks noChangeArrowheads="1"/>
            </p:cNvSpPr>
            <p:nvPr/>
          </p:nvSpPr>
          <p:spPr bwMode="auto">
            <a:xfrm>
              <a:off x="4736" y="1339"/>
              <a:ext cx="580" cy="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4800">
                  <a:solidFill>
                    <a:srgbClr val="0033CC"/>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4800">
                <a:solidFill>
                  <a:srgbClr val="0033CC"/>
                </a:solidFill>
                <a:latin typeface="微软雅黑" panose="020B0503020204020204" pitchFamily="34" charset="-122"/>
                <a:ea typeface="微软雅黑" panose="020B0503020204020204" pitchFamily="34" charset="-122"/>
              </a:endParaRPr>
            </a:p>
          </p:txBody>
        </p:sp>
        <p:sp>
          <p:nvSpPr>
            <p:cNvPr id="83" name="Rectangle 39"/>
            <p:cNvSpPr>
              <a:spLocks noChangeArrowheads="1"/>
            </p:cNvSpPr>
            <p:nvPr/>
          </p:nvSpPr>
          <p:spPr bwMode="auto">
            <a:xfrm>
              <a:off x="688" y="2610"/>
              <a:ext cx="148" cy="147"/>
            </a:xfrm>
            <a:prstGeom prst="rect">
              <a:avLst/>
            </a:prstGeom>
            <a:solidFill>
              <a:srgbClr val="FFFF00"/>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84" name="Rectangle 40"/>
            <p:cNvSpPr>
              <a:spLocks noChangeArrowheads="1"/>
            </p:cNvSpPr>
            <p:nvPr/>
          </p:nvSpPr>
          <p:spPr bwMode="auto">
            <a:xfrm>
              <a:off x="4953" y="2610"/>
              <a:ext cx="148" cy="147"/>
            </a:xfrm>
            <a:prstGeom prst="rect">
              <a:avLst/>
            </a:prstGeom>
            <a:solidFill>
              <a:srgbClr val="FFFF00"/>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grpSp>
      <p:sp>
        <p:nvSpPr>
          <p:cNvPr id="85" name="矩形 84"/>
          <p:cNvSpPr/>
          <p:nvPr/>
        </p:nvSpPr>
        <p:spPr>
          <a:xfrm>
            <a:off x="2875466" y="1163158"/>
            <a:ext cx="3423133" cy="969494"/>
          </a:xfrm>
          <a:prstGeom prst="rect">
            <a:avLst/>
          </a:prstGeom>
          <a:solidFill>
            <a:srgbClr val="99FFCC"/>
          </a:solidFill>
          <a:ln>
            <a:solidFill>
              <a:schemeClr val="tx1"/>
            </a:solidFill>
          </a:ln>
        </p:spPr>
        <p:txBody>
          <a:bodyPr wrap="square" lIns="91436" tIns="45718" rIns="91436" bIns="45718">
            <a:spAutoFit/>
          </a:bodyPr>
          <a:lstStyle/>
          <a:p>
            <a:pPr marL="285750" indent="-285750">
              <a:buFont typeface="Wingdings" panose="05000000000000000000" pitchFamily="2" charset="2"/>
              <a:buChar char="l"/>
            </a:pPr>
            <a:r>
              <a:rPr lang="en-US" altLang="zh-CN" sz="1400" b="1" dirty="0">
                <a:latin typeface="微软雅黑" panose="020B0503020204020204" pitchFamily="34" charset="-122"/>
                <a:ea typeface="微软雅黑" panose="020B0503020204020204" pitchFamily="34" charset="-122"/>
              </a:rPr>
              <a:t>TCP </a:t>
            </a:r>
            <a:r>
              <a:rPr lang="zh-CN" altLang="en-US" sz="1400" b="1" dirty="0">
                <a:latin typeface="微软雅黑" panose="020B0503020204020204" pitchFamily="34" charset="-122"/>
                <a:ea typeface="微软雅黑" panose="020B0503020204020204" pitchFamily="34" charset="-122"/>
              </a:rPr>
              <a:t>不关心应用进程一次把多长的报文发送到 </a:t>
            </a:r>
            <a:r>
              <a:rPr lang="en-US" altLang="zh-CN" sz="1400" b="1" dirty="0">
                <a:latin typeface="微软雅黑" panose="020B0503020204020204" pitchFamily="34" charset="-122"/>
                <a:ea typeface="微软雅黑" panose="020B0503020204020204" pitchFamily="34" charset="-122"/>
              </a:rPr>
              <a:t>TCP </a:t>
            </a:r>
            <a:r>
              <a:rPr lang="zh-CN" altLang="en-US" sz="1400" b="1" dirty="0">
                <a:latin typeface="微软雅黑" panose="020B0503020204020204" pitchFamily="34" charset="-122"/>
                <a:ea typeface="微软雅黑" panose="020B0503020204020204" pitchFamily="34" charset="-122"/>
              </a:rPr>
              <a:t>缓存。</a:t>
            </a:r>
            <a:endParaRPr lang="zh-CN" altLang="en-US" sz="1400" b="1"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en-US" altLang="zh-CN" sz="1400" b="1" dirty="0">
                <a:latin typeface="微软雅黑" panose="020B0503020204020204" pitchFamily="34" charset="-122"/>
                <a:ea typeface="微软雅黑" panose="020B0503020204020204" pitchFamily="34" charset="-122"/>
              </a:rPr>
              <a:t>TCP </a:t>
            </a:r>
            <a:r>
              <a:rPr lang="zh-CN" altLang="en-US" sz="1400" b="1" dirty="0">
                <a:latin typeface="微软雅黑" panose="020B0503020204020204" pitchFamily="34" charset="-122"/>
                <a:ea typeface="微软雅黑" panose="020B0503020204020204" pitchFamily="34" charset="-122"/>
              </a:rPr>
              <a:t>对连续的字节流进行分段，形成 </a:t>
            </a:r>
            <a:r>
              <a:rPr lang="en-US" altLang="zh-CN" sz="1400" b="1" dirty="0">
                <a:latin typeface="微软雅黑" panose="020B0503020204020204" pitchFamily="34" charset="-122"/>
                <a:ea typeface="微软雅黑" panose="020B0503020204020204" pitchFamily="34" charset="-122"/>
              </a:rPr>
              <a:t>TCP </a:t>
            </a:r>
            <a:r>
              <a:rPr lang="zh-CN" altLang="en-US" sz="1400" b="1" dirty="0">
                <a:latin typeface="微软雅黑" panose="020B0503020204020204" pitchFamily="34" charset="-122"/>
                <a:ea typeface="微软雅黑" panose="020B0503020204020204" pitchFamily="34" charset="-122"/>
              </a:rPr>
              <a:t>报文段。</a:t>
            </a:r>
            <a:endParaRPr lang="zh-CN" altLang="en-US" sz="14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5" y="977863"/>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3" name="Rectangle 6"/>
          <p:cNvSpPr>
            <a:spLocks noChangeArrowheads="1"/>
          </p:cNvSpPr>
          <p:nvPr/>
        </p:nvSpPr>
        <p:spPr bwMode="auto">
          <a:xfrm>
            <a:off x="3541647" y="944652"/>
            <a:ext cx="2079412"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注 意（虚、长）</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Rectangle 68"/>
          <p:cNvSpPr>
            <a:spLocks noChangeArrowheads="1"/>
          </p:cNvSpPr>
          <p:nvPr/>
        </p:nvSpPr>
        <p:spPr bwMode="auto">
          <a:xfrm>
            <a:off x="556963" y="1397601"/>
            <a:ext cx="8184960" cy="3475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42900" indent="-34290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TCP </a:t>
            </a:r>
            <a:r>
              <a:rPr lang="zh-CN" altLang="en-US" sz="2000" b="1" dirty="0">
                <a:latin typeface="微软雅黑" panose="020B0503020204020204" pitchFamily="34" charset="-122"/>
                <a:ea typeface="微软雅黑" panose="020B0503020204020204" pitchFamily="34" charset="-122"/>
              </a:rPr>
              <a:t>连接是一条</a:t>
            </a:r>
            <a:r>
              <a:rPr lang="zh-CN" altLang="en-US" sz="2000" b="1" dirty="0">
                <a:solidFill>
                  <a:srgbClr val="0000FF"/>
                </a:solidFill>
                <a:latin typeface="微软雅黑" panose="020B0503020204020204" pitchFamily="34" charset="-122"/>
                <a:ea typeface="微软雅黑" panose="020B0503020204020204" pitchFamily="34" charset="-122"/>
              </a:rPr>
              <a:t>虚连接</a:t>
            </a:r>
            <a:r>
              <a:rPr lang="en-US" altLang="zh-CN" sz="2000" b="1" dirty="0">
                <a:solidFill>
                  <a:srgbClr val="0000FF"/>
                </a:solidFill>
                <a:latin typeface="微软雅黑" panose="020B0503020204020204" pitchFamily="34" charset="-122"/>
                <a:ea typeface="微软雅黑" panose="020B0503020204020204" pitchFamily="34" charset="-122"/>
              </a:rPr>
              <a:t>(</a:t>
            </a:r>
            <a:r>
              <a:rPr lang="zh-CN" altLang="en-US" sz="2000" b="1" dirty="0">
                <a:solidFill>
                  <a:srgbClr val="0000FF"/>
                </a:solidFill>
                <a:latin typeface="微软雅黑" panose="020B0503020204020204" pitchFamily="34" charset="-122"/>
                <a:ea typeface="微软雅黑" panose="020B0503020204020204" pitchFamily="34" charset="-122"/>
              </a:rPr>
              <a:t>逻辑</a:t>
            </a:r>
            <a:r>
              <a:rPr lang="zh-CN" altLang="en-US" sz="2000" b="1" dirty="0">
                <a:solidFill>
                  <a:srgbClr val="0000FF"/>
                </a:solidFill>
                <a:latin typeface="微软雅黑" panose="020B0503020204020204" pitchFamily="34" charset="-122"/>
                <a:ea typeface="微软雅黑" panose="020B0503020204020204" pitchFamily="34" charset="-122"/>
              </a:rPr>
              <a:t>连接接</a:t>
            </a:r>
            <a:r>
              <a:rPr lang="en-US" altLang="zh-CN" sz="2000" b="1" dirty="0">
                <a:solidFill>
                  <a:srgbClr val="0000FF"/>
                </a:solidFill>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而不是一条真正的物理连接。</a:t>
            </a:r>
            <a:endParaRPr lang="zh-CN" altLang="en-US" sz="2000"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TCP </a:t>
            </a:r>
            <a:r>
              <a:rPr lang="zh-CN" altLang="en-US" sz="2000" b="1" dirty="0">
                <a:latin typeface="微软雅黑" panose="020B0503020204020204" pitchFamily="34" charset="-122"/>
                <a:ea typeface="微软雅黑" panose="020B0503020204020204" pitchFamily="34" charset="-122"/>
              </a:rPr>
              <a:t>对应用进程一次把多长的报文发送到 </a:t>
            </a:r>
            <a:r>
              <a:rPr lang="en-US" altLang="zh-CN" sz="2000" b="1" dirty="0">
                <a:latin typeface="微软雅黑" panose="020B0503020204020204" pitchFamily="34" charset="-122"/>
                <a:ea typeface="微软雅黑" panose="020B0503020204020204" pitchFamily="34" charset="-122"/>
              </a:rPr>
              <a:t>TCP </a:t>
            </a:r>
            <a:r>
              <a:rPr lang="zh-CN" altLang="en-US" sz="2000" b="1" dirty="0">
                <a:latin typeface="微软雅黑" panose="020B0503020204020204" pitchFamily="34" charset="-122"/>
                <a:ea typeface="微软雅黑" panose="020B0503020204020204" pitchFamily="34" charset="-122"/>
              </a:rPr>
              <a:t>的缓存中是不关心的。</a:t>
            </a:r>
            <a:endParaRPr lang="zh-CN" altLang="en-US" sz="2000" b="1" dirty="0">
              <a:latin typeface="微软雅黑" panose="020B0503020204020204" pitchFamily="34" charset="-122"/>
              <a:ea typeface="微软雅黑" panose="020B0503020204020204" pitchFamily="34" charset="-122"/>
            </a:endParaRPr>
          </a:p>
          <a:p>
            <a:pPr marL="800100" lvl="1" indent="-34290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TCP </a:t>
            </a:r>
            <a:r>
              <a:rPr lang="zh-CN" altLang="en-US" sz="2000" b="1" dirty="0">
                <a:latin typeface="微软雅黑" panose="020B0503020204020204" pitchFamily="34" charset="-122"/>
                <a:ea typeface="微软雅黑" panose="020B0503020204020204" pitchFamily="34" charset="-122"/>
              </a:rPr>
              <a:t>根据对方给出的</a:t>
            </a:r>
            <a:r>
              <a:rPr lang="zh-CN" altLang="en-US" sz="2000" b="1" dirty="0">
                <a:solidFill>
                  <a:srgbClr val="0000FF"/>
                </a:solidFill>
                <a:latin typeface="微软雅黑" panose="020B0503020204020204" pitchFamily="34" charset="-122"/>
                <a:ea typeface="微软雅黑" panose="020B0503020204020204" pitchFamily="34" charset="-122"/>
              </a:rPr>
              <a:t>窗口值</a:t>
            </a:r>
            <a:r>
              <a:rPr lang="zh-CN" altLang="en-US" sz="2000" b="1" dirty="0">
                <a:latin typeface="微软雅黑" panose="020B0503020204020204" pitchFamily="34" charset="-122"/>
                <a:ea typeface="微软雅黑" panose="020B0503020204020204" pitchFamily="34" charset="-122"/>
              </a:rPr>
              <a:t>和</a:t>
            </a:r>
            <a:r>
              <a:rPr lang="zh-CN" altLang="en-US" sz="2000" b="1" dirty="0">
                <a:solidFill>
                  <a:srgbClr val="0000FF"/>
                </a:solidFill>
                <a:latin typeface="微软雅黑" panose="020B0503020204020204" pitchFamily="34" charset="-122"/>
                <a:ea typeface="微软雅黑" panose="020B0503020204020204" pitchFamily="34" charset="-122"/>
              </a:rPr>
              <a:t>当前网络拥塞</a:t>
            </a:r>
            <a:r>
              <a:rPr lang="zh-CN" altLang="en-US" sz="2000" b="1" dirty="0">
                <a:latin typeface="微软雅黑" panose="020B0503020204020204" pitchFamily="34" charset="-122"/>
                <a:ea typeface="微软雅黑" panose="020B0503020204020204" pitchFamily="34" charset="-122"/>
              </a:rPr>
              <a:t>的程度来决定一个报文段应包含多少个字节（</a:t>
            </a:r>
            <a:r>
              <a:rPr lang="en-US" altLang="zh-CN" sz="2000" b="1" dirty="0">
                <a:latin typeface="微软雅黑" panose="020B0503020204020204" pitchFamily="34" charset="-122"/>
                <a:ea typeface="微软雅黑" panose="020B0503020204020204" pitchFamily="34" charset="-122"/>
              </a:rPr>
              <a:t>UDP </a:t>
            </a:r>
            <a:r>
              <a:rPr lang="zh-CN" altLang="en-US" sz="2000" b="1" dirty="0">
                <a:latin typeface="微软雅黑" panose="020B0503020204020204" pitchFamily="34" charset="-122"/>
                <a:ea typeface="微软雅黑" panose="020B0503020204020204" pitchFamily="34" charset="-122"/>
              </a:rPr>
              <a:t>发送的报文长度是应用进程给出的）。</a:t>
            </a:r>
            <a:endParaRPr lang="zh-CN" altLang="en-US" sz="2000" b="1" dirty="0">
              <a:latin typeface="微软雅黑" panose="020B0503020204020204" pitchFamily="34" charset="-122"/>
              <a:ea typeface="微软雅黑" panose="020B0503020204020204" pitchFamily="34" charset="-122"/>
            </a:endParaRPr>
          </a:p>
          <a:p>
            <a:pPr marL="800100" lvl="1" indent="-34290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TCP </a:t>
            </a:r>
            <a:r>
              <a:rPr lang="zh-CN" altLang="en-US" sz="2000" b="1" dirty="0">
                <a:latin typeface="微软雅黑" panose="020B0503020204020204" pitchFamily="34" charset="-122"/>
                <a:ea typeface="微软雅黑" panose="020B0503020204020204" pitchFamily="34" charset="-122"/>
              </a:rPr>
              <a:t>可把</a:t>
            </a:r>
            <a:r>
              <a:rPr lang="zh-CN" altLang="en-US" sz="2000" b="1" dirty="0">
                <a:solidFill>
                  <a:srgbClr val="FF0000"/>
                </a:solidFill>
                <a:latin typeface="微软雅黑" panose="020B0503020204020204" pitchFamily="34" charset="-122"/>
                <a:ea typeface="微软雅黑" panose="020B0503020204020204" pitchFamily="34" charset="-122"/>
              </a:rPr>
              <a:t>太长</a:t>
            </a:r>
            <a:r>
              <a:rPr lang="zh-CN" altLang="en-US" sz="2000" b="1" dirty="0">
                <a:latin typeface="微软雅黑" panose="020B0503020204020204" pitchFamily="34" charset="-122"/>
                <a:ea typeface="微软雅黑" panose="020B0503020204020204" pitchFamily="34" charset="-122"/>
              </a:rPr>
              <a:t>的数据块划分</a:t>
            </a:r>
            <a:r>
              <a:rPr lang="zh-CN" altLang="en-US" sz="2000" b="1" dirty="0">
                <a:solidFill>
                  <a:srgbClr val="FF0000"/>
                </a:solidFill>
                <a:latin typeface="微软雅黑" panose="020B0503020204020204" pitchFamily="34" charset="-122"/>
                <a:ea typeface="微软雅黑" panose="020B0503020204020204" pitchFamily="34" charset="-122"/>
              </a:rPr>
              <a:t>短一些再传送</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800100" lvl="1" indent="-342900">
              <a:lnSpc>
                <a:spcPts val="3300"/>
              </a:lnSpc>
              <a:buClr>
                <a:srgbClr val="0070C0"/>
              </a:buClr>
              <a:buFont typeface="Wingdings" panose="05000000000000000000" pitchFamily="2" charset="2"/>
              <a:buChar char="l"/>
            </a:pPr>
            <a:r>
              <a:rPr lang="zh-CN" altLang="en-US" sz="2000" b="1" dirty="0">
                <a:solidFill>
                  <a:srgbClr val="FF0000"/>
                </a:solidFill>
                <a:latin typeface="微软雅黑" panose="020B0503020204020204" pitchFamily="34" charset="-122"/>
                <a:ea typeface="微软雅黑" panose="020B0503020204020204" pitchFamily="34" charset="-122"/>
              </a:rPr>
              <a:t>太短</a:t>
            </a:r>
            <a:r>
              <a:rPr lang="zh-CN" altLang="en-US" sz="2000" b="1" dirty="0">
                <a:latin typeface="微软雅黑" panose="020B0503020204020204" pitchFamily="34" charset="-122"/>
                <a:ea typeface="微软雅黑" panose="020B0503020204020204" pitchFamily="34" charset="-122"/>
              </a:rPr>
              <a:t>的数据</a:t>
            </a:r>
            <a:r>
              <a:rPr lang="en-US" altLang="zh-CN" sz="2000" b="1" dirty="0">
                <a:latin typeface="微软雅黑" panose="020B0503020204020204" pitchFamily="34" charset="-122"/>
                <a:ea typeface="微软雅黑" panose="020B0503020204020204" pitchFamily="34" charset="-122"/>
              </a:rPr>
              <a:t>TCP </a:t>
            </a:r>
            <a:r>
              <a:rPr lang="zh-CN" altLang="en-US" sz="2000" b="1" dirty="0">
                <a:latin typeface="微软雅黑" panose="020B0503020204020204" pitchFamily="34" charset="-122"/>
                <a:ea typeface="微软雅黑" panose="020B0503020204020204" pitchFamily="34" charset="-122"/>
              </a:rPr>
              <a:t>也可等待积累有足够多的字节后再构成报文段发送出去。 </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组合 63"/>
          <p:cNvGrpSpPr/>
          <p:nvPr/>
        </p:nvGrpSpPr>
        <p:grpSpPr>
          <a:xfrm>
            <a:off x="545145" y="441707"/>
            <a:ext cx="8053711" cy="2239011"/>
            <a:chOff x="545143" y="893404"/>
            <a:chExt cx="8053711" cy="2239011"/>
          </a:xfrm>
        </p:grpSpPr>
        <p:sp>
          <p:nvSpPr>
            <p:cNvPr id="2" name="AutoShape 5"/>
            <p:cNvSpPr>
              <a:spLocks noChangeArrowheads="1"/>
            </p:cNvSpPr>
            <p:nvPr/>
          </p:nvSpPr>
          <p:spPr bwMode="auto">
            <a:xfrm>
              <a:off x="545143" y="935675"/>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3214516" y="893404"/>
              <a:ext cx="27149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5.3.2  TCP </a:t>
              </a:r>
              <a:r>
                <a:rPr lang="zh-CN" altLang="en-US" sz="2400" b="1" dirty="0">
                  <a:solidFill>
                    <a:schemeClr val="bg1"/>
                  </a:solidFill>
                  <a:latin typeface="微软雅黑" panose="020B0503020204020204" pitchFamily="34" charset="-122"/>
                  <a:ea typeface="微软雅黑" panose="020B0503020204020204" pitchFamily="34" charset="-122"/>
                </a:rPr>
                <a:t>的连接</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 name="Rectangle 8"/>
            <p:cNvSpPr>
              <a:spLocks noChangeArrowheads="1"/>
            </p:cNvSpPr>
            <p:nvPr/>
          </p:nvSpPr>
          <p:spPr bwMode="auto">
            <a:xfrm>
              <a:off x="545143" y="1348700"/>
              <a:ext cx="8053711" cy="1783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TCP </a:t>
              </a:r>
              <a:r>
                <a:rPr lang="zh-CN" altLang="en-US" sz="2000" b="1" dirty="0">
                  <a:latin typeface="微软雅黑" panose="020B0503020204020204" pitchFamily="34" charset="-122"/>
                  <a:ea typeface="微软雅黑" panose="020B0503020204020204" pitchFamily="34" charset="-122"/>
                </a:rPr>
                <a:t>把连接作为</a:t>
              </a:r>
              <a:r>
                <a:rPr lang="zh-CN" altLang="en-US" sz="2000" b="1" dirty="0">
                  <a:solidFill>
                    <a:srgbClr val="0000FF"/>
                  </a:solidFill>
                  <a:latin typeface="微软雅黑" panose="020B0503020204020204" pitchFamily="34" charset="-122"/>
                  <a:ea typeface="微软雅黑" panose="020B0503020204020204" pitchFamily="34" charset="-122"/>
                </a:rPr>
                <a:t>最基本的抽象</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每一条 </a:t>
              </a:r>
              <a:r>
                <a:rPr lang="en-US" altLang="zh-CN" sz="2000" b="1" dirty="0">
                  <a:latin typeface="微软雅黑" panose="020B0503020204020204" pitchFamily="34" charset="-122"/>
                  <a:ea typeface="微软雅黑" panose="020B0503020204020204" pitchFamily="34" charset="-122"/>
                </a:rPr>
                <a:t>TCP </a:t>
              </a:r>
              <a:r>
                <a:rPr lang="zh-CN" altLang="en-US" sz="2000" b="1" dirty="0">
                  <a:latin typeface="微软雅黑" panose="020B0503020204020204" pitchFamily="34" charset="-122"/>
                  <a:ea typeface="微软雅黑" panose="020B0503020204020204" pitchFamily="34" charset="-122"/>
                </a:rPr>
                <a:t>连接</a:t>
              </a:r>
              <a:r>
                <a:rPr lang="zh-CN" altLang="en-US" sz="2000" b="1" dirty="0">
                  <a:solidFill>
                    <a:srgbClr val="0000FF"/>
                  </a:solidFill>
                  <a:latin typeface="微软雅黑" panose="020B0503020204020204" pitchFamily="34" charset="-122"/>
                  <a:ea typeface="微软雅黑" panose="020B0503020204020204" pitchFamily="34" charset="-122"/>
                </a:rPr>
                <a:t>有两个端点</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742950" lvl="1" indent="-285750">
                <a:lnSpc>
                  <a:spcPts val="3300"/>
                </a:lnSpc>
                <a:buClr>
                  <a:srgbClr val="0070C0"/>
                </a:buClr>
                <a:buFont typeface="Wingdings" panose="05000000000000000000" pitchFamily="2" charset="2"/>
                <a:buChar char="l"/>
              </a:pPr>
              <a:r>
                <a:rPr lang="en-US" altLang="zh-CN" sz="2000" b="1" dirty="0">
                  <a:solidFill>
                    <a:srgbClr val="0000FF"/>
                  </a:solidFill>
                  <a:latin typeface="微软雅黑" panose="020B0503020204020204" pitchFamily="34" charset="-122"/>
                  <a:ea typeface="微软雅黑" panose="020B0503020204020204" pitchFamily="34" charset="-122"/>
                </a:rPr>
                <a:t>TCP </a:t>
              </a:r>
              <a:r>
                <a:rPr lang="zh-CN" altLang="en-US" sz="2000" b="1" dirty="0">
                  <a:solidFill>
                    <a:srgbClr val="0000FF"/>
                  </a:solidFill>
                  <a:latin typeface="微软雅黑" panose="020B0503020204020204" pitchFamily="34" charset="-122"/>
                  <a:ea typeface="微软雅黑" panose="020B0503020204020204" pitchFamily="34" charset="-122"/>
                </a:rPr>
                <a:t>连接的端点叫做</a:t>
              </a:r>
              <a:r>
                <a:rPr lang="zh-CN" altLang="en-US" sz="2000" b="1" dirty="0">
                  <a:solidFill>
                    <a:srgbClr val="FF0000"/>
                  </a:solidFill>
                  <a:latin typeface="微软雅黑" panose="020B0503020204020204" pitchFamily="34" charset="-122"/>
                  <a:ea typeface="微软雅黑" panose="020B0503020204020204" pitchFamily="34" charset="-122"/>
                </a:rPr>
                <a:t>套接字 </a:t>
              </a:r>
              <a:r>
                <a:rPr lang="en-US" altLang="zh-CN" sz="2000" b="1" dirty="0">
                  <a:solidFill>
                    <a:srgbClr val="FF0000"/>
                  </a:solidFill>
                  <a:latin typeface="微软雅黑" panose="020B0503020204020204" pitchFamily="34" charset="-122"/>
                  <a:ea typeface="微软雅黑" panose="020B0503020204020204" pitchFamily="34" charset="-122"/>
                </a:rPr>
                <a:t>(socket) </a:t>
              </a:r>
              <a:r>
                <a:rPr lang="zh-CN" altLang="en-US" sz="2000" b="1" dirty="0">
                  <a:solidFill>
                    <a:srgbClr val="0000FF"/>
                  </a:solidFill>
                  <a:latin typeface="微软雅黑" panose="020B0503020204020204" pitchFamily="34" charset="-122"/>
                  <a:ea typeface="微软雅黑" panose="020B0503020204020204" pitchFamily="34" charset="-122"/>
                </a:rPr>
                <a:t>或插口。</a:t>
              </a:r>
              <a:endParaRPr lang="en-US" altLang="zh-CN" sz="2000" b="1" dirty="0">
                <a:solidFill>
                  <a:srgbClr val="0000FF"/>
                </a:solidFill>
                <a:latin typeface="微软雅黑" panose="020B0503020204020204" pitchFamily="34" charset="-122"/>
                <a:ea typeface="微软雅黑" panose="020B0503020204020204" pitchFamily="34" charset="-122"/>
              </a:endParaRPr>
            </a:p>
            <a:p>
              <a:pPr marL="742950" lvl="1" indent="-285750">
                <a:lnSpc>
                  <a:spcPts val="3300"/>
                </a:lnSpc>
                <a:buClr>
                  <a:srgbClr val="0070C0"/>
                </a:buClr>
                <a:buFont typeface="Wingdings" panose="05000000000000000000" pitchFamily="2" charset="2"/>
                <a:buChar char="l"/>
              </a:pPr>
              <a:r>
                <a:rPr lang="zh-CN" altLang="en-US" sz="2000" b="1" dirty="0">
                  <a:solidFill>
                    <a:srgbClr val="FF0000"/>
                  </a:solidFill>
                  <a:latin typeface="微软雅黑" panose="020B0503020204020204" pitchFamily="34" charset="-122"/>
                  <a:ea typeface="微软雅黑" panose="020B0503020204020204" pitchFamily="34" charset="-122"/>
                </a:rPr>
                <a:t>端口号拼接到 </a:t>
              </a:r>
              <a:r>
                <a:rPr lang="en-US" altLang="zh-CN" sz="2000" b="1" dirty="0">
                  <a:solidFill>
                    <a:srgbClr val="FF0000"/>
                  </a:solidFill>
                  <a:latin typeface="微软雅黑" panose="020B0503020204020204" pitchFamily="34" charset="-122"/>
                  <a:ea typeface="微软雅黑" panose="020B0503020204020204" pitchFamily="34" charset="-122"/>
                </a:rPr>
                <a:t>(</a:t>
              </a:r>
              <a:r>
                <a:rPr lang="en-US" altLang="zh-CN" sz="2000" b="1" dirty="0" err="1">
                  <a:solidFill>
                    <a:srgbClr val="FF0000"/>
                  </a:solidFill>
                  <a:latin typeface="微软雅黑" panose="020B0503020204020204" pitchFamily="34" charset="-122"/>
                  <a:ea typeface="微软雅黑" panose="020B0503020204020204" pitchFamily="34" charset="-122"/>
                </a:rPr>
                <a:t>contatenated</a:t>
              </a:r>
              <a:r>
                <a:rPr lang="en-US" altLang="zh-CN" sz="2000" b="1" dirty="0">
                  <a:solidFill>
                    <a:srgbClr val="FF0000"/>
                  </a:solidFill>
                  <a:latin typeface="微软雅黑" panose="020B0503020204020204" pitchFamily="34" charset="-122"/>
                  <a:ea typeface="微软雅黑" panose="020B0503020204020204" pitchFamily="34" charset="-122"/>
                </a:rPr>
                <a:t> with) IP </a:t>
              </a:r>
              <a:r>
                <a:rPr lang="zh-CN" altLang="en-US" sz="2000" b="1" dirty="0">
                  <a:solidFill>
                    <a:srgbClr val="FF0000"/>
                  </a:solidFill>
                  <a:latin typeface="微软雅黑" panose="020B0503020204020204" pitchFamily="34" charset="-122"/>
                  <a:ea typeface="微软雅黑" panose="020B0503020204020204" pitchFamily="34" charset="-122"/>
                </a:rPr>
                <a:t>地址</a:t>
              </a:r>
              <a:r>
                <a:rPr lang="zh-CN" altLang="en-US" sz="2000" b="1" dirty="0">
                  <a:solidFill>
                    <a:srgbClr val="0000FF"/>
                  </a:solidFill>
                  <a:latin typeface="微软雅黑" panose="020B0503020204020204" pitchFamily="34" charset="-122"/>
                  <a:ea typeface="微软雅黑" panose="020B0503020204020204" pitchFamily="34" charset="-122"/>
                </a:rPr>
                <a:t>即构成了套接字。 </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831850" y="2682240"/>
            <a:ext cx="7684135" cy="2461283"/>
            <a:chOff x="545145" y="1143000"/>
            <a:chExt cx="8053710" cy="3276134"/>
          </a:xfrm>
        </p:grpSpPr>
        <p:sp>
          <p:nvSpPr>
            <p:cNvPr id="6" name="圆角矩形 5"/>
            <p:cNvSpPr/>
            <p:nvPr/>
          </p:nvSpPr>
          <p:spPr>
            <a:xfrm>
              <a:off x="545145" y="1143000"/>
              <a:ext cx="8053710" cy="32186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68623" y="2346514"/>
              <a:ext cx="2947595" cy="1058838"/>
            </a:xfrm>
            <a:prstGeom prst="rect">
              <a:avLst/>
            </a:prstGeom>
            <a:solidFill>
              <a:srgbClr val="00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 Box 25"/>
            <p:cNvSpPr txBox="1">
              <a:spLocks noChangeArrowheads="1"/>
            </p:cNvSpPr>
            <p:nvPr/>
          </p:nvSpPr>
          <p:spPr bwMode="auto">
            <a:xfrm>
              <a:off x="3211642" y="1272986"/>
              <a:ext cx="1050759" cy="1473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6600" dirty="0">
                  <a:solidFill>
                    <a:srgbClr val="00CC66"/>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6600" dirty="0">
                <a:solidFill>
                  <a:srgbClr val="00CC66"/>
                </a:solidFill>
                <a:latin typeface="微软雅黑" panose="020B0503020204020204" pitchFamily="34" charset="-122"/>
                <a:ea typeface="微软雅黑" panose="020B0503020204020204" pitchFamily="34" charset="-122"/>
              </a:endParaRPr>
            </a:p>
          </p:txBody>
        </p:sp>
        <p:sp>
          <p:nvSpPr>
            <p:cNvPr id="9" name="Text Box 26"/>
            <p:cNvSpPr txBox="1">
              <a:spLocks noChangeArrowheads="1"/>
            </p:cNvSpPr>
            <p:nvPr/>
          </p:nvSpPr>
          <p:spPr bwMode="auto">
            <a:xfrm>
              <a:off x="2177997" y="1272986"/>
              <a:ext cx="1050759" cy="1473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6600" dirty="0">
                  <a:solidFill>
                    <a:srgbClr val="CC6600"/>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6600" dirty="0">
                <a:solidFill>
                  <a:srgbClr val="CC6600"/>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1209026" y="2252730"/>
              <a:ext cx="586980" cy="241909"/>
              <a:chOff x="1452836" y="2079261"/>
              <a:chExt cx="586980" cy="241909"/>
            </a:xfrm>
          </p:grpSpPr>
          <p:sp>
            <p:nvSpPr>
              <p:cNvPr id="61" name="矩形 60"/>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Text Box 20"/>
            <p:cNvSpPr txBox="1">
              <a:spLocks noChangeArrowheads="1"/>
            </p:cNvSpPr>
            <p:nvPr/>
          </p:nvSpPr>
          <p:spPr bwMode="auto">
            <a:xfrm>
              <a:off x="1103792" y="1367576"/>
              <a:ext cx="1050759" cy="1473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660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6600" dirty="0">
                <a:solidFill>
                  <a:srgbClr val="0000FF"/>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2273592" y="2179159"/>
              <a:ext cx="586980" cy="381600"/>
              <a:chOff x="1452836" y="2079261"/>
              <a:chExt cx="586980" cy="241909"/>
            </a:xfrm>
          </p:grpSpPr>
          <p:sp>
            <p:nvSpPr>
              <p:cNvPr id="58" name="矩形 57"/>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3314578" y="2179159"/>
              <a:ext cx="586980" cy="381600"/>
              <a:chOff x="1452836" y="2079261"/>
              <a:chExt cx="586980" cy="241909"/>
            </a:xfrm>
          </p:grpSpPr>
          <p:sp>
            <p:nvSpPr>
              <p:cNvPr id="55" name="矩形 54"/>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Rectangle 396"/>
            <p:cNvSpPr>
              <a:spLocks noChangeArrowheads="1"/>
            </p:cNvSpPr>
            <p:nvPr/>
          </p:nvSpPr>
          <p:spPr bwMode="auto">
            <a:xfrm>
              <a:off x="4472223" y="1917201"/>
              <a:ext cx="567853" cy="404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400" b="1" dirty="0">
                  <a:solidFill>
                    <a:srgbClr val="0033CC"/>
                  </a:solidFill>
                  <a:latin typeface="微软雅黑" panose="020B0503020204020204" pitchFamily="34" charset="-122"/>
                  <a:ea typeface="微软雅黑" panose="020B0503020204020204" pitchFamily="34" charset="-122"/>
                </a:rPr>
                <a:t>端口</a:t>
              </a:r>
              <a:endParaRPr kumimoji="1" lang="zh-CN" altLang="en-US" sz="1400" b="1" dirty="0">
                <a:solidFill>
                  <a:srgbClr val="0033CC"/>
                </a:solidFill>
                <a:latin typeface="微软雅黑" panose="020B0503020204020204" pitchFamily="34" charset="-122"/>
                <a:ea typeface="微软雅黑" panose="020B0503020204020204" pitchFamily="34" charset="-122"/>
              </a:endParaRPr>
            </a:p>
          </p:txBody>
        </p:sp>
        <p:sp>
          <p:nvSpPr>
            <p:cNvPr id="15" name="矩形 14"/>
            <p:cNvSpPr/>
            <p:nvPr/>
          </p:nvSpPr>
          <p:spPr>
            <a:xfrm>
              <a:off x="5171700" y="2346514"/>
              <a:ext cx="2947595" cy="1058838"/>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5312103" y="2252730"/>
              <a:ext cx="586980" cy="241909"/>
              <a:chOff x="1452836" y="2079261"/>
              <a:chExt cx="586980" cy="241909"/>
            </a:xfrm>
          </p:grpSpPr>
          <p:sp>
            <p:nvSpPr>
              <p:cNvPr id="52" name="矩形 51"/>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6078162" y="2179161"/>
              <a:ext cx="1134671" cy="382014"/>
              <a:chOff x="1452836" y="2079261"/>
              <a:chExt cx="586980" cy="241909"/>
            </a:xfrm>
          </p:grpSpPr>
          <p:sp>
            <p:nvSpPr>
              <p:cNvPr id="49" name="矩形 48"/>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7417655" y="2252730"/>
              <a:ext cx="586980" cy="241909"/>
              <a:chOff x="1452836" y="2079261"/>
              <a:chExt cx="586980" cy="241909"/>
            </a:xfrm>
          </p:grpSpPr>
          <p:sp>
            <p:nvSpPr>
              <p:cNvPr id="46" name="矩形 45"/>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Line 399"/>
            <p:cNvSpPr>
              <a:spLocks noChangeShapeType="1"/>
            </p:cNvSpPr>
            <p:nvPr/>
          </p:nvSpPr>
          <p:spPr bwMode="auto">
            <a:xfrm>
              <a:off x="4937789" y="2065682"/>
              <a:ext cx="571747" cy="362024"/>
            </a:xfrm>
            <a:prstGeom prst="line">
              <a:avLst/>
            </a:prstGeom>
            <a:noFill/>
            <a:ln w="28575">
              <a:solidFill>
                <a:srgbClr val="CC00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100" b="1">
                <a:latin typeface="微软雅黑" panose="020B0503020204020204" pitchFamily="34" charset="-122"/>
                <a:ea typeface="微软雅黑" panose="020B0503020204020204" pitchFamily="34" charset="-122"/>
              </a:endParaRPr>
            </a:p>
          </p:txBody>
        </p:sp>
        <p:sp>
          <p:nvSpPr>
            <p:cNvPr id="20" name="Text Box 25"/>
            <p:cNvSpPr txBox="1">
              <a:spLocks noChangeArrowheads="1"/>
            </p:cNvSpPr>
            <p:nvPr/>
          </p:nvSpPr>
          <p:spPr bwMode="auto">
            <a:xfrm>
              <a:off x="7302995" y="1367576"/>
              <a:ext cx="1050759" cy="1473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6600" dirty="0">
                  <a:solidFill>
                    <a:srgbClr val="00CC66"/>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6600" dirty="0">
                <a:solidFill>
                  <a:srgbClr val="00CC66"/>
                </a:solidFill>
                <a:latin typeface="微软雅黑" panose="020B0503020204020204" pitchFamily="34" charset="-122"/>
                <a:ea typeface="微软雅黑" panose="020B0503020204020204" pitchFamily="34" charset="-122"/>
              </a:endParaRPr>
            </a:p>
          </p:txBody>
        </p:sp>
        <p:sp>
          <p:nvSpPr>
            <p:cNvPr id="21" name="Text Box 26"/>
            <p:cNvSpPr txBox="1">
              <a:spLocks noChangeArrowheads="1"/>
            </p:cNvSpPr>
            <p:nvPr/>
          </p:nvSpPr>
          <p:spPr bwMode="auto">
            <a:xfrm>
              <a:off x="6195780" y="1272986"/>
              <a:ext cx="1050759" cy="1473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6600" dirty="0">
                  <a:solidFill>
                    <a:srgbClr val="CC6600"/>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6600" dirty="0">
                <a:solidFill>
                  <a:srgbClr val="CC6600"/>
                </a:solidFill>
                <a:latin typeface="微软雅黑" panose="020B0503020204020204" pitchFamily="34" charset="-122"/>
                <a:ea typeface="微软雅黑" panose="020B0503020204020204" pitchFamily="34" charset="-122"/>
              </a:endParaRPr>
            </a:p>
          </p:txBody>
        </p:sp>
        <p:sp>
          <p:nvSpPr>
            <p:cNvPr id="22" name="Text Box 20"/>
            <p:cNvSpPr txBox="1">
              <a:spLocks noChangeArrowheads="1"/>
            </p:cNvSpPr>
            <p:nvPr/>
          </p:nvSpPr>
          <p:spPr bwMode="auto">
            <a:xfrm>
              <a:off x="5195145" y="1367576"/>
              <a:ext cx="1050759" cy="1473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660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6600" dirty="0">
                <a:solidFill>
                  <a:srgbClr val="0000FF"/>
                </a:solidFill>
                <a:latin typeface="微软雅黑" panose="020B0503020204020204" pitchFamily="34" charset="-122"/>
                <a:ea typeface="微软雅黑" panose="020B0503020204020204" pitchFamily="34" charset="-122"/>
              </a:endParaRPr>
            </a:p>
          </p:txBody>
        </p:sp>
        <p:sp>
          <p:nvSpPr>
            <p:cNvPr id="23" name="Rectangle 396"/>
            <p:cNvSpPr>
              <a:spLocks noChangeArrowheads="1"/>
            </p:cNvSpPr>
            <p:nvPr/>
          </p:nvSpPr>
          <p:spPr bwMode="auto">
            <a:xfrm>
              <a:off x="6214941" y="1229997"/>
              <a:ext cx="756016" cy="404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400" b="1" dirty="0">
                  <a:latin typeface="微软雅黑" panose="020B0503020204020204" pitchFamily="34" charset="-122"/>
                  <a:ea typeface="微软雅黑" panose="020B0503020204020204" pitchFamily="34" charset="-122"/>
                </a:rPr>
                <a:t>服务器</a:t>
              </a:r>
              <a:endParaRPr kumimoji="1" lang="zh-CN" altLang="en-US" sz="1400" b="1" dirty="0">
                <a:latin typeface="微软雅黑" panose="020B0503020204020204" pitchFamily="34" charset="-122"/>
                <a:ea typeface="微软雅黑" panose="020B0503020204020204" pitchFamily="34" charset="-122"/>
              </a:endParaRPr>
            </a:p>
          </p:txBody>
        </p:sp>
        <p:sp>
          <p:nvSpPr>
            <p:cNvPr id="24" name="Rectangle 396"/>
            <p:cNvSpPr>
              <a:spLocks noChangeArrowheads="1"/>
            </p:cNvSpPr>
            <p:nvPr/>
          </p:nvSpPr>
          <p:spPr bwMode="auto">
            <a:xfrm>
              <a:off x="2258492" y="1208978"/>
              <a:ext cx="567853" cy="404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400" b="1" dirty="0">
                  <a:latin typeface="微软雅黑" panose="020B0503020204020204" pitchFamily="34" charset="-122"/>
                  <a:ea typeface="微软雅黑" panose="020B0503020204020204" pitchFamily="34" charset="-122"/>
                </a:rPr>
                <a:t>客户</a:t>
              </a:r>
              <a:endParaRPr kumimoji="1" lang="zh-CN" altLang="en-US" sz="1400" b="1" dirty="0">
                <a:latin typeface="微软雅黑" panose="020B0503020204020204" pitchFamily="34" charset="-122"/>
                <a:ea typeface="微软雅黑" panose="020B0503020204020204" pitchFamily="34" charset="-122"/>
              </a:endParaRPr>
            </a:p>
          </p:txBody>
        </p:sp>
        <p:grpSp>
          <p:nvGrpSpPr>
            <p:cNvPr id="25" name="组合 24"/>
            <p:cNvGrpSpPr/>
            <p:nvPr/>
          </p:nvGrpSpPr>
          <p:grpSpPr>
            <a:xfrm>
              <a:off x="2551493" y="2475572"/>
              <a:ext cx="4440845" cy="497481"/>
              <a:chOff x="2551493" y="2475572"/>
              <a:chExt cx="4440845" cy="497481"/>
            </a:xfrm>
          </p:grpSpPr>
          <p:cxnSp>
            <p:nvCxnSpPr>
              <p:cNvPr id="42" name="直接连接符 41"/>
              <p:cNvCxnSpPr/>
              <p:nvPr/>
            </p:nvCxnSpPr>
            <p:spPr>
              <a:xfrm>
                <a:off x="2551493" y="2973053"/>
                <a:ext cx="4440845"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2562002" y="2475572"/>
                <a:ext cx="4430335" cy="497481"/>
                <a:chOff x="2665137" y="2409968"/>
                <a:chExt cx="4106940" cy="1165570"/>
              </a:xfrm>
            </p:grpSpPr>
            <p:cxnSp>
              <p:nvCxnSpPr>
                <p:cNvPr id="44" name="直接连接符 43"/>
                <p:cNvCxnSpPr/>
                <p:nvPr/>
              </p:nvCxnSpPr>
              <p:spPr>
                <a:xfrm>
                  <a:off x="6772077" y="2409968"/>
                  <a:ext cx="0" cy="1165570"/>
                </a:xfrm>
                <a:prstGeom prst="line">
                  <a:avLst/>
                </a:prstGeom>
                <a:ln w="28575">
                  <a:solidFill>
                    <a:schemeClr val="tx1"/>
                  </a:solidFill>
                  <a:prstDash val="sysDash"/>
                  <a:headEnd type="triangle" w="med" len="lg"/>
                  <a:tailEnd type="none" w="med" len="me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2665137" y="2409968"/>
                  <a:ext cx="0" cy="1165570"/>
                </a:xfrm>
                <a:prstGeom prst="line">
                  <a:avLst/>
                </a:prstGeom>
                <a:ln w="28575">
                  <a:solidFill>
                    <a:schemeClr val="tx1"/>
                  </a:solidFill>
                  <a:prstDash val="sysDash"/>
                  <a:headEnd type="triangle" w="med" len="lg"/>
                  <a:tailEnd type="none" w="med" len="med"/>
                </a:ln>
              </p:spPr>
              <p:style>
                <a:lnRef idx="1">
                  <a:schemeClr val="accent1"/>
                </a:lnRef>
                <a:fillRef idx="0">
                  <a:schemeClr val="accent1"/>
                </a:fillRef>
                <a:effectRef idx="0">
                  <a:schemeClr val="accent1"/>
                </a:effectRef>
                <a:fontRef idx="minor">
                  <a:schemeClr val="tx1"/>
                </a:fontRef>
              </p:style>
            </p:cxnSp>
          </p:grpSp>
        </p:grpSp>
        <p:sp>
          <p:nvSpPr>
            <p:cNvPr id="26" name="Rectangle 396"/>
            <p:cNvSpPr>
              <a:spLocks noChangeArrowheads="1"/>
            </p:cNvSpPr>
            <p:nvPr/>
          </p:nvSpPr>
          <p:spPr bwMode="auto">
            <a:xfrm>
              <a:off x="3406362" y="3075489"/>
              <a:ext cx="552128" cy="404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400" b="1" dirty="0">
                  <a:solidFill>
                    <a:srgbClr val="0033CC"/>
                  </a:solidFill>
                  <a:latin typeface="微软雅黑" panose="020B0503020204020204" pitchFamily="34" charset="-122"/>
                  <a:ea typeface="微软雅黑" panose="020B0503020204020204" pitchFamily="34" charset="-122"/>
                </a:rPr>
                <a:t>TCP</a:t>
              </a:r>
              <a:endParaRPr kumimoji="1" lang="zh-CN" altLang="en-US" sz="1400" b="1" dirty="0">
                <a:solidFill>
                  <a:srgbClr val="0033CC"/>
                </a:solidFill>
                <a:latin typeface="微软雅黑" panose="020B0503020204020204" pitchFamily="34" charset="-122"/>
                <a:ea typeface="微软雅黑" panose="020B0503020204020204" pitchFamily="34" charset="-122"/>
              </a:endParaRPr>
            </a:p>
          </p:txBody>
        </p:sp>
        <p:sp>
          <p:nvSpPr>
            <p:cNvPr id="27" name="Rectangle 396"/>
            <p:cNvSpPr>
              <a:spLocks noChangeArrowheads="1"/>
            </p:cNvSpPr>
            <p:nvPr/>
          </p:nvSpPr>
          <p:spPr bwMode="auto">
            <a:xfrm>
              <a:off x="5258973" y="3075489"/>
              <a:ext cx="552127" cy="404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1400" b="1" dirty="0">
                  <a:solidFill>
                    <a:srgbClr val="0033CC"/>
                  </a:solidFill>
                  <a:latin typeface="微软雅黑" panose="020B0503020204020204" pitchFamily="34" charset="-122"/>
                  <a:ea typeface="微软雅黑" panose="020B0503020204020204" pitchFamily="34" charset="-122"/>
                </a:rPr>
                <a:t>TCP</a:t>
              </a:r>
              <a:endParaRPr kumimoji="1" lang="zh-CN" altLang="en-US" sz="1400" b="1" dirty="0">
                <a:solidFill>
                  <a:srgbClr val="0033CC"/>
                </a:solidFill>
                <a:latin typeface="微软雅黑" panose="020B0503020204020204" pitchFamily="34" charset="-122"/>
                <a:ea typeface="微软雅黑" panose="020B0503020204020204" pitchFamily="34" charset="-122"/>
              </a:endParaRPr>
            </a:p>
          </p:txBody>
        </p:sp>
        <p:sp>
          <p:nvSpPr>
            <p:cNvPr id="28" name="椭圆 27"/>
            <p:cNvSpPr/>
            <p:nvPr/>
          </p:nvSpPr>
          <p:spPr>
            <a:xfrm>
              <a:off x="6245904" y="2259448"/>
              <a:ext cx="180000" cy="180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6902338" y="2259448"/>
              <a:ext cx="180000" cy="180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2477082" y="2259448"/>
              <a:ext cx="180000" cy="180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3518068" y="2259448"/>
              <a:ext cx="180000" cy="180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3581127" y="2482916"/>
              <a:ext cx="2765287" cy="278563"/>
              <a:chOff x="3581127" y="2482916"/>
              <a:chExt cx="2765287" cy="278563"/>
            </a:xfrm>
          </p:grpSpPr>
          <p:grpSp>
            <p:nvGrpSpPr>
              <p:cNvPr id="38" name="组合 37"/>
              <p:cNvGrpSpPr/>
              <p:nvPr/>
            </p:nvGrpSpPr>
            <p:grpSpPr>
              <a:xfrm>
                <a:off x="3589605" y="2482916"/>
                <a:ext cx="2746299" cy="269427"/>
                <a:chOff x="2665137" y="2409968"/>
                <a:chExt cx="4106940" cy="1165570"/>
              </a:xfrm>
            </p:grpSpPr>
            <p:cxnSp>
              <p:nvCxnSpPr>
                <p:cNvPr id="40" name="直接连接符 39"/>
                <p:cNvCxnSpPr/>
                <p:nvPr/>
              </p:nvCxnSpPr>
              <p:spPr>
                <a:xfrm>
                  <a:off x="6772077" y="2409968"/>
                  <a:ext cx="0" cy="1165570"/>
                </a:xfrm>
                <a:prstGeom prst="line">
                  <a:avLst/>
                </a:prstGeom>
                <a:ln w="28575">
                  <a:solidFill>
                    <a:schemeClr val="tx1"/>
                  </a:solidFill>
                  <a:prstDash val="sysDash"/>
                  <a:headEnd type="triangle" w="med" len="lg"/>
                  <a:tailEnd type="none" w="med" len="me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2665137" y="2409968"/>
                  <a:ext cx="0" cy="1165570"/>
                </a:xfrm>
                <a:prstGeom prst="line">
                  <a:avLst/>
                </a:prstGeom>
                <a:ln w="28575">
                  <a:solidFill>
                    <a:schemeClr val="tx1"/>
                  </a:solidFill>
                  <a:prstDash val="sysDash"/>
                  <a:headEnd type="triangle" w="med" len="lg"/>
                  <a:tailEnd type="none" w="med" len="med"/>
                </a:ln>
              </p:spPr>
              <p:style>
                <a:lnRef idx="1">
                  <a:schemeClr val="accent1"/>
                </a:lnRef>
                <a:fillRef idx="0">
                  <a:schemeClr val="accent1"/>
                </a:fillRef>
                <a:effectRef idx="0">
                  <a:schemeClr val="accent1"/>
                </a:effectRef>
                <a:fontRef idx="minor">
                  <a:schemeClr val="tx1"/>
                </a:fontRef>
              </p:style>
            </p:cxnSp>
          </p:grpSp>
          <p:cxnSp>
            <p:nvCxnSpPr>
              <p:cNvPr id="39" name="直接连接符 38"/>
              <p:cNvCxnSpPr/>
              <p:nvPr/>
            </p:nvCxnSpPr>
            <p:spPr>
              <a:xfrm>
                <a:off x="3581127" y="2761479"/>
                <a:ext cx="2765287"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33" name="Rectangle 396"/>
            <p:cNvSpPr>
              <a:spLocks noChangeArrowheads="1"/>
            </p:cNvSpPr>
            <p:nvPr/>
          </p:nvSpPr>
          <p:spPr bwMode="auto">
            <a:xfrm>
              <a:off x="3324141" y="1208978"/>
              <a:ext cx="567853" cy="404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400" b="1" dirty="0">
                  <a:latin typeface="微软雅黑" panose="020B0503020204020204" pitchFamily="34" charset="-122"/>
                  <a:ea typeface="微软雅黑" panose="020B0503020204020204" pitchFamily="34" charset="-122"/>
                </a:rPr>
                <a:t>客户</a:t>
              </a:r>
              <a:endParaRPr kumimoji="1" lang="zh-CN" altLang="en-US" sz="1400" b="1" dirty="0">
                <a:latin typeface="微软雅黑" panose="020B0503020204020204" pitchFamily="34" charset="-122"/>
                <a:ea typeface="微软雅黑" panose="020B0503020204020204" pitchFamily="34" charset="-122"/>
              </a:endParaRPr>
            </a:p>
          </p:txBody>
        </p:sp>
        <p:sp>
          <p:nvSpPr>
            <p:cNvPr id="34" name="矩形 33"/>
            <p:cNvSpPr/>
            <p:nvPr/>
          </p:nvSpPr>
          <p:spPr>
            <a:xfrm>
              <a:off x="2206577" y="3478395"/>
              <a:ext cx="5235515" cy="940739"/>
            </a:xfrm>
            <a:prstGeom prst="rect">
              <a:avLst/>
            </a:prstGeom>
          </p:spPr>
          <p:txBody>
            <a:bodyPr wrap="square">
              <a:spAutoFit/>
            </a:bodyPr>
            <a:lstStyle/>
            <a:p>
              <a:pPr>
                <a:lnSpc>
                  <a:spcPts val="2400"/>
                </a:lnSpc>
                <a:buClr>
                  <a:srgbClr val="0070C0"/>
                </a:buClr>
              </a:pPr>
              <a:r>
                <a:rPr lang="zh-CN" altLang="en-US" b="1" dirty="0">
                  <a:latin typeface="微软雅黑" panose="020B0503020204020204" pitchFamily="34" charset="-122"/>
                  <a:ea typeface="微软雅黑" panose="020B0503020204020204" pitchFamily="34" charset="-122"/>
                </a:rPr>
                <a:t>每一条 </a:t>
              </a:r>
              <a:r>
                <a:rPr lang="en-US" altLang="zh-CN" b="1" dirty="0">
                  <a:latin typeface="微软雅黑" panose="020B0503020204020204" pitchFamily="34" charset="-122"/>
                  <a:ea typeface="微软雅黑" panose="020B0503020204020204" pitchFamily="34" charset="-122"/>
                </a:rPr>
                <a:t>TCP </a:t>
              </a:r>
              <a:r>
                <a:rPr lang="zh-CN" altLang="en-US" b="1" dirty="0">
                  <a:latin typeface="微软雅黑" panose="020B0503020204020204" pitchFamily="34" charset="-122"/>
                  <a:ea typeface="微软雅黑" panose="020B0503020204020204" pitchFamily="34" charset="-122"/>
                </a:rPr>
                <a:t>连接</a:t>
              </a:r>
              <a:r>
                <a:rPr lang="zh-CN" altLang="en-US" b="1" dirty="0">
                  <a:solidFill>
                    <a:srgbClr val="0000FF"/>
                  </a:solidFill>
                  <a:latin typeface="微软雅黑" panose="020B0503020204020204" pitchFamily="34" charset="-122"/>
                  <a:ea typeface="微软雅黑" panose="020B0503020204020204" pitchFamily="34" charset="-122"/>
                </a:rPr>
                <a:t>有两个端点</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a:lnSpc>
                  <a:spcPts val="2400"/>
                </a:lnSpc>
                <a:buClr>
                  <a:srgbClr val="0070C0"/>
                </a:buClr>
              </a:pPr>
              <a:r>
                <a:rPr lang="en-US" altLang="zh-CN" b="1" dirty="0">
                  <a:latin typeface="微软雅黑" panose="020B0503020204020204" pitchFamily="34" charset="-122"/>
                  <a:ea typeface="微软雅黑" panose="020B0503020204020204" pitchFamily="34" charset="-122"/>
                </a:rPr>
                <a:t>TCP </a:t>
              </a:r>
              <a:r>
                <a:rPr lang="zh-CN" altLang="en-US" b="1" dirty="0">
                  <a:latin typeface="微软雅黑" panose="020B0503020204020204" pitchFamily="34" charset="-122"/>
                  <a:ea typeface="微软雅黑" panose="020B0503020204020204" pitchFamily="34" charset="-122"/>
                </a:rPr>
                <a:t>连接的端点叫做</a:t>
              </a:r>
              <a:r>
                <a:rPr lang="zh-CN" altLang="en-US" b="1" dirty="0">
                  <a:solidFill>
                    <a:srgbClr val="0000FF"/>
                  </a:solidFill>
                  <a:latin typeface="微软雅黑" panose="020B0503020204020204" pitchFamily="34" charset="-122"/>
                  <a:ea typeface="微软雅黑" panose="020B0503020204020204" pitchFamily="34" charset="-122"/>
                </a:rPr>
                <a:t>套接字 </a:t>
              </a:r>
              <a:r>
                <a:rPr lang="en-US" altLang="zh-CN" b="1" dirty="0">
                  <a:solidFill>
                    <a:srgbClr val="0000FF"/>
                  </a:solidFill>
                  <a:latin typeface="微软雅黑" panose="020B0503020204020204" pitchFamily="34" charset="-122"/>
                  <a:ea typeface="微软雅黑" panose="020B0503020204020204" pitchFamily="34" charset="-122"/>
                </a:rPr>
                <a:t>(socket) </a:t>
              </a:r>
              <a:r>
                <a:rPr lang="zh-CN" altLang="en-US" b="1" dirty="0">
                  <a:solidFill>
                    <a:srgbClr val="0000FF"/>
                  </a:solidFill>
                  <a:latin typeface="微软雅黑" panose="020B0503020204020204" pitchFamily="34" charset="-122"/>
                  <a:ea typeface="微软雅黑" panose="020B0503020204020204" pitchFamily="34" charset="-122"/>
                </a:rPr>
                <a:t>或插口。</a:t>
              </a:r>
              <a:endParaRPr lang="zh-CN" altLang="en-US" b="1" dirty="0">
                <a:latin typeface="微软雅黑" panose="020B0503020204020204" pitchFamily="34" charset="-122"/>
                <a:ea typeface="微软雅黑" panose="020B0503020204020204" pitchFamily="34" charset="-122"/>
              </a:endParaRPr>
            </a:p>
          </p:txBody>
        </p:sp>
        <p:sp>
          <p:nvSpPr>
            <p:cNvPr id="35" name="Rectangle 396"/>
            <p:cNvSpPr>
              <a:spLocks noChangeArrowheads="1"/>
            </p:cNvSpPr>
            <p:nvPr/>
          </p:nvSpPr>
          <p:spPr bwMode="auto">
            <a:xfrm>
              <a:off x="4077253" y="2479362"/>
              <a:ext cx="928455" cy="404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400" b="1" dirty="0">
                  <a:solidFill>
                    <a:srgbClr val="0033CC"/>
                  </a:solidFill>
                  <a:latin typeface="微软雅黑" panose="020B0503020204020204" pitchFamily="34" charset="-122"/>
                  <a:ea typeface="微软雅黑" panose="020B0503020204020204" pitchFamily="34" charset="-122"/>
                </a:rPr>
                <a:t>TCP</a:t>
              </a:r>
              <a:r>
                <a:rPr kumimoji="1" lang="zh-CN" altLang="en-US" sz="1400" b="1" dirty="0">
                  <a:solidFill>
                    <a:srgbClr val="0033CC"/>
                  </a:solidFill>
                  <a:latin typeface="微软雅黑" panose="020B0503020204020204" pitchFamily="34" charset="-122"/>
                  <a:ea typeface="微软雅黑" panose="020B0503020204020204" pitchFamily="34" charset="-122"/>
                </a:rPr>
                <a:t>连接</a:t>
              </a:r>
              <a:endParaRPr kumimoji="1" lang="zh-CN" altLang="en-US" sz="1400" b="1" dirty="0">
                <a:solidFill>
                  <a:srgbClr val="0033CC"/>
                </a:solidFill>
                <a:latin typeface="微软雅黑" panose="020B0503020204020204" pitchFamily="34" charset="-122"/>
                <a:ea typeface="微软雅黑" panose="020B0503020204020204" pitchFamily="34" charset="-122"/>
              </a:endParaRPr>
            </a:p>
          </p:txBody>
        </p:sp>
        <p:sp>
          <p:nvSpPr>
            <p:cNvPr id="36" name="Rectangle 396"/>
            <p:cNvSpPr>
              <a:spLocks noChangeArrowheads="1"/>
            </p:cNvSpPr>
            <p:nvPr/>
          </p:nvSpPr>
          <p:spPr bwMode="auto">
            <a:xfrm>
              <a:off x="4282957" y="1436409"/>
              <a:ext cx="756016" cy="404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400" b="1" dirty="0">
                  <a:solidFill>
                    <a:srgbClr val="CC00CC"/>
                  </a:solidFill>
                  <a:latin typeface="微软雅黑" panose="020B0503020204020204" pitchFamily="34" charset="-122"/>
                  <a:ea typeface="微软雅黑" panose="020B0503020204020204" pitchFamily="34" charset="-122"/>
                </a:rPr>
                <a:t>套接字</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37" name="Line 399"/>
            <p:cNvSpPr>
              <a:spLocks noChangeShapeType="1"/>
            </p:cNvSpPr>
            <p:nvPr/>
          </p:nvSpPr>
          <p:spPr bwMode="auto">
            <a:xfrm flipH="1">
              <a:off x="3682424" y="1589013"/>
              <a:ext cx="673127" cy="757501"/>
            </a:xfrm>
            <a:prstGeom prst="line">
              <a:avLst/>
            </a:prstGeom>
            <a:noFill/>
            <a:ln w="28575">
              <a:solidFill>
                <a:srgbClr val="CC00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100" b="1">
                <a:latin typeface="微软雅黑" panose="020B0503020204020204" pitchFamily="34" charset="-122"/>
                <a:ea typeface="微软雅黑" panose="020B0503020204020204" pitchFamily="34" charset="-122"/>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a:xfrm>
            <a:off x="521859" y="1489139"/>
            <a:ext cx="8053711" cy="352862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 name="AutoShape 5"/>
          <p:cNvSpPr>
            <a:spLocks noChangeArrowheads="1"/>
          </p:cNvSpPr>
          <p:nvPr/>
        </p:nvSpPr>
        <p:spPr bwMode="auto">
          <a:xfrm>
            <a:off x="545146" y="963727"/>
            <a:ext cx="8053711"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7" name="Rectangle 6"/>
          <p:cNvSpPr>
            <a:spLocks noChangeArrowheads="1"/>
          </p:cNvSpPr>
          <p:nvPr/>
        </p:nvSpPr>
        <p:spPr bwMode="auto">
          <a:xfrm>
            <a:off x="3520260" y="940635"/>
            <a:ext cx="2086192"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套接字 </a:t>
            </a:r>
            <a:r>
              <a:rPr lang="en-US" altLang="zh-CN" sz="2000" b="1" dirty="0">
                <a:solidFill>
                  <a:schemeClr val="bg1"/>
                </a:solidFill>
                <a:latin typeface="微软雅黑" panose="020B0503020204020204" pitchFamily="34" charset="-122"/>
                <a:ea typeface="微软雅黑" panose="020B0503020204020204" pitchFamily="34" charset="-122"/>
              </a:rPr>
              <a:t>(socket)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 name="Rectangle 4"/>
          <p:cNvSpPr>
            <a:spLocks noChangeArrowheads="1"/>
          </p:cNvSpPr>
          <p:nvPr/>
        </p:nvSpPr>
        <p:spPr bwMode="auto">
          <a:xfrm>
            <a:off x="1727141" y="1711870"/>
            <a:ext cx="5716077" cy="264894"/>
          </a:xfrm>
          <a:prstGeom prst="rect">
            <a:avLst/>
          </a:prstGeom>
          <a:solidFill>
            <a:srgbClr val="99FFCC"/>
          </a:solidFill>
          <a:ln w="12700"/>
        </p:spPr>
        <p:style>
          <a:lnRef idx="2">
            <a:schemeClr val="dk1"/>
          </a:lnRef>
          <a:fillRef idx="1">
            <a:schemeClr val="lt1"/>
          </a:fillRef>
          <a:effectRef idx="0">
            <a:schemeClr val="dk1"/>
          </a:effectRef>
          <a:fontRef idx="minor">
            <a:schemeClr val="dk1"/>
          </a:fontRef>
        </p:style>
        <p:txBody>
          <a:bodyPr wrap="none" lIns="91436" tIns="45718" rIns="91436" bIns="45718" anchor="ctr"/>
          <a:lstStyle/>
          <a:p>
            <a:r>
              <a:rPr lang="zh-CN" altLang="en-US" b="1" dirty="0">
                <a:latin typeface="微软雅黑" panose="020B0503020204020204" pitchFamily="34" charset="-122"/>
                <a:ea typeface="微软雅黑" panose="020B0503020204020204" pitchFamily="34" charset="-122"/>
              </a:rPr>
              <a:t>套接字 </a:t>
            </a:r>
            <a:r>
              <a:rPr lang="en-US" altLang="zh-CN" b="1" dirty="0">
                <a:latin typeface="微软雅黑" panose="020B0503020204020204" pitchFamily="34" charset="-122"/>
                <a:ea typeface="微软雅黑" panose="020B0503020204020204" pitchFamily="34" charset="-122"/>
              </a:rPr>
              <a:t>socket = (IP</a:t>
            </a:r>
            <a:r>
              <a:rPr lang="zh-CN" altLang="en-US" b="1" dirty="0">
                <a:latin typeface="微软雅黑" panose="020B0503020204020204" pitchFamily="34" charset="-122"/>
                <a:ea typeface="微软雅黑" panose="020B0503020204020204" pitchFamily="34" charset="-122"/>
              </a:rPr>
              <a:t>地址 </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端口号</a:t>
            </a:r>
            <a:r>
              <a:rPr lang="en-US" altLang="zh-CN" b="1" dirty="0">
                <a:latin typeface="微软雅黑" panose="020B0503020204020204" pitchFamily="34" charset="-122"/>
                <a:ea typeface="微软雅黑" panose="020B0503020204020204" pitchFamily="34" charset="-122"/>
              </a:rPr>
              <a:t>)               (5-1)</a:t>
            </a:r>
            <a:endParaRPr lang="en-US" altLang="zh-CN" b="1" dirty="0">
              <a:latin typeface="微软雅黑" panose="020B0503020204020204" pitchFamily="34" charset="-122"/>
              <a:ea typeface="微软雅黑" panose="020B0503020204020204" pitchFamily="34" charset="-122"/>
            </a:endParaRPr>
          </a:p>
        </p:txBody>
      </p:sp>
      <p:sp>
        <p:nvSpPr>
          <p:cNvPr id="12" name="Rectangle 4"/>
          <p:cNvSpPr>
            <a:spLocks noChangeArrowheads="1"/>
          </p:cNvSpPr>
          <p:nvPr/>
        </p:nvSpPr>
        <p:spPr bwMode="auto">
          <a:xfrm>
            <a:off x="1727141" y="2245858"/>
            <a:ext cx="5716077" cy="264894"/>
          </a:xfrm>
          <a:prstGeom prst="rect">
            <a:avLst/>
          </a:prstGeom>
          <a:solidFill>
            <a:srgbClr val="66FFFF"/>
          </a:solidFill>
          <a:ln w="12700"/>
        </p:spPr>
        <p:style>
          <a:lnRef idx="2">
            <a:schemeClr val="dk1"/>
          </a:lnRef>
          <a:fillRef idx="1">
            <a:schemeClr val="lt1"/>
          </a:fillRef>
          <a:effectRef idx="0">
            <a:schemeClr val="dk1"/>
          </a:effectRef>
          <a:fontRef idx="minor">
            <a:schemeClr val="dk1"/>
          </a:fontRef>
        </p:style>
        <p:txBody>
          <a:bodyPr wrap="none" lIns="91436" tIns="45718" rIns="91436" bIns="45718" anchor="ctr"/>
          <a:lstStyle/>
          <a:p>
            <a:r>
              <a:rPr lang="zh-CN" altLang="en-US" b="1" dirty="0">
                <a:latin typeface="微软雅黑" panose="020B0503020204020204" pitchFamily="34" charset="-122"/>
                <a:ea typeface="微软雅黑" panose="020B0503020204020204" pitchFamily="34" charset="-122"/>
              </a:rPr>
              <a:t>套接字 </a:t>
            </a:r>
            <a:r>
              <a:rPr lang="en-US" altLang="zh-CN" b="1" dirty="0">
                <a:latin typeface="微软雅黑" panose="020B0503020204020204" pitchFamily="34" charset="-122"/>
                <a:ea typeface="微软雅黑" panose="020B0503020204020204" pitchFamily="34" charset="-122"/>
              </a:rPr>
              <a:t>socket = (192.169.1.20</a:t>
            </a:r>
            <a:r>
              <a:rPr lang="zh-CN" altLang="en-US"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 80)</a:t>
            </a:r>
            <a:endParaRPr lang="en-US" altLang="zh-CN" b="1" dirty="0">
              <a:latin typeface="微软雅黑" panose="020B0503020204020204" pitchFamily="34" charset="-122"/>
              <a:ea typeface="微软雅黑" panose="020B0503020204020204" pitchFamily="34" charset="-122"/>
            </a:endParaRPr>
          </a:p>
        </p:txBody>
      </p:sp>
      <p:sp>
        <p:nvSpPr>
          <p:cNvPr id="14" name="Rectangle 5"/>
          <p:cNvSpPr>
            <a:spLocks noChangeArrowheads="1"/>
          </p:cNvSpPr>
          <p:nvPr/>
        </p:nvSpPr>
        <p:spPr bwMode="auto">
          <a:xfrm>
            <a:off x="1727141" y="3253455"/>
            <a:ext cx="5716077" cy="659947"/>
          </a:xfrm>
          <a:prstGeom prst="rect">
            <a:avLst/>
          </a:prstGeom>
          <a:solidFill>
            <a:srgbClr val="66FFFF"/>
          </a:solidFill>
          <a:ln w="12700"/>
        </p:spPr>
        <p:style>
          <a:lnRef idx="2">
            <a:schemeClr val="dk1"/>
          </a:lnRef>
          <a:fillRef idx="1">
            <a:schemeClr val="lt1"/>
          </a:fillRef>
          <a:effectRef idx="0">
            <a:schemeClr val="dk1"/>
          </a:effectRef>
          <a:fontRef idx="minor">
            <a:schemeClr val="dk1"/>
          </a:fontRef>
        </p:style>
        <p:txBody>
          <a:bodyPr wrap="none" lIns="91436" tIns="45718" rIns="91436" bIns="45718" anchor="ctr"/>
          <a:lstStyle/>
          <a:p>
            <a:pPr>
              <a:lnSpc>
                <a:spcPct val="110000"/>
              </a:lnSpc>
            </a:pPr>
            <a:r>
              <a:rPr lang="en-US" altLang="zh-CN" b="1" dirty="0">
                <a:latin typeface="微软雅黑" panose="020B0503020204020204" pitchFamily="34" charset="-122"/>
                <a:ea typeface="微软雅黑" panose="020B0503020204020204" pitchFamily="34" charset="-122"/>
              </a:rPr>
              <a:t>TCP </a:t>
            </a:r>
            <a:r>
              <a:rPr lang="zh-CN" altLang="en-US" b="1" dirty="0">
                <a:latin typeface="微软雅黑" panose="020B0503020204020204" pitchFamily="34" charset="-122"/>
                <a:ea typeface="微软雅黑" panose="020B0503020204020204" pitchFamily="34" charset="-122"/>
              </a:rPr>
              <a:t>连接 </a:t>
            </a:r>
            <a:r>
              <a:rPr lang="en-US" altLang="zh-CN" b="1" dirty="0">
                <a:latin typeface="微软雅黑" panose="020B0503020204020204" pitchFamily="34" charset="-122"/>
                <a:ea typeface="微软雅黑" panose="020B0503020204020204" pitchFamily="34" charset="-122"/>
              </a:rPr>
              <a:t>::= {socket1, socket2} </a:t>
            </a:r>
            <a:endParaRPr lang="en-US" altLang="zh-CN" b="1" dirty="0">
              <a:latin typeface="微软雅黑" panose="020B0503020204020204" pitchFamily="34" charset="-122"/>
              <a:ea typeface="微软雅黑" panose="020B0503020204020204" pitchFamily="34" charset="-122"/>
            </a:endParaRPr>
          </a:p>
          <a:p>
            <a:pPr>
              <a:lnSpc>
                <a:spcPct val="110000"/>
              </a:lnSpc>
            </a:pPr>
            <a:r>
              <a:rPr lang="en-US" altLang="zh-CN" b="1" dirty="0">
                <a:latin typeface="微软雅黑" panose="020B0503020204020204" pitchFamily="34" charset="-122"/>
                <a:ea typeface="微软雅黑" panose="020B0503020204020204" pitchFamily="34" charset="-122"/>
              </a:rPr>
              <a:t>             	   = {(IP1: port1)</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(IP2: port2)}    (5-2)</a:t>
            </a:r>
            <a:endParaRPr lang="en-US" altLang="zh-CN" b="1" dirty="0">
              <a:latin typeface="微软雅黑" panose="020B0503020204020204" pitchFamily="34" charset="-122"/>
              <a:ea typeface="微软雅黑" panose="020B0503020204020204" pitchFamily="34" charset="-122"/>
            </a:endParaRPr>
          </a:p>
        </p:txBody>
      </p:sp>
      <p:sp>
        <p:nvSpPr>
          <p:cNvPr id="15" name="矩形 14"/>
          <p:cNvSpPr/>
          <p:nvPr/>
        </p:nvSpPr>
        <p:spPr>
          <a:xfrm>
            <a:off x="746642" y="2827695"/>
            <a:ext cx="7604147" cy="425758"/>
          </a:xfrm>
          <a:prstGeom prst="rect">
            <a:avLst/>
          </a:prstGeom>
        </p:spPr>
        <p:txBody>
          <a:bodyPr wrap="square" lIns="91436" tIns="45718" rIns="91436" bIns="45718">
            <a:spAutoFit/>
          </a:bodyPr>
          <a:lstStyle/>
          <a:p>
            <a:pPr>
              <a:lnSpc>
                <a:spcPts val="2600"/>
              </a:lnSpc>
              <a:spcBef>
                <a:spcPct val="40000"/>
              </a:spcBef>
              <a:spcAft>
                <a:spcPct val="50000"/>
              </a:spcAft>
            </a:pPr>
            <a:r>
              <a:rPr lang="zh-CN" altLang="en-US" b="1" dirty="0">
                <a:latin typeface="微软雅黑" panose="020B0503020204020204" pitchFamily="34" charset="-122"/>
                <a:ea typeface="微软雅黑" panose="020B0503020204020204" pitchFamily="34" charset="-122"/>
              </a:rPr>
              <a:t>每一条 </a:t>
            </a:r>
            <a:r>
              <a:rPr lang="en-US" altLang="zh-CN" b="1" dirty="0">
                <a:latin typeface="微软雅黑" panose="020B0503020204020204" pitchFamily="34" charset="-122"/>
                <a:ea typeface="微软雅黑" panose="020B0503020204020204" pitchFamily="34" charset="-122"/>
              </a:rPr>
              <a:t>TCP </a:t>
            </a:r>
            <a:r>
              <a:rPr lang="zh-CN" altLang="en-US" b="1" dirty="0">
                <a:latin typeface="微软雅黑" panose="020B0503020204020204" pitchFamily="34" charset="-122"/>
                <a:ea typeface="微软雅黑" panose="020B0503020204020204" pitchFamily="34" charset="-122"/>
              </a:rPr>
              <a:t>连接</a:t>
            </a:r>
            <a:r>
              <a:rPr lang="zh-CN" altLang="en-US" b="1" dirty="0">
                <a:solidFill>
                  <a:srgbClr val="CC00CC"/>
                </a:solidFill>
                <a:latin typeface="微软雅黑" panose="020B0503020204020204" pitchFamily="34" charset="-122"/>
                <a:ea typeface="微软雅黑" panose="020B0503020204020204" pitchFamily="34" charset="-122"/>
              </a:rPr>
              <a:t>唯一</a:t>
            </a:r>
            <a:r>
              <a:rPr lang="zh-CN" altLang="en-US" b="1" dirty="0">
                <a:latin typeface="微软雅黑" panose="020B0503020204020204" pitchFamily="34" charset="-122"/>
                <a:ea typeface="微软雅黑" panose="020B0503020204020204" pitchFamily="34" charset="-122"/>
              </a:rPr>
              <a:t>地被通信两端的</a:t>
            </a:r>
            <a:r>
              <a:rPr lang="zh-CN" altLang="en-US" b="1" dirty="0">
                <a:solidFill>
                  <a:srgbClr val="CC00CC"/>
                </a:solidFill>
                <a:latin typeface="微软雅黑" panose="020B0503020204020204" pitchFamily="34" charset="-122"/>
                <a:ea typeface="微软雅黑" panose="020B0503020204020204" pitchFamily="34" charset="-122"/>
              </a:rPr>
              <a:t>两个端点</a:t>
            </a:r>
            <a:r>
              <a:rPr lang="zh-CN" altLang="en-US" b="1" dirty="0">
                <a:latin typeface="微软雅黑" panose="020B0503020204020204" pitchFamily="34" charset="-122"/>
                <a:ea typeface="微软雅黑" panose="020B0503020204020204" pitchFamily="34" charset="-122"/>
              </a:rPr>
              <a:t>（即两个套接字）所确定。</a:t>
            </a:r>
            <a:endParaRPr lang="zh-CN" altLang="en-US" b="1" dirty="0">
              <a:latin typeface="微软雅黑" panose="020B0503020204020204" pitchFamily="34" charset="-122"/>
              <a:ea typeface="微软雅黑" panose="020B0503020204020204" pitchFamily="34" charset="-122"/>
            </a:endParaRPr>
          </a:p>
        </p:txBody>
      </p:sp>
      <p:sp>
        <p:nvSpPr>
          <p:cNvPr id="16" name="Rectangle 68"/>
          <p:cNvSpPr>
            <a:spLocks noChangeArrowheads="1"/>
          </p:cNvSpPr>
          <p:nvPr/>
        </p:nvSpPr>
        <p:spPr bwMode="auto">
          <a:xfrm>
            <a:off x="558322" y="4034981"/>
            <a:ext cx="8184960"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42900" indent="-342900">
              <a:buClr>
                <a:srgbClr val="0070C0"/>
              </a:buClr>
              <a:buFont typeface="Wingdings" panose="05000000000000000000" pitchFamily="2" charset="2"/>
              <a:buChar char="l"/>
            </a:pPr>
            <a:r>
              <a:rPr lang="zh-CN" altLang="en-US" b="1" dirty="0">
                <a:solidFill>
                  <a:srgbClr val="FF0000"/>
                </a:solidFill>
                <a:latin typeface="微软雅黑" panose="020B0503020204020204" pitchFamily="34" charset="-122"/>
                <a:ea typeface="微软雅黑" panose="020B0503020204020204" pitchFamily="34" charset="-122"/>
              </a:rPr>
              <a:t>说明：</a:t>
            </a:r>
            <a:endParaRPr lang="en-US" altLang="zh-CN" b="1" dirty="0">
              <a:solidFill>
                <a:srgbClr val="FF0000"/>
              </a:solidFill>
              <a:latin typeface="微软雅黑" panose="020B0503020204020204" pitchFamily="34" charset="-122"/>
              <a:ea typeface="微软雅黑" panose="020B0503020204020204" pitchFamily="34" charset="-122"/>
            </a:endParaRPr>
          </a:p>
          <a:p>
            <a:pPr marL="800100" lvl="1" indent="-342900">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同一个 </a:t>
            </a:r>
            <a:r>
              <a:rPr lang="en-US" altLang="zh-CN" b="1" dirty="0">
                <a:latin typeface="微软雅黑" panose="020B0503020204020204" pitchFamily="34" charset="-122"/>
                <a:ea typeface="微软雅黑" panose="020B0503020204020204" pitchFamily="34" charset="-122"/>
              </a:rPr>
              <a:t>IP </a:t>
            </a:r>
            <a:r>
              <a:rPr lang="zh-CN" altLang="en-US" b="1" dirty="0">
                <a:latin typeface="微软雅黑" panose="020B0503020204020204" pitchFamily="34" charset="-122"/>
                <a:ea typeface="微软雅黑" panose="020B0503020204020204" pitchFamily="34" charset="-122"/>
              </a:rPr>
              <a:t>地址可以有多个不同的 </a:t>
            </a:r>
            <a:r>
              <a:rPr lang="en-US" altLang="zh-CN" b="1" dirty="0">
                <a:latin typeface="微软雅黑" panose="020B0503020204020204" pitchFamily="34" charset="-122"/>
                <a:ea typeface="微软雅黑" panose="020B0503020204020204" pitchFamily="34" charset="-122"/>
              </a:rPr>
              <a:t>TCP </a:t>
            </a:r>
            <a:r>
              <a:rPr lang="zh-CN" altLang="en-US" b="1" dirty="0">
                <a:latin typeface="微软雅黑" panose="020B0503020204020204" pitchFamily="34" charset="-122"/>
                <a:ea typeface="微软雅黑" panose="020B0503020204020204" pitchFamily="34" charset="-122"/>
              </a:rPr>
              <a:t>连接。</a:t>
            </a:r>
            <a:endParaRPr lang="zh-CN" altLang="en-US" b="1" dirty="0">
              <a:latin typeface="微软雅黑" panose="020B0503020204020204" pitchFamily="34" charset="-122"/>
              <a:ea typeface="微软雅黑" panose="020B0503020204020204" pitchFamily="34" charset="-122"/>
            </a:endParaRPr>
          </a:p>
          <a:p>
            <a:pPr marL="800100" lvl="1" indent="-342900">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同一个端口号也可以出现在多个不同的 </a:t>
            </a:r>
            <a:r>
              <a:rPr lang="en-US" altLang="zh-CN" b="1" dirty="0">
                <a:latin typeface="微软雅黑" panose="020B0503020204020204" pitchFamily="34" charset="-122"/>
                <a:ea typeface="微软雅黑" panose="020B0503020204020204" pitchFamily="34" charset="-122"/>
              </a:rPr>
              <a:t>TCP </a:t>
            </a:r>
            <a:r>
              <a:rPr lang="zh-CN" altLang="en-US" b="1" dirty="0">
                <a:latin typeface="微软雅黑" panose="020B0503020204020204" pitchFamily="34" charset="-122"/>
                <a:ea typeface="微软雅黑" panose="020B0503020204020204" pitchFamily="34" charset="-122"/>
              </a:rPr>
              <a:t>连接中</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2629135" y="1658623"/>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lIns="91436" tIns="45718" rIns="91436" bIns="45718" anchor="ctr"/>
          <a:lstStyle/>
          <a:p>
            <a:pPr algn="ctr" eaLnBrk="0" hangingPunct="0"/>
            <a:endParaRPr lang="fr-FR">
              <a:solidFill>
                <a:srgbClr val="FFFFFF"/>
              </a:solidFill>
              <a:latin typeface="宋体" panose="02010600030101010101" pitchFamily="2" charset="-122"/>
            </a:endParaRPr>
          </a:p>
        </p:txBody>
      </p:sp>
      <p:sp>
        <p:nvSpPr>
          <p:cNvPr id="6" name="Rectangle 10"/>
          <p:cNvSpPr>
            <a:spLocks noChangeArrowheads="1"/>
          </p:cNvSpPr>
          <p:nvPr/>
        </p:nvSpPr>
        <p:spPr bwMode="auto">
          <a:xfrm>
            <a:off x="2629135" y="2265049"/>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lIns="91436" tIns="45718" rIns="91436" bIns="45718" anchor="ctr"/>
          <a:lstStyle/>
          <a:p>
            <a:pPr algn="ctr" eaLnBrk="0" hangingPunct="0"/>
            <a:endParaRPr lang="fr-FR">
              <a:solidFill>
                <a:srgbClr val="FFFFFF"/>
              </a:solidFill>
              <a:latin typeface="宋体" panose="02010600030101010101" pitchFamily="2" charset="-122"/>
            </a:endParaRPr>
          </a:p>
        </p:txBody>
      </p:sp>
      <p:sp>
        <p:nvSpPr>
          <p:cNvPr id="7" name="Line 16"/>
          <p:cNvSpPr>
            <a:spLocks noChangeShapeType="1"/>
          </p:cNvSpPr>
          <p:nvPr/>
        </p:nvSpPr>
        <p:spPr bwMode="auto">
          <a:xfrm>
            <a:off x="3637198" y="1587185"/>
            <a:ext cx="0" cy="1800225"/>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8" name="Rectangle 8"/>
          <p:cNvSpPr>
            <a:spLocks noChangeArrowheads="1"/>
          </p:cNvSpPr>
          <p:nvPr/>
        </p:nvSpPr>
        <p:spPr bwMode="auto">
          <a:xfrm>
            <a:off x="2700575" y="1404624"/>
            <a:ext cx="5472113" cy="1323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spAutoFit/>
          </a:bodyPr>
          <a:lstStyle/>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5.4.1                                         </a:t>
            </a:r>
            <a:r>
              <a:rPr lang="zh-CN" altLang="en-US" sz="2000" b="1" dirty="0">
                <a:solidFill>
                  <a:schemeClr val="bg1"/>
                </a:solidFill>
                <a:latin typeface="微软雅黑" panose="020B0503020204020204" pitchFamily="34" charset="-122"/>
                <a:ea typeface="微软雅黑" panose="020B0503020204020204" pitchFamily="34" charset="-122"/>
              </a:rPr>
              <a:t>停止等待协议</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5.4.2                                      </a:t>
            </a:r>
            <a:r>
              <a:rPr lang="zh-CN" altLang="en-US" sz="2000" b="1" dirty="0">
                <a:solidFill>
                  <a:schemeClr val="bg1"/>
                </a:solidFill>
                <a:latin typeface="微软雅黑" panose="020B0503020204020204" pitchFamily="34" charset="-122"/>
                <a:ea typeface="微软雅黑" panose="020B0503020204020204" pitchFamily="34" charset="-122"/>
              </a:rPr>
              <a:t>连续 </a:t>
            </a:r>
            <a:r>
              <a:rPr lang="en-US" altLang="zh-CN" sz="2000" b="1" dirty="0">
                <a:solidFill>
                  <a:schemeClr val="bg1"/>
                </a:solidFill>
                <a:latin typeface="微软雅黑" panose="020B0503020204020204" pitchFamily="34" charset="-122"/>
                <a:ea typeface="微软雅黑" panose="020B0503020204020204" pitchFamily="34" charset="-122"/>
              </a:rPr>
              <a:t>ARQ </a:t>
            </a:r>
            <a:r>
              <a:rPr lang="zh-CN" altLang="en-US" sz="2000" b="1" dirty="0">
                <a:solidFill>
                  <a:schemeClr val="bg1"/>
                </a:solidFill>
                <a:latin typeface="微软雅黑" panose="020B0503020204020204" pitchFamily="34" charset="-122"/>
                <a:ea typeface="微软雅黑" panose="020B0503020204020204" pitchFamily="34" charset="-122"/>
              </a:rPr>
              <a:t>协议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9" name="Rectangle 27"/>
          <p:cNvSpPr>
            <a:spLocks noChangeArrowheads="1"/>
          </p:cNvSpPr>
          <p:nvPr/>
        </p:nvSpPr>
        <p:spPr bwMode="auto">
          <a:xfrm>
            <a:off x="639732" y="1658624"/>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eaLnBrk="0" hangingPunct="0"/>
            <a:endParaRPr lang="fr-FR">
              <a:latin typeface="宋体" panose="02010600030101010101" pitchFamily="2" charset="-122"/>
            </a:endParaRPr>
          </a:p>
        </p:txBody>
      </p:sp>
      <p:sp>
        <p:nvSpPr>
          <p:cNvPr id="10" name="Rectangle 29"/>
          <p:cNvSpPr>
            <a:spLocks noChangeArrowheads="1"/>
          </p:cNvSpPr>
          <p:nvPr/>
        </p:nvSpPr>
        <p:spPr bwMode="auto">
          <a:xfrm>
            <a:off x="648621" y="1753555"/>
            <a:ext cx="1627651" cy="1027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eaLnBrk="0" hangingPunct="0"/>
            <a:r>
              <a:rPr lang="fr-FR" altLang="zh-CN" sz="2000" b="1" dirty="0">
                <a:solidFill>
                  <a:srgbClr val="FFFF00"/>
                </a:solidFill>
                <a:latin typeface="微软雅黑" panose="020B0503020204020204" pitchFamily="34" charset="-122"/>
                <a:ea typeface="微软雅黑" panose="020B0503020204020204" pitchFamily="34" charset="-122"/>
              </a:rPr>
              <a:t>5.4</a:t>
            </a:r>
            <a:endParaRPr lang="fr-FR" altLang="zh-CN" sz="2000" b="1" dirty="0">
              <a:solidFill>
                <a:srgbClr val="FFFF00"/>
              </a:solidFill>
              <a:latin typeface="微软雅黑" panose="020B0503020204020204" pitchFamily="34" charset="-122"/>
              <a:ea typeface="微软雅黑" panose="020B0503020204020204" pitchFamily="34" charset="-122"/>
            </a:endParaRPr>
          </a:p>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可靠传输的工作原理</a:t>
            </a:r>
            <a:endParaRPr lang="zh-CN" altLang="fr-FR"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noChangeArrowheads="1"/>
          </p:cNvSpPr>
          <p:nvPr/>
        </p:nvSpPr>
        <p:spPr bwMode="auto">
          <a:xfrm>
            <a:off x="556965" y="947767"/>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16" name="Rectangle 6"/>
          <p:cNvSpPr>
            <a:spLocks noChangeArrowheads="1"/>
          </p:cNvSpPr>
          <p:nvPr/>
        </p:nvSpPr>
        <p:spPr bwMode="auto">
          <a:xfrm>
            <a:off x="2651175" y="914555"/>
            <a:ext cx="38603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IP </a:t>
            </a:r>
            <a:r>
              <a:rPr lang="zh-CN" altLang="en-US" sz="2000" b="1" dirty="0">
                <a:solidFill>
                  <a:schemeClr val="bg1"/>
                </a:solidFill>
                <a:latin typeface="微软雅黑" panose="020B0503020204020204" pitchFamily="34" charset="-122"/>
                <a:ea typeface="微软雅黑" panose="020B0503020204020204" pitchFamily="34" charset="-122"/>
              </a:rPr>
              <a:t>网络所提供的是不可靠的传输</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556964" y="1415852"/>
            <a:ext cx="8048775" cy="268420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aphicFrame>
        <p:nvGraphicFramePr>
          <p:cNvPr id="6" name="对象 5"/>
          <p:cNvGraphicFramePr>
            <a:graphicFrameLocks noGrp="1" noChangeAspect="1"/>
          </p:cNvGraphicFramePr>
          <p:nvPr/>
        </p:nvGraphicFramePr>
        <p:xfrm>
          <a:off x="2333297" y="1698885"/>
          <a:ext cx="4550979" cy="1999399"/>
        </p:xfrm>
        <a:graphic>
          <a:graphicData uri="http://schemas.openxmlformats.org/presentationml/2006/ole">
            <mc:AlternateContent xmlns:mc="http://schemas.openxmlformats.org/markup-compatibility/2006">
              <mc:Choice xmlns:v="urn:schemas-microsoft-com:vml" Requires="v">
                <p:oleObj spid="_x0000_s2" name="Visio" r:id="rId1" imgW="8479155" imgH="3731260" progId="Visio.Drawing.11">
                  <p:embed/>
                </p:oleObj>
              </mc:Choice>
              <mc:Fallback>
                <p:oleObj name="Visio" r:id="rId1" imgW="8479155" imgH="3731260" progId="Visio.Drawing.11">
                  <p:embed/>
                  <p:pic>
                    <p:nvPicPr>
                      <p:cNvPr id="0" name="Picture 28"/>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297" y="1698885"/>
                        <a:ext cx="4550979" cy="19993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noChangeArrowheads="1"/>
          </p:cNvSpPr>
          <p:nvPr/>
        </p:nvSpPr>
        <p:spPr bwMode="auto">
          <a:xfrm>
            <a:off x="556965" y="776695"/>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16" name="Rectangle 6"/>
          <p:cNvSpPr>
            <a:spLocks noChangeArrowheads="1"/>
          </p:cNvSpPr>
          <p:nvPr/>
        </p:nvSpPr>
        <p:spPr bwMode="auto">
          <a:xfrm>
            <a:off x="3320433" y="743484"/>
            <a:ext cx="2521840"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理想的传输条件特点</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7" name="Rectangle 68"/>
          <p:cNvSpPr>
            <a:spLocks noChangeArrowheads="1"/>
          </p:cNvSpPr>
          <p:nvPr/>
        </p:nvSpPr>
        <p:spPr bwMode="auto">
          <a:xfrm>
            <a:off x="492954" y="1094076"/>
            <a:ext cx="8202990"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理想的传输条件有以下</a:t>
            </a:r>
            <a:r>
              <a:rPr lang="zh-CN" altLang="en-US" sz="2000" b="1" dirty="0">
                <a:solidFill>
                  <a:srgbClr val="0000FF"/>
                </a:solidFill>
                <a:latin typeface="微软雅黑" panose="020B0503020204020204" pitchFamily="34" charset="-122"/>
                <a:ea typeface="微软雅黑" panose="020B0503020204020204" pitchFamily="34" charset="-122"/>
              </a:rPr>
              <a:t>两个特点</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传输信道不产生差错。</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不管发送方以多快的速度发送数据，接收方总是来得及处理收到的数据。</a:t>
            </a:r>
            <a:endParaRPr lang="en-US" altLang="zh-CN" sz="2000" b="1" dirty="0">
              <a:latin typeface="微软雅黑" panose="020B0503020204020204" pitchFamily="34" charset="-122"/>
              <a:ea typeface="微软雅黑" panose="020B0503020204020204" pitchFamily="34" charset="-122"/>
            </a:endParaRPr>
          </a:p>
          <a:p>
            <a:pPr marL="290830">
              <a:lnSpc>
                <a:spcPts val="3300"/>
              </a:lnSpc>
              <a:buClr>
                <a:srgbClr val="7030A0"/>
              </a:buClr>
            </a:pPr>
            <a:r>
              <a:rPr lang="zh-CN" altLang="en-US" sz="2000" b="1" dirty="0">
                <a:latin typeface="微软雅黑" panose="020B0503020204020204" pitchFamily="34" charset="-122"/>
                <a:ea typeface="微软雅黑" panose="020B0503020204020204" pitchFamily="34" charset="-122"/>
              </a:rPr>
              <a:t>可靠传输协议：</a:t>
            </a:r>
            <a:endParaRPr lang="en-US" altLang="zh-CN" sz="2000" b="1" dirty="0">
              <a:latin typeface="微软雅黑" panose="020B0503020204020204" pitchFamily="34" charset="-122"/>
              <a:ea typeface="微软雅黑" panose="020B0503020204020204" pitchFamily="34" charset="-122"/>
            </a:endParaRPr>
          </a:p>
          <a:p>
            <a:pPr marL="748030" lvl="1">
              <a:lnSpc>
                <a:spcPts val="3300"/>
              </a:lnSpc>
              <a:buClr>
                <a:srgbClr val="7030A0"/>
              </a:buClr>
            </a:pP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停止等待协议</a:t>
            </a:r>
            <a:endParaRPr lang="en-US" altLang="zh-CN" sz="2000" b="1" dirty="0">
              <a:latin typeface="微软雅黑" panose="020B0503020204020204" pitchFamily="34" charset="-122"/>
              <a:ea typeface="微软雅黑" panose="020B0503020204020204" pitchFamily="34" charset="-122"/>
            </a:endParaRPr>
          </a:p>
          <a:p>
            <a:pPr marL="748030" lvl="1">
              <a:lnSpc>
                <a:spcPts val="3300"/>
              </a:lnSpc>
              <a:buClr>
                <a:srgbClr val="7030A0"/>
              </a:buClr>
            </a:pPr>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连续</a:t>
            </a:r>
            <a:r>
              <a:rPr lang="en-US" altLang="zh-CN" sz="2000" b="1" dirty="0">
                <a:latin typeface="微软雅黑" panose="020B0503020204020204" pitchFamily="34" charset="-122"/>
                <a:ea typeface="微软雅黑" panose="020B0503020204020204" pitchFamily="34" charset="-122"/>
              </a:rPr>
              <a:t>ARQ</a:t>
            </a:r>
            <a:r>
              <a:rPr lang="zh-CN" altLang="en-US" sz="2000" b="1" dirty="0">
                <a:latin typeface="微软雅黑" panose="020B0503020204020204" pitchFamily="34" charset="-122"/>
                <a:ea typeface="微软雅黑" panose="020B0503020204020204" pitchFamily="34" charset="-122"/>
              </a:rPr>
              <a:t>协议</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AutoShape 5"/>
          <p:cNvSpPr>
            <a:spLocks noChangeArrowheads="1"/>
          </p:cNvSpPr>
          <p:nvPr/>
        </p:nvSpPr>
        <p:spPr bwMode="auto">
          <a:xfrm>
            <a:off x="545145" y="1155133"/>
            <a:ext cx="8053711" cy="388721"/>
          </a:xfrm>
          <a:prstGeom prst="roundRect">
            <a:avLst>
              <a:gd name="adj" fmla="val 16667"/>
            </a:avLst>
          </a:prstGeom>
          <a:solidFill>
            <a:srgbClr val="0089FA"/>
          </a:solidFill>
          <a:ln>
            <a:noFill/>
          </a:ln>
          <a:effectLst/>
        </p:spPr>
        <p:txBody>
          <a:bodyPr wrap="none" lIns="91436" tIns="45718" rIns="91436" bIns="45718" anchor="ctr"/>
          <a:lstStyle/>
          <a:p>
            <a:endParaRPr lang="zh-CN" altLang="en-US"/>
          </a:p>
        </p:txBody>
      </p:sp>
      <p:sp>
        <p:nvSpPr>
          <p:cNvPr id="25" name="Rectangle 6"/>
          <p:cNvSpPr>
            <a:spLocks noChangeArrowheads="1"/>
          </p:cNvSpPr>
          <p:nvPr/>
        </p:nvSpPr>
        <p:spPr bwMode="auto">
          <a:xfrm>
            <a:off x="3093072" y="1112862"/>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5.4.1  </a:t>
            </a:r>
            <a:r>
              <a:rPr lang="zh-CN" altLang="en-US" sz="2400" b="1" dirty="0">
                <a:solidFill>
                  <a:schemeClr val="bg1"/>
                </a:solidFill>
                <a:latin typeface="微软雅黑" panose="020B0503020204020204" pitchFamily="34" charset="-122"/>
                <a:ea typeface="微软雅黑" panose="020B0503020204020204" pitchFamily="34" charset="-122"/>
              </a:rPr>
              <a:t>停止等待协议</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6" name="Rectangle 8"/>
          <p:cNvSpPr>
            <a:spLocks noChangeArrowheads="1"/>
          </p:cNvSpPr>
          <p:nvPr/>
        </p:nvSpPr>
        <p:spPr bwMode="auto">
          <a:xfrm>
            <a:off x="545145" y="1568156"/>
            <a:ext cx="8053711" cy="220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“停止等待”就是每发送完一个分组就停止发送，等待对方的确认。在收到确认后再发送下一个分组。</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全双工通信的双方既是发送方也是接收方。</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为了讨论问题的方便，我们仅考虑 </a:t>
            </a:r>
            <a:r>
              <a:rPr lang="en-US" altLang="zh-CN" sz="2000" b="1" dirty="0">
                <a:latin typeface="微软雅黑" panose="020B0503020204020204" pitchFamily="34" charset="-122"/>
                <a:ea typeface="微软雅黑" panose="020B0503020204020204" pitchFamily="34" charset="-122"/>
              </a:rPr>
              <a:t>A </a:t>
            </a:r>
            <a:r>
              <a:rPr lang="zh-CN" altLang="en-US" sz="2000" b="1" dirty="0">
                <a:latin typeface="微软雅黑" panose="020B0503020204020204" pitchFamily="34" charset="-122"/>
                <a:ea typeface="微软雅黑" panose="020B0503020204020204" pitchFamily="34" charset="-122"/>
              </a:rPr>
              <a:t>发送数据，而 </a:t>
            </a:r>
            <a:r>
              <a:rPr lang="en-US" altLang="zh-CN" sz="2000" b="1" dirty="0">
                <a:latin typeface="微软雅黑" panose="020B0503020204020204" pitchFamily="34" charset="-122"/>
                <a:ea typeface="微软雅黑" panose="020B0503020204020204" pitchFamily="34" charset="-122"/>
              </a:rPr>
              <a:t>B </a:t>
            </a:r>
            <a:r>
              <a:rPr lang="zh-CN" altLang="en-US" sz="2000" b="1" dirty="0">
                <a:latin typeface="微软雅黑" panose="020B0503020204020204" pitchFamily="34" charset="-122"/>
                <a:ea typeface="微软雅黑" panose="020B0503020204020204" pitchFamily="34" charset="-122"/>
              </a:rPr>
              <a:t>接收数据并发送确认。因此 </a:t>
            </a:r>
            <a:r>
              <a:rPr lang="en-US" altLang="zh-CN" sz="2000" b="1" dirty="0">
                <a:latin typeface="微软雅黑" panose="020B0503020204020204" pitchFamily="34" charset="-122"/>
                <a:ea typeface="微软雅黑" panose="020B0503020204020204" pitchFamily="34" charset="-122"/>
              </a:rPr>
              <a:t>A </a:t>
            </a:r>
            <a:r>
              <a:rPr lang="zh-CN" altLang="en-US" sz="2000" b="1" dirty="0">
                <a:latin typeface="微软雅黑" panose="020B0503020204020204" pitchFamily="34" charset="-122"/>
                <a:ea typeface="微软雅黑" panose="020B0503020204020204" pitchFamily="34" charset="-122"/>
              </a:rPr>
              <a:t>叫做</a:t>
            </a:r>
            <a:r>
              <a:rPr lang="zh-CN" altLang="en-US" sz="2000" b="1" dirty="0">
                <a:solidFill>
                  <a:srgbClr val="0000FF"/>
                </a:solidFill>
                <a:latin typeface="微软雅黑" panose="020B0503020204020204" pitchFamily="34" charset="-122"/>
                <a:ea typeface="微软雅黑" panose="020B0503020204020204" pitchFamily="34" charset="-122"/>
              </a:rPr>
              <a:t>发送方</a:t>
            </a:r>
            <a:r>
              <a:rPr lang="zh-CN" altLang="en-US" sz="2000" b="1" dirty="0">
                <a:latin typeface="微软雅黑" panose="020B0503020204020204" pitchFamily="34" charset="-122"/>
                <a:ea typeface="微软雅黑" panose="020B0503020204020204" pitchFamily="34" charset="-122"/>
              </a:rPr>
              <a:t>，而 </a:t>
            </a:r>
            <a:r>
              <a:rPr lang="en-US" altLang="zh-CN" sz="2000" b="1" dirty="0">
                <a:latin typeface="微软雅黑" panose="020B0503020204020204" pitchFamily="34" charset="-122"/>
                <a:ea typeface="微软雅黑" panose="020B0503020204020204" pitchFamily="34" charset="-122"/>
              </a:rPr>
              <a:t>B </a:t>
            </a:r>
            <a:r>
              <a:rPr lang="zh-CN" altLang="en-US" sz="2000" b="1" dirty="0">
                <a:latin typeface="微软雅黑" panose="020B0503020204020204" pitchFamily="34" charset="-122"/>
                <a:ea typeface="微软雅黑" panose="020B0503020204020204" pitchFamily="34" charset="-122"/>
              </a:rPr>
              <a:t>叫做</a:t>
            </a:r>
            <a:r>
              <a:rPr lang="zh-CN" altLang="en-US" sz="2000" b="1" dirty="0">
                <a:solidFill>
                  <a:srgbClr val="0000FF"/>
                </a:solidFill>
                <a:latin typeface="微软雅黑" panose="020B0503020204020204" pitchFamily="34" charset="-122"/>
                <a:ea typeface="微软雅黑" panose="020B0503020204020204" pitchFamily="34" charset="-122"/>
              </a:rPr>
              <a:t>接收方</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5145" y="857895"/>
            <a:ext cx="8053711" cy="388721"/>
          </a:xfrm>
          <a:prstGeom prst="roundRect">
            <a:avLst>
              <a:gd name="adj" fmla="val 16667"/>
            </a:avLst>
          </a:prstGeom>
          <a:solidFill>
            <a:srgbClr val="0089FA"/>
          </a:solidFill>
          <a:ln>
            <a:noFill/>
          </a:ln>
          <a:effectLst/>
        </p:spPr>
        <p:txBody>
          <a:bodyPr wrap="none" lIns="91436" tIns="45718" rIns="91436" bIns="45718" anchor="ctr"/>
          <a:lstStyle/>
          <a:p>
            <a:endParaRPr lang="zh-CN" altLang="en-US"/>
          </a:p>
        </p:txBody>
      </p:sp>
      <p:sp>
        <p:nvSpPr>
          <p:cNvPr id="6" name="Rectangle 6"/>
          <p:cNvSpPr>
            <a:spLocks noChangeArrowheads="1"/>
          </p:cNvSpPr>
          <p:nvPr/>
        </p:nvSpPr>
        <p:spPr bwMode="auto">
          <a:xfrm>
            <a:off x="2893499" y="815624"/>
            <a:ext cx="33570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5.1.1   </a:t>
            </a:r>
            <a:r>
              <a:rPr lang="zh-CN" altLang="en-US" sz="2400" b="1" dirty="0">
                <a:solidFill>
                  <a:schemeClr val="bg1"/>
                </a:solidFill>
                <a:latin typeface="微软雅黑" panose="020B0503020204020204" pitchFamily="34" charset="-122"/>
                <a:ea typeface="微软雅黑" panose="020B0503020204020204" pitchFamily="34" charset="-122"/>
              </a:rPr>
              <a:t>进程之间的通信</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 name="Rectangle 8"/>
          <p:cNvSpPr>
            <a:spLocks noChangeArrowheads="1"/>
          </p:cNvSpPr>
          <p:nvPr/>
        </p:nvSpPr>
        <p:spPr bwMode="auto">
          <a:xfrm>
            <a:off x="545145" y="1373375"/>
            <a:ext cx="8053711" cy="3901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57505" indent="-3575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从通信和信息处理的角度看：</a:t>
            </a:r>
            <a:endParaRPr lang="en-US" altLang="zh-CN" sz="2000" b="1" dirty="0">
              <a:latin typeface="微软雅黑" panose="020B0503020204020204" pitchFamily="34" charset="-122"/>
              <a:ea typeface="微软雅黑" panose="020B0503020204020204" pitchFamily="34" charset="-122"/>
            </a:endParaRPr>
          </a:p>
          <a:p>
            <a:pPr marL="357505" indent="-3575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运输层向它上面的应用层提供通信服务，</a:t>
            </a:r>
            <a:r>
              <a:rPr lang="zh-CN" altLang="en-US" sz="2000" b="1" dirty="0">
                <a:solidFill>
                  <a:srgbClr val="0000FF"/>
                </a:solidFill>
                <a:latin typeface="微软雅黑" panose="020B0503020204020204" pitchFamily="34" charset="-122"/>
                <a:ea typeface="微软雅黑" panose="020B0503020204020204" pitchFamily="34" charset="-122"/>
              </a:rPr>
              <a:t>它属于面向通信部分的</a:t>
            </a:r>
            <a:r>
              <a:rPr lang="zh-CN" altLang="en-US" sz="2000" b="1" dirty="0">
                <a:solidFill>
                  <a:srgbClr val="FF0000"/>
                </a:solidFill>
                <a:latin typeface="微软雅黑" panose="020B0503020204020204" pitchFamily="34" charset="-122"/>
                <a:ea typeface="微软雅黑" panose="020B0503020204020204" pitchFamily="34" charset="-122"/>
              </a:rPr>
              <a:t>最高层</a:t>
            </a:r>
            <a:r>
              <a:rPr lang="zh-CN" altLang="en-US" sz="2000" b="1" dirty="0">
                <a:solidFill>
                  <a:srgbClr val="0000FF"/>
                </a:solidFill>
                <a:latin typeface="微软雅黑" panose="020B0503020204020204" pitchFamily="34" charset="-122"/>
                <a:ea typeface="微软雅黑" panose="020B0503020204020204" pitchFamily="34" charset="-122"/>
              </a:rPr>
              <a:t>，同时也是用户功能中的</a:t>
            </a:r>
            <a:r>
              <a:rPr lang="zh-CN" altLang="en-US" sz="2000" b="1" dirty="0">
                <a:solidFill>
                  <a:srgbClr val="FF0000"/>
                </a:solidFill>
                <a:latin typeface="微软雅黑" panose="020B0503020204020204" pitchFamily="34" charset="-122"/>
                <a:ea typeface="微软雅黑" panose="020B0503020204020204" pitchFamily="34" charset="-122"/>
              </a:rPr>
              <a:t>最低层</a:t>
            </a:r>
            <a:r>
              <a:rPr lang="zh-CN" altLang="en-US" sz="2000" b="1" dirty="0">
                <a:solidFill>
                  <a:srgbClr val="0000FF"/>
                </a:solidFill>
                <a:latin typeface="微软雅黑" panose="020B0503020204020204" pitchFamily="34" charset="-122"/>
                <a:ea typeface="微软雅黑" panose="020B0503020204020204" pitchFamily="34" charset="-122"/>
              </a:rPr>
              <a:t>。</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357505" indent="-357505">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主机的协议栈才有运输层</a:t>
            </a:r>
            <a:r>
              <a:rPr lang="zh-CN" altLang="en-US" sz="2000" b="1" dirty="0">
                <a:latin typeface="微软雅黑" panose="020B0503020204020204" pitchFamily="34" charset="-122"/>
                <a:ea typeface="微软雅黑" panose="020B0503020204020204" pitchFamily="34" charset="-122"/>
              </a:rPr>
              <a:t>，而</a:t>
            </a:r>
            <a:r>
              <a:rPr lang="zh-CN" altLang="en-US" sz="2000" b="1" dirty="0">
                <a:solidFill>
                  <a:srgbClr val="FF0000"/>
                </a:solidFill>
                <a:latin typeface="微软雅黑" panose="020B0503020204020204" pitchFamily="34" charset="-122"/>
                <a:ea typeface="微软雅黑" panose="020B0503020204020204" pitchFamily="34" charset="-122"/>
              </a:rPr>
              <a:t>路由器只用到下三层的功能</a:t>
            </a:r>
            <a:r>
              <a:rPr lang="zh-CN" altLang="en-US"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marL="357505" indent="-3575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IP</a:t>
            </a:r>
            <a:r>
              <a:rPr lang="zh-CN" altLang="en-US" sz="2000" b="1" dirty="0">
                <a:latin typeface="微软雅黑" panose="020B0503020204020204" pitchFamily="34" charset="-122"/>
                <a:ea typeface="微软雅黑" panose="020B0503020204020204" pitchFamily="34" charset="-122"/>
              </a:rPr>
              <a:t>协议能够把源主机</a:t>
            </a:r>
            <a:r>
              <a:rPr lang="en-US" altLang="zh-CN" sz="2000" b="1" dirty="0">
                <a:latin typeface="微软雅黑" panose="020B0503020204020204" pitchFamily="34" charset="-122"/>
                <a:ea typeface="微软雅黑" panose="020B0503020204020204" pitchFamily="34" charset="-122"/>
              </a:rPr>
              <a:t>A</a:t>
            </a:r>
            <a:r>
              <a:rPr lang="zh-CN" altLang="en-US" sz="2000" b="1" dirty="0">
                <a:latin typeface="微软雅黑" panose="020B0503020204020204" pitchFamily="34" charset="-122"/>
                <a:ea typeface="微软雅黑" panose="020B0503020204020204" pitchFamily="34" charset="-122"/>
              </a:rPr>
              <a:t>发送出的分组送到源主机</a:t>
            </a:r>
            <a:r>
              <a:rPr lang="en-US" altLang="zh-CN" sz="2000" b="1" dirty="0">
                <a:latin typeface="微软雅黑" panose="020B0503020204020204" pitchFamily="34" charset="-122"/>
                <a:ea typeface="微软雅黑" panose="020B0503020204020204" pitchFamily="34" charset="-122"/>
              </a:rPr>
              <a:t>B</a:t>
            </a:r>
            <a:r>
              <a:rPr lang="zh-CN" altLang="en-US" sz="2000" b="1" dirty="0">
                <a:latin typeface="微软雅黑" panose="020B0503020204020204" pitchFamily="34" charset="-122"/>
                <a:ea typeface="微软雅黑" panose="020B0503020204020204" pitchFamily="34" charset="-122"/>
              </a:rPr>
              <a:t>，为什么还要运输层？</a:t>
            </a:r>
            <a:endParaRPr lang="en-US" altLang="zh-CN" sz="2000" b="1" dirty="0">
              <a:latin typeface="微软雅黑" panose="020B0503020204020204" pitchFamily="34" charset="-122"/>
              <a:ea typeface="微软雅黑" panose="020B0503020204020204" pitchFamily="34" charset="-122"/>
            </a:endParaRPr>
          </a:p>
          <a:p>
            <a:pPr marL="814705" lvl="1" indent="-3575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两台主机进行通信实质上是两台主机应用进程之间的通信。</a:t>
            </a:r>
            <a:endParaRPr lang="en-US" altLang="zh-CN" sz="2000" b="1" dirty="0">
              <a:latin typeface="微软雅黑" panose="020B0503020204020204" pitchFamily="34" charset="-122"/>
              <a:ea typeface="微软雅黑" panose="020B0503020204020204" pitchFamily="34" charset="-122"/>
            </a:endParaRPr>
          </a:p>
          <a:p>
            <a:pPr marL="814705" lvl="1" indent="-3575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分用和复用的技术。</a:t>
            </a:r>
            <a:endParaRPr lang="en-US" altLang="zh-CN" sz="2000" b="1" dirty="0">
              <a:latin typeface="微软雅黑" panose="020B0503020204020204" pitchFamily="34" charset="-122"/>
              <a:ea typeface="微软雅黑" panose="020B0503020204020204" pitchFamily="34" charset="-122"/>
            </a:endParaRPr>
          </a:p>
          <a:p>
            <a:pPr marL="357505" indent="-357505">
              <a:lnSpc>
                <a:spcPts val="3300"/>
              </a:lnSpc>
              <a:buClr>
                <a:srgbClr val="0070C0"/>
              </a:buClr>
              <a:buFont typeface="Wingdings" panose="05000000000000000000" pitchFamily="2" charset="2"/>
              <a:buChar char="l"/>
            </a:pP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AutoShape 5"/>
          <p:cNvSpPr>
            <a:spLocks noChangeArrowheads="1"/>
          </p:cNvSpPr>
          <p:nvPr/>
        </p:nvSpPr>
        <p:spPr bwMode="auto">
          <a:xfrm>
            <a:off x="545146" y="628209"/>
            <a:ext cx="8053711"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64" name="Rectangle 6"/>
          <p:cNvSpPr>
            <a:spLocks noChangeArrowheads="1"/>
          </p:cNvSpPr>
          <p:nvPr/>
        </p:nvSpPr>
        <p:spPr bwMode="auto">
          <a:xfrm>
            <a:off x="3666117" y="605120"/>
            <a:ext cx="1794478"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无差错情况</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5" name="圆角矩形 64"/>
          <p:cNvSpPr/>
          <p:nvPr/>
        </p:nvSpPr>
        <p:spPr>
          <a:xfrm>
            <a:off x="545146" y="1069850"/>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6" name="Text Box 155"/>
          <p:cNvSpPr txBox="1">
            <a:spLocks noChangeArrowheads="1"/>
          </p:cNvSpPr>
          <p:nvPr/>
        </p:nvSpPr>
        <p:spPr bwMode="auto">
          <a:xfrm>
            <a:off x="5586984" y="1762808"/>
            <a:ext cx="2368296" cy="1988237"/>
          </a:xfrm>
          <a:prstGeom prst="rect">
            <a:avLst/>
          </a:prstGeom>
          <a:solidFill>
            <a:srgbClr val="66FF99"/>
          </a:solidFill>
          <a:ln w="9525">
            <a:solidFill>
              <a:schemeClr val="tx1"/>
            </a:solidFill>
            <a:miter lim="800000"/>
          </a:ln>
          <a:effectLst/>
        </p:spPr>
        <p:txBody>
          <a:bodyPr wrap="square" lIns="91436" tIns="45718" rIns="91436" bIns="45718">
            <a:spAutoFit/>
          </a:bodyPr>
          <a:lstStyle/>
          <a:p>
            <a:pPr>
              <a:lnSpc>
                <a:spcPct val="110000"/>
              </a:lnSpc>
            </a:pPr>
            <a:r>
              <a:rPr lang="en-US" altLang="zh-CN" sz="1600" b="1" dirty="0">
                <a:latin typeface="微软雅黑" panose="020B0503020204020204" pitchFamily="34" charset="-122"/>
                <a:ea typeface="微软雅黑" panose="020B0503020204020204" pitchFamily="34" charset="-122"/>
              </a:rPr>
              <a:t>A </a:t>
            </a:r>
            <a:r>
              <a:rPr lang="zh-CN" altLang="en-US" sz="1600" b="1" dirty="0">
                <a:latin typeface="微软雅黑" panose="020B0503020204020204" pitchFamily="34" charset="-122"/>
                <a:ea typeface="微软雅黑" panose="020B0503020204020204" pitchFamily="34" charset="-122"/>
              </a:rPr>
              <a:t>发送分组 </a:t>
            </a:r>
            <a:r>
              <a:rPr lang="en-US" altLang="zh-CN" sz="1600" b="1" dirty="0">
                <a:latin typeface="微软雅黑" panose="020B0503020204020204" pitchFamily="34" charset="-122"/>
                <a:ea typeface="微软雅黑" panose="020B0503020204020204" pitchFamily="34" charset="-122"/>
              </a:rPr>
              <a:t>M</a:t>
            </a:r>
            <a:r>
              <a:rPr lang="en-US" altLang="zh-CN" sz="1600" b="1" baseline="-25000" dirty="0">
                <a:latin typeface="微软雅黑" panose="020B0503020204020204" pitchFamily="34" charset="-122"/>
                <a:ea typeface="微软雅黑" panose="020B0503020204020204" pitchFamily="34" charset="-122"/>
              </a:rPr>
              <a:t>1</a:t>
            </a:r>
            <a:r>
              <a:rPr lang="zh-CN" altLang="en-US" sz="1600" b="1" dirty="0">
                <a:latin typeface="微软雅黑" panose="020B0503020204020204" pitchFamily="34" charset="-122"/>
                <a:ea typeface="微软雅黑" panose="020B0503020204020204" pitchFamily="34" charset="-122"/>
              </a:rPr>
              <a:t>，发完就暂停发送，等待 </a:t>
            </a:r>
            <a:r>
              <a:rPr lang="en-US" altLang="zh-CN" sz="1600" b="1" dirty="0">
                <a:latin typeface="微软雅黑" panose="020B0503020204020204" pitchFamily="34" charset="-122"/>
                <a:ea typeface="微软雅黑" panose="020B0503020204020204" pitchFamily="34" charset="-122"/>
              </a:rPr>
              <a:t>B </a:t>
            </a:r>
            <a:r>
              <a:rPr lang="zh-CN" altLang="en-US" sz="1600" b="1" dirty="0">
                <a:latin typeface="微软雅黑" panose="020B0503020204020204" pitchFamily="34" charset="-122"/>
                <a:ea typeface="微软雅黑" panose="020B0503020204020204" pitchFamily="34" charset="-122"/>
              </a:rPr>
              <a:t>的确认 </a:t>
            </a:r>
            <a:r>
              <a:rPr lang="en-US" altLang="zh-CN" sz="1600" b="1" dirty="0">
                <a:latin typeface="微软雅黑" panose="020B0503020204020204" pitchFamily="34" charset="-122"/>
                <a:ea typeface="微软雅黑" panose="020B0503020204020204" pitchFamily="34" charset="-122"/>
              </a:rPr>
              <a:t>(ACK)</a:t>
            </a:r>
            <a:r>
              <a:rPr lang="zh-CN" altLang="en-US" sz="1600" b="1"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B </a:t>
            </a:r>
            <a:r>
              <a:rPr lang="zh-CN" altLang="en-US" sz="1600" b="1" dirty="0">
                <a:latin typeface="微软雅黑" panose="020B0503020204020204" pitchFamily="34" charset="-122"/>
                <a:ea typeface="微软雅黑" panose="020B0503020204020204" pitchFamily="34" charset="-122"/>
              </a:rPr>
              <a:t>收到了 </a:t>
            </a:r>
            <a:r>
              <a:rPr lang="en-US" altLang="zh-CN" sz="1600" b="1" dirty="0">
                <a:latin typeface="微软雅黑" panose="020B0503020204020204" pitchFamily="34" charset="-122"/>
                <a:ea typeface="微软雅黑" panose="020B0503020204020204" pitchFamily="34" charset="-122"/>
              </a:rPr>
              <a:t>M</a:t>
            </a:r>
            <a:r>
              <a:rPr lang="en-US" altLang="zh-CN" sz="1600" b="1" baseline="-25000" dirty="0">
                <a:latin typeface="微软雅黑" panose="020B0503020204020204" pitchFamily="34" charset="-122"/>
                <a:ea typeface="微软雅黑" panose="020B0503020204020204" pitchFamily="34" charset="-122"/>
              </a:rPr>
              <a:t>1</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向 </a:t>
            </a:r>
            <a:r>
              <a:rPr lang="en-US" altLang="zh-CN" sz="1600" b="1" dirty="0">
                <a:latin typeface="微软雅黑" panose="020B0503020204020204" pitchFamily="34" charset="-122"/>
                <a:ea typeface="微软雅黑" panose="020B0503020204020204" pitchFamily="34" charset="-122"/>
              </a:rPr>
              <a:t>A </a:t>
            </a:r>
            <a:r>
              <a:rPr lang="zh-CN" altLang="en-US" sz="1600" b="1" dirty="0">
                <a:latin typeface="微软雅黑" panose="020B0503020204020204" pitchFamily="34" charset="-122"/>
                <a:ea typeface="微软雅黑" panose="020B0503020204020204" pitchFamily="34" charset="-122"/>
              </a:rPr>
              <a:t>发送  </a:t>
            </a:r>
            <a:r>
              <a:rPr lang="en-US" altLang="zh-CN" sz="1600" b="1" dirty="0">
                <a:latin typeface="微软雅黑" panose="020B0503020204020204" pitchFamily="34" charset="-122"/>
                <a:ea typeface="微软雅黑" panose="020B0503020204020204" pitchFamily="34" charset="-122"/>
              </a:rPr>
              <a:t>ACK</a:t>
            </a:r>
            <a:r>
              <a:rPr lang="zh-CN" altLang="en-US" sz="1600" b="1"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A </a:t>
            </a:r>
            <a:r>
              <a:rPr lang="zh-CN" altLang="en-US" sz="1600" b="1" dirty="0">
                <a:latin typeface="微软雅黑" panose="020B0503020204020204" pitchFamily="34" charset="-122"/>
                <a:ea typeface="微软雅黑" panose="020B0503020204020204" pitchFamily="34" charset="-122"/>
              </a:rPr>
              <a:t>在收到了对 </a:t>
            </a:r>
            <a:r>
              <a:rPr lang="en-US" altLang="zh-CN" sz="1600" b="1" dirty="0">
                <a:latin typeface="微软雅黑" panose="020B0503020204020204" pitchFamily="34" charset="-122"/>
                <a:ea typeface="微软雅黑" panose="020B0503020204020204" pitchFamily="34" charset="-122"/>
              </a:rPr>
              <a:t>M</a:t>
            </a:r>
            <a:r>
              <a:rPr lang="en-US" altLang="zh-CN" sz="1600" b="1" baseline="-25000" dirty="0">
                <a:latin typeface="微软雅黑" panose="020B0503020204020204" pitchFamily="34" charset="-122"/>
                <a:ea typeface="微软雅黑" panose="020B0503020204020204" pitchFamily="34" charset="-122"/>
              </a:rPr>
              <a:t>1</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的确认后，就再发送下一个分组  </a:t>
            </a:r>
            <a:r>
              <a:rPr lang="en-US" altLang="zh-CN" sz="1600" b="1" dirty="0">
                <a:latin typeface="微软雅黑" panose="020B0503020204020204" pitchFamily="34" charset="-122"/>
                <a:ea typeface="微软雅黑" panose="020B0503020204020204" pitchFamily="34" charset="-122"/>
              </a:rPr>
              <a:t>M</a:t>
            </a:r>
            <a:r>
              <a:rPr lang="en-US" altLang="zh-CN" sz="1600" b="1" baseline="-25000" dirty="0">
                <a:latin typeface="微软雅黑" panose="020B0503020204020204" pitchFamily="34" charset="-122"/>
                <a:ea typeface="微软雅黑" panose="020B0503020204020204" pitchFamily="34" charset="-122"/>
              </a:rPr>
              <a:t>2</a:t>
            </a:r>
            <a:r>
              <a:rPr lang="zh-CN" altLang="en-US"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grpSp>
        <p:nvGrpSpPr>
          <p:cNvPr id="67" name="Group 16"/>
          <p:cNvGrpSpPr/>
          <p:nvPr/>
        </p:nvGrpSpPr>
        <p:grpSpPr bwMode="auto">
          <a:xfrm>
            <a:off x="3104638" y="1519333"/>
            <a:ext cx="1365577" cy="578834"/>
            <a:chOff x="3439" y="3564"/>
            <a:chExt cx="1156" cy="490"/>
          </a:xfrm>
        </p:grpSpPr>
        <p:sp>
          <p:nvSpPr>
            <p:cNvPr id="68" name="Freeform 17"/>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0000FF"/>
                </a:solidFill>
                <a:latin typeface="微软雅黑" panose="020B0503020204020204" pitchFamily="34" charset="-122"/>
                <a:ea typeface="微软雅黑" panose="020B0503020204020204" pitchFamily="34" charset="-122"/>
              </a:endParaRPr>
            </a:p>
          </p:txBody>
        </p:sp>
        <p:sp>
          <p:nvSpPr>
            <p:cNvPr id="69" name="AutoShape 18"/>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0000FF"/>
                </a:solidFill>
                <a:latin typeface="微软雅黑" panose="020B0503020204020204" pitchFamily="34" charset="-122"/>
                <a:ea typeface="微软雅黑" panose="020B0503020204020204" pitchFamily="34" charset="-122"/>
              </a:endParaRPr>
            </a:p>
          </p:txBody>
        </p:sp>
        <p:sp>
          <p:nvSpPr>
            <p:cNvPr id="70" name="Rectangle 19"/>
            <p:cNvSpPr>
              <a:spLocks noChangeArrowheads="1"/>
            </p:cNvSpPr>
            <p:nvPr/>
          </p:nvSpPr>
          <p:spPr bwMode="auto">
            <a:xfrm rot="540000">
              <a:off x="3620" y="3648"/>
              <a:ext cx="373" cy="2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anose="020B0503020204020204" pitchFamily="34" charset="-122"/>
                  <a:ea typeface="微软雅黑" panose="020B0503020204020204" pitchFamily="34" charset="-122"/>
                </a:rPr>
                <a:t>M</a:t>
              </a:r>
              <a:r>
                <a:rPr lang="en-US" altLang="zh-CN" sz="1400" b="1" baseline="-25000" dirty="0">
                  <a:solidFill>
                    <a:srgbClr val="0000FF"/>
                  </a:solidFill>
                  <a:latin typeface="微软雅黑" panose="020B0503020204020204" pitchFamily="34" charset="-122"/>
                  <a:ea typeface="微软雅黑" panose="020B0503020204020204" pitchFamily="34" charset="-122"/>
                </a:rPr>
                <a:t>1</a:t>
              </a:r>
              <a:endParaRPr lang="en-US" altLang="zh-CN" sz="1400" b="1" baseline="-25000" dirty="0">
                <a:solidFill>
                  <a:srgbClr val="0000FF"/>
                </a:solidFill>
                <a:latin typeface="微软雅黑" panose="020B0503020204020204" pitchFamily="34" charset="-122"/>
                <a:ea typeface="微软雅黑" panose="020B0503020204020204" pitchFamily="34" charset="-122"/>
              </a:endParaRPr>
            </a:p>
          </p:txBody>
        </p:sp>
      </p:grpSp>
      <p:grpSp>
        <p:nvGrpSpPr>
          <p:cNvPr id="71" name="Group 20"/>
          <p:cNvGrpSpPr/>
          <p:nvPr/>
        </p:nvGrpSpPr>
        <p:grpSpPr bwMode="auto">
          <a:xfrm>
            <a:off x="3103457" y="2504533"/>
            <a:ext cx="1365577" cy="578834"/>
            <a:chOff x="3439" y="3564"/>
            <a:chExt cx="1156" cy="490"/>
          </a:xfrm>
        </p:grpSpPr>
        <p:sp>
          <p:nvSpPr>
            <p:cNvPr id="72" name="Freeform 21"/>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0000FF"/>
                </a:solidFill>
                <a:latin typeface="微软雅黑" panose="020B0503020204020204" pitchFamily="34" charset="-122"/>
                <a:ea typeface="微软雅黑" panose="020B0503020204020204" pitchFamily="34" charset="-122"/>
              </a:endParaRPr>
            </a:p>
          </p:txBody>
        </p:sp>
        <p:sp>
          <p:nvSpPr>
            <p:cNvPr id="73" name="AutoShape 22"/>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0000FF"/>
                </a:solidFill>
                <a:latin typeface="微软雅黑" panose="020B0503020204020204" pitchFamily="34" charset="-122"/>
                <a:ea typeface="微软雅黑" panose="020B0503020204020204" pitchFamily="34" charset="-122"/>
              </a:endParaRPr>
            </a:p>
          </p:txBody>
        </p:sp>
        <p:sp>
          <p:nvSpPr>
            <p:cNvPr id="74" name="Rectangle 23"/>
            <p:cNvSpPr>
              <a:spLocks noChangeArrowheads="1"/>
            </p:cNvSpPr>
            <p:nvPr/>
          </p:nvSpPr>
          <p:spPr bwMode="auto">
            <a:xfrm rot="540000">
              <a:off x="3620" y="3648"/>
              <a:ext cx="373" cy="2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anose="020B0503020204020204" pitchFamily="34" charset="-122"/>
                  <a:ea typeface="微软雅黑" panose="020B0503020204020204" pitchFamily="34" charset="-122"/>
                </a:rPr>
                <a:t>M</a:t>
              </a:r>
              <a:r>
                <a:rPr lang="en-US" altLang="zh-CN" sz="1400" b="1" baseline="-25000" dirty="0">
                  <a:solidFill>
                    <a:srgbClr val="0000FF"/>
                  </a:solidFill>
                  <a:latin typeface="微软雅黑" panose="020B0503020204020204" pitchFamily="34" charset="-122"/>
                  <a:ea typeface="微软雅黑" panose="020B0503020204020204" pitchFamily="34" charset="-122"/>
                </a:rPr>
                <a:t>2</a:t>
              </a:r>
              <a:endParaRPr lang="en-US" altLang="zh-CN" sz="1400" b="1" baseline="-25000" dirty="0">
                <a:solidFill>
                  <a:srgbClr val="0000FF"/>
                </a:solidFill>
                <a:latin typeface="微软雅黑" panose="020B0503020204020204" pitchFamily="34" charset="-122"/>
                <a:ea typeface="微软雅黑" panose="020B0503020204020204" pitchFamily="34" charset="-122"/>
              </a:endParaRPr>
            </a:p>
          </p:txBody>
        </p:sp>
      </p:grpSp>
      <p:grpSp>
        <p:nvGrpSpPr>
          <p:cNvPr id="75" name="Group 25"/>
          <p:cNvGrpSpPr/>
          <p:nvPr/>
        </p:nvGrpSpPr>
        <p:grpSpPr bwMode="auto">
          <a:xfrm>
            <a:off x="3092825" y="2060368"/>
            <a:ext cx="1390385" cy="367382"/>
            <a:chOff x="2012" y="2305"/>
            <a:chExt cx="1177" cy="311"/>
          </a:xfrm>
        </p:grpSpPr>
        <p:sp>
          <p:nvSpPr>
            <p:cNvPr id="76" name="Line 26"/>
            <p:cNvSpPr>
              <a:spLocks noChangeShapeType="1"/>
            </p:cNvSpPr>
            <p:nvPr/>
          </p:nvSpPr>
          <p:spPr bwMode="auto">
            <a:xfrm flipH="1">
              <a:off x="2012" y="2415"/>
              <a:ext cx="1177" cy="201"/>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anose="020B0503020204020204" pitchFamily="34" charset="-122"/>
                <a:ea typeface="微软雅黑" panose="020B0503020204020204" pitchFamily="34" charset="-122"/>
              </a:endParaRPr>
            </a:p>
          </p:txBody>
        </p:sp>
        <p:sp>
          <p:nvSpPr>
            <p:cNvPr id="77" name="Text Box 27"/>
            <p:cNvSpPr txBox="1">
              <a:spLocks noChangeArrowheads="1"/>
            </p:cNvSpPr>
            <p:nvPr/>
          </p:nvSpPr>
          <p:spPr bwMode="auto">
            <a:xfrm rot="21169770">
              <a:off x="2159" y="2305"/>
              <a:ext cx="583"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400" b="1" dirty="0">
                  <a:latin typeface="微软雅黑" panose="020B0503020204020204" pitchFamily="34" charset="-122"/>
                  <a:ea typeface="微软雅黑" panose="020B0503020204020204" pitchFamily="34" charset="-122"/>
                </a:rPr>
                <a:t>ACK </a:t>
              </a:r>
              <a:r>
                <a:rPr kumimoji="0" lang="en-US" altLang="zh-CN" sz="1400" b="1" baseline="-25000" dirty="0">
                  <a:latin typeface="微软雅黑" panose="020B0503020204020204" pitchFamily="34" charset="-122"/>
                  <a:ea typeface="微软雅黑" panose="020B0503020204020204" pitchFamily="34" charset="-122"/>
                </a:rPr>
                <a:t>1</a:t>
              </a:r>
              <a:endParaRPr kumimoji="0" lang="en-US" altLang="zh-CN" sz="1400" b="1" baseline="-25000" dirty="0">
                <a:latin typeface="微软雅黑" panose="020B0503020204020204" pitchFamily="34" charset="-122"/>
                <a:ea typeface="微软雅黑" panose="020B0503020204020204" pitchFamily="34" charset="-122"/>
              </a:endParaRPr>
            </a:p>
          </p:txBody>
        </p:sp>
      </p:grpSp>
      <p:grpSp>
        <p:nvGrpSpPr>
          <p:cNvPr id="78" name="Group 28"/>
          <p:cNvGrpSpPr/>
          <p:nvPr/>
        </p:nvGrpSpPr>
        <p:grpSpPr bwMode="auto">
          <a:xfrm>
            <a:off x="3083375" y="3089273"/>
            <a:ext cx="1390385" cy="373289"/>
            <a:chOff x="2012" y="2300"/>
            <a:chExt cx="1177" cy="316"/>
          </a:xfrm>
        </p:grpSpPr>
        <p:sp>
          <p:nvSpPr>
            <p:cNvPr id="79" name="Line 29"/>
            <p:cNvSpPr>
              <a:spLocks noChangeShapeType="1"/>
            </p:cNvSpPr>
            <p:nvPr/>
          </p:nvSpPr>
          <p:spPr bwMode="auto">
            <a:xfrm flipH="1">
              <a:off x="2012" y="2415"/>
              <a:ext cx="1177" cy="201"/>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anose="020B0503020204020204" pitchFamily="34" charset="-122"/>
                <a:ea typeface="微软雅黑" panose="020B0503020204020204" pitchFamily="34" charset="-122"/>
              </a:endParaRPr>
            </a:p>
          </p:txBody>
        </p:sp>
        <p:sp>
          <p:nvSpPr>
            <p:cNvPr id="80" name="Text Box 30"/>
            <p:cNvSpPr txBox="1">
              <a:spLocks noChangeArrowheads="1"/>
            </p:cNvSpPr>
            <p:nvPr/>
          </p:nvSpPr>
          <p:spPr bwMode="auto">
            <a:xfrm rot="21169770">
              <a:off x="2167" y="2300"/>
              <a:ext cx="583"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400" b="1" dirty="0">
                  <a:latin typeface="微软雅黑" panose="020B0503020204020204" pitchFamily="34" charset="-122"/>
                  <a:ea typeface="微软雅黑" panose="020B0503020204020204" pitchFamily="34" charset="-122"/>
                </a:rPr>
                <a:t>ACK </a:t>
              </a:r>
              <a:r>
                <a:rPr kumimoji="0" lang="en-US" altLang="zh-CN" sz="1400" b="1" baseline="-25000" dirty="0">
                  <a:latin typeface="微软雅黑" panose="020B0503020204020204" pitchFamily="34" charset="-122"/>
                  <a:ea typeface="微软雅黑" panose="020B0503020204020204" pitchFamily="34" charset="-122"/>
                </a:rPr>
                <a:t>2</a:t>
              </a:r>
              <a:endParaRPr kumimoji="0" lang="en-US" altLang="zh-CN" sz="1400" b="1" baseline="-25000" dirty="0">
                <a:latin typeface="微软雅黑" panose="020B0503020204020204" pitchFamily="34" charset="-122"/>
                <a:ea typeface="微软雅黑" panose="020B0503020204020204" pitchFamily="34" charset="-122"/>
              </a:endParaRPr>
            </a:p>
          </p:txBody>
        </p:sp>
      </p:grpSp>
      <p:grpSp>
        <p:nvGrpSpPr>
          <p:cNvPr id="81" name="Group 33"/>
          <p:cNvGrpSpPr/>
          <p:nvPr/>
        </p:nvGrpSpPr>
        <p:grpSpPr bwMode="auto">
          <a:xfrm>
            <a:off x="1242917" y="1793397"/>
            <a:ext cx="1741229" cy="523313"/>
            <a:chOff x="446" y="1800"/>
            <a:chExt cx="1474" cy="443"/>
          </a:xfrm>
        </p:grpSpPr>
        <p:sp>
          <p:nvSpPr>
            <p:cNvPr id="82" name="Text Box 31"/>
            <p:cNvSpPr txBox="1">
              <a:spLocks noChangeArrowheads="1"/>
            </p:cNvSpPr>
            <p:nvPr/>
          </p:nvSpPr>
          <p:spPr bwMode="auto">
            <a:xfrm>
              <a:off x="446" y="1800"/>
              <a:ext cx="994"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dirty="0">
                  <a:solidFill>
                    <a:srgbClr val="CC00CC"/>
                  </a:solidFill>
                  <a:latin typeface="微软雅黑" panose="020B0503020204020204" pitchFamily="34" charset="-122"/>
                  <a:ea typeface="微软雅黑" panose="020B0503020204020204" pitchFamily="34" charset="-122"/>
                </a:rPr>
                <a:t>停止发送，等待 </a:t>
              </a:r>
              <a:r>
                <a:rPr lang="en-US" altLang="zh-CN" sz="1400" b="1" dirty="0">
                  <a:solidFill>
                    <a:srgbClr val="CC00CC"/>
                  </a:solidFill>
                  <a:latin typeface="微软雅黑" panose="020B0503020204020204" pitchFamily="34" charset="-122"/>
                  <a:ea typeface="微软雅黑" panose="020B0503020204020204" pitchFamily="34" charset="-122"/>
                </a:rPr>
                <a:t>ACK</a:t>
              </a:r>
              <a:endParaRPr lang="en-US" altLang="zh-CN" sz="1400" b="1" dirty="0">
                <a:solidFill>
                  <a:srgbClr val="CC00CC"/>
                </a:solidFill>
                <a:latin typeface="微软雅黑" panose="020B0503020204020204" pitchFamily="34" charset="-122"/>
                <a:ea typeface="微软雅黑" panose="020B0503020204020204" pitchFamily="34" charset="-122"/>
              </a:endParaRPr>
            </a:p>
          </p:txBody>
        </p:sp>
        <p:sp>
          <p:nvSpPr>
            <p:cNvPr id="83" name="Line 32"/>
            <p:cNvSpPr>
              <a:spLocks noChangeShapeType="1"/>
            </p:cNvSpPr>
            <p:nvPr/>
          </p:nvSpPr>
          <p:spPr bwMode="auto">
            <a:xfrm>
              <a:off x="1296" y="1920"/>
              <a:ext cx="624" cy="0"/>
            </a:xfrm>
            <a:prstGeom prst="line">
              <a:avLst/>
            </a:prstGeom>
            <a:noFill/>
            <a:ln w="28575">
              <a:solidFill>
                <a:srgbClr val="CC00CC"/>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latin typeface="微软雅黑" panose="020B0503020204020204" pitchFamily="34" charset="-122"/>
                <a:ea typeface="微软雅黑" panose="020B0503020204020204" pitchFamily="34" charset="-122"/>
              </a:endParaRPr>
            </a:p>
          </p:txBody>
        </p:sp>
      </p:grpSp>
      <p:grpSp>
        <p:nvGrpSpPr>
          <p:cNvPr id="84" name="Group 37"/>
          <p:cNvGrpSpPr/>
          <p:nvPr/>
        </p:nvGrpSpPr>
        <p:grpSpPr bwMode="auto">
          <a:xfrm>
            <a:off x="1242917" y="2345511"/>
            <a:ext cx="1741229" cy="523313"/>
            <a:chOff x="446" y="2304"/>
            <a:chExt cx="1474" cy="443"/>
          </a:xfrm>
        </p:grpSpPr>
        <p:sp>
          <p:nvSpPr>
            <p:cNvPr id="85" name="Text Box 35"/>
            <p:cNvSpPr txBox="1">
              <a:spLocks noChangeArrowheads="1"/>
            </p:cNvSpPr>
            <p:nvPr/>
          </p:nvSpPr>
          <p:spPr bwMode="auto">
            <a:xfrm>
              <a:off x="446" y="2304"/>
              <a:ext cx="1114"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dirty="0">
                  <a:solidFill>
                    <a:srgbClr val="0000CC"/>
                  </a:solidFill>
                  <a:latin typeface="微软雅黑" panose="020B0503020204020204" pitchFamily="34" charset="-122"/>
                  <a:ea typeface="微软雅黑" panose="020B0503020204020204" pitchFamily="34" charset="-122"/>
                </a:rPr>
                <a:t>收到 </a:t>
              </a:r>
              <a:r>
                <a:rPr lang="en-US" altLang="zh-CN" sz="1400" b="1" dirty="0">
                  <a:solidFill>
                    <a:srgbClr val="0000CC"/>
                  </a:solidFill>
                  <a:latin typeface="微软雅黑" panose="020B0503020204020204" pitchFamily="34" charset="-122"/>
                  <a:ea typeface="微软雅黑" panose="020B0503020204020204" pitchFamily="34" charset="-122"/>
                </a:rPr>
                <a:t>ACK</a:t>
              </a:r>
              <a:r>
                <a:rPr lang="zh-CN" altLang="en-US" sz="1400" b="1" dirty="0">
                  <a:solidFill>
                    <a:srgbClr val="0000CC"/>
                  </a:solidFill>
                  <a:latin typeface="微软雅黑" panose="020B0503020204020204" pitchFamily="34" charset="-122"/>
                  <a:ea typeface="微软雅黑" panose="020B0503020204020204" pitchFamily="34" charset="-122"/>
                </a:rPr>
                <a:t>，继续发送</a:t>
              </a:r>
              <a:endParaRPr lang="zh-CN" altLang="en-US" sz="1400" b="1" dirty="0">
                <a:solidFill>
                  <a:srgbClr val="0000CC"/>
                </a:solidFill>
                <a:latin typeface="微软雅黑" panose="020B0503020204020204" pitchFamily="34" charset="-122"/>
                <a:ea typeface="微软雅黑" panose="020B0503020204020204" pitchFamily="34" charset="-122"/>
              </a:endParaRPr>
            </a:p>
          </p:txBody>
        </p:sp>
        <p:sp>
          <p:nvSpPr>
            <p:cNvPr id="86" name="Line 36"/>
            <p:cNvSpPr>
              <a:spLocks noChangeShapeType="1"/>
            </p:cNvSpPr>
            <p:nvPr/>
          </p:nvSpPr>
          <p:spPr bwMode="auto">
            <a:xfrm>
              <a:off x="1296" y="2448"/>
              <a:ext cx="624" cy="0"/>
            </a:xfrm>
            <a:prstGeom prst="line">
              <a:avLst/>
            </a:prstGeom>
            <a:noFill/>
            <a:ln w="28575">
              <a:solidFill>
                <a:srgbClr val="0000CC"/>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latin typeface="微软雅黑" panose="020B0503020204020204" pitchFamily="34" charset="-122"/>
                <a:ea typeface="微软雅黑" panose="020B0503020204020204" pitchFamily="34" charset="-122"/>
              </a:endParaRPr>
            </a:p>
          </p:txBody>
        </p:sp>
      </p:grpSp>
      <p:sp>
        <p:nvSpPr>
          <p:cNvPr id="87" name="TextBox 86"/>
          <p:cNvSpPr txBox="1"/>
          <p:nvPr/>
        </p:nvSpPr>
        <p:spPr>
          <a:xfrm>
            <a:off x="4451070" y="2011849"/>
            <a:ext cx="866339" cy="311621"/>
          </a:xfrm>
          <a:prstGeom prst="rect">
            <a:avLst/>
          </a:prstGeom>
          <a:noFill/>
        </p:spPr>
        <p:txBody>
          <a:bodyPr wrap="none" lIns="91436" tIns="45718" rIns="91436" bIns="45718" rtlCol="0">
            <a:spAutoFit/>
          </a:bodyPr>
          <a:lstStyle/>
          <a:p>
            <a:pPr defTabSz="762000" eaLnBrk="0" hangingPunct="0"/>
            <a:r>
              <a:rPr lang="zh-CN" altLang="en-US" sz="1400" b="1" dirty="0">
                <a:solidFill>
                  <a:srgbClr val="0000FF"/>
                </a:solidFill>
                <a:latin typeface="微软雅黑" panose="020B0503020204020204" pitchFamily="34" charset="-122"/>
                <a:ea typeface="微软雅黑" panose="020B0503020204020204" pitchFamily="34" charset="-122"/>
              </a:rPr>
              <a:t>确认 </a:t>
            </a:r>
            <a:r>
              <a:rPr lang="en-US" altLang="zh-CN" sz="1400" b="1" dirty="0">
                <a:solidFill>
                  <a:srgbClr val="0000FF"/>
                </a:solidFill>
                <a:latin typeface="微软雅黑" panose="020B0503020204020204" pitchFamily="34" charset="-122"/>
                <a:ea typeface="微软雅黑" panose="020B0503020204020204" pitchFamily="34" charset="-122"/>
              </a:rPr>
              <a:t>M</a:t>
            </a:r>
            <a:r>
              <a:rPr lang="en-US" altLang="zh-CN" sz="1400" b="1" baseline="-25000" dirty="0">
                <a:solidFill>
                  <a:srgbClr val="0000FF"/>
                </a:solidFill>
                <a:latin typeface="微软雅黑" panose="020B0503020204020204" pitchFamily="34" charset="-122"/>
                <a:ea typeface="微软雅黑" panose="020B0503020204020204" pitchFamily="34" charset="-122"/>
              </a:rPr>
              <a:t>1</a:t>
            </a:r>
            <a:endParaRPr lang="en-US" altLang="zh-CN" sz="1400" b="1" baseline="-25000" dirty="0">
              <a:solidFill>
                <a:srgbClr val="0000FF"/>
              </a:solidFill>
              <a:latin typeface="微软雅黑" panose="020B0503020204020204" pitchFamily="34" charset="-122"/>
              <a:ea typeface="微软雅黑" panose="020B0503020204020204" pitchFamily="34" charset="-122"/>
            </a:endParaRPr>
          </a:p>
        </p:txBody>
      </p:sp>
      <p:sp>
        <p:nvSpPr>
          <p:cNvPr id="88" name="TextBox 87"/>
          <p:cNvSpPr txBox="1"/>
          <p:nvPr/>
        </p:nvSpPr>
        <p:spPr>
          <a:xfrm>
            <a:off x="4451070" y="3000310"/>
            <a:ext cx="866339" cy="311621"/>
          </a:xfrm>
          <a:prstGeom prst="rect">
            <a:avLst/>
          </a:prstGeom>
          <a:noFill/>
        </p:spPr>
        <p:txBody>
          <a:bodyPr wrap="none" lIns="91436" tIns="45718" rIns="91436" bIns="45718" rtlCol="0">
            <a:spAutoFit/>
          </a:bodyPr>
          <a:lstStyle/>
          <a:p>
            <a:r>
              <a:rPr lang="zh-CN" altLang="en-US" sz="1400" b="1" dirty="0">
                <a:solidFill>
                  <a:srgbClr val="0000FF"/>
                </a:solidFill>
                <a:latin typeface="微软雅黑" panose="020B0503020204020204" pitchFamily="34" charset="-122"/>
                <a:ea typeface="微软雅黑" panose="020B0503020204020204" pitchFamily="34" charset="-122"/>
              </a:rPr>
              <a:t>确认 </a:t>
            </a:r>
            <a:r>
              <a:rPr lang="en-US" altLang="zh-CN" sz="1400" b="1" dirty="0">
                <a:solidFill>
                  <a:srgbClr val="0000FF"/>
                </a:solidFill>
                <a:latin typeface="微软雅黑" panose="020B0503020204020204" pitchFamily="34" charset="-122"/>
                <a:ea typeface="微软雅黑" panose="020B0503020204020204" pitchFamily="34" charset="-122"/>
              </a:rPr>
              <a:t>M</a:t>
            </a:r>
            <a:r>
              <a:rPr lang="en-US" altLang="zh-CN" sz="1400" b="1" baseline="-25000" dirty="0">
                <a:solidFill>
                  <a:srgbClr val="0000FF"/>
                </a:solidFill>
                <a:latin typeface="微软雅黑" panose="020B0503020204020204" pitchFamily="34" charset="-122"/>
                <a:ea typeface="微软雅黑" panose="020B0503020204020204" pitchFamily="34" charset="-122"/>
              </a:rPr>
              <a:t>2</a:t>
            </a:r>
            <a:endParaRPr lang="zh-CN" altLang="en-US" sz="1400" b="1" baseline="-25000" dirty="0">
              <a:solidFill>
                <a:srgbClr val="0000FF"/>
              </a:solidFill>
              <a:latin typeface="微软雅黑" panose="020B0503020204020204" pitchFamily="34" charset="-122"/>
              <a:ea typeface="微软雅黑" panose="020B0503020204020204" pitchFamily="34" charset="-122"/>
            </a:endParaRPr>
          </a:p>
        </p:txBody>
      </p:sp>
      <p:grpSp>
        <p:nvGrpSpPr>
          <p:cNvPr id="89" name="组合 88"/>
          <p:cNvGrpSpPr/>
          <p:nvPr/>
        </p:nvGrpSpPr>
        <p:grpSpPr>
          <a:xfrm>
            <a:off x="2822659" y="1420105"/>
            <a:ext cx="1930174" cy="2673908"/>
            <a:chOff x="3674443" y="2912516"/>
            <a:chExt cx="2593890" cy="3593374"/>
          </a:xfrm>
        </p:grpSpPr>
        <p:sp>
          <p:nvSpPr>
            <p:cNvPr id="90" name="Line 4"/>
            <p:cNvSpPr>
              <a:spLocks noChangeShapeType="1"/>
            </p:cNvSpPr>
            <p:nvPr/>
          </p:nvSpPr>
          <p:spPr bwMode="auto">
            <a:xfrm>
              <a:off x="4055098" y="2912516"/>
              <a:ext cx="0" cy="317976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anose="020B0503020204020204" pitchFamily="34" charset="-122"/>
                <a:ea typeface="微软雅黑" panose="020B0503020204020204" pitchFamily="34" charset="-122"/>
              </a:endParaRPr>
            </a:p>
          </p:txBody>
        </p:sp>
        <p:sp>
          <p:nvSpPr>
            <p:cNvPr id="91" name="Line 5"/>
            <p:cNvSpPr>
              <a:spLocks noChangeShapeType="1"/>
            </p:cNvSpPr>
            <p:nvPr/>
          </p:nvSpPr>
          <p:spPr bwMode="auto">
            <a:xfrm>
              <a:off x="5885232" y="2912516"/>
              <a:ext cx="0" cy="316071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anose="020B0503020204020204" pitchFamily="34" charset="-122"/>
                <a:ea typeface="微软雅黑" panose="020B0503020204020204" pitchFamily="34" charset="-122"/>
              </a:endParaRPr>
            </a:p>
          </p:txBody>
        </p:sp>
        <p:sp>
          <p:nvSpPr>
            <p:cNvPr id="92" name="TextBox 91"/>
            <p:cNvSpPr txBox="1"/>
            <p:nvPr/>
          </p:nvSpPr>
          <p:spPr>
            <a:xfrm>
              <a:off x="5537622" y="6092279"/>
              <a:ext cx="730711" cy="413611"/>
            </a:xfrm>
            <a:prstGeom prst="rect">
              <a:avLst/>
            </a:prstGeom>
            <a:noFill/>
          </p:spPr>
          <p:txBody>
            <a:bodyPr wrap="none" rtlCol="0">
              <a:spAutoFit/>
            </a:bodyPr>
            <a:lstStyle/>
            <a:p>
              <a:r>
                <a:rPr lang="zh-CN" altLang="en-US" sz="1400" b="1" dirty="0">
                  <a:latin typeface="微软雅黑" panose="020B0503020204020204" pitchFamily="34" charset="-122"/>
                  <a:ea typeface="微软雅黑" panose="020B0503020204020204" pitchFamily="34" charset="-122"/>
                </a:rPr>
                <a:t>时间</a:t>
              </a:r>
              <a:endParaRPr lang="zh-CN" altLang="en-US" sz="1400" b="1" dirty="0">
                <a:latin typeface="微软雅黑" panose="020B0503020204020204" pitchFamily="34" charset="-122"/>
                <a:ea typeface="微软雅黑" panose="020B0503020204020204" pitchFamily="34" charset="-122"/>
              </a:endParaRPr>
            </a:p>
          </p:txBody>
        </p:sp>
        <p:sp>
          <p:nvSpPr>
            <p:cNvPr id="93" name="TextBox 92"/>
            <p:cNvSpPr txBox="1"/>
            <p:nvPr/>
          </p:nvSpPr>
          <p:spPr>
            <a:xfrm>
              <a:off x="3674443" y="6092279"/>
              <a:ext cx="730711" cy="413611"/>
            </a:xfrm>
            <a:prstGeom prst="rect">
              <a:avLst/>
            </a:prstGeom>
            <a:noFill/>
          </p:spPr>
          <p:txBody>
            <a:bodyPr wrap="none" rtlCol="0">
              <a:spAutoFit/>
            </a:bodyPr>
            <a:lstStyle/>
            <a:p>
              <a:r>
                <a:rPr lang="zh-CN" altLang="en-US" sz="1400" b="1" dirty="0">
                  <a:latin typeface="微软雅黑" panose="020B0503020204020204" pitchFamily="34" charset="-122"/>
                  <a:ea typeface="微软雅黑" panose="020B0503020204020204" pitchFamily="34" charset="-122"/>
                </a:rPr>
                <a:t>时间</a:t>
              </a:r>
              <a:endParaRPr lang="zh-CN" altLang="en-US" sz="1400" b="1" dirty="0">
                <a:latin typeface="微软雅黑" panose="020B0503020204020204" pitchFamily="34" charset="-122"/>
                <a:ea typeface="微软雅黑" panose="020B0503020204020204" pitchFamily="34" charset="-122"/>
              </a:endParaRPr>
            </a:p>
          </p:txBody>
        </p:sp>
      </p:grpSp>
      <p:grpSp>
        <p:nvGrpSpPr>
          <p:cNvPr id="33" name="Group 33"/>
          <p:cNvGrpSpPr/>
          <p:nvPr/>
        </p:nvGrpSpPr>
        <p:grpSpPr bwMode="auto">
          <a:xfrm>
            <a:off x="1242917" y="2789321"/>
            <a:ext cx="1741229" cy="523313"/>
            <a:chOff x="446" y="1800"/>
            <a:chExt cx="1474" cy="443"/>
          </a:xfrm>
        </p:grpSpPr>
        <p:sp>
          <p:nvSpPr>
            <p:cNvPr id="34" name="Text Box 31"/>
            <p:cNvSpPr txBox="1">
              <a:spLocks noChangeArrowheads="1"/>
            </p:cNvSpPr>
            <p:nvPr/>
          </p:nvSpPr>
          <p:spPr bwMode="auto">
            <a:xfrm>
              <a:off x="446" y="1800"/>
              <a:ext cx="994"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dirty="0">
                  <a:solidFill>
                    <a:srgbClr val="CC00CC"/>
                  </a:solidFill>
                  <a:latin typeface="微软雅黑" panose="020B0503020204020204" pitchFamily="34" charset="-122"/>
                  <a:ea typeface="微软雅黑" panose="020B0503020204020204" pitchFamily="34" charset="-122"/>
                </a:rPr>
                <a:t>停止发送，等待 </a:t>
              </a:r>
              <a:r>
                <a:rPr lang="en-US" altLang="zh-CN" sz="1400" b="1" dirty="0">
                  <a:solidFill>
                    <a:srgbClr val="CC00CC"/>
                  </a:solidFill>
                  <a:latin typeface="微软雅黑" panose="020B0503020204020204" pitchFamily="34" charset="-122"/>
                  <a:ea typeface="微软雅黑" panose="020B0503020204020204" pitchFamily="34" charset="-122"/>
                </a:rPr>
                <a:t>ACK</a:t>
              </a:r>
              <a:endParaRPr lang="en-US" altLang="zh-CN" sz="1400" b="1" dirty="0">
                <a:solidFill>
                  <a:srgbClr val="CC00CC"/>
                </a:solidFill>
                <a:latin typeface="微软雅黑" panose="020B0503020204020204" pitchFamily="34" charset="-122"/>
                <a:ea typeface="微软雅黑" panose="020B0503020204020204" pitchFamily="34" charset="-122"/>
              </a:endParaRPr>
            </a:p>
          </p:txBody>
        </p:sp>
        <p:sp>
          <p:nvSpPr>
            <p:cNvPr id="35" name="Line 32"/>
            <p:cNvSpPr>
              <a:spLocks noChangeShapeType="1"/>
            </p:cNvSpPr>
            <p:nvPr/>
          </p:nvSpPr>
          <p:spPr bwMode="auto">
            <a:xfrm>
              <a:off x="1296" y="1920"/>
              <a:ext cx="624" cy="0"/>
            </a:xfrm>
            <a:prstGeom prst="line">
              <a:avLst/>
            </a:prstGeom>
            <a:noFill/>
            <a:ln w="28575">
              <a:solidFill>
                <a:srgbClr val="CC00CC"/>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000"/>
                                  </p:stCondLst>
                                  <p:childTnLst>
                                    <p:set>
                                      <p:cBhvr>
                                        <p:cTn id="6" dur="1" fill="hold">
                                          <p:stCondLst>
                                            <p:cond delay="0"/>
                                          </p:stCondLst>
                                        </p:cTn>
                                        <p:tgtEl>
                                          <p:spTgt spid="67"/>
                                        </p:tgtEl>
                                        <p:attrNameLst>
                                          <p:attrName>style.visibility</p:attrName>
                                        </p:attrNameLst>
                                      </p:cBhvr>
                                      <p:to>
                                        <p:strVal val="visible"/>
                                      </p:to>
                                    </p:set>
                                    <p:animEffect transition="in" filter="wipe(left)">
                                      <p:cBhvr>
                                        <p:cTn id="7" dur="1000"/>
                                        <p:tgtEl>
                                          <p:spTgt spid="67"/>
                                        </p:tgtEl>
                                      </p:cBhvr>
                                    </p:animEffect>
                                  </p:childTnLst>
                                </p:cTn>
                              </p:par>
                            </p:childTnLst>
                          </p:cTn>
                        </p:par>
                        <p:par>
                          <p:cTn id="8" fill="hold">
                            <p:stCondLst>
                              <p:cond delay="3000"/>
                            </p:stCondLst>
                            <p:childTnLst>
                              <p:par>
                                <p:cTn id="9" presetID="22" presetClass="entr" presetSubtype="8" fill="hold" nodeType="afterEffect">
                                  <p:stCondLst>
                                    <p:cond delay="0"/>
                                  </p:stCondLst>
                                  <p:childTnLst>
                                    <p:set>
                                      <p:cBhvr>
                                        <p:cTn id="10" dur="1" fill="hold">
                                          <p:stCondLst>
                                            <p:cond delay="0"/>
                                          </p:stCondLst>
                                        </p:cTn>
                                        <p:tgtEl>
                                          <p:spTgt spid="81"/>
                                        </p:tgtEl>
                                        <p:attrNameLst>
                                          <p:attrName>style.visibility</p:attrName>
                                        </p:attrNameLst>
                                      </p:cBhvr>
                                      <p:to>
                                        <p:strVal val="visible"/>
                                      </p:to>
                                    </p:set>
                                    <p:animEffect transition="in" filter="wipe(left)">
                                      <p:cBhvr>
                                        <p:cTn id="11" dur="1000"/>
                                        <p:tgtEl>
                                          <p:spTgt spid="81"/>
                                        </p:tgtEl>
                                      </p:cBhvr>
                                    </p:animEffect>
                                  </p:childTnLst>
                                </p:cTn>
                              </p:par>
                            </p:childTnLst>
                          </p:cTn>
                        </p:par>
                        <p:par>
                          <p:cTn id="12" fill="hold">
                            <p:stCondLst>
                              <p:cond delay="4000"/>
                            </p:stCondLst>
                            <p:childTnLst>
                              <p:par>
                                <p:cTn id="13" presetID="1" presetClass="entr" presetSubtype="0" fill="hold" grpId="0" nodeType="afterEffect">
                                  <p:stCondLst>
                                    <p:cond delay="1000"/>
                                  </p:stCondLst>
                                  <p:childTnLst>
                                    <p:set>
                                      <p:cBhvr>
                                        <p:cTn id="14" dur="1" fill="hold">
                                          <p:stCondLst>
                                            <p:cond delay="999"/>
                                          </p:stCondLst>
                                        </p:cTn>
                                        <p:tgtEl>
                                          <p:spTgt spid="87"/>
                                        </p:tgtEl>
                                        <p:attrNameLst>
                                          <p:attrName>style.visibility</p:attrName>
                                        </p:attrNameLst>
                                      </p:cBhvr>
                                      <p:to>
                                        <p:strVal val="visible"/>
                                      </p:to>
                                    </p:set>
                                  </p:childTnLst>
                                </p:cTn>
                              </p:par>
                            </p:childTnLst>
                          </p:cTn>
                        </p:par>
                        <p:par>
                          <p:cTn id="15" fill="hold">
                            <p:stCondLst>
                              <p:cond delay="6000"/>
                            </p:stCondLst>
                            <p:childTnLst>
                              <p:par>
                                <p:cTn id="16" presetID="35" presetClass="emph" presetSubtype="0" repeatCount="3000" fill="hold" grpId="1" nodeType="afterEffect">
                                  <p:stCondLst>
                                    <p:cond delay="0"/>
                                  </p:stCondLst>
                                  <p:childTnLst>
                                    <p:anim calcmode="discrete" valueType="str">
                                      <p:cBhvr>
                                        <p:cTn id="17" dur="1000" fill="hold"/>
                                        <p:tgtEl>
                                          <p:spTgt spid="87"/>
                                        </p:tgtEl>
                                        <p:attrNameLst>
                                          <p:attrName>style.visibility</p:attrName>
                                        </p:attrNameLst>
                                      </p:cBhvr>
                                      <p:tavLst>
                                        <p:tav tm="0">
                                          <p:val>
                                            <p:strVal val="hidden"/>
                                          </p:val>
                                        </p:tav>
                                        <p:tav tm="50000">
                                          <p:val>
                                            <p:strVal val="visible"/>
                                          </p:val>
                                        </p:tav>
                                      </p:tavLst>
                                    </p:anim>
                                  </p:childTnLst>
                                </p:cTn>
                              </p:par>
                            </p:childTnLst>
                          </p:cTn>
                        </p:par>
                        <p:par>
                          <p:cTn id="18" fill="hold">
                            <p:stCondLst>
                              <p:cond delay="7000"/>
                            </p:stCondLst>
                            <p:childTnLst>
                              <p:par>
                                <p:cTn id="19" presetID="22" presetClass="entr" presetSubtype="2" fill="hold" nodeType="afterEffect">
                                  <p:stCondLst>
                                    <p:cond delay="1000"/>
                                  </p:stCondLst>
                                  <p:childTnLst>
                                    <p:set>
                                      <p:cBhvr>
                                        <p:cTn id="20" dur="1" fill="hold">
                                          <p:stCondLst>
                                            <p:cond delay="0"/>
                                          </p:stCondLst>
                                        </p:cTn>
                                        <p:tgtEl>
                                          <p:spTgt spid="75"/>
                                        </p:tgtEl>
                                        <p:attrNameLst>
                                          <p:attrName>style.visibility</p:attrName>
                                        </p:attrNameLst>
                                      </p:cBhvr>
                                      <p:to>
                                        <p:strVal val="visible"/>
                                      </p:to>
                                    </p:set>
                                    <p:animEffect transition="in" filter="wipe(right)">
                                      <p:cBhvr>
                                        <p:cTn id="21" dur="1000"/>
                                        <p:tgtEl>
                                          <p:spTgt spid="75"/>
                                        </p:tgtEl>
                                      </p:cBhvr>
                                    </p:animEffect>
                                  </p:childTnLst>
                                </p:cTn>
                              </p:par>
                            </p:childTnLst>
                          </p:cTn>
                        </p:par>
                        <p:par>
                          <p:cTn id="22" fill="hold">
                            <p:stCondLst>
                              <p:cond delay="9000"/>
                            </p:stCondLst>
                            <p:childTnLst>
                              <p:par>
                                <p:cTn id="23" presetID="22" presetClass="entr" presetSubtype="8" fill="hold" nodeType="afterEffect">
                                  <p:stCondLst>
                                    <p:cond delay="1000"/>
                                  </p:stCondLst>
                                  <p:childTnLst>
                                    <p:set>
                                      <p:cBhvr>
                                        <p:cTn id="24" dur="1" fill="hold">
                                          <p:stCondLst>
                                            <p:cond delay="0"/>
                                          </p:stCondLst>
                                        </p:cTn>
                                        <p:tgtEl>
                                          <p:spTgt spid="84"/>
                                        </p:tgtEl>
                                        <p:attrNameLst>
                                          <p:attrName>style.visibility</p:attrName>
                                        </p:attrNameLst>
                                      </p:cBhvr>
                                      <p:to>
                                        <p:strVal val="visible"/>
                                      </p:to>
                                    </p:set>
                                    <p:animEffect transition="in" filter="wipe(left)">
                                      <p:cBhvr>
                                        <p:cTn id="25" dur="1000"/>
                                        <p:tgtEl>
                                          <p:spTgt spid="84"/>
                                        </p:tgtEl>
                                      </p:cBhvr>
                                    </p:animEffect>
                                  </p:childTnLst>
                                </p:cTn>
                              </p:par>
                            </p:childTnLst>
                          </p:cTn>
                        </p:par>
                        <p:par>
                          <p:cTn id="26" fill="hold">
                            <p:stCondLst>
                              <p:cond delay="11000"/>
                            </p:stCondLst>
                            <p:childTnLst>
                              <p:par>
                                <p:cTn id="27" presetID="22" presetClass="entr" presetSubtype="8" fill="hold" nodeType="afterEffect">
                                  <p:stCondLst>
                                    <p:cond delay="1000"/>
                                  </p:stCondLst>
                                  <p:childTnLst>
                                    <p:set>
                                      <p:cBhvr>
                                        <p:cTn id="28" dur="1" fill="hold">
                                          <p:stCondLst>
                                            <p:cond delay="0"/>
                                          </p:stCondLst>
                                        </p:cTn>
                                        <p:tgtEl>
                                          <p:spTgt spid="71"/>
                                        </p:tgtEl>
                                        <p:attrNameLst>
                                          <p:attrName>style.visibility</p:attrName>
                                        </p:attrNameLst>
                                      </p:cBhvr>
                                      <p:to>
                                        <p:strVal val="visible"/>
                                      </p:to>
                                    </p:set>
                                    <p:animEffect transition="in" filter="wipe(left)">
                                      <p:cBhvr>
                                        <p:cTn id="29" dur="1000"/>
                                        <p:tgtEl>
                                          <p:spTgt spid="71"/>
                                        </p:tgtEl>
                                      </p:cBhvr>
                                    </p:animEffect>
                                  </p:childTnLst>
                                </p:cTn>
                              </p:par>
                            </p:childTnLst>
                          </p:cTn>
                        </p:par>
                        <p:par>
                          <p:cTn id="30" fill="hold">
                            <p:stCondLst>
                              <p:cond delay="13000"/>
                            </p:stCondLst>
                            <p:childTnLst>
                              <p:par>
                                <p:cTn id="31" presetID="22" presetClass="entr" presetSubtype="8" fill="hold"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left)">
                                      <p:cBhvr>
                                        <p:cTn id="33" dur="1000"/>
                                        <p:tgtEl>
                                          <p:spTgt spid="33"/>
                                        </p:tgtEl>
                                      </p:cBhvr>
                                    </p:animEffect>
                                  </p:childTnLst>
                                </p:cTn>
                              </p:par>
                            </p:childTnLst>
                          </p:cTn>
                        </p:par>
                        <p:par>
                          <p:cTn id="34" fill="hold">
                            <p:stCondLst>
                              <p:cond delay="14000"/>
                            </p:stCondLst>
                            <p:childTnLst>
                              <p:par>
                                <p:cTn id="35" presetID="1" presetClass="entr" presetSubtype="0" fill="hold" grpId="0" nodeType="afterEffect">
                                  <p:stCondLst>
                                    <p:cond delay="1000"/>
                                  </p:stCondLst>
                                  <p:childTnLst>
                                    <p:set>
                                      <p:cBhvr>
                                        <p:cTn id="36" dur="1" fill="hold">
                                          <p:stCondLst>
                                            <p:cond delay="0"/>
                                          </p:stCondLst>
                                        </p:cTn>
                                        <p:tgtEl>
                                          <p:spTgt spid="88"/>
                                        </p:tgtEl>
                                        <p:attrNameLst>
                                          <p:attrName>style.visibility</p:attrName>
                                        </p:attrNameLst>
                                      </p:cBhvr>
                                      <p:to>
                                        <p:strVal val="visible"/>
                                      </p:to>
                                    </p:set>
                                  </p:childTnLst>
                                </p:cTn>
                              </p:par>
                            </p:childTnLst>
                          </p:cTn>
                        </p:par>
                        <p:par>
                          <p:cTn id="37" fill="hold">
                            <p:stCondLst>
                              <p:cond delay="15000"/>
                            </p:stCondLst>
                            <p:childTnLst>
                              <p:par>
                                <p:cTn id="38" presetID="35" presetClass="emph" presetSubtype="0" repeatCount="3000" fill="hold" grpId="1" nodeType="afterEffect">
                                  <p:stCondLst>
                                    <p:cond delay="0"/>
                                  </p:stCondLst>
                                  <p:childTnLst>
                                    <p:anim calcmode="discrete" valueType="str">
                                      <p:cBhvr>
                                        <p:cTn id="39" dur="500" fill="hold"/>
                                        <p:tgtEl>
                                          <p:spTgt spid="88"/>
                                        </p:tgtEl>
                                        <p:attrNameLst>
                                          <p:attrName>style.visibility</p:attrName>
                                        </p:attrNameLst>
                                      </p:cBhvr>
                                      <p:tavLst>
                                        <p:tav tm="0">
                                          <p:val>
                                            <p:strVal val="hidden"/>
                                          </p:val>
                                        </p:tav>
                                        <p:tav tm="50000">
                                          <p:val>
                                            <p:strVal val="visible"/>
                                          </p:val>
                                        </p:tav>
                                      </p:tavLst>
                                    </p:anim>
                                  </p:childTnLst>
                                </p:cTn>
                              </p:par>
                            </p:childTnLst>
                          </p:cTn>
                        </p:par>
                        <p:par>
                          <p:cTn id="40" fill="hold">
                            <p:stCondLst>
                              <p:cond delay="15500"/>
                            </p:stCondLst>
                            <p:childTnLst>
                              <p:par>
                                <p:cTn id="41" presetID="22" presetClass="entr" presetSubtype="2" fill="hold" nodeType="afterEffect">
                                  <p:stCondLst>
                                    <p:cond delay="1000"/>
                                  </p:stCondLst>
                                  <p:childTnLst>
                                    <p:set>
                                      <p:cBhvr>
                                        <p:cTn id="42" dur="1" fill="hold">
                                          <p:stCondLst>
                                            <p:cond delay="0"/>
                                          </p:stCondLst>
                                        </p:cTn>
                                        <p:tgtEl>
                                          <p:spTgt spid="78"/>
                                        </p:tgtEl>
                                        <p:attrNameLst>
                                          <p:attrName>style.visibility</p:attrName>
                                        </p:attrNameLst>
                                      </p:cBhvr>
                                      <p:to>
                                        <p:strVal val="visible"/>
                                      </p:to>
                                    </p:set>
                                    <p:animEffect transition="in" filter="wipe(right)">
                                      <p:cBhvr>
                                        <p:cTn id="43" dur="1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7" grpId="1"/>
      <p:bldP spid="88" grpId="0"/>
      <p:bldP spid="88"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utoShape 5"/>
          <p:cNvSpPr>
            <a:spLocks noChangeArrowheads="1"/>
          </p:cNvSpPr>
          <p:nvPr/>
        </p:nvSpPr>
        <p:spPr bwMode="auto">
          <a:xfrm>
            <a:off x="556965" y="861925"/>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33" name="Rectangle 6"/>
          <p:cNvSpPr>
            <a:spLocks noChangeArrowheads="1"/>
          </p:cNvSpPr>
          <p:nvPr/>
        </p:nvSpPr>
        <p:spPr bwMode="auto">
          <a:xfrm>
            <a:off x="3821369" y="828713"/>
            <a:ext cx="15199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出现差错</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4" name="Rectangle 68"/>
          <p:cNvSpPr>
            <a:spLocks noChangeArrowheads="1"/>
          </p:cNvSpPr>
          <p:nvPr/>
        </p:nvSpPr>
        <p:spPr bwMode="auto">
          <a:xfrm>
            <a:off x="556895" y="1224915"/>
            <a:ext cx="5728335" cy="3552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42900" indent="-342900">
              <a:lnSpc>
                <a:spcPts val="30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在接收方 </a:t>
            </a:r>
            <a:r>
              <a:rPr lang="en-US" altLang="zh-CN" sz="2000" b="1" dirty="0">
                <a:latin typeface="微软雅黑" panose="020B0503020204020204" pitchFamily="34" charset="-122"/>
                <a:ea typeface="微软雅黑" panose="020B0503020204020204" pitchFamily="34" charset="-122"/>
              </a:rPr>
              <a:t>B </a:t>
            </a:r>
            <a:r>
              <a:rPr lang="zh-CN" altLang="en-US" sz="2000" b="1" dirty="0">
                <a:latin typeface="微软雅黑" panose="020B0503020204020204" pitchFamily="34" charset="-122"/>
                <a:ea typeface="微软雅黑" panose="020B0503020204020204" pitchFamily="34" charset="-122"/>
              </a:rPr>
              <a:t>会出现两种情况（</a:t>
            </a:r>
            <a:r>
              <a:rPr lang="en-US" altLang="zh-CN" sz="2000" b="1" dirty="0">
                <a:latin typeface="微软雅黑" panose="020B0503020204020204" pitchFamily="34" charset="-122"/>
                <a:ea typeface="微软雅黑" panose="020B0503020204020204" pitchFamily="34" charset="-122"/>
              </a:rPr>
              <a:t>B</a:t>
            </a:r>
            <a:r>
              <a:rPr lang="zh-CN" altLang="en-US" sz="2000" b="1" dirty="0">
                <a:latin typeface="微软雅黑" panose="020B0503020204020204" pitchFamily="34" charset="-122"/>
                <a:ea typeface="微软雅黑" panose="020B0503020204020204" pitchFamily="34" charset="-122"/>
              </a:rPr>
              <a:t>不发送信息）：</a:t>
            </a:r>
            <a:endParaRPr lang="zh-CN" altLang="en-US" sz="2000" b="1" dirty="0">
              <a:latin typeface="微软雅黑" panose="020B0503020204020204" pitchFamily="34" charset="-122"/>
              <a:ea typeface="微软雅黑" panose="020B0503020204020204" pitchFamily="34" charset="-122"/>
            </a:endParaRPr>
          </a:p>
          <a:p>
            <a:pPr marL="633730" indent="-342900">
              <a:lnSpc>
                <a:spcPts val="3000"/>
              </a:lnSpc>
              <a:buClr>
                <a:srgbClr val="7030A0"/>
              </a:buClr>
              <a:buFont typeface="+mj-lt"/>
              <a:buAutoNum type="arabicPeriod"/>
            </a:pPr>
            <a:r>
              <a:rPr lang="en-US" altLang="zh-CN" sz="2000" b="1" dirty="0">
                <a:solidFill>
                  <a:srgbClr val="0000FF"/>
                </a:solidFill>
                <a:latin typeface="微软雅黑" panose="020B0503020204020204" pitchFamily="34" charset="-122"/>
                <a:ea typeface="微软雅黑" panose="020B0503020204020204" pitchFamily="34" charset="-122"/>
              </a:rPr>
              <a:t>B </a:t>
            </a:r>
            <a:r>
              <a:rPr lang="zh-CN" altLang="en-US" sz="2000" b="1" dirty="0">
                <a:solidFill>
                  <a:srgbClr val="0000FF"/>
                </a:solidFill>
                <a:latin typeface="微软雅黑" panose="020B0503020204020204" pitchFamily="34" charset="-122"/>
                <a:ea typeface="微软雅黑" panose="020B0503020204020204" pitchFamily="34" charset="-122"/>
              </a:rPr>
              <a:t>接收 </a:t>
            </a:r>
            <a:r>
              <a:rPr lang="en-US" altLang="zh-CN" sz="2000" b="1" dirty="0">
                <a:solidFill>
                  <a:srgbClr val="0000FF"/>
                </a:solidFill>
                <a:latin typeface="微软雅黑" panose="020B0503020204020204" pitchFamily="34" charset="-122"/>
                <a:ea typeface="微软雅黑" panose="020B0503020204020204" pitchFamily="34" charset="-122"/>
              </a:rPr>
              <a:t>M</a:t>
            </a:r>
            <a:r>
              <a:rPr lang="en-US" altLang="zh-CN" sz="2000" b="1" baseline="-25000" dirty="0">
                <a:solidFill>
                  <a:srgbClr val="0000FF"/>
                </a:solidFill>
                <a:latin typeface="微软雅黑" panose="020B0503020204020204" pitchFamily="34" charset="-122"/>
                <a:ea typeface="微软雅黑" panose="020B0503020204020204" pitchFamily="34" charset="-122"/>
              </a:rPr>
              <a:t>1</a:t>
            </a:r>
            <a:r>
              <a:rPr lang="en-US" altLang="zh-CN" sz="2000" b="1" dirty="0">
                <a:solidFill>
                  <a:srgbClr val="0000FF"/>
                </a:solidFill>
                <a:latin typeface="微软雅黑" panose="020B0503020204020204" pitchFamily="34" charset="-122"/>
                <a:ea typeface="微软雅黑" panose="020B0503020204020204" pitchFamily="34" charset="-122"/>
              </a:rPr>
              <a:t> </a:t>
            </a:r>
            <a:r>
              <a:rPr lang="zh-CN" altLang="en-US" sz="2000" b="1" dirty="0">
                <a:solidFill>
                  <a:srgbClr val="0000FF"/>
                </a:solidFill>
                <a:latin typeface="微软雅黑" panose="020B0503020204020204" pitchFamily="34" charset="-122"/>
                <a:ea typeface="微软雅黑" panose="020B0503020204020204" pitchFamily="34" charset="-122"/>
              </a:rPr>
              <a:t>时检测出了差错</a:t>
            </a:r>
            <a:r>
              <a:rPr lang="zh-CN" altLang="en-US" sz="2000" b="1" dirty="0">
                <a:latin typeface="微软雅黑" panose="020B0503020204020204" pitchFamily="34" charset="-122"/>
                <a:ea typeface="微软雅黑" panose="020B0503020204020204" pitchFamily="34" charset="-122"/>
              </a:rPr>
              <a:t>，就</a:t>
            </a:r>
            <a:r>
              <a:rPr lang="zh-CN" altLang="en-US" sz="2000" b="1" dirty="0">
                <a:solidFill>
                  <a:srgbClr val="0000FF"/>
                </a:solidFill>
                <a:latin typeface="微软雅黑" panose="020B0503020204020204" pitchFamily="34" charset="-122"/>
                <a:ea typeface="微软雅黑" panose="020B0503020204020204" pitchFamily="34" charset="-122"/>
              </a:rPr>
              <a:t>丢弃</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M</a:t>
            </a:r>
            <a:r>
              <a:rPr lang="en-US" altLang="zh-CN" sz="2000" b="1" baseline="-25000"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，其他什么也不做（不通知 </a:t>
            </a:r>
            <a:r>
              <a:rPr lang="en-US" altLang="zh-CN" sz="2000" b="1" dirty="0">
                <a:latin typeface="微软雅黑" panose="020B0503020204020204" pitchFamily="34" charset="-122"/>
                <a:ea typeface="微软雅黑" panose="020B0503020204020204" pitchFamily="34" charset="-122"/>
              </a:rPr>
              <a:t>A </a:t>
            </a:r>
            <a:r>
              <a:rPr lang="zh-CN" altLang="en-US" sz="2000" b="1" dirty="0">
                <a:latin typeface="微软雅黑" panose="020B0503020204020204" pitchFamily="34" charset="-122"/>
                <a:ea typeface="微软雅黑" panose="020B0503020204020204" pitchFamily="34" charset="-122"/>
              </a:rPr>
              <a:t>收到有差错的分组）。</a:t>
            </a:r>
            <a:endParaRPr lang="zh-CN" altLang="en-US" sz="2000" b="1" dirty="0">
              <a:latin typeface="微软雅黑" panose="020B0503020204020204" pitchFamily="34" charset="-122"/>
              <a:ea typeface="微软雅黑" panose="020B0503020204020204" pitchFamily="34" charset="-122"/>
            </a:endParaRPr>
          </a:p>
          <a:p>
            <a:pPr marL="633730" indent="-342900">
              <a:lnSpc>
                <a:spcPts val="3000"/>
              </a:lnSpc>
              <a:buClr>
                <a:srgbClr val="7030A0"/>
              </a:buClr>
              <a:buFont typeface="+mj-lt"/>
              <a:buAutoNum type="arabicPeriod"/>
            </a:pPr>
            <a:r>
              <a:rPr lang="en-US" altLang="zh-CN" sz="2000" b="1" dirty="0">
                <a:solidFill>
                  <a:srgbClr val="0000FF"/>
                </a:solidFill>
                <a:latin typeface="微软雅黑" panose="020B0503020204020204" pitchFamily="34" charset="-122"/>
                <a:ea typeface="微软雅黑" panose="020B0503020204020204" pitchFamily="34" charset="-122"/>
              </a:rPr>
              <a:t>M</a:t>
            </a:r>
            <a:r>
              <a:rPr lang="en-US" altLang="zh-CN" sz="2000" b="1" baseline="-25000" dirty="0">
                <a:solidFill>
                  <a:srgbClr val="0000FF"/>
                </a:solidFill>
                <a:latin typeface="微软雅黑" panose="020B0503020204020204" pitchFamily="34" charset="-122"/>
                <a:ea typeface="微软雅黑" panose="020B0503020204020204" pitchFamily="34" charset="-122"/>
              </a:rPr>
              <a:t>1</a:t>
            </a:r>
            <a:r>
              <a:rPr lang="en-US" altLang="zh-CN" sz="2000" b="1" dirty="0">
                <a:solidFill>
                  <a:srgbClr val="0000FF"/>
                </a:solidFill>
                <a:latin typeface="微软雅黑" panose="020B0503020204020204" pitchFamily="34" charset="-122"/>
                <a:ea typeface="微软雅黑" panose="020B0503020204020204" pitchFamily="34" charset="-122"/>
              </a:rPr>
              <a:t> </a:t>
            </a:r>
            <a:r>
              <a:rPr lang="zh-CN" altLang="en-US" sz="2000" b="1" dirty="0">
                <a:solidFill>
                  <a:srgbClr val="0000FF"/>
                </a:solidFill>
                <a:latin typeface="微软雅黑" panose="020B0503020204020204" pitchFamily="34" charset="-122"/>
                <a:ea typeface="微软雅黑" panose="020B0503020204020204" pitchFamily="34" charset="-122"/>
              </a:rPr>
              <a:t>在传输过程中丢失了</a:t>
            </a:r>
            <a:r>
              <a:rPr lang="zh-CN" altLang="en-US" sz="2000" b="1" dirty="0">
                <a:latin typeface="微软雅黑" panose="020B0503020204020204" pitchFamily="34" charset="-122"/>
                <a:ea typeface="微软雅黑" panose="020B0503020204020204" pitchFamily="34" charset="-122"/>
              </a:rPr>
              <a:t>，这时 </a:t>
            </a:r>
            <a:r>
              <a:rPr lang="en-US" altLang="zh-CN" sz="2000" b="1" dirty="0">
                <a:latin typeface="微软雅黑" panose="020B0503020204020204" pitchFamily="34" charset="-122"/>
                <a:ea typeface="微软雅黑" panose="020B0503020204020204" pitchFamily="34" charset="-122"/>
              </a:rPr>
              <a:t>B </a:t>
            </a:r>
            <a:r>
              <a:rPr lang="zh-CN" altLang="en-US" sz="2000" b="1" dirty="0">
                <a:latin typeface="微软雅黑" panose="020B0503020204020204" pitchFamily="34" charset="-122"/>
                <a:ea typeface="微软雅黑" panose="020B0503020204020204" pitchFamily="34" charset="-122"/>
              </a:rPr>
              <a:t>当然什么都不知道，也什么都不做。</a:t>
            </a:r>
            <a:endParaRPr lang="zh-CN" altLang="en-US" sz="2000" b="1" dirty="0">
              <a:latin typeface="微软雅黑" panose="020B0503020204020204" pitchFamily="34" charset="-122"/>
              <a:ea typeface="微软雅黑" panose="020B0503020204020204" pitchFamily="34" charset="-122"/>
            </a:endParaRPr>
          </a:p>
          <a:p>
            <a:pPr marL="342900" indent="-342900">
              <a:lnSpc>
                <a:spcPts val="30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在这两种情况下，</a:t>
            </a:r>
            <a:r>
              <a:rPr lang="en-US" altLang="zh-CN" sz="2000" b="1" dirty="0">
                <a:solidFill>
                  <a:srgbClr val="0000FF"/>
                </a:solidFill>
                <a:latin typeface="微软雅黑" panose="020B0503020204020204" pitchFamily="34" charset="-122"/>
                <a:ea typeface="微软雅黑" panose="020B0503020204020204" pitchFamily="34" charset="-122"/>
              </a:rPr>
              <a:t>B </a:t>
            </a:r>
            <a:r>
              <a:rPr lang="zh-CN" altLang="en-US" sz="2000" b="1" dirty="0">
                <a:solidFill>
                  <a:srgbClr val="0000FF"/>
                </a:solidFill>
                <a:latin typeface="微软雅黑" panose="020B0503020204020204" pitchFamily="34" charset="-122"/>
                <a:ea typeface="微软雅黑" panose="020B0503020204020204" pitchFamily="34" charset="-122"/>
              </a:rPr>
              <a:t>都不会发送任何信息</a:t>
            </a:r>
            <a:r>
              <a:rPr lang="zh-CN" altLang="en-US"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marL="342900" indent="-342900">
              <a:lnSpc>
                <a:spcPts val="30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但</a:t>
            </a:r>
            <a:r>
              <a:rPr lang="en-US" altLang="zh-CN" sz="2000" b="1" dirty="0">
                <a:solidFill>
                  <a:srgbClr val="0000FF"/>
                </a:solidFill>
                <a:latin typeface="微软雅黑" panose="020B0503020204020204" pitchFamily="34" charset="-122"/>
                <a:ea typeface="微软雅黑" panose="020B0503020204020204" pitchFamily="34" charset="-122"/>
              </a:rPr>
              <a:t>A</a:t>
            </a:r>
            <a:r>
              <a:rPr lang="zh-CN" altLang="en-US" sz="2000" b="1" dirty="0">
                <a:solidFill>
                  <a:srgbClr val="0000FF"/>
                </a:solidFill>
                <a:latin typeface="微软雅黑" panose="020B0503020204020204" pitchFamily="34" charset="-122"/>
                <a:ea typeface="微软雅黑" panose="020B0503020204020204" pitchFamily="34" charset="-122"/>
              </a:rPr>
              <a:t>都必须重发分组，</a:t>
            </a:r>
            <a:r>
              <a:rPr lang="zh-CN" altLang="en-US" sz="2000" b="1" dirty="0">
                <a:latin typeface="微软雅黑" panose="020B0503020204020204" pitchFamily="34" charset="-122"/>
                <a:ea typeface="微软雅黑" panose="020B0503020204020204" pitchFamily="34" charset="-122"/>
              </a:rPr>
              <a:t>直到</a:t>
            </a:r>
            <a:r>
              <a:rPr lang="en-US" altLang="zh-CN" sz="2000" b="1" dirty="0">
                <a:latin typeface="微软雅黑" panose="020B0503020204020204" pitchFamily="34" charset="-122"/>
                <a:ea typeface="微软雅黑" panose="020B0503020204020204" pitchFamily="34" charset="-122"/>
              </a:rPr>
              <a:t>B</a:t>
            </a:r>
            <a:r>
              <a:rPr lang="zh-CN" altLang="en-US" sz="2000" b="1" dirty="0">
                <a:latin typeface="微软雅黑" panose="020B0503020204020204" pitchFamily="34" charset="-122"/>
                <a:ea typeface="微软雅黑" panose="020B0503020204020204" pitchFamily="34" charset="-122"/>
              </a:rPr>
              <a:t>正确接收为止，这样才能实现可靠通信。</a:t>
            </a:r>
            <a:endParaRPr lang="zh-CN" altLang="en-US" sz="20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324600" y="1293495"/>
            <a:ext cx="2618740" cy="1277620"/>
          </a:xfrm>
          <a:prstGeom prst="rect">
            <a:avLst/>
          </a:prstGeom>
        </p:spPr>
      </p:pic>
      <p:pic>
        <p:nvPicPr>
          <p:cNvPr id="3" name="图片 2"/>
          <p:cNvPicPr>
            <a:picLocks noChangeAspect="1"/>
          </p:cNvPicPr>
          <p:nvPr/>
        </p:nvPicPr>
        <p:blipFill>
          <a:blip r:embed="rId2"/>
          <a:stretch>
            <a:fillRect/>
          </a:stretch>
        </p:blipFill>
        <p:spPr>
          <a:xfrm>
            <a:off x="6360795" y="2986405"/>
            <a:ext cx="1833880" cy="117856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utoShape 5"/>
          <p:cNvSpPr>
            <a:spLocks noChangeArrowheads="1"/>
          </p:cNvSpPr>
          <p:nvPr/>
        </p:nvSpPr>
        <p:spPr bwMode="auto">
          <a:xfrm>
            <a:off x="556965" y="897319"/>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33" name="Rectangle 6"/>
          <p:cNvSpPr>
            <a:spLocks noChangeArrowheads="1"/>
          </p:cNvSpPr>
          <p:nvPr/>
        </p:nvSpPr>
        <p:spPr bwMode="auto">
          <a:xfrm>
            <a:off x="3821369" y="864107"/>
            <a:ext cx="15199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出现差错</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4" name="Rectangle 68"/>
          <p:cNvSpPr>
            <a:spLocks noChangeArrowheads="1"/>
          </p:cNvSpPr>
          <p:nvPr/>
        </p:nvSpPr>
        <p:spPr bwMode="auto">
          <a:xfrm>
            <a:off x="556963" y="1260417"/>
            <a:ext cx="8184960" cy="2785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42900" indent="-342900">
              <a:lnSpc>
                <a:spcPts val="3000"/>
              </a:lnSpc>
              <a:buClr>
                <a:srgbClr val="0070C0"/>
              </a:buClr>
              <a:buFont typeface="Wingdings" panose="05000000000000000000" pitchFamily="2" charset="2"/>
              <a:buChar char="l"/>
            </a:pPr>
            <a:r>
              <a:rPr lang="zh-CN" altLang="en-US" sz="2000" b="1" dirty="0">
                <a:solidFill>
                  <a:srgbClr val="CC00CC"/>
                </a:solidFill>
                <a:latin typeface="微软雅黑" panose="020B0503020204020204" pitchFamily="34" charset="-122"/>
                <a:ea typeface="微软雅黑" panose="020B0503020204020204" pitchFamily="34" charset="-122"/>
              </a:rPr>
              <a:t>问题</a:t>
            </a:r>
            <a:r>
              <a:rPr lang="zh-CN" altLang="en-US" sz="2000" b="1" dirty="0">
                <a:solidFill>
                  <a:srgbClr val="0000FF"/>
                </a:solidFill>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A</a:t>
            </a:r>
            <a:r>
              <a:rPr lang="zh-CN" altLang="en-US" sz="2000" b="1" dirty="0">
                <a:latin typeface="微软雅黑" panose="020B0503020204020204" pitchFamily="34" charset="-122"/>
                <a:ea typeface="微软雅黑" panose="020B0503020204020204" pitchFamily="34" charset="-122"/>
              </a:rPr>
              <a:t>何时重传</a:t>
            </a:r>
            <a:r>
              <a:rPr lang="en-US" altLang="zh-CN" sz="2000" b="1" dirty="0">
                <a:latin typeface="微软雅黑" panose="020B0503020204020204" pitchFamily="34" charset="-122"/>
                <a:ea typeface="微软雅黑" panose="020B0503020204020204" pitchFamily="34" charset="-122"/>
              </a:rPr>
              <a:t>M</a:t>
            </a:r>
            <a:r>
              <a:rPr lang="en-US" altLang="zh-CN" sz="2000" b="1" baseline="-25000" dirty="0">
                <a:latin typeface="微软雅黑" panose="020B0503020204020204" pitchFamily="34" charset="-122"/>
                <a:ea typeface="微软雅黑" panose="020B0503020204020204" pitchFamily="34" charset="-122"/>
              </a:rPr>
              <a:t>1</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呢？</a:t>
            </a:r>
            <a:endParaRPr lang="zh-CN" altLang="en-US" sz="2000" b="1" dirty="0">
              <a:latin typeface="微软雅黑" panose="020B0503020204020204" pitchFamily="34" charset="-122"/>
              <a:ea typeface="微软雅黑" panose="020B0503020204020204" pitchFamily="34" charset="-122"/>
            </a:endParaRPr>
          </a:p>
          <a:p>
            <a:pPr marL="342900" indent="-342900">
              <a:lnSpc>
                <a:spcPts val="30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解决方法：</a:t>
            </a:r>
            <a:r>
              <a:rPr lang="zh-CN" altLang="en-US" sz="2000" b="1" dirty="0">
                <a:latin typeface="微软雅黑" panose="020B0503020204020204" pitchFamily="34" charset="-122"/>
                <a:ea typeface="微软雅黑" panose="020B0503020204020204" pitchFamily="34" charset="-122"/>
              </a:rPr>
              <a:t>超时重传</a:t>
            </a:r>
            <a:endParaRPr lang="zh-CN" altLang="en-US" sz="2000" b="1" dirty="0">
              <a:latin typeface="微软雅黑" panose="020B0503020204020204" pitchFamily="34" charset="-122"/>
              <a:ea typeface="微软雅黑" panose="020B0503020204020204" pitchFamily="34" charset="-122"/>
            </a:endParaRPr>
          </a:p>
          <a:p>
            <a:pPr marL="633730" indent="-342900">
              <a:lnSpc>
                <a:spcPts val="3000"/>
              </a:lnSpc>
              <a:buClr>
                <a:srgbClr val="7030A0"/>
              </a:buClr>
              <a:buFont typeface="+mj-lt"/>
              <a:buAutoNum type="arabicPeriod"/>
            </a:pPr>
            <a:r>
              <a:rPr lang="en-US" altLang="zh-CN" sz="2000" b="1" dirty="0">
                <a:latin typeface="微软雅黑" panose="020B0503020204020204" pitchFamily="34" charset="-122"/>
                <a:ea typeface="微软雅黑" panose="020B0503020204020204" pitchFamily="34" charset="-122"/>
              </a:rPr>
              <a:t>A </a:t>
            </a:r>
            <a:r>
              <a:rPr lang="zh-CN" altLang="en-US" sz="2000" b="1" dirty="0">
                <a:latin typeface="微软雅黑" panose="020B0503020204020204" pitchFamily="34" charset="-122"/>
                <a:ea typeface="微软雅黑" panose="020B0503020204020204" pitchFamily="34" charset="-122"/>
              </a:rPr>
              <a:t>为每一个已发送的分组都设置了一个</a:t>
            </a:r>
            <a:r>
              <a:rPr lang="zh-CN" altLang="en-US" sz="2000" b="1" dirty="0">
                <a:solidFill>
                  <a:srgbClr val="0000FF"/>
                </a:solidFill>
                <a:latin typeface="微软雅黑" panose="020B0503020204020204" pitchFamily="34" charset="-122"/>
                <a:ea typeface="微软雅黑" panose="020B0503020204020204" pitchFamily="34" charset="-122"/>
              </a:rPr>
              <a:t>超时计时器</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633730" indent="-342900">
              <a:lnSpc>
                <a:spcPts val="3000"/>
              </a:lnSpc>
              <a:buClr>
                <a:srgbClr val="7030A0"/>
              </a:buClr>
              <a:buFont typeface="+mj-lt"/>
              <a:buAutoNum type="arabicPeriod"/>
            </a:pPr>
            <a:r>
              <a:rPr lang="en-US" altLang="zh-CN" sz="2000" b="1" dirty="0">
                <a:latin typeface="微软雅黑" panose="020B0503020204020204" pitchFamily="34" charset="-122"/>
                <a:ea typeface="微软雅黑" panose="020B0503020204020204" pitchFamily="34" charset="-122"/>
              </a:rPr>
              <a:t>A </a:t>
            </a:r>
            <a:r>
              <a:rPr lang="zh-CN" altLang="en-US" sz="2000" b="1" dirty="0">
                <a:latin typeface="微软雅黑" panose="020B0503020204020204" pitchFamily="34" charset="-122"/>
                <a:ea typeface="微软雅黑" panose="020B0503020204020204" pitchFamily="34" charset="-122"/>
              </a:rPr>
              <a:t>只要在超时计时器到期之前收到了相应的确认，就撤销该超时计时器，继续发送下一个分组 </a:t>
            </a:r>
            <a:r>
              <a:rPr lang="en-US" altLang="zh-CN" sz="2000" b="1" dirty="0">
                <a:latin typeface="微软雅黑" panose="020B0503020204020204" pitchFamily="34" charset="-122"/>
                <a:ea typeface="微软雅黑" panose="020B0503020204020204" pitchFamily="34" charset="-122"/>
              </a:rPr>
              <a:t>M</a:t>
            </a:r>
            <a:r>
              <a:rPr lang="en-US" altLang="zh-CN" sz="2000" b="1" baseline="-25000" dirty="0">
                <a:latin typeface="微软雅黑" panose="020B0503020204020204" pitchFamily="34" charset="-122"/>
                <a:ea typeface="微软雅黑" panose="020B0503020204020204" pitchFamily="34" charset="-122"/>
              </a:rPr>
              <a:t>2</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发送完一个分组开始设置</a:t>
            </a:r>
            <a:r>
              <a:rPr lang="en-US" altLang="zh-CN"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marL="633730" indent="-342900">
              <a:lnSpc>
                <a:spcPts val="30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若</a:t>
            </a:r>
            <a:r>
              <a:rPr lang="en-US" altLang="zh-CN" sz="2000" b="1" dirty="0">
                <a:latin typeface="微软雅黑" panose="020B0503020204020204" pitchFamily="34" charset="-122"/>
                <a:ea typeface="微软雅黑" panose="020B0503020204020204" pitchFamily="34" charset="-122"/>
              </a:rPr>
              <a:t>A</a:t>
            </a:r>
            <a:r>
              <a:rPr lang="zh-CN" altLang="en-US" sz="2000" b="1" dirty="0">
                <a:latin typeface="微软雅黑" panose="020B0503020204020204" pitchFamily="34" charset="-122"/>
                <a:ea typeface="微软雅黑" panose="020B0503020204020204" pitchFamily="34" charset="-122"/>
              </a:rPr>
              <a:t>在</a:t>
            </a:r>
            <a:r>
              <a:rPr lang="zh-CN" altLang="en-US" sz="2000" b="1" dirty="0">
                <a:solidFill>
                  <a:srgbClr val="FF0000"/>
                </a:solidFill>
                <a:latin typeface="微软雅黑" panose="020B0503020204020204" pitchFamily="34" charset="-122"/>
                <a:ea typeface="微软雅黑" panose="020B0503020204020204" pitchFamily="34" charset="-122"/>
              </a:rPr>
              <a:t>超时计时器规定时间内</a:t>
            </a:r>
            <a:r>
              <a:rPr lang="zh-CN" altLang="en-US" sz="2000" b="1" dirty="0">
                <a:latin typeface="微软雅黑" panose="020B0503020204020204" pitchFamily="34" charset="-122"/>
                <a:ea typeface="微软雅黑" panose="020B0503020204020204" pitchFamily="34" charset="-122"/>
              </a:rPr>
              <a:t>没有收到</a:t>
            </a:r>
            <a:r>
              <a:rPr lang="en-US" altLang="zh-CN" sz="2000" b="1" dirty="0">
                <a:solidFill>
                  <a:srgbClr val="FF0000"/>
                </a:solidFill>
                <a:latin typeface="微软雅黑" panose="020B0503020204020204" pitchFamily="34" charset="-122"/>
                <a:ea typeface="微软雅黑" panose="020B0503020204020204" pitchFamily="34" charset="-122"/>
              </a:rPr>
              <a:t>B</a:t>
            </a:r>
            <a:r>
              <a:rPr lang="zh-CN" altLang="en-US" sz="2000" b="1" dirty="0">
                <a:solidFill>
                  <a:srgbClr val="FF0000"/>
                </a:solidFill>
                <a:latin typeface="微软雅黑" panose="020B0503020204020204" pitchFamily="34" charset="-122"/>
                <a:ea typeface="微软雅黑" panose="020B0503020204020204" pitchFamily="34" charset="-122"/>
              </a:rPr>
              <a:t>的确认</a:t>
            </a:r>
            <a:r>
              <a:rPr lang="zh-CN" altLang="en-US" sz="2000" b="1" dirty="0">
                <a:latin typeface="微软雅黑" panose="020B0503020204020204" pitchFamily="34" charset="-122"/>
                <a:ea typeface="微软雅黑" panose="020B0503020204020204" pitchFamily="34" charset="-122"/>
              </a:rPr>
              <a:t>，就认为分组错误或丢失，就重发该分组。</a:t>
            </a:r>
            <a:endParaRPr lang="en-US" altLang="zh-CN"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5146" y="628209"/>
            <a:ext cx="8053711"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6" name="Rectangle 6"/>
          <p:cNvSpPr>
            <a:spLocks noChangeArrowheads="1"/>
          </p:cNvSpPr>
          <p:nvPr/>
        </p:nvSpPr>
        <p:spPr bwMode="auto">
          <a:xfrm>
            <a:off x="3803372" y="605119"/>
            <a:ext cx="15199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出现差错</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 name="圆角矩形 6"/>
          <p:cNvSpPr/>
          <p:nvPr/>
        </p:nvSpPr>
        <p:spPr>
          <a:xfrm>
            <a:off x="545146" y="1069850"/>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6" name="Text Box 28"/>
          <p:cNvSpPr txBox="1">
            <a:spLocks noChangeArrowheads="1"/>
          </p:cNvSpPr>
          <p:nvPr/>
        </p:nvSpPr>
        <p:spPr bwMode="auto">
          <a:xfrm>
            <a:off x="2565150" y="3972248"/>
            <a:ext cx="915631" cy="311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sz="1400" b="1" dirty="0">
                <a:solidFill>
                  <a:srgbClr val="0000FF"/>
                </a:solidFill>
                <a:latin typeface="微软雅黑" panose="020B0503020204020204" pitchFamily="34" charset="-122"/>
                <a:ea typeface="微软雅黑" panose="020B0503020204020204" pitchFamily="34" charset="-122"/>
              </a:rPr>
              <a:t>分组错误</a:t>
            </a:r>
            <a:endParaRPr kumimoji="0" lang="zh-CN" altLang="en-US" sz="1400" b="1" dirty="0">
              <a:solidFill>
                <a:srgbClr val="0000FF"/>
              </a:solidFill>
              <a:latin typeface="微软雅黑" panose="020B0503020204020204" pitchFamily="34" charset="-122"/>
              <a:ea typeface="微软雅黑" panose="020B0503020204020204" pitchFamily="34" charset="-122"/>
            </a:endParaRPr>
          </a:p>
        </p:txBody>
      </p:sp>
      <p:grpSp>
        <p:nvGrpSpPr>
          <p:cNvPr id="37" name="组合 36"/>
          <p:cNvGrpSpPr/>
          <p:nvPr/>
        </p:nvGrpSpPr>
        <p:grpSpPr>
          <a:xfrm>
            <a:off x="2442953" y="1601098"/>
            <a:ext cx="1159152" cy="2263658"/>
            <a:chOff x="1968664" y="1662782"/>
            <a:chExt cx="1840305" cy="3179762"/>
          </a:xfrm>
        </p:grpSpPr>
        <p:sp>
          <p:nvSpPr>
            <p:cNvPr id="38" name="Line 36"/>
            <p:cNvSpPr>
              <a:spLocks noChangeShapeType="1"/>
            </p:cNvSpPr>
            <p:nvPr/>
          </p:nvSpPr>
          <p:spPr bwMode="auto">
            <a:xfrm>
              <a:off x="1968664" y="1662782"/>
              <a:ext cx="0" cy="3179762"/>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anose="020B0503020204020204" pitchFamily="34" charset="-122"/>
                <a:ea typeface="微软雅黑" panose="020B0503020204020204" pitchFamily="34" charset="-122"/>
              </a:endParaRPr>
            </a:p>
          </p:txBody>
        </p:sp>
        <p:sp>
          <p:nvSpPr>
            <p:cNvPr id="39" name="Line 37"/>
            <p:cNvSpPr>
              <a:spLocks noChangeShapeType="1"/>
            </p:cNvSpPr>
            <p:nvPr/>
          </p:nvSpPr>
          <p:spPr bwMode="auto">
            <a:xfrm>
              <a:off x="3808969" y="1662782"/>
              <a:ext cx="0" cy="3160711"/>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anose="020B0503020204020204" pitchFamily="34" charset="-122"/>
                <a:ea typeface="微软雅黑" panose="020B0503020204020204" pitchFamily="34" charset="-122"/>
              </a:endParaRPr>
            </a:p>
          </p:txBody>
        </p:sp>
      </p:grpSp>
      <p:sp>
        <p:nvSpPr>
          <p:cNvPr id="40" name="Rectangle 38"/>
          <p:cNvSpPr>
            <a:spLocks noChangeArrowheads="1"/>
          </p:cNvSpPr>
          <p:nvPr/>
        </p:nvSpPr>
        <p:spPr bwMode="auto">
          <a:xfrm>
            <a:off x="2321089" y="1317122"/>
            <a:ext cx="319796" cy="30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lang="en-US" altLang="zh-CN" sz="1400" b="1" dirty="0">
                <a:solidFill>
                  <a:srgbClr val="0000FF"/>
                </a:solidFill>
                <a:latin typeface="微软雅黑" panose="020B0503020204020204" pitchFamily="34" charset="-122"/>
                <a:ea typeface="微软雅黑" panose="020B0503020204020204" pitchFamily="34" charset="-122"/>
              </a:rPr>
              <a:t>A</a:t>
            </a:r>
            <a:endParaRPr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41" name="Rectangle 39"/>
          <p:cNvSpPr>
            <a:spLocks noChangeArrowheads="1"/>
          </p:cNvSpPr>
          <p:nvPr/>
        </p:nvSpPr>
        <p:spPr bwMode="auto">
          <a:xfrm>
            <a:off x="3495993" y="1317122"/>
            <a:ext cx="307774" cy="30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lang="en-US" altLang="zh-CN" sz="1400" b="1">
                <a:solidFill>
                  <a:srgbClr val="0000FF"/>
                </a:solidFill>
                <a:latin typeface="微软雅黑" panose="020B0503020204020204" pitchFamily="34" charset="-122"/>
                <a:ea typeface="微软雅黑" panose="020B0503020204020204" pitchFamily="34" charset="-122"/>
              </a:rPr>
              <a:t>B</a:t>
            </a:r>
            <a:endParaRPr lang="en-US" altLang="zh-CN" sz="1400" b="1">
              <a:solidFill>
                <a:srgbClr val="0000FF"/>
              </a:solidFill>
              <a:latin typeface="微软雅黑" panose="020B0503020204020204" pitchFamily="34" charset="-122"/>
              <a:ea typeface="微软雅黑" panose="020B0503020204020204" pitchFamily="34" charset="-122"/>
            </a:endParaRPr>
          </a:p>
        </p:txBody>
      </p:sp>
      <p:grpSp>
        <p:nvGrpSpPr>
          <p:cNvPr id="42" name="Group 40"/>
          <p:cNvGrpSpPr/>
          <p:nvPr/>
        </p:nvGrpSpPr>
        <p:grpSpPr bwMode="auto">
          <a:xfrm>
            <a:off x="2445079" y="1685091"/>
            <a:ext cx="1155905" cy="489960"/>
            <a:chOff x="3439" y="3564"/>
            <a:chExt cx="1156" cy="490"/>
          </a:xfrm>
        </p:grpSpPr>
        <p:sp>
          <p:nvSpPr>
            <p:cNvPr id="43" name="Freeform 41"/>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anose="020B0503020204020204" pitchFamily="34" charset="-122"/>
                <a:ea typeface="微软雅黑" panose="020B0503020204020204" pitchFamily="34" charset="-122"/>
              </a:endParaRPr>
            </a:p>
          </p:txBody>
        </p:sp>
        <p:sp>
          <p:nvSpPr>
            <p:cNvPr id="44" name="AutoShape 42"/>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anose="020B0503020204020204" pitchFamily="34" charset="-122"/>
                <a:ea typeface="微软雅黑" panose="020B0503020204020204" pitchFamily="34" charset="-122"/>
              </a:endParaRPr>
            </a:p>
          </p:txBody>
        </p:sp>
        <p:sp>
          <p:nvSpPr>
            <p:cNvPr id="45" name="Rectangle 43"/>
            <p:cNvSpPr>
              <a:spLocks noChangeArrowheads="1"/>
            </p:cNvSpPr>
            <p:nvPr/>
          </p:nvSpPr>
          <p:spPr bwMode="auto">
            <a:xfrm rot="540000">
              <a:off x="3641" y="3633"/>
              <a:ext cx="441" cy="30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anose="020B0503020204020204" pitchFamily="34" charset="-122"/>
                  <a:ea typeface="微软雅黑" panose="020B0503020204020204" pitchFamily="34" charset="-122"/>
                </a:rPr>
                <a:t>M</a:t>
              </a:r>
              <a:r>
                <a:rPr lang="en-US" altLang="zh-CN" sz="1400" b="1" baseline="-25000" dirty="0">
                  <a:solidFill>
                    <a:srgbClr val="0000FF"/>
                  </a:solidFill>
                  <a:latin typeface="微软雅黑" panose="020B0503020204020204" pitchFamily="34" charset="-122"/>
                  <a:ea typeface="微软雅黑" panose="020B0503020204020204" pitchFamily="34" charset="-122"/>
                </a:rPr>
                <a:t>1</a:t>
              </a:r>
              <a:endParaRPr lang="en-US" altLang="zh-CN" sz="1400" b="1" baseline="-25000" dirty="0">
                <a:solidFill>
                  <a:srgbClr val="0000FF"/>
                </a:solidFill>
                <a:latin typeface="微软雅黑" panose="020B0503020204020204" pitchFamily="34" charset="-122"/>
                <a:ea typeface="微软雅黑" panose="020B0503020204020204" pitchFamily="34" charset="-122"/>
              </a:endParaRPr>
            </a:p>
          </p:txBody>
        </p:sp>
      </p:grpSp>
      <p:grpSp>
        <p:nvGrpSpPr>
          <p:cNvPr id="46" name="Group 44"/>
          <p:cNvGrpSpPr/>
          <p:nvPr/>
        </p:nvGrpSpPr>
        <p:grpSpPr bwMode="auto">
          <a:xfrm>
            <a:off x="2444079" y="2668791"/>
            <a:ext cx="1155905" cy="489960"/>
            <a:chOff x="3439" y="3564"/>
            <a:chExt cx="1156" cy="490"/>
          </a:xfrm>
        </p:grpSpPr>
        <p:sp>
          <p:nvSpPr>
            <p:cNvPr id="47" name="Freeform 45"/>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anose="020B0503020204020204" pitchFamily="34" charset="-122"/>
                <a:ea typeface="微软雅黑" panose="020B0503020204020204" pitchFamily="34" charset="-122"/>
              </a:endParaRPr>
            </a:p>
          </p:txBody>
        </p:sp>
        <p:sp>
          <p:nvSpPr>
            <p:cNvPr id="48" name="AutoShape 46"/>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anose="020B0503020204020204" pitchFamily="34" charset="-122"/>
                <a:ea typeface="微软雅黑" panose="020B0503020204020204" pitchFamily="34" charset="-122"/>
              </a:endParaRPr>
            </a:p>
          </p:txBody>
        </p:sp>
        <p:sp>
          <p:nvSpPr>
            <p:cNvPr id="49" name="Rectangle 47"/>
            <p:cNvSpPr>
              <a:spLocks noChangeArrowheads="1"/>
            </p:cNvSpPr>
            <p:nvPr/>
          </p:nvSpPr>
          <p:spPr bwMode="auto">
            <a:xfrm rot="540000">
              <a:off x="3641" y="3633"/>
              <a:ext cx="441" cy="30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anose="020B0503020204020204" pitchFamily="34" charset="-122"/>
                  <a:ea typeface="微软雅黑" panose="020B0503020204020204" pitchFamily="34" charset="-122"/>
                </a:rPr>
                <a:t>M</a:t>
              </a:r>
              <a:r>
                <a:rPr lang="en-US" altLang="zh-CN" sz="1400" b="1" baseline="-25000" dirty="0">
                  <a:solidFill>
                    <a:srgbClr val="0000FF"/>
                  </a:solidFill>
                  <a:latin typeface="微软雅黑" panose="020B0503020204020204" pitchFamily="34" charset="-122"/>
                  <a:ea typeface="微软雅黑" panose="020B0503020204020204" pitchFamily="34" charset="-122"/>
                </a:rPr>
                <a:t>1</a:t>
              </a:r>
              <a:endParaRPr lang="en-US" altLang="zh-CN" sz="1400" b="1" baseline="-25000" dirty="0">
                <a:solidFill>
                  <a:srgbClr val="0000FF"/>
                </a:solidFill>
                <a:latin typeface="微软雅黑" panose="020B0503020204020204" pitchFamily="34" charset="-122"/>
                <a:ea typeface="微软雅黑" panose="020B0503020204020204" pitchFamily="34" charset="-122"/>
              </a:endParaRPr>
            </a:p>
          </p:txBody>
        </p:sp>
      </p:grpSp>
      <p:grpSp>
        <p:nvGrpSpPr>
          <p:cNvPr id="50" name="Group 51"/>
          <p:cNvGrpSpPr/>
          <p:nvPr/>
        </p:nvGrpSpPr>
        <p:grpSpPr bwMode="auto">
          <a:xfrm>
            <a:off x="2427078" y="3145757"/>
            <a:ext cx="1176904" cy="333973"/>
            <a:chOff x="2012" y="2282"/>
            <a:chExt cx="1177" cy="334"/>
          </a:xfrm>
        </p:grpSpPr>
        <p:sp>
          <p:nvSpPr>
            <p:cNvPr id="51" name="Line 52"/>
            <p:cNvSpPr>
              <a:spLocks noChangeShapeType="1"/>
            </p:cNvSpPr>
            <p:nvPr/>
          </p:nvSpPr>
          <p:spPr bwMode="auto">
            <a:xfrm flipH="1">
              <a:off x="2012" y="2415"/>
              <a:ext cx="1177" cy="201"/>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anose="020B0503020204020204" pitchFamily="34" charset="-122"/>
                <a:ea typeface="微软雅黑" panose="020B0503020204020204" pitchFamily="34" charset="-122"/>
              </a:endParaRPr>
            </a:p>
          </p:txBody>
        </p:sp>
        <p:sp>
          <p:nvSpPr>
            <p:cNvPr id="52" name="Text Box 53"/>
            <p:cNvSpPr txBox="1">
              <a:spLocks noChangeArrowheads="1"/>
            </p:cNvSpPr>
            <p:nvPr/>
          </p:nvSpPr>
          <p:spPr bwMode="auto">
            <a:xfrm rot="21169770">
              <a:off x="2127" y="2282"/>
              <a:ext cx="68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400" b="1" dirty="0">
                  <a:latin typeface="微软雅黑" panose="020B0503020204020204" pitchFamily="34" charset="-122"/>
                  <a:ea typeface="微软雅黑" panose="020B0503020204020204" pitchFamily="34" charset="-122"/>
                </a:rPr>
                <a:t>ACK </a:t>
              </a:r>
              <a:r>
                <a:rPr kumimoji="0" lang="en-US" altLang="zh-CN" sz="1400" b="1" baseline="-25000" dirty="0">
                  <a:latin typeface="微软雅黑" panose="020B0503020204020204" pitchFamily="34" charset="-122"/>
                  <a:ea typeface="微软雅黑" panose="020B0503020204020204" pitchFamily="34" charset="-122"/>
                </a:rPr>
                <a:t>1</a:t>
              </a:r>
              <a:endParaRPr kumimoji="0" lang="en-US" altLang="zh-CN" sz="1400" b="1" baseline="-25000" dirty="0">
                <a:latin typeface="微软雅黑" panose="020B0503020204020204" pitchFamily="34" charset="-122"/>
                <a:ea typeface="微软雅黑" panose="020B0503020204020204" pitchFamily="34" charset="-122"/>
              </a:endParaRPr>
            </a:p>
          </p:txBody>
        </p:sp>
      </p:grpSp>
      <p:sp>
        <p:nvSpPr>
          <p:cNvPr id="53" name="Rectangle 56"/>
          <p:cNvSpPr>
            <a:spLocks noChangeArrowheads="1"/>
          </p:cNvSpPr>
          <p:nvPr/>
        </p:nvSpPr>
        <p:spPr bwMode="auto">
          <a:xfrm>
            <a:off x="4020477" y="1926063"/>
            <a:ext cx="548224" cy="30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a:r>
              <a:rPr lang="zh-CN" altLang="en-US" sz="1400" b="1" dirty="0">
                <a:solidFill>
                  <a:srgbClr val="CC00CC"/>
                </a:solidFill>
                <a:latin typeface="微软雅黑" panose="020B0503020204020204" pitchFamily="34" charset="-122"/>
                <a:ea typeface="微软雅黑" panose="020B0503020204020204" pitchFamily="34" charset="-122"/>
              </a:rPr>
              <a:t>丢弃</a:t>
            </a:r>
            <a:endParaRPr lang="zh-CN" altLang="en-US" sz="1400" b="1" baseline="-25000" dirty="0">
              <a:solidFill>
                <a:srgbClr val="CC00CC"/>
              </a:solidFill>
              <a:latin typeface="微软雅黑" panose="020B0503020204020204" pitchFamily="34" charset="-122"/>
              <a:ea typeface="微软雅黑" panose="020B0503020204020204" pitchFamily="34" charset="-122"/>
            </a:endParaRPr>
          </a:p>
        </p:txBody>
      </p:sp>
      <p:sp>
        <p:nvSpPr>
          <p:cNvPr id="54" name="AutoShape 60"/>
          <p:cNvSpPr>
            <a:spLocks noChangeArrowheads="1"/>
          </p:cNvSpPr>
          <p:nvPr/>
        </p:nvSpPr>
        <p:spPr bwMode="auto">
          <a:xfrm>
            <a:off x="3632981" y="1859079"/>
            <a:ext cx="433965" cy="415966"/>
          </a:xfrm>
          <a:prstGeom prst="irregularSeal1">
            <a:avLst/>
          </a:prstGeom>
          <a:solidFill>
            <a:srgbClr val="FF00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400">
              <a:latin typeface="微软雅黑" panose="020B0503020204020204" pitchFamily="34" charset="-122"/>
              <a:ea typeface="微软雅黑" panose="020B0503020204020204" pitchFamily="34" charset="-122"/>
            </a:endParaRPr>
          </a:p>
        </p:txBody>
      </p:sp>
      <p:sp>
        <p:nvSpPr>
          <p:cNvPr id="55" name="Text Box 24"/>
          <p:cNvSpPr txBox="1">
            <a:spLocks noChangeArrowheads="1"/>
          </p:cNvSpPr>
          <p:nvPr/>
        </p:nvSpPr>
        <p:spPr bwMode="auto">
          <a:xfrm>
            <a:off x="1556003" y="2698306"/>
            <a:ext cx="915631" cy="311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sz="1400" b="1" dirty="0">
                <a:solidFill>
                  <a:srgbClr val="CC00CC"/>
                </a:solidFill>
                <a:latin typeface="微软雅黑" panose="020B0503020204020204" pitchFamily="34" charset="-122"/>
                <a:ea typeface="微软雅黑" panose="020B0503020204020204" pitchFamily="34" charset="-122"/>
              </a:rPr>
              <a:t>超时重发</a:t>
            </a:r>
            <a:endParaRPr kumimoji="0" lang="zh-CN" altLang="en-US" sz="1400" b="1" dirty="0">
              <a:solidFill>
                <a:srgbClr val="CC00CC"/>
              </a:solidFill>
              <a:latin typeface="微软雅黑" panose="020B0503020204020204" pitchFamily="34" charset="-122"/>
              <a:ea typeface="微软雅黑" panose="020B0503020204020204" pitchFamily="34" charset="-122"/>
            </a:endParaRPr>
          </a:p>
        </p:txBody>
      </p:sp>
      <p:grpSp>
        <p:nvGrpSpPr>
          <p:cNvPr id="56" name="Group 25"/>
          <p:cNvGrpSpPr/>
          <p:nvPr/>
        </p:nvGrpSpPr>
        <p:grpSpPr bwMode="auto">
          <a:xfrm>
            <a:off x="1879541" y="2029642"/>
            <a:ext cx="502959" cy="583952"/>
            <a:chOff x="3188" y="2204"/>
            <a:chExt cx="503" cy="584"/>
          </a:xfrm>
        </p:grpSpPr>
        <p:sp>
          <p:nvSpPr>
            <p:cNvPr id="57" name="AutoShape 26"/>
            <p:cNvSpPr/>
            <p:nvPr/>
          </p:nvSpPr>
          <p:spPr bwMode="auto">
            <a:xfrm>
              <a:off x="3635" y="2204"/>
              <a:ext cx="56" cy="584"/>
            </a:xfrm>
            <a:prstGeom prst="leftBrace">
              <a:avLst>
                <a:gd name="adj1" fmla="val 86905"/>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anose="020B0503020204020204" pitchFamily="34" charset="-122"/>
                <a:ea typeface="微软雅黑" panose="020B0503020204020204" pitchFamily="34" charset="-122"/>
              </a:endParaRPr>
            </a:p>
          </p:txBody>
        </p:sp>
        <p:sp>
          <p:nvSpPr>
            <p:cNvPr id="58" name="Text Box 27"/>
            <p:cNvSpPr txBox="1">
              <a:spLocks noChangeArrowheads="1"/>
            </p:cNvSpPr>
            <p:nvPr/>
          </p:nvSpPr>
          <p:spPr bwMode="auto">
            <a:xfrm>
              <a:off x="3188" y="2311"/>
              <a:ext cx="46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400" b="1" dirty="0">
                  <a:solidFill>
                    <a:srgbClr val="0000FF"/>
                  </a:solidFill>
                  <a:latin typeface="微软雅黑" panose="020B0503020204020204" pitchFamily="34" charset="-122"/>
                  <a:ea typeface="微软雅黑" panose="020B0503020204020204" pitchFamily="34" charset="-122"/>
                </a:rPr>
                <a:t>t</a:t>
              </a:r>
              <a:r>
                <a:rPr kumimoji="0" lang="en-US" altLang="zh-CN" sz="1400" b="1" baseline="-25000" dirty="0">
                  <a:solidFill>
                    <a:srgbClr val="0000FF"/>
                  </a:solidFill>
                  <a:latin typeface="微软雅黑" panose="020B0503020204020204" pitchFamily="34" charset="-122"/>
                  <a:ea typeface="微软雅黑" panose="020B0503020204020204" pitchFamily="34" charset="-122"/>
                </a:rPr>
                <a:t>out</a:t>
              </a:r>
              <a:endParaRPr kumimoji="0" lang="en-US" altLang="zh-CN" sz="1400" b="1" baseline="-25000" dirty="0">
                <a:solidFill>
                  <a:srgbClr val="0000FF"/>
                </a:solidFill>
                <a:latin typeface="微软雅黑" panose="020B0503020204020204" pitchFamily="34" charset="-122"/>
                <a:ea typeface="微软雅黑" panose="020B0503020204020204" pitchFamily="34" charset="-122"/>
              </a:endParaRPr>
            </a:p>
          </p:txBody>
        </p:sp>
      </p:grpSp>
      <p:grpSp>
        <p:nvGrpSpPr>
          <p:cNvPr id="59" name="组合 58"/>
          <p:cNvGrpSpPr/>
          <p:nvPr/>
        </p:nvGrpSpPr>
        <p:grpSpPr>
          <a:xfrm>
            <a:off x="6655371" y="1591536"/>
            <a:ext cx="1159152" cy="2259658"/>
            <a:chOff x="6885560" y="1647602"/>
            <a:chExt cx="1840305" cy="3179763"/>
          </a:xfrm>
        </p:grpSpPr>
        <p:sp>
          <p:nvSpPr>
            <p:cNvPr id="60" name="Line 4"/>
            <p:cNvSpPr>
              <a:spLocks noChangeShapeType="1"/>
            </p:cNvSpPr>
            <p:nvPr/>
          </p:nvSpPr>
          <p:spPr bwMode="auto">
            <a:xfrm>
              <a:off x="6885560" y="1647602"/>
              <a:ext cx="0" cy="317976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1" name="Line 5"/>
            <p:cNvSpPr>
              <a:spLocks noChangeShapeType="1"/>
            </p:cNvSpPr>
            <p:nvPr/>
          </p:nvSpPr>
          <p:spPr bwMode="auto">
            <a:xfrm>
              <a:off x="8725865" y="1647602"/>
              <a:ext cx="0" cy="3160712"/>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grpSp>
      <p:sp>
        <p:nvSpPr>
          <p:cNvPr id="62" name="Rectangle 6"/>
          <p:cNvSpPr>
            <a:spLocks noChangeArrowheads="1"/>
          </p:cNvSpPr>
          <p:nvPr/>
        </p:nvSpPr>
        <p:spPr bwMode="auto">
          <a:xfrm>
            <a:off x="6533506" y="1262206"/>
            <a:ext cx="319796" cy="30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lang="en-US" altLang="zh-CN" sz="1400" b="1">
                <a:solidFill>
                  <a:srgbClr val="0000FF"/>
                </a:solidFill>
                <a:latin typeface="微软雅黑" panose="020B0503020204020204" pitchFamily="34" charset="-122"/>
                <a:ea typeface="微软雅黑" panose="020B0503020204020204" pitchFamily="34" charset="-122"/>
              </a:rPr>
              <a:t>A</a:t>
            </a:r>
            <a:endParaRPr lang="en-US" altLang="zh-CN" sz="1400" b="1">
              <a:solidFill>
                <a:srgbClr val="0000FF"/>
              </a:solidFill>
              <a:latin typeface="微软雅黑" panose="020B0503020204020204" pitchFamily="34" charset="-122"/>
              <a:ea typeface="微软雅黑" panose="020B0503020204020204" pitchFamily="34" charset="-122"/>
            </a:endParaRPr>
          </a:p>
        </p:txBody>
      </p:sp>
      <p:sp>
        <p:nvSpPr>
          <p:cNvPr id="63" name="Rectangle 7"/>
          <p:cNvSpPr>
            <a:spLocks noChangeArrowheads="1"/>
          </p:cNvSpPr>
          <p:nvPr/>
        </p:nvSpPr>
        <p:spPr bwMode="auto">
          <a:xfrm>
            <a:off x="7708412" y="1262206"/>
            <a:ext cx="307774" cy="30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lang="en-US" altLang="zh-CN" sz="1400" b="1">
                <a:solidFill>
                  <a:srgbClr val="0000FF"/>
                </a:solidFill>
                <a:latin typeface="微软雅黑" panose="020B0503020204020204" pitchFamily="34" charset="-122"/>
                <a:ea typeface="微软雅黑" panose="020B0503020204020204" pitchFamily="34" charset="-122"/>
              </a:rPr>
              <a:t>B</a:t>
            </a:r>
            <a:endParaRPr lang="en-US" altLang="zh-CN" sz="1400" b="1">
              <a:solidFill>
                <a:srgbClr val="0000FF"/>
              </a:solidFill>
              <a:latin typeface="微软雅黑" panose="020B0503020204020204" pitchFamily="34" charset="-122"/>
              <a:ea typeface="微软雅黑" panose="020B0503020204020204" pitchFamily="34" charset="-122"/>
            </a:endParaRPr>
          </a:p>
        </p:txBody>
      </p:sp>
      <p:grpSp>
        <p:nvGrpSpPr>
          <p:cNvPr id="64" name="Group 8"/>
          <p:cNvGrpSpPr/>
          <p:nvPr/>
        </p:nvGrpSpPr>
        <p:grpSpPr bwMode="auto">
          <a:xfrm>
            <a:off x="6657495" y="1675530"/>
            <a:ext cx="1071912" cy="489960"/>
            <a:chOff x="3769" y="1868"/>
            <a:chExt cx="1072" cy="490"/>
          </a:xfrm>
        </p:grpSpPr>
        <p:sp>
          <p:nvSpPr>
            <p:cNvPr id="65" name="Freeform 9"/>
            <p:cNvSpPr/>
            <p:nvPr/>
          </p:nvSpPr>
          <p:spPr bwMode="auto">
            <a:xfrm>
              <a:off x="3769" y="1868"/>
              <a:ext cx="1072" cy="490"/>
            </a:xfrm>
            <a:custGeom>
              <a:avLst/>
              <a:gdLst>
                <a:gd name="T0" fmla="*/ 0 w 1033"/>
                <a:gd name="T1" fmla="*/ 0 h 457"/>
                <a:gd name="T2" fmla="*/ 1071 w 1033"/>
                <a:gd name="T3" fmla="*/ 152 h 457"/>
                <a:gd name="T4" fmla="*/ 1071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66" name="AutoShape 10"/>
            <p:cNvSpPr>
              <a:spLocks noChangeArrowheads="1"/>
            </p:cNvSpPr>
            <p:nvPr/>
          </p:nvSpPr>
          <p:spPr bwMode="auto">
            <a:xfrm rot="480000">
              <a:off x="4521" y="2114"/>
              <a:ext cx="291" cy="100"/>
            </a:xfrm>
            <a:prstGeom prst="rightArrow">
              <a:avLst>
                <a:gd name="adj1" fmla="val 50000"/>
                <a:gd name="adj2" fmla="val 145513"/>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7" name="Rectangle 11"/>
            <p:cNvSpPr>
              <a:spLocks noChangeArrowheads="1"/>
            </p:cNvSpPr>
            <p:nvPr/>
          </p:nvSpPr>
          <p:spPr bwMode="auto">
            <a:xfrm rot="540000">
              <a:off x="3968" y="1941"/>
              <a:ext cx="441" cy="30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anose="020B0503020204020204" pitchFamily="34" charset="-122"/>
                  <a:ea typeface="微软雅黑" panose="020B0503020204020204" pitchFamily="34" charset="-122"/>
                </a:rPr>
                <a:t>M</a:t>
              </a:r>
              <a:r>
                <a:rPr lang="en-US" altLang="zh-CN" sz="1400" b="1" baseline="-25000" dirty="0">
                  <a:solidFill>
                    <a:srgbClr val="0000FF"/>
                  </a:solidFill>
                  <a:latin typeface="微软雅黑" panose="020B0503020204020204" pitchFamily="34" charset="-122"/>
                  <a:ea typeface="微软雅黑" panose="020B0503020204020204" pitchFamily="34" charset="-122"/>
                </a:rPr>
                <a:t>1</a:t>
              </a:r>
              <a:endParaRPr lang="en-US" altLang="zh-CN" sz="1400" b="1" baseline="-25000" dirty="0">
                <a:solidFill>
                  <a:srgbClr val="0000FF"/>
                </a:solidFill>
                <a:latin typeface="微软雅黑" panose="020B0503020204020204" pitchFamily="34" charset="-122"/>
                <a:ea typeface="微软雅黑" panose="020B0503020204020204" pitchFamily="34" charset="-122"/>
              </a:endParaRPr>
            </a:p>
          </p:txBody>
        </p:sp>
      </p:grpSp>
      <p:grpSp>
        <p:nvGrpSpPr>
          <p:cNvPr id="68" name="Group 12"/>
          <p:cNvGrpSpPr/>
          <p:nvPr/>
        </p:nvGrpSpPr>
        <p:grpSpPr bwMode="auto">
          <a:xfrm>
            <a:off x="6656497" y="2605453"/>
            <a:ext cx="1155905" cy="489960"/>
            <a:chOff x="3439" y="3564"/>
            <a:chExt cx="1156" cy="490"/>
          </a:xfrm>
        </p:grpSpPr>
        <p:sp>
          <p:nvSpPr>
            <p:cNvPr id="69" name="Freeform 13"/>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70" name="AutoShape 14"/>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71" name="Rectangle 15"/>
            <p:cNvSpPr>
              <a:spLocks noChangeArrowheads="1"/>
            </p:cNvSpPr>
            <p:nvPr/>
          </p:nvSpPr>
          <p:spPr bwMode="auto">
            <a:xfrm rot="540000">
              <a:off x="3642" y="3633"/>
              <a:ext cx="441" cy="30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anose="020B0503020204020204" pitchFamily="34" charset="-122"/>
                  <a:ea typeface="微软雅黑" panose="020B0503020204020204" pitchFamily="34" charset="-122"/>
                </a:rPr>
                <a:t>M</a:t>
              </a:r>
              <a:r>
                <a:rPr lang="en-US" altLang="zh-CN" sz="1400" b="1" baseline="-25000" dirty="0">
                  <a:solidFill>
                    <a:srgbClr val="0000FF"/>
                  </a:solidFill>
                  <a:latin typeface="微软雅黑" panose="020B0503020204020204" pitchFamily="34" charset="-122"/>
                  <a:ea typeface="微软雅黑" panose="020B0503020204020204" pitchFamily="34" charset="-122"/>
                </a:rPr>
                <a:t>1</a:t>
              </a:r>
              <a:endParaRPr lang="en-US" altLang="zh-CN" sz="1400" b="1" baseline="-25000" dirty="0">
                <a:solidFill>
                  <a:srgbClr val="0000FF"/>
                </a:solidFill>
                <a:latin typeface="微软雅黑" panose="020B0503020204020204" pitchFamily="34" charset="-122"/>
                <a:ea typeface="微软雅黑" panose="020B0503020204020204" pitchFamily="34" charset="-122"/>
              </a:endParaRPr>
            </a:p>
          </p:txBody>
        </p:sp>
      </p:grpSp>
      <p:sp>
        <p:nvSpPr>
          <p:cNvPr id="72" name="Text Box 16"/>
          <p:cNvSpPr txBox="1">
            <a:spLocks noChangeArrowheads="1"/>
          </p:cNvSpPr>
          <p:nvPr/>
        </p:nvSpPr>
        <p:spPr bwMode="auto">
          <a:xfrm>
            <a:off x="6810103" y="3972248"/>
            <a:ext cx="915631" cy="311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sz="1400" b="1" dirty="0">
                <a:solidFill>
                  <a:srgbClr val="0000FF"/>
                </a:solidFill>
                <a:latin typeface="微软雅黑" panose="020B0503020204020204" pitchFamily="34" charset="-122"/>
                <a:ea typeface="微软雅黑" panose="020B0503020204020204" pitchFamily="34" charset="-122"/>
              </a:rPr>
              <a:t>分组丢失</a:t>
            </a:r>
            <a:endParaRPr kumimoji="0" lang="zh-CN" altLang="en-US" sz="1400" b="1" dirty="0">
              <a:solidFill>
                <a:srgbClr val="0000FF"/>
              </a:solidFill>
              <a:latin typeface="微软雅黑" panose="020B0503020204020204" pitchFamily="34" charset="-122"/>
              <a:ea typeface="微软雅黑" panose="020B0503020204020204" pitchFamily="34" charset="-122"/>
            </a:endParaRPr>
          </a:p>
        </p:txBody>
      </p:sp>
      <p:grpSp>
        <p:nvGrpSpPr>
          <p:cNvPr id="73" name="Group 17"/>
          <p:cNvGrpSpPr/>
          <p:nvPr/>
        </p:nvGrpSpPr>
        <p:grpSpPr bwMode="auto">
          <a:xfrm>
            <a:off x="6639498" y="3067418"/>
            <a:ext cx="1176904" cy="348972"/>
            <a:chOff x="2012" y="2267"/>
            <a:chExt cx="1177" cy="349"/>
          </a:xfrm>
        </p:grpSpPr>
        <p:sp>
          <p:nvSpPr>
            <p:cNvPr id="74" name="Line 18"/>
            <p:cNvSpPr>
              <a:spLocks noChangeShapeType="1"/>
            </p:cNvSpPr>
            <p:nvPr/>
          </p:nvSpPr>
          <p:spPr bwMode="auto">
            <a:xfrm flipH="1">
              <a:off x="2012" y="2415"/>
              <a:ext cx="1177" cy="201"/>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75" name="Text Box 19"/>
            <p:cNvSpPr txBox="1">
              <a:spLocks noChangeArrowheads="1"/>
            </p:cNvSpPr>
            <p:nvPr/>
          </p:nvSpPr>
          <p:spPr bwMode="auto">
            <a:xfrm rot="21169770">
              <a:off x="2147" y="2267"/>
              <a:ext cx="68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400" b="1" dirty="0">
                  <a:latin typeface="微软雅黑" panose="020B0503020204020204" pitchFamily="34" charset="-122"/>
                  <a:ea typeface="微软雅黑" panose="020B0503020204020204" pitchFamily="34" charset="-122"/>
                </a:rPr>
                <a:t>ACK </a:t>
              </a:r>
              <a:r>
                <a:rPr kumimoji="0" lang="en-US" altLang="zh-CN" sz="1400" b="1" baseline="-25000" dirty="0">
                  <a:latin typeface="微软雅黑" panose="020B0503020204020204" pitchFamily="34" charset="-122"/>
                  <a:ea typeface="微软雅黑" panose="020B0503020204020204" pitchFamily="34" charset="-122"/>
                </a:rPr>
                <a:t>1</a:t>
              </a:r>
              <a:endParaRPr kumimoji="0" lang="en-US" altLang="zh-CN" sz="1400" b="1" dirty="0">
                <a:latin typeface="微软雅黑" panose="020B0503020204020204" pitchFamily="34" charset="-122"/>
                <a:ea typeface="微软雅黑" panose="020B0503020204020204" pitchFamily="34" charset="-122"/>
              </a:endParaRPr>
            </a:p>
          </p:txBody>
        </p:sp>
      </p:grpSp>
      <p:sp>
        <p:nvSpPr>
          <p:cNvPr id="76" name="AutoShape 20"/>
          <p:cNvSpPr>
            <a:spLocks noChangeArrowheads="1"/>
          </p:cNvSpPr>
          <p:nvPr/>
        </p:nvSpPr>
        <p:spPr bwMode="auto">
          <a:xfrm>
            <a:off x="7547424" y="1610535"/>
            <a:ext cx="475961" cy="458962"/>
          </a:xfrm>
          <a:prstGeom prst="irregularSeal1">
            <a:avLst/>
          </a:prstGeom>
          <a:solidFill>
            <a:srgbClr val="FF00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400" b="1">
              <a:latin typeface="微软雅黑" panose="020B0503020204020204" pitchFamily="34" charset="-122"/>
              <a:ea typeface="微软雅黑" panose="020B0503020204020204" pitchFamily="34" charset="-122"/>
            </a:endParaRPr>
          </a:p>
        </p:txBody>
      </p:sp>
      <p:sp>
        <p:nvSpPr>
          <p:cNvPr id="77" name="Text Box 24"/>
          <p:cNvSpPr txBox="1">
            <a:spLocks noChangeArrowheads="1"/>
          </p:cNvSpPr>
          <p:nvPr/>
        </p:nvSpPr>
        <p:spPr bwMode="auto">
          <a:xfrm>
            <a:off x="5725573" y="2626454"/>
            <a:ext cx="915631" cy="311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sz="1400" b="1" dirty="0">
                <a:solidFill>
                  <a:srgbClr val="CC00CC"/>
                </a:solidFill>
                <a:latin typeface="微软雅黑" panose="020B0503020204020204" pitchFamily="34" charset="-122"/>
                <a:ea typeface="微软雅黑" panose="020B0503020204020204" pitchFamily="34" charset="-122"/>
              </a:rPr>
              <a:t>超时重发</a:t>
            </a:r>
            <a:endParaRPr kumimoji="0" lang="zh-CN" altLang="en-US" sz="1400" b="1" dirty="0">
              <a:solidFill>
                <a:srgbClr val="CC00CC"/>
              </a:solidFill>
              <a:latin typeface="微软雅黑" panose="020B0503020204020204" pitchFamily="34" charset="-122"/>
              <a:ea typeface="微软雅黑" panose="020B0503020204020204" pitchFamily="34" charset="-122"/>
            </a:endParaRPr>
          </a:p>
        </p:txBody>
      </p:sp>
      <p:grpSp>
        <p:nvGrpSpPr>
          <p:cNvPr id="78" name="Group 25"/>
          <p:cNvGrpSpPr/>
          <p:nvPr/>
        </p:nvGrpSpPr>
        <p:grpSpPr bwMode="auto">
          <a:xfrm>
            <a:off x="6076541" y="2019502"/>
            <a:ext cx="502959" cy="583952"/>
            <a:chOff x="3188" y="2204"/>
            <a:chExt cx="503" cy="584"/>
          </a:xfrm>
        </p:grpSpPr>
        <p:sp>
          <p:nvSpPr>
            <p:cNvPr id="79" name="AutoShape 26"/>
            <p:cNvSpPr/>
            <p:nvPr/>
          </p:nvSpPr>
          <p:spPr bwMode="auto">
            <a:xfrm>
              <a:off x="3635" y="2204"/>
              <a:ext cx="56" cy="584"/>
            </a:xfrm>
            <a:prstGeom prst="leftBrace">
              <a:avLst>
                <a:gd name="adj1" fmla="val 86905"/>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80" name="Text Box 27"/>
            <p:cNvSpPr txBox="1">
              <a:spLocks noChangeArrowheads="1"/>
            </p:cNvSpPr>
            <p:nvPr/>
          </p:nvSpPr>
          <p:spPr bwMode="auto">
            <a:xfrm>
              <a:off x="3188" y="2311"/>
              <a:ext cx="46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400" b="1" dirty="0">
                  <a:solidFill>
                    <a:srgbClr val="0000FF"/>
                  </a:solidFill>
                  <a:latin typeface="微软雅黑" panose="020B0503020204020204" pitchFamily="34" charset="-122"/>
                  <a:ea typeface="微软雅黑" panose="020B0503020204020204" pitchFamily="34" charset="-122"/>
                </a:rPr>
                <a:t>t</a:t>
              </a:r>
              <a:r>
                <a:rPr kumimoji="0" lang="en-US" altLang="zh-CN" sz="1400" b="1" baseline="-25000" dirty="0">
                  <a:solidFill>
                    <a:srgbClr val="0000FF"/>
                  </a:solidFill>
                  <a:latin typeface="微软雅黑" panose="020B0503020204020204" pitchFamily="34" charset="-122"/>
                  <a:ea typeface="微软雅黑" panose="020B0503020204020204" pitchFamily="34" charset="-122"/>
                </a:rPr>
                <a:t>out</a:t>
              </a:r>
              <a:endParaRPr kumimoji="0" lang="en-US" altLang="zh-CN" sz="1400" b="1" baseline="-25000" dirty="0">
                <a:solidFill>
                  <a:srgbClr val="0000FF"/>
                </a:solidFill>
                <a:latin typeface="微软雅黑" panose="020B0503020204020204" pitchFamily="34" charset="-122"/>
                <a:ea typeface="微软雅黑" panose="020B0503020204020204" pitchFamily="34" charset="-122"/>
              </a:endParaRPr>
            </a:p>
          </p:txBody>
        </p:sp>
      </p:grpSp>
      <p:grpSp>
        <p:nvGrpSpPr>
          <p:cNvPr id="81" name="Group 33"/>
          <p:cNvGrpSpPr/>
          <p:nvPr/>
        </p:nvGrpSpPr>
        <p:grpSpPr bwMode="auto">
          <a:xfrm>
            <a:off x="597206" y="1874081"/>
            <a:ext cx="1741229" cy="523314"/>
            <a:chOff x="446" y="1800"/>
            <a:chExt cx="1474" cy="443"/>
          </a:xfrm>
        </p:grpSpPr>
        <p:sp>
          <p:nvSpPr>
            <p:cNvPr id="82" name="Text Box 31"/>
            <p:cNvSpPr txBox="1">
              <a:spLocks noChangeArrowheads="1"/>
            </p:cNvSpPr>
            <p:nvPr/>
          </p:nvSpPr>
          <p:spPr bwMode="auto">
            <a:xfrm>
              <a:off x="446" y="1800"/>
              <a:ext cx="1194"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dirty="0">
                  <a:solidFill>
                    <a:srgbClr val="CC00CC"/>
                  </a:solidFill>
                  <a:latin typeface="微软雅黑" panose="020B0503020204020204" pitchFamily="34" charset="-122"/>
                  <a:ea typeface="微软雅黑" panose="020B0503020204020204" pitchFamily="34" charset="-122"/>
                </a:rPr>
                <a:t>启动超级计时器，等待 </a:t>
              </a:r>
              <a:r>
                <a:rPr lang="en-US" altLang="zh-CN" sz="1400" b="1" dirty="0">
                  <a:solidFill>
                    <a:srgbClr val="CC00CC"/>
                  </a:solidFill>
                  <a:latin typeface="微软雅黑" panose="020B0503020204020204" pitchFamily="34" charset="-122"/>
                  <a:ea typeface="微软雅黑" panose="020B0503020204020204" pitchFamily="34" charset="-122"/>
                </a:rPr>
                <a:t>ACK</a:t>
              </a:r>
              <a:endParaRPr lang="en-US" altLang="zh-CN" sz="1400" b="1" dirty="0">
                <a:solidFill>
                  <a:srgbClr val="CC00CC"/>
                </a:solidFill>
                <a:latin typeface="微软雅黑" panose="020B0503020204020204" pitchFamily="34" charset="-122"/>
                <a:ea typeface="微软雅黑" panose="020B0503020204020204" pitchFamily="34" charset="-122"/>
              </a:endParaRPr>
            </a:p>
          </p:txBody>
        </p:sp>
        <p:sp>
          <p:nvSpPr>
            <p:cNvPr id="83" name="Line 32"/>
            <p:cNvSpPr>
              <a:spLocks noChangeShapeType="1"/>
            </p:cNvSpPr>
            <p:nvPr/>
          </p:nvSpPr>
          <p:spPr bwMode="auto">
            <a:xfrm>
              <a:off x="1532" y="1920"/>
              <a:ext cx="388" cy="0"/>
            </a:xfrm>
            <a:prstGeom prst="line">
              <a:avLst/>
            </a:prstGeom>
            <a:noFill/>
            <a:ln w="28575">
              <a:solidFill>
                <a:srgbClr val="CC00CC"/>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latin typeface="微软雅黑" panose="020B0503020204020204" pitchFamily="34" charset="-122"/>
                <a:ea typeface="微软雅黑" panose="020B0503020204020204" pitchFamily="34" charset="-122"/>
              </a:endParaRPr>
            </a:p>
          </p:txBody>
        </p:sp>
      </p:grpSp>
      <p:grpSp>
        <p:nvGrpSpPr>
          <p:cNvPr id="84" name="Group 33"/>
          <p:cNvGrpSpPr/>
          <p:nvPr/>
        </p:nvGrpSpPr>
        <p:grpSpPr bwMode="auto">
          <a:xfrm>
            <a:off x="4790510" y="1874081"/>
            <a:ext cx="1741229" cy="523314"/>
            <a:chOff x="446" y="1800"/>
            <a:chExt cx="1474" cy="443"/>
          </a:xfrm>
        </p:grpSpPr>
        <p:sp>
          <p:nvSpPr>
            <p:cNvPr id="85" name="Text Box 31"/>
            <p:cNvSpPr txBox="1">
              <a:spLocks noChangeArrowheads="1"/>
            </p:cNvSpPr>
            <p:nvPr/>
          </p:nvSpPr>
          <p:spPr bwMode="auto">
            <a:xfrm>
              <a:off x="446" y="1800"/>
              <a:ext cx="1194"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dirty="0">
                  <a:solidFill>
                    <a:srgbClr val="CC00CC"/>
                  </a:solidFill>
                  <a:latin typeface="微软雅黑" panose="020B0503020204020204" pitchFamily="34" charset="-122"/>
                  <a:ea typeface="微软雅黑" panose="020B0503020204020204" pitchFamily="34" charset="-122"/>
                </a:rPr>
                <a:t>启动超级计时器，等待 </a:t>
              </a:r>
              <a:r>
                <a:rPr lang="en-US" altLang="zh-CN" sz="1400" b="1" dirty="0">
                  <a:solidFill>
                    <a:srgbClr val="CC00CC"/>
                  </a:solidFill>
                  <a:latin typeface="微软雅黑" panose="020B0503020204020204" pitchFamily="34" charset="-122"/>
                  <a:ea typeface="微软雅黑" panose="020B0503020204020204" pitchFamily="34" charset="-122"/>
                </a:rPr>
                <a:t>ACK</a:t>
              </a:r>
              <a:endParaRPr lang="en-US" altLang="zh-CN" sz="1400" b="1" dirty="0">
                <a:solidFill>
                  <a:srgbClr val="CC00CC"/>
                </a:solidFill>
                <a:latin typeface="微软雅黑" panose="020B0503020204020204" pitchFamily="34" charset="-122"/>
                <a:ea typeface="微软雅黑" panose="020B0503020204020204" pitchFamily="34" charset="-122"/>
              </a:endParaRPr>
            </a:p>
          </p:txBody>
        </p:sp>
        <p:sp>
          <p:nvSpPr>
            <p:cNvPr id="86" name="Line 32"/>
            <p:cNvSpPr>
              <a:spLocks noChangeShapeType="1"/>
            </p:cNvSpPr>
            <p:nvPr/>
          </p:nvSpPr>
          <p:spPr bwMode="auto">
            <a:xfrm>
              <a:off x="1532" y="1920"/>
              <a:ext cx="388" cy="0"/>
            </a:xfrm>
            <a:prstGeom prst="line">
              <a:avLst/>
            </a:prstGeom>
            <a:noFill/>
            <a:ln w="28575">
              <a:solidFill>
                <a:srgbClr val="CC00CC"/>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00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2000"/>
                                        <p:tgtEl>
                                          <p:spTgt spid="42"/>
                                        </p:tgtEl>
                                      </p:cBhvr>
                                    </p:animEffect>
                                  </p:childTnLst>
                                </p:cTn>
                              </p:par>
                            </p:childTnLst>
                          </p:cTn>
                        </p:par>
                        <p:par>
                          <p:cTn id="8" fill="hold">
                            <p:stCondLst>
                              <p:cond delay="4000"/>
                            </p:stCondLst>
                            <p:childTnLst>
                              <p:par>
                                <p:cTn id="9" presetID="22" presetClass="entr" presetSubtype="8" fill="hold" nodeType="afterEffect">
                                  <p:stCondLst>
                                    <p:cond delay="0"/>
                                  </p:stCondLst>
                                  <p:childTnLst>
                                    <p:set>
                                      <p:cBhvr>
                                        <p:cTn id="10" dur="1" fill="hold">
                                          <p:stCondLst>
                                            <p:cond delay="0"/>
                                          </p:stCondLst>
                                        </p:cTn>
                                        <p:tgtEl>
                                          <p:spTgt spid="81"/>
                                        </p:tgtEl>
                                        <p:attrNameLst>
                                          <p:attrName>style.visibility</p:attrName>
                                        </p:attrNameLst>
                                      </p:cBhvr>
                                      <p:to>
                                        <p:strVal val="visible"/>
                                      </p:to>
                                    </p:set>
                                    <p:animEffect transition="in" filter="wipe(left)">
                                      <p:cBhvr>
                                        <p:cTn id="11" dur="1000"/>
                                        <p:tgtEl>
                                          <p:spTgt spid="81"/>
                                        </p:tgtEl>
                                      </p:cBhvr>
                                    </p:animEffect>
                                  </p:childTnLst>
                                </p:cTn>
                              </p:par>
                            </p:childTnLst>
                          </p:cTn>
                        </p:par>
                        <p:par>
                          <p:cTn id="12" fill="hold">
                            <p:stCondLst>
                              <p:cond delay="5000"/>
                            </p:stCondLst>
                            <p:childTnLst>
                              <p:par>
                                <p:cTn id="13" presetID="1" presetClass="entr" presetSubtype="0" fill="hold" grpId="0" nodeType="afterEffect">
                                  <p:stCondLst>
                                    <p:cond delay="1000"/>
                                  </p:stCondLst>
                                  <p:childTnLst>
                                    <p:set>
                                      <p:cBhvr>
                                        <p:cTn id="14" dur="1" fill="hold">
                                          <p:stCondLst>
                                            <p:cond delay="0"/>
                                          </p:stCondLst>
                                        </p:cTn>
                                        <p:tgtEl>
                                          <p:spTgt spid="54"/>
                                        </p:tgtEl>
                                        <p:attrNameLst>
                                          <p:attrName>style.visibility</p:attrName>
                                        </p:attrNameLst>
                                      </p:cBhvr>
                                      <p:to>
                                        <p:strVal val="visible"/>
                                      </p:to>
                                    </p:set>
                                  </p:childTnLst>
                                </p:cTn>
                              </p:par>
                            </p:childTnLst>
                          </p:cTn>
                        </p:par>
                        <p:par>
                          <p:cTn id="15" fill="hold">
                            <p:stCondLst>
                              <p:cond delay="6000"/>
                            </p:stCondLst>
                            <p:childTnLst>
                              <p:par>
                                <p:cTn id="16" presetID="35" presetClass="emph" presetSubtype="0" repeatCount="5000" fill="hold" grpId="1" nodeType="afterEffect">
                                  <p:stCondLst>
                                    <p:cond delay="0"/>
                                  </p:stCondLst>
                                  <p:childTnLst>
                                    <p:anim calcmode="discrete" valueType="str">
                                      <p:cBhvr>
                                        <p:cTn id="17" dur="1000" fill="hold"/>
                                        <p:tgtEl>
                                          <p:spTgt spid="54"/>
                                        </p:tgtEl>
                                        <p:attrNameLst>
                                          <p:attrName>style.visibility</p:attrName>
                                        </p:attrNameLst>
                                      </p:cBhvr>
                                      <p:tavLst>
                                        <p:tav tm="0">
                                          <p:val>
                                            <p:strVal val="hidden"/>
                                          </p:val>
                                        </p:tav>
                                        <p:tav tm="50000">
                                          <p:val>
                                            <p:strVal val="visible"/>
                                          </p:val>
                                        </p:tav>
                                      </p:tavLst>
                                    </p:anim>
                                  </p:childTnLst>
                                </p:cTn>
                              </p:par>
                            </p:childTnLst>
                          </p:cTn>
                        </p:par>
                        <p:par>
                          <p:cTn id="18" fill="hold">
                            <p:stCondLst>
                              <p:cond delay="7000"/>
                            </p:stCondLst>
                            <p:childTnLst>
                              <p:par>
                                <p:cTn id="19" presetID="1" presetClass="entr" presetSubtype="0" fill="hold" grpId="0" nodeType="afterEffect">
                                  <p:stCondLst>
                                    <p:cond delay="0"/>
                                  </p:stCondLst>
                                  <p:childTnLst>
                                    <p:set>
                                      <p:cBhvr>
                                        <p:cTn id="20" dur="1" fill="hold">
                                          <p:stCondLst>
                                            <p:cond delay="999"/>
                                          </p:stCondLst>
                                        </p:cTn>
                                        <p:tgtEl>
                                          <p:spTgt spid="53"/>
                                        </p:tgtEl>
                                        <p:attrNameLst>
                                          <p:attrName>style.visibility</p:attrName>
                                        </p:attrNameLst>
                                      </p:cBhvr>
                                      <p:to>
                                        <p:strVal val="visible"/>
                                      </p:to>
                                    </p:set>
                                  </p:childTnLst>
                                </p:cTn>
                              </p:par>
                            </p:childTnLst>
                          </p:cTn>
                        </p:par>
                        <p:par>
                          <p:cTn id="21" fill="hold">
                            <p:stCondLst>
                              <p:cond delay="8000"/>
                            </p:stCondLst>
                            <p:childTnLst>
                              <p:par>
                                <p:cTn id="22" presetID="1" presetClass="entr" presetSubtype="0" fill="hold" nodeType="afterEffect">
                                  <p:stCondLst>
                                    <p:cond delay="2000"/>
                                  </p:stCondLst>
                                  <p:childTnLst>
                                    <p:set>
                                      <p:cBhvr>
                                        <p:cTn id="23" dur="1" fill="hold">
                                          <p:stCondLst>
                                            <p:cond delay="0"/>
                                          </p:stCondLst>
                                        </p:cTn>
                                        <p:tgtEl>
                                          <p:spTgt spid="56"/>
                                        </p:tgtEl>
                                        <p:attrNameLst>
                                          <p:attrName>style.visibility</p:attrName>
                                        </p:attrNameLst>
                                      </p:cBhvr>
                                      <p:to>
                                        <p:strVal val="visible"/>
                                      </p:to>
                                    </p:set>
                                  </p:childTnLst>
                                </p:cTn>
                              </p:par>
                            </p:childTnLst>
                          </p:cTn>
                        </p:par>
                        <p:par>
                          <p:cTn id="24" fill="hold">
                            <p:stCondLst>
                              <p:cond delay="10000"/>
                            </p:stCondLst>
                            <p:childTnLst>
                              <p:par>
                                <p:cTn id="25" presetID="35" presetClass="emph" presetSubtype="0" repeatCount="5000" fill="hold" nodeType="afterEffect">
                                  <p:stCondLst>
                                    <p:cond delay="0"/>
                                  </p:stCondLst>
                                  <p:childTnLst>
                                    <p:anim calcmode="discrete" valueType="str">
                                      <p:cBhvr>
                                        <p:cTn id="26" dur="1000" fill="hold"/>
                                        <p:tgtEl>
                                          <p:spTgt spid="56"/>
                                        </p:tgtEl>
                                        <p:attrNameLst>
                                          <p:attrName>style.visibility</p:attrName>
                                        </p:attrNameLst>
                                      </p:cBhvr>
                                      <p:tavLst>
                                        <p:tav tm="0">
                                          <p:val>
                                            <p:strVal val="hidden"/>
                                          </p:val>
                                        </p:tav>
                                        <p:tav tm="50000">
                                          <p:val>
                                            <p:strVal val="visible"/>
                                          </p:val>
                                        </p:tav>
                                      </p:tavLst>
                                    </p:anim>
                                  </p:childTnLst>
                                </p:cTn>
                              </p:par>
                            </p:childTnLst>
                          </p:cTn>
                        </p:par>
                        <p:par>
                          <p:cTn id="27" fill="hold">
                            <p:stCondLst>
                              <p:cond delay="11000"/>
                            </p:stCondLst>
                            <p:childTnLst>
                              <p:par>
                                <p:cTn id="28" presetID="1" presetClass="entr" presetSubtype="0" fill="hold" grpId="0" nodeType="afterEffect">
                                  <p:stCondLst>
                                    <p:cond delay="1000"/>
                                  </p:stCondLst>
                                  <p:childTnLst>
                                    <p:set>
                                      <p:cBhvr>
                                        <p:cTn id="29" dur="1" fill="hold">
                                          <p:stCondLst>
                                            <p:cond delay="0"/>
                                          </p:stCondLst>
                                        </p:cTn>
                                        <p:tgtEl>
                                          <p:spTgt spid="55"/>
                                        </p:tgtEl>
                                        <p:attrNameLst>
                                          <p:attrName>style.visibility</p:attrName>
                                        </p:attrNameLst>
                                      </p:cBhvr>
                                      <p:to>
                                        <p:strVal val="visible"/>
                                      </p:to>
                                    </p:set>
                                  </p:childTnLst>
                                </p:cTn>
                              </p:par>
                            </p:childTnLst>
                          </p:cTn>
                        </p:par>
                        <p:par>
                          <p:cTn id="30" fill="hold">
                            <p:stCondLst>
                              <p:cond delay="12000"/>
                            </p:stCondLst>
                            <p:childTnLst>
                              <p:par>
                                <p:cTn id="31" presetID="35" presetClass="emph" presetSubtype="0" repeatCount="5000" fill="hold" grpId="1" nodeType="afterEffect">
                                  <p:stCondLst>
                                    <p:cond delay="0"/>
                                  </p:stCondLst>
                                  <p:childTnLst>
                                    <p:anim calcmode="discrete" valueType="str">
                                      <p:cBhvr>
                                        <p:cTn id="32" dur="1000" fill="hold"/>
                                        <p:tgtEl>
                                          <p:spTgt spid="55"/>
                                        </p:tgtEl>
                                        <p:attrNameLst>
                                          <p:attrName>style.visibility</p:attrName>
                                        </p:attrNameLst>
                                      </p:cBhvr>
                                      <p:tavLst>
                                        <p:tav tm="0">
                                          <p:val>
                                            <p:strVal val="hidden"/>
                                          </p:val>
                                        </p:tav>
                                        <p:tav tm="50000">
                                          <p:val>
                                            <p:strVal val="visible"/>
                                          </p:val>
                                        </p:tav>
                                      </p:tavLst>
                                    </p:anim>
                                  </p:childTnLst>
                                </p:cTn>
                              </p:par>
                            </p:childTnLst>
                          </p:cTn>
                        </p:par>
                        <p:par>
                          <p:cTn id="33" fill="hold">
                            <p:stCondLst>
                              <p:cond delay="13000"/>
                            </p:stCondLst>
                            <p:childTnLst>
                              <p:par>
                                <p:cTn id="34" presetID="22" presetClass="entr" presetSubtype="8" fill="hold" nodeType="after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wipe(left)">
                                      <p:cBhvr>
                                        <p:cTn id="36" dur="2000"/>
                                        <p:tgtEl>
                                          <p:spTgt spid="46"/>
                                        </p:tgtEl>
                                      </p:cBhvr>
                                    </p:animEffect>
                                  </p:childTnLst>
                                </p:cTn>
                              </p:par>
                            </p:childTnLst>
                          </p:cTn>
                        </p:par>
                        <p:par>
                          <p:cTn id="37" fill="hold">
                            <p:stCondLst>
                              <p:cond delay="15000"/>
                            </p:stCondLst>
                            <p:childTnLst>
                              <p:par>
                                <p:cTn id="38" presetID="22" presetClass="entr" presetSubtype="2" fill="hold" nodeType="afterEffect">
                                  <p:stCondLst>
                                    <p:cond delay="1000"/>
                                  </p:stCondLst>
                                  <p:childTnLst>
                                    <p:set>
                                      <p:cBhvr>
                                        <p:cTn id="39" dur="1" fill="hold">
                                          <p:stCondLst>
                                            <p:cond delay="0"/>
                                          </p:stCondLst>
                                        </p:cTn>
                                        <p:tgtEl>
                                          <p:spTgt spid="50"/>
                                        </p:tgtEl>
                                        <p:attrNameLst>
                                          <p:attrName>style.visibility</p:attrName>
                                        </p:attrNameLst>
                                      </p:cBhvr>
                                      <p:to>
                                        <p:strVal val="visible"/>
                                      </p:to>
                                    </p:set>
                                    <p:animEffect transition="in" filter="wipe(right)">
                                      <p:cBhvr>
                                        <p:cTn id="40" dur="2000"/>
                                        <p:tgtEl>
                                          <p:spTgt spid="5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2000"/>
                                  </p:stCondLst>
                                  <p:childTnLst>
                                    <p:set>
                                      <p:cBhvr>
                                        <p:cTn id="44" dur="1" fill="hold">
                                          <p:stCondLst>
                                            <p:cond delay="0"/>
                                          </p:stCondLst>
                                        </p:cTn>
                                        <p:tgtEl>
                                          <p:spTgt spid="64"/>
                                        </p:tgtEl>
                                        <p:attrNameLst>
                                          <p:attrName>style.visibility</p:attrName>
                                        </p:attrNameLst>
                                      </p:cBhvr>
                                      <p:to>
                                        <p:strVal val="visible"/>
                                      </p:to>
                                    </p:set>
                                    <p:animEffect transition="in" filter="wipe(left)">
                                      <p:cBhvr>
                                        <p:cTn id="45" dur="2000"/>
                                        <p:tgtEl>
                                          <p:spTgt spid="64"/>
                                        </p:tgtEl>
                                      </p:cBhvr>
                                    </p:animEffect>
                                  </p:childTnLst>
                                </p:cTn>
                              </p:par>
                            </p:childTnLst>
                          </p:cTn>
                        </p:par>
                        <p:par>
                          <p:cTn id="46" fill="hold">
                            <p:stCondLst>
                              <p:cond delay="4000"/>
                            </p:stCondLst>
                            <p:childTnLst>
                              <p:par>
                                <p:cTn id="47" presetID="22" presetClass="entr" presetSubtype="8" fill="hold" nodeType="afterEffect">
                                  <p:stCondLst>
                                    <p:cond delay="0"/>
                                  </p:stCondLst>
                                  <p:childTnLst>
                                    <p:set>
                                      <p:cBhvr>
                                        <p:cTn id="48" dur="1" fill="hold">
                                          <p:stCondLst>
                                            <p:cond delay="0"/>
                                          </p:stCondLst>
                                        </p:cTn>
                                        <p:tgtEl>
                                          <p:spTgt spid="84"/>
                                        </p:tgtEl>
                                        <p:attrNameLst>
                                          <p:attrName>style.visibility</p:attrName>
                                        </p:attrNameLst>
                                      </p:cBhvr>
                                      <p:to>
                                        <p:strVal val="visible"/>
                                      </p:to>
                                    </p:set>
                                    <p:animEffect transition="in" filter="wipe(left)">
                                      <p:cBhvr>
                                        <p:cTn id="49" dur="1000"/>
                                        <p:tgtEl>
                                          <p:spTgt spid="84"/>
                                        </p:tgtEl>
                                      </p:cBhvr>
                                    </p:animEffect>
                                  </p:childTnLst>
                                </p:cTn>
                              </p:par>
                            </p:childTnLst>
                          </p:cTn>
                        </p:par>
                        <p:par>
                          <p:cTn id="50" fill="hold">
                            <p:stCondLst>
                              <p:cond delay="5000"/>
                            </p:stCondLst>
                            <p:childTnLst>
                              <p:par>
                                <p:cTn id="51" presetID="1" presetClass="entr" presetSubtype="0" fill="hold" grpId="0" nodeType="afterEffect">
                                  <p:stCondLst>
                                    <p:cond delay="1000"/>
                                  </p:stCondLst>
                                  <p:childTnLst>
                                    <p:set>
                                      <p:cBhvr>
                                        <p:cTn id="52" dur="1" fill="hold">
                                          <p:stCondLst>
                                            <p:cond delay="0"/>
                                          </p:stCondLst>
                                        </p:cTn>
                                        <p:tgtEl>
                                          <p:spTgt spid="76"/>
                                        </p:tgtEl>
                                        <p:attrNameLst>
                                          <p:attrName>style.visibility</p:attrName>
                                        </p:attrNameLst>
                                      </p:cBhvr>
                                      <p:to>
                                        <p:strVal val="visible"/>
                                      </p:to>
                                    </p:set>
                                  </p:childTnLst>
                                </p:cTn>
                              </p:par>
                            </p:childTnLst>
                          </p:cTn>
                        </p:par>
                        <p:par>
                          <p:cTn id="53" fill="hold">
                            <p:stCondLst>
                              <p:cond delay="6000"/>
                            </p:stCondLst>
                            <p:childTnLst>
                              <p:par>
                                <p:cTn id="54" presetID="35" presetClass="emph" presetSubtype="0" repeatCount="5000" fill="hold" grpId="1" nodeType="afterEffect">
                                  <p:stCondLst>
                                    <p:cond delay="0"/>
                                  </p:stCondLst>
                                  <p:childTnLst>
                                    <p:anim calcmode="discrete" valueType="str">
                                      <p:cBhvr>
                                        <p:cTn id="55" dur="1000" fill="hold"/>
                                        <p:tgtEl>
                                          <p:spTgt spid="76"/>
                                        </p:tgtEl>
                                        <p:attrNameLst>
                                          <p:attrName>style.visibility</p:attrName>
                                        </p:attrNameLst>
                                      </p:cBhvr>
                                      <p:tavLst>
                                        <p:tav tm="0">
                                          <p:val>
                                            <p:strVal val="hidden"/>
                                          </p:val>
                                        </p:tav>
                                        <p:tav tm="50000">
                                          <p:val>
                                            <p:strVal val="visible"/>
                                          </p:val>
                                        </p:tav>
                                      </p:tavLst>
                                    </p:anim>
                                  </p:childTnLst>
                                </p:cTn>
                              </p:par>
                            </p:childTnLst>
                          </p:cTn>
                        </p:par>
                        <p:par>
                          <p:cTn id="56" fill="hold">
                            <p:stCondLst>
                              <p:cond delay="7000"/>
                            </p:stCondLst>
                            <p:childTnLst>
                              <p:par>
                                <p:cTn id="57" presetID="1" presetClass="entr" presetSubtype="0" fill="hold" nodeType="afterEffect">
                                  <p:stCondLst>
                                    <p:cond delay="0"/>
                                  </p:stCondLst>
                                  <p:childTnLst>
                                    <p:set>
                                      <p:cBhvr>
                                        <p:cTn id="58" dur="1" fill="hold">
                                          <p:stCondLst>
                                            <p:cond delay="0"/>
                                          </p:stCondLst>
                                        </p:cTn>
                                        <p:tgtEl>
                                          <p:spTgt spid="78"/>
                                        </p:tgtEl>
                                        <p:attrNameLst>
                                          <p:attrName>style.visibility</p:attrName>
                                        </p:attrNameLst>
                                      </p:cBhvr>
                                      <p:to>
                                        <p:strVal val="visible"/>
                                      </p:to>
                                    </p:set>
                                  </p:childTnLst>
                                </p:cTn>
                              </p:par>
                            </p:childTnLst>
                          </p:cTn>
                        </p:par>
                        <p:par>
                          <p:cTn id="59" fill="hold">
                            <p:stCondLst>
                              <p:cond delay="7000"/>
                            </p:stCondLst>
                            <p:childTnLst>
                              <p:par>
                                <p:cTn id="60" presetID="35" presetClass="emph" presetSubtype="0" repeatCount="5000" fill="hold" nodeType="afterEffect">
                                  <p:stCondLst>
                                    <p:cond delay="0"/>
                                  </p:stCondLst>
                                  <p:childTnLst>
                                    <p:anim calcmode="discrete" valueType="str">
                                      <p:cBhvr>
                                        <p:cTn id="61" dur="1000" fill="hold"/>
                                        <p:tgtEl>
                                          <p:spTgt spid="78"/>
                                        </p:tgtEl>
                                        <p:attrNameLst>
                                          <p:attrName>style.visibility</p:attrName>
                                        </p:attrNameLst>
                                      </p:cBhvr>
                                      <p:tavLst>
                                        <p:tav tm="0">
                                          <p:val>
                                            <p:strVal val="hidden"/>
                                          </p:val>
                                        </p:tav>
                                        <p:tav tm="50000">
                                          <p:val>
                                            <p:strVal val="visible"/>
                                          </p:val>
                                        </p:tav>
                                      </p:tavLst>
                                    </p:anim>
                                  </p:childTnLst>
                                </p:cTn>
                              </p:par>
                            </p:childTnLst>
                          </p:cTn>
                        </p:par>
                        <p:par>
                          <p:cTn id="62" fill="hold">
                            <p:stCondLst>
                              <p:cond delay="8000"/>
                            </p:stCondLst>
                            <p:childTnLst>
                              <p:par>
                                <p:cTn id="63" presetID="1" presetClass="entr" presetSubtype="0" fill="hold" grpId="0" nodeType="afterEffect">
                                  <p:stCondLst>
                                    <p:cond delay="1000"/>
                                  </p:stCondLst>
                                  <p:childTnLst>
                                    <p:set>
                                      <p:cBhvr>
                                        <p:cTn id="64" dur="1" fill="hold">
                                          <p:stCondLst>
                                            <p:cond delay="0"/>
                                          </p:stCondLst>
                                        </p:cTn>
                                        <p:tgtEl>
                                          <p:spTgt spid="77"/>
                                        </p:tgtEl>
                                        <p:attrNameLst>
                                          <p:attrName>style.visibility</p:attrName>
                                        </p:attrNameLst>
                                      </p:cBhvr>
                                      <p:to>
                                        <p:strVal val="visible"/>
                                      </p:to>
                                    </p:set>
                                  </p:childTnLst>
                                </p:cTn>
                              </p:par>
                            </p:childTnLst>
                          </p:cTn>
                        </p:par>
                        <p:par>
                          <p:cTn id="65" fill="hold">
                            <p:stCondLst>
                              <p:cond delay="9000"/>
                            </p:stCondLst>
                            <p:childTnLst>
                              <p:par>
                                <p:cTn id="66" presetID="35" presetClass="emph" presetSubtype="0" repeatCount="5000" fill="hold" grpId="1" nodeType="afterEffect">
                                  <p:stCondLst>
                                    <p:cond delay="0"/>
                                  </p:stCondLst>
                                  <p:childTnLst>
                                    <p:anim calcmode="discrete" valueType="str">
                                      <p:cBhvr>
                                        <p:cTn id="67" dur="1000" fill="hold"/>
                                        <p:tgtEl>
                                          <p:spTgt spid="77"/>
                                        </p:tgtEl>
                                        <p:attrNameLst>
                                          <p:attrName>style.visibility</p:attrName>
                                        </p:attrNameLst>
                                      </p:cBhvr>
                                      <p:tavLst>
                                        <p:tav tm="0">
                                          <p:val>
                                            <p:strVal val="hidden"/>
                                          </p:val>
                                        </p:tav>
                                        <p:tav tm="50000">
                                          <p:val>
                                            <p:strVal val="visible"/>
                                          </p:val>
                                        </p:tav>
                                      </p:tavLst>
                                    </p:anim>
                                  </p:childTnLst>
                                </p:cTn>
                              </p:par>
                            </p:childTnLst>
                          </p:cTn>
                        </p:par>
                        <p:par>
                          <p:cTn id="68" fill="hold">
                            <p:stCondLst>
                              <p:cond delay="10000"/>
                            </p:stCondLst>
                            <p:childTnLst>
                              <p:par>
                                <p:cTn id="69" presetID="22" presetClass="entr" presetSubtype="8" fill="hold" nodeType="afterEffect">
                                  <p:stCondLst>
                                    <p:cond delay="0"/>
                                  </p:stCondLst>
                                  <p:childTnLst>
                                    <p:set>
                                      <p:cBhvr>
                                        <p:cTn id="70" dur="1" fill="hold">
                                          <p:stCondLst>
                                            <p:cond delay="0"/>
                                          </p:stCondLst>
                                        </p:cTn>
                                        <p:tgtEl>
                                          <p:spTgt spid="68"/>
                                        </p:tgtEl>
                                        <p:attrNameLst>
                                          <p:attrName>style.visibility</p:attrName>
                                        </p:attrNameLst>
                                      </p:cBhvr>
                                      <p:to>
                                        <p:strVal val="visible"/>
                                      </p:to>
                                    </p:set>
                                    <p:animEffect transition="in" filter="wipe(left)">
                                      <p:cBhvr>
                                        <p:cTn id="71" dur="2000"/>
                                        <p:tgtEl>
                                          <p:spTgt spid="68"/>
                                        </p:tgtEl>
                                      </p:cBhvr>
                                    </p:animEffect>
                                  </p:childTnLst>
                                </p:cTn>
                              </p:par>
                            </p:childTnLst>
                          </p:cTn>
                        </p:par>
                        <p:par>
                          <p:cTn id="72" fill="hold">
                            <p:stCondLst>
                              <p:cond delay="12000"/>
                            </p:stCondLst>
                            <p:childTnLst>
                              <p:par>
                                <p:cTn id="73" presetID="22" presetClass="entr" presetSubtype="2" fill="hold" nodeType="afterEffect">
                                  <p:stCondLst>
                                    <p:cond delay="1000"/>
                                  </p:stCondLst>
                                  <p:childTnLst>
                                    <p:set>
                                      <p:cBhvr>
                                        <p:cTn id="74" dur="1" fill="hold">
                                          <p:stCondLst>
                                            <p:cond delay="0"/>
                                          </p:stCondLst>
                                        </p:cTn>
                                        <p:tgtEl>
                                          <p:spTgt spid="73"/>
                                        </p:tgtEl>
                                        <p:attrNameLst>
                                          <p:attrName>style.visibility</p:attrName>
                                        </p:attrNameLst>
                                      </p:cBhvr>
                                      <p:to>
                                        <p:strVal val="visible"/>
                                      </p:to>
                                    </p:set>
                                    <p:animEffect transition="in" filter="wipe(right)">
                                      <p:cBhvr>
                                        <p:cTn id="75" dur="2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animBg="1"/>
      <p:bldP spid="54" grpId="1" animBg="1"/>
      <p:bldP spid="55" grpId="0"/>
      <p:bldP spid="55" grpId="1"/>
      <p:bldP spid="76" grpId="0" animBg="1"/>
      <p:bldP spid="76" grpId="1" animBg="1"/>
      <p:bldP spid="77" grpId="0"/>
      <p:bldP spid="77"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68"/>
          <p:cNvSpPr>
            <a:spLocks noChangeArrowheads="1"/>
          </p:cNvSpPr>
          <p:nvPr/>
        </p:nvSpPr>
        <p:spPr bwMode="auto">
          <a:xfrm>
            <a:off x="556963" y="1789018"/>
            <a:ext cx="8184960" cy="178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42900" indent="-342900">
              <a:lnSpc>
                <a:spcPts val="3300"/>
              </a:lnSpc>
              <a:buClr>
                <a:srgbClr val="0070C0"/>
              </a:buClr>
              <a:buFont typeface="Wingdings" panose="05000000000000000000" pitchFamily="2" charset="2"/>
              <a:buChar char="l"/>
            </a:pPr>
            <a:r>
              <a:rPr lang="zh-CN" altLang="en-US" sz="2000" b="1" dirty="0">
                <a:solidFill>
                  <a:prstClr val="black"/>
                </a:solidFill>
                <a:latin typeface="微软雅黑" panose="020B0503020204020204" pitchFamily="34" charset="-122"/>
                <a:ea typeface="微软雅黑" panose="020B0503020204020204" pitchFamily="34" charset="-122"/>
              </a:rPr>
              <a:t>在发送完一个分组后，必须</a:t>
            </a:r>
            <a:r>
              <a:rPr lang="zh-CN" altLang="en-US" sz="2000" b="1" dirty="0">
                <a:solidFill>
                  <a:srgbClr val="0000FF"/>
                </a:solidFill>
                <a:latin typeface="微软雅黑" panose="020B0503020204020204" pitchFamily="34" charset="-122"/>
                <a:ea typeface="微软雅黑" panose="020B0503020204020204" pitchFamily="34" charset="-122"/>
              </a:rPr>
              <a:t>暂时保留</a:t>
            </a:r>
            <a:r>
              <a:rPr lang="zh-CN" altLang="en-US" sz="2000" b="1" dirty="0">
                <a:solidFill>
                  <a:prstClr val="black"/>
                </a:solidFill>
                <a:latin typeface="微软雅黑" panose="020B0503020204020204" pitchFamily="34" charset="-122"/>
                <a:ea typeface="微软雅黑" panose="020B0503020204020204" pitchFamily="34" charset="-122"/>
              </a:rPr>
              <a:t>已发送的分组的副本，以备重发。</a:t>
            </a:r>
            <a:endParaRPr lang="zh-CN" altLang="en-US" sz="2000" b="1" dirty="0">
              <a:solidFill>
                <a:prstClr val="black"/>
              </a:solidFill>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分组和确认分组都必须进行</a:t>
            </a:r>
            <a:r>
              <a:rPr lang="zh-CN" altLang="en-US" sz="2000" b="1" dirty="0">
                <a:solidFill>
                  <a:srgbClr val="FF0000"/>
                </a:solidFill>
                <a:latin typeface="微软雅黑" panose="020B0503020204020204" pitchFamily="34" charset="-122"/>
                <a:ea typeface="微软雅黑" panose="020B0503020204020204" pitchFamily="34" charset="-122"/>
              </a:rPr>
              <a:t>编号</a:t>
            </a:r>
            <a:r>
              <a:rPr lang="zh-CN" altLang="en-US" sz="2000" b="1" dirty="0">
                <a:solidFill>
                  <a:srgbClr val="0000FF"/>
                </a:solidFill>
                <a:latin typeface="微软雅黑" panose="020B0503020204020204" pitchFamily="34" charset="-122"/>
                <a:ea typeface="微软雅黑" panose="020B0503020204020204" pitchFamily="34" charset="-122"/>
              </a:rPr>
              <a:t>。</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r>
              <a:rPr lang="zh-CN" altLang="en-US" sz="2000" b="1" dirty="0">
                <a:solidFill>
                  <a:prstClr val="black"/>
                </a:solidFill>
                <a:latin typeface="微软雅黑" panose="020B0503020204020204" pitchFamily="34" charset="-122"/>
                <a:ea typeface="微软雅黑" panose="020B0503020204020204" pitchFamily="34" charset="-122"/>
              </a:rPr>
              <a:t>超时计时器的重传时间应当比数据在分组传输的平均往返时间</a:t>
            </a:r>
            <a:r>
              <a:rPr lang="zh-CN" altLang="en-US" sz="2000" b="1" dirty="0">
                <a:solidFill>
                  <a:srgbClr val="0000FF"/>
                </a:solidFill>
                <a:latin typeface="微软雅黑" panose="020B0503020204020204" pitchFamily="34" charset="-122"/>
                <a:ea typeface="微软雅黑" panose="020B0503020204020204" pitchFamily="34" charset="-122"/>
              </a:rPr>
              <a:t>更长一些</a:t>
            </a:r>
            <a:r>
              <a:rPr lang="zh-CN" altLang="en-US" sz="2000" b="1" dirty="0">
                <a:solidFill>
                  <a:prstClr val="black"/>
                </a:solidFill>
                <a:latin typeface="微软雅黑" panose="020B0503020204020204" pitchFamily="34" charset="-122"/>
                <a:ea typeface="微软雅黑" panose="020B0503020204020204" pitchFamily="34" charset="-122"/>
              </a:rPr>
              <a:t>。 </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17" name="AutoShape 5"/>
          <p:cNvSpPr>
            <a:spLocks noChangeArrowheads="1"/>
          </p:cNvSpPr>
          <p:nvPr/>
        </p:nvSpPr>
        <p:spPr bwMode="auto">
          <a:xfrm>
            <a:off x="556963" y="1454542"/>
            <a:ext cx="8041892"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a:solidFill>
                <a:prstClr val="black"/>
              </a:solidFill>
            </a:endParaRPr>
          </a:p>
        </p:txBody>
      </p:sp>
      <p:sp>
        <p:nvSpPr>
          <p:cNvPr id="18" name="矩形 17"/>
          <p:cNvSpPr/>
          <p:nvPr/>
        </p:nvSpPr>
        <p:spPr>
          <a:xfrm>
            <a:off x="616087" y="1403157"/>
            <a:ext cx="963721" cy="403954"/>
          </a:xfrm>
          <a:prstGeom prst="rect">
            <a:avLst/>
          </a:prstGeom>
        </p:spPr>
        <p:txBody>
          <a:bodyPr wrap="none" lIns="91436" tIns="45718" rIns="91436" bIns="45718">
            <a:spAutoFit/>
          </a:bodyPr>
          <a:lstStyle/>
          <a:p>
            <a:r>
              <a:rPr lang="zh-CN" altLang="en-US" sz="2000" b="1" dirty="0">
                <a:solidFill>
                  <a:prstClr val="black"/>
                </a:solidFill>
                <a:latin typeface="微软雅黑" panose="020B0503020204020204" pitchFamily="34" charset="-122"/>
                <a:ea typeface="微软雅黑" panose="020B0503020204020204" pitchFamily="34" charset="-122"/>
              </a:rPr>
              <a:t>请注意</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utoShape 5"/>
          <p:cNvSpPr>
            <a:spLocks noChangeArrowheads="1"/>
          </p:cNvSpPr>
          <p:nvPr/>
        </p:nvSpPr>
        <p:spPr bwMode="auto">
          <a:xfrm>
            <a:off x="556965" y="584671"/>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33" name="Rectangle 6"/>
          <p:cNvSpPr>
            <a:spLocks noChangeArrowheads="1"/>
          </p:cNvSpPr>
          <p:nvPr/>
        </p:nvSpPr>
        <p:spPr bwMode="auto">
          <a:xfrm>
            <a:off x="3195148" y="551460"/>
            <a:ext cx="2772410" cy="397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sz="2000" b="1" dirty="0">
                <a:solidFill>
                  <a:schemeClr val="bg1"/>
                </a:solidFill>
                <a:latin typeface="微软雅黑" panose="020B0503020204020204" pitchFamily="34" charset="-122"/>
                <a:ea typeface="微软雅黑" panose="020B0503020204020204" pitchFamily="34" charset="-122"/>
              </a:rPr>
              <a:t>3. 确认丢失和确认迟到</a:t>
            </a:r>
            <a:endParaRPr sz="2000" b="1" dirty="0">
              <a:solidFill>
                <a:schemeClr val="bg1"/>
              </a:solidFill>
              <a:latin typeface="微软雅黑" panose="020B0503020204020204" pitchFamily="34" charset="-122"/>
              <a:ea typeface="微软雅黑" panose="020B0503020204020204" pitchFamily="34" charset="-122"/>
            </a:endParaRPr>
          </a:p>
        </p:txBody>
      </p:sp>
      <p:sp>
        <p:nvSpPr>
          <p:cNvPr id="34" name="Rectangle 68"/>
          <p:cNvSpPr>
            <a:spLocks noChangeArrowheads="1"/>
          </p:cNvSpPr>
          <p:nvPr/>
        </p:nvSpPr>
        <p:spPr bwMode="auto">
          <a:xfrm>
            <a:off x="364490" y="951865"/>
            <a:ext cx="6856730" cy="393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42900" indent="-342900">
              <a:lnSpc>
                <a:spcPts val="3000"/>
              </a:lnSpc>
              <a:buClr>
                <a:srgbClr val="0070C0"/>
              </a:buClr>
              <a:buFont typeface="Wingdings" panose="05000000000000000000" pitchFamily="2" charset="2"/>
              <a:buChar char="l"/>
            </a:pPr>
            <a:r>
              <a:rPr lang="zh-CN" altLang="en-US" b="1" dirty="0">
                <a:solidFill>
                  <a:srgbClr val="CC00CC"/>
                </a:solidFill>
                <a:latin typeface="微软雅黑" panose="020B0503020204020204" pitchFamily="34" charset="-122"/>
                <a:ea typeface="微软雅黑" panose="020B0503020204020204" pitchFamily="34" charset="-122"/>
              </a:rPr>
              <a:t>问题</a:t>
            </a:r>
            <a:r>
              <a:rPr lang="zh-CN" altLang="en-US" b="1" dirty="0">
                <a:solidFill>
                  <a:srgbClr val="0000FF"/>
                </a:solidFill>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若分组正确到达</a:t>
            </a:r>
            <a:r>
              <a:rPr lang="en-US" altLang="zh-CN" b="1" dirty="0">
                <a:latin typeface="微软雅黑" panose="020B0503020204020204" pitchFamily="34" charset="-122"/>
                <a:ea typeface="微软雅黑" panose="020B0503020204020204" pitchFamily="34" charset="-122"/>
              </a:rPr>
              <a:t>B</a:t>
            </a:r>
            <a:r>
              <a:rPr lang="zh-CN" altLang="en-US" b="1" dirty="0">
                <a:latin typeface="微软雅黑" panose="020B0503020204020204" pitchFamily="34" charset="-122"/>
                <a:ea typeface="微软雅黑" panose="020B0503020204020204" pitchFamily="34" charset="-122"/>
              </a:rPr>
              <a:t>，但</a:t>
            </a:r>
            <a:r>
              <a:rPr lang="en-US" altLang="zh-CN" b="1" dirty="0">
                <a:latin typeface="微软雅黑" panose="020B0503020204020204" pitchFamily="34" charset="-122"/>
                <a:ea typeface="微软雅黑" panose="020B0503020204020204" pitchFamily="34" charset="-122"/>
              </a:rPr>
              <a:t>B</a:t>
            </a:r>
            <a:r>
              <a:rPr lang="zh-CN" altLang="en-US" b="1" dirty="0">
                <a:latin typeface="微软雅黑" panose="020B0503020204020204" pitchFamily="34" charset="-122"/>
                <a:ea typeface="微软雅黑" panose="020B0503020204020204" pitchFamily="34" charset="-122"/>
              </a:rPr>
              <a:t>回送的</a:t>
            </a:r>
            <a:r>
              <a:rPr lang="zh-CN" altLang="en-US" b="1"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确认丢失</a:t>
            </a:r>
            <a:r>
              <a:rPr lang="zh-CN" altLang="en-US" b="1" dirty="0">
                <a:latin typeface="微软雅黑" panose="020B0503020204020204" pitchFamily="34" charset="-122"/>
                <a:ea typeface="微软雅黑" panose="020B0503020204020204" pitchFamily="34" charset="-122"/>
              </a:rPr>
              <a:t>或</a:t>
            </a:r>
            <a:r>
              <a:rPr lang="zh-CN" altLang="en-US" b="1"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延迟</a:t>
            </a:r>
            <a:r>
              <a:rPr lang="zh-CN" altLang="en-US" b="1" dirty="0">
                <a:latin typeface="微软雅黑" panose="020B0503020204020204" pitchFamily="34" charset="-122"/>
                <a:ea typeface="微软雅黑" panose="020B0503020204020204" pitchFamily="34" charset="-122"/>
              </a:rPr>
              <a:t>了，</a:t>
            </a:r>
            <a:r>
              <a:rPr lang="en-US" altLang="zh-CN" b="1" dirty="0">
                <a:latin typeface="微软雅黑" panose="020B0503020204020204" pitchFamily="34" charset="-122"/>
                <a:ea typeface="微软雅黑" panose="020B0503020204020204" pitchFamily="34" charset="-122"/>
              </a:rPr>
              <a:t>A</a:t>
            </a:r>
            <a:r>
              <a:rPr lang="zh-CN" altLang="en-US" b="1" dirty="0">
                <a:latin typeface="微软雅黑" panose="020B0503020204020204" pitchFamily="34" charset="-122"/>
                <a:ea typeface="微软雅黑" panose="020B0503020204020204" pitchFamily="34" charset="-122"/>
              </a:rPr>
              <a:t>未收到</a:t>
            </a:r>
            <a:r>
              <a:rPr lang="en-US" altLang="zh-CN" b="1" dirty="0">
                <a:latin typeface="微软雅黑" panose="020B0503020204020204" pitchFamily="34" charset="-122"/>
                <a:ea typeface="微软雅黑" panose="020B0503020204020204" pitchFamily="34" charset="-122"/>
              </a:rPr>
              <a:t>B</a:t>
            </a:r>
            <a:r>
              <a:rPr lang="zh-CN" altLang="en-US" b="1" dirty="0">
                <a:latin typeface="微软雅黑" panose="020B0503020204020204" pitchFamily="34" charset="-122"/>
                <a:ea typeface="微软雅黑" panose="020B0503020204020204" pitchFamily="34" charset="-122"/>
              </a:rPr>
              <a:t>的确认，会超时重发。</a:t>
            </a:r>
            <a:r>
              <a:rPr lang="en-US" altLang="zh-CN" b="1" dirty="0">
                <a:solidFill>
                  <a:srgbClr val="92D050"/>
                </a:solidFill>
                <a:latin typeface="微软雅黑" panose="020B0503020204020204" pitchFamily="34" charset="-122"/>
                <a:ea typeface="微软雅黑" panose="020B0503020204020204" pitchFamily="34" charset="-122"/>
              </a:rPr>
              <a:t>B</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可能会收到重复的 </a:t>
            </a:r>
            <a:r>
              <a:rPr lang="en-US" altLang="zh-CN" b="1" dirty="0">
                <a:solidFill>
                  <a:srgbClr val="92D050"/>
                </a:solidFill>
                <a:latin typeface="微软雅黑" panose="020B0503020204020204" pitchFamily="34" charset="-122"/>
                <a:ea typeface="微软雅黑" panose="020B0503020204020204" pitchFamily="34" charset="-122"/>
              </a:rPr>
              <a:t>M</a:t>
            </a:r>
            <a:r>
              <a:rPr lang="en-US" altLang="zh-CN" b="1" baseline="-25000" dirty="0">
                <a:solidFill>
                  <a:srgbClr val="92D050"/>
                </a:solidFill>
                <a:latin typeface="微软雅黑" panose="020B0503020204020204" pitchFamily="34" charset="-122"/>
                <a:ea typeface="微软雅黑" panose="020B0503020204020204" pitchFamily="34" charset="-122"/>
              </a:rPr>
              <a:t>1</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B</a:t>
            </a:r>
            <a:r>
              <a:rPr lang="zh-CN" altLang="en-US" b="1" dirty="0">
                <a:solidFill>
                  <a:srgbClr val="FF0000"/>
                </a:solidFill>
                <a:latin typeface="微软雅黑" panose="020B0503020204020204" pitchFamily="34" charset="-122"/>
                <a:ea typeface="微软雅黑" panose="020B0503020204020204" pitchFamily="34" charset="-122"/>
              </a:rPr>
              <a:t>如何知道收到了重复的分组，需要如何做？</a:t>
            </a:r>
            <a:r>
              <a:rPr lang="en-US" altLang="zh-CN" b="1" dirty="0">
                <a:solidFill>
                  <a:srgbClr val="FF0000"/>
                </a:solidFill>
                <a:latin typeface="微软雅黑" panose="020B0503020204020204" pitchFamily="34" charset="-122"/>
                <a:ea typeface="微软雅黑" panose="020B0503020204020204" pitchFamily="34" charset="-122"/>
              </a:rPr>
              <a:t>A</a:t>
            </a:r>
            <a:r>
              <a:rPr lang="zh-CN" altLang="en-US" b="1" dirty="0">
                <a:solidFill>
                  <a:srgbClr val="FF0000"/>
                </a:solidFill>
                <a:latin typeface="微软雅黑" panose="020B0503020204020204" pitchFamily="34" charset="-122"/>
                <a:ea typeface="微软雅黑" panose="020B0503020204020204" pitchFamily="34" charset="-122"/>
              </a:rPr>
              <a:t>有没有可能收到重复的信息？</a:t>
            </a:r>
            <a:endParaRPr lang="zh-CN" altLang="en-US" b="1" dirty="0">
              <a:solidFill>
                <a:srgbClr val="FF0000"/>
              </a:solidFill>
              <a:latin typeface="微软雅黑" panose="020B0503020204020204" pitchFamily="34" charset="-122"/>
              <a:ea typeface="微软雅黑" panose="020B0503020204020204" pitchFamily="34" charset="-122"/>
            </a:endParaRPr>
          </a:p>
          <a:p>
            <a:pPr marL="342900" indent="-342900">
              <a:lnSpc>
                <a:spcPts val="3000"/>
              </a:lnSpc>
              <a:buClr>
                <a:srgbClr val="0070C0"/>
              </a:buClr>
              <a:buFont typeface="Wingdings" panose="05000000000000000000" pitchFamily="2" charset="2"/>
              <a:buChar char="l"/>
            </a:pPr>
            <a:r>
              <a:rPr lang="zh-CN" altLang="en-US" b="1" dirty="0">
                <a:solidFill>
                  <a:srgbClr val="0000FF"/>
                </a:solidFill>
                <a:latin typeface="微软雅黑" panose="020B0503020204020204" pitchFamily="34" charset="-122"/>
                <a:ea typeface="微软雅黑" panose="020B0503020204020204" pitchFamily="34" charset="-122"/>
              </a:rPr>
              <a:t>解决方法：</a:t>
            </a:r>
            <a:r>
              <a:rPr lang="zh-CN" altLang="en-US" b="1" dirty="0">
                <a:latin typeface="微软雅黑" panose="020B0503020204020204" pitchFamily="34" charset="-122"/>
                <a:ea typeface="微软雅黑" panose="020B0503020204020204" pitchFamily="34" charset="-122"/>
              </a:rPr>
              <a:t>编号</a:t>
            </a:r>
            <a:endParaRPr lang="en-US" altLang="zh-CN" b="1" dirty="0">
              <a:latin typeface="微软雅黑" panose="020B0503020204020204" pitchFamily="34" charset="-122"/>
              <a:ea typeface="微软雅黑" panose="020B0503020204020204" pitchFamily="34" charset="-122"/>
            </a:endParaRPr>
          </a:p>
          <a:p>
            <a:pPr marL="342900" indent="-342900">
              <a:lnSpc>
                <a:spcPts val="3000"/>
              </a:lnSpc>
              <a:buClr>
                <a:srgbClr val="0070C0"/>
              </a:buClr>
              <a:buFont typeface="Wingdings" panose="05000000000000000000" pitchFamily="2" charset="2"/>
              <a:buChar char="l"/>
            </a:pPr>
            <a:r>
              <a:rPr lang="en-US" altLang="zh-CN" b="1" dirty="0">
                <a:latin typeface="微软雅黑" panose="020B0503020204020204" pitchFamily="34" charset="-122"/>
                <a:ea typeface="微软雅黑" panose="020B0503020204020204" pitchFamily="34" charset="-122"/>
              </a:rPr>
              <a:t>A</a:t>
            </a:r>
            <a:r>
              <a:rPr lang="zh-CN" altLang="en-US" b="1" dirty="0">
                <a:latin typeface="微软雅黑" panose="020B0503020204020204" pitchFamily="34" charset="-122"/>
                <a:ea typeface="微软雅黑" panose="020B0503020204020204" pitchFamily="34" charset="-122"/>
              </a:rPr>
              <a:t>为</a:t>
            </a:r>
            <a:r>
              <a:rPr lang="zh-CN" altLang="en-US" b="1" dirty="0">
                <a:solidFill>
                  <a:srgbClr val="FF0000"/>
                </a:solidFill>
                <a:latin typeface="微软雅黑" panose="020B0503020204020204" pitchFamily="34" charset="-122"/>
                <a:ea typeface="微软雅黑" panose="020B0503020204020204" pitchFamily="34" charset="-122"/>
              </a:rPr>
              <a:t>每一个发送的分组</a:t>
            </a:r>
            <a:r>
              <a:rPr lang="zh-CN" altLang="en-US" b="1" dirty="0">
                <a:latin typeface="微软雅黑" panose="020B0503020204020204" pitchFamily="34" charset="-122"/>
                <a:ea typeface="微软雅黑" panose="020B0503020204020204" pitchFamily="34" charset="-122"/>
              </a:rPr>
              <a:t>都进行</a:t>
            </a:r>
            <a:r>
              <a:rPr lang="zh-CN" altLang="en-US" b="1" dirty="0">
                <a:solidFill>
                  <a:srgbClr val="FF0000"/>
                </a:solidFill>
                <a:latin typeface="微软雅黑" panose="020B0503020204020204" pitchFamily="34" charset="-122"/>
                <a:ea typeface="微软雅黑" panose="020B0503020204020204" pitchFamily="34" charset="-122"/>
              </a:rPr>
              <a:t>编号</a:t>
            </a:r>
            <a:r>
              <a:rPr lang="zh-CN" altLang="en-US" b="1" dirty="0">
                <a:latin typeface="微软雅黑" panose="020B0503020204020204" pitchFamily="34" charset="-122"/>
                <a:ea typeface="微软雅黑" panose="020B0503020204020204" pitchFamily="34" charset="-122"/>
              </a:rPr>
              <a:t>。若</a:t>
            </a:r>
            <a:r>
              <a:rPr lang="en-US" altLang="zh-CN" b="1" dirty="0">
                <a:solidFill>
                  <a:schemeClr val="accent3"/>
                </a:solidFill>
                <a:latin typeface="微软雅黑" panose="020B0503020204020204" pitchFamily="34" charset="-122"/>
                <a:ea typeface="微软雅黑" panose="020B0503020204020204" pitchFamily="34" charset="-122"/>
              </a:rPr>
              <a:t>B</a:t>
            </a:r>
            <a:r>
              <a:rPr lang="zh-CN" altLang="en-US" b="1" dirty="0">
                <a:latin typeface="微软雅黑" panose="020B0503020204020204" pitchFamily="34" charset="-122"/>
                <a:ea typeface="微软雅黑" panose="020B0503020204020204" pitchFamily="34" charset="-122"/>
              </a:rPr>
              <a:t>收到了</a:t>
            </a:r>
            <a:r>
              <a:rPr lang="zh-CN" altLang="en-US" b="1" dirty="0">
                <a:solidFill>
                  <a:srgbClr val="FF0000"/>
                </a:solidFill>
                <a:latin typeface="微软雅黑" panose="020B0503020204020204" pitchFamily="34" charset="-122"/>
                <a:ea typeface="微软雅黑" panose="020B0503020204020204" pitchFamily="34" charset="-122"/>
              </a:rPr>
              <a:t>编号相同</a:t>
            </a:r>
            <a:r>
              <a:rPr lang="zh-CN" altLang="en-US" b="1" dirty="0">
                <a:latin typeface="微软雅黑" panose="020B0503020204020204" pitchFamily="34" charset="-122"/>
                <a:ea typeface="微软雅黑" panose="020B0503020204020204" pitchFamily="34" charset="-122"/>
              </a:rPr>
              <a:t>的分组，则认为收到了重复分组，</a:t>
            </a:r>
            <a:r>
              <a:rPr lang="zh-CN" altLang="en-US" b="1" dirty="0">
                <a:solidFill>
                  <a:schemeClr val="accent3"/>
                </a:solidFill>
                <a:latin typeface="微软雅黑" panose="020B0503020204020204" pitchFamily="34" charset="-122"/>
                <a:ea typeface="微软雅黑" panose="020B0503020204020204" pitchFamily="34" charset="-122"/>
              </a:rPr>
              <a:t>丢弃重复</a:t>
            </a:r>
            <a:r>
              <a:rPr lang="zh-CN" altLang="en-US" b="1" dirty="0">
                <a:latin typeface="微软雅黑" panose="020B0503020204020204" pitchFamily="34" charset="-122"/>
                <a:ea typeface="微软雅黑" panose="020B0503020204020204" pitchFamily="34" charset="-122"/>
              </a:rPr>
              <a:t>的分组，并回送确认。</a:t>
            </a:r>
            <a:endParaRPr lang="zh-CN" altLang="en-US" b="1" dirty="0">
              <a:latin typeface="微软雅黑" panose="020B0503020204020204" pitchFamily="34" charset="-122"/>
              <a:ea typeface="微软雅黑" panose="020B0503020204020204" pitchFamily="34" charset="-122"/>
            </a:endParaRPr>
          </a:p>
          <a:p>
            <a:pPr marL="342900" indent="-342900">
              <a:lnSpc>
                <a:spcPts val="3000"/>
              </a:lnSpc>
              <a:buClr>
                <a:srgbClr val="0070C0"/>
              </a:buClr>
              <a:buFont typeface="Wingdings" panose="05000000000000000000" pitchFamily="2" charset="2"/>
              <a:buChar char="l"/>
            </a:pPr>
            <a:r>
              <a:rPr lang="en-US" altLang="zh-CN" b="1" dirty="0">
                <a:solidFill>
                  <a:schemeClr val="accent3"/>
                </a:solidFill>
                <a:latin typeface="微软雅黑" panose="020B0503020204020204" pitchFamily="34" charset="-122"/>
                <a:ea typeface="微软雅黑" panose="020B0503020204020204" pitchFamily="34" charset="-122"/>
              </a:rPr>
              <a:t>B</a:t>
            </a:r>
            <a:r>
              <a:rPr lang="zh-CN" altLang="en-US" b="1" dirty="0">
                <a:latin typeface="微软雅黑" panose="020B0503020204020204" pitchFamily="34" charset="-122"/>
                <a:ea typeface="微软雅黑" panose="020B0503020204020204" pitchFamily="34" charset="-122"/>
              </a:rPr>
              <a:t>为发送的确认也进行编号，指示该确认是对哪一个分组的确认。</a:t>
            </a:r>
            <a:endParaRPr lang="en-US" altLang="zh-CN" b="1" dirty="0">
              <a:latin typeface="微软雅黑" panose="020B0503020204020204" pitchFamily="34" charset="-122"/>
              <a:ea typeface="微软雅黑" panose="020B0503020204020204" pitchFamily="34" charset="-122"/>
            </a:endParaRPr>
          </a:p>
          <a:p>
            <a:pPr marL="342900" indent="-342900">
              <a:lnSpc>
                <a:spcPts val="3000"/>
              </a:lnSpc>
              <a:buClr>
                <a:srgbClr val="0070C0"/>
              </a:buClr>
              <a:buFont typeface="Wingdings" panose="05000000000000000000" pitchFamily="2" charset="2"/>
              <a:buChar char="l"/>
            </a:pPr>
            <a:r>
              <a:rPr lang="en-US" altLang="zh-CN" b="1" dirty="0">
                <a:solidFill>
                  <a:schemeClr val="accent3"/>
                </a:solidFill>
                <a:latin typeface="微软雅黑" panose="020B0503020204020204" pitchFamily="34" charset="-122"/>
                <a:ea typeface="微软雅黑" panose="020B0503020204020204" pitchFamily="34" charset="-122"/>
              </a:rPr>
              <a:t>A</a:t>
            </a:r>
            <a:r>
              <a:rPr lang="zh-CN" altLang="en-US" b="1" dirty="0">
                <a:latin typeface="微软雅黑" panose="020B0503020204020204" pitchFamily="34" charset="-122"/>
                <a:ea typeface="微软雅黑" panose="020B0503020204020204" pitchFamily="34" charset="-122"/>
              </a:rPr>
              <a:t>根据确认及其编号，可以确定它是对哪一个分组的确认，避免</a:t>
            </a:r>
            <a:r>
              <a:rPr lang="zh-CN" altLang="en-US" b="1" dirty="0">
                <a:latin typeface="微软雅黑" panose="020B0503020204020204" pitchFamily="34" charset="-122"/>
                <a:ea typeface="微软雅黑" panose="020B0503020204020204" pitchFamily="34" charset="-122"/>
              </a:rPr>
              <a:t>重复发送。若为</a:t>
            </a:r>
            <a:r>
              <a:rPr lang="zh-CN" altLang="en-US" b="1" dirty="0">
                <a:solidFill>
                  <a:schemeClr val="accent3"/>
                </a:solidFill>
                <a:latin typeface="微软雅黑" panose="020B0503020204020204" pitchFamily="34" charset="-122"/>
                <a:ea typeface="微软雅黑" panose="020B0503020204020204" pitchFamily="34" charset="-122"/>
              </a:rPr>
              <a:t>重复的确认</a:t>
            </a:r>
            <a:r>
              <a:rPr lang="zh-CN" altLang="en-US" b="1" dirty="0">
                <a:latin typeface="微软雅黑" panose="020B0503020204020204" pitchFamily="34" charset="-122"/>
                <a:ea typeface="微软雅黑" panose="020B0503020204020204" pitchFamily="34" charset="-122"/>
              </a:rPr>
              <a:t>，则将其丢弃。</a:t>
            </a:r>
            <a:endParaRPr lang="zh-CN" altLang="en-US"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7235190" y="951865"/>
            <a:ext cx="1610360" cy="1394460"/>
          </a:xfrm>
          <a:prstGeom prst="rect">
            <a:avLst/>
          </a:prstGeom>
        </p:spPr>
      </p:pic>
      <p:pic>
        <p:nvPicPr>
          <p:cNvPr id="3" name="图片 2"/>
          <p:cNvPicPr>
            <a:picLocks noChangeAspect="1"/>
          </p:cNvPicPr>
          <p:nvPr/>
        </p:nvPicPr>
        <p:blipFill>
          <a:blip r:embed="rId2"/>
          <a:stretch>
            <a:fillRect/>
          </a:stretch>
        </p:blipFill>
        <p:spPr>
          <a:xfrm>
            <a:off x="7252970" y="2571750"/>
            <a:ext cx="1567180" cy="2057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5" y="621247"/>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3" name="Rectangle 6"/>
          <p:cNvSpPr>
            <a:spLocks noChangeArrowheads="1"/>
          </p:cNvSpPr>
          <p:nvPr/>
        </p:nvSpPr>
        <p:spPr bwMode="auto">
          <a:xfrm>
            <a:off x="3164741" y="588036"/>
            <a:ext cx="2833223"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3. </a:t>
            </a:r>
            <a:r>
              <a:rPr lang="zh-CN" altLang="en-US" sz="2000" b="1" dirty="0">
                <a:solidFill>
                  <a:schemeClr val="bg1"/>
                </a:solidFill>
                <a:latin typeface="微软雅黑" panose="020B0503020204020204" pitchFamily="34" charset="-122"/>
                <a:ea typeface="微软雅黑" panose="020B0503020204020204" pitchFamily="34" charset="-122"/>
              </a:rPr>
              <a:t>确认丢失和确认迟到</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Rectangle 68"/>
          <p:cNvSpPr>
            <a:spLocks noChangeArrowheads="1"/>
          </p:cNvSpPr>
          <p:nvPr/>
        </p:nvSpPr>
        <p:spPr bwMode="auto">
          <a:xfrm>
            <a:off x="382606" y="915686"/>
            <a:ext cx="6154554" cy="4091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42900" indent="-342900">
              <a:lnSpc>
                <a:spcPts val="2500"/>
              </a:lnSpc>
              <a:spcBef>
                <a:spcPts val="0"/>
              </a:spcBef>
              <a:spcAft>
                <a:spcPts val="300"/>
              </a:spcAft>
              <a:buClr>
                <a:srgbClr val="0070C0"/>
              </a:buClr>
              <a:buFont typeface="Wingdings" panose="05000000000000000000" pitchFamily="2" charset="2"/>
              <a:buChar char="l"/>
            </a:pPr>
            <a:r>
              <a:rPr lang="zh-CN" altLang="en-US" b="1" dirty="0">
                <a:solidFill>
                  <a:srgbClr val="FF0000"/>
                </a:solidFill>
                <a:latin typeface="微软雅黑" panose="020B0503020204020204" pitchFamily="34" charset="-122"/>
                <a:ea typeface="微软雅黑" panose="020B0503020204020204" pitchFamily="34" charset="-122"/>
              </a:rPr>
              <a:t>确认</a:t>
            </a:r>
            <a:r>
              <a:rPr lang="zh-CN" altLang="en-US" b="1" dirty="0">
                <a:solidFill>
                  <a:srgbClr val="0000FF"/>
                </a:solidFill>
                <a:latin typeface="微软雅黑" panose="020B0503020204020204" pitchFamily="34" charset="-122"/>
                <a:ea typeface="微软雅黑" panose="020B0503020204020204" pitchFamily="34" charset="-122"/>
              </a:rPr>
              <a:t>丢失</a:t>
            </a:r>
            <a:endParaRPr lang="zh-CN" altLang="en-US" b="1" dirty="0">
              <a:solidFill>
                <a:srgbClr val="0000FF"/>
              </a:solidFill>
              <a:latin typeface="微软雅黑" panose="020B0503020204020204" pitchFamily="34" charset="-122"/>
              <a:ea typeface="微软雅黑" panose="020B0503020204020204" pitchFamily="34" charset="-122"/>
            </a:endParaRPr>
          </a:p>
          <a:p>
            <a:pPr marL="633730" indent="-342900">
              <a:lnSpc>
                <a:spcPts val="2500"/>
              </a:lnSpc>
              <a:spcBef>
                <a:spcPts val="0"/>
              </a:spcBef>
              <a:spcAft>
                <a:spcPts val="300"/>
              </a:spcAft>
              <a:buClr>
                <a:srgbClr val="7030A0"/>
              </a:buClr>
              <a:buFont typeface="+mj-lt"/>
              <a:buAutoNum type="arabicPeriod"/>
            </a:pPr>
            <a:r>
              <a:rPr lang="zh-CN" altLang="en-US" b="1" dirty="0">
                <a:latin typeface="微软雅黑" panose="020B0503020204020204" pitchFamily="34" charset="-122"/>
                <a:ea typeface="微软雅黑" panose="020B0503020204020204" pitchFamily="34" charset="-122"/>
              </a:rPr>
              <a:t>若 </a:t>
            </a:r>
            <a:r>
              <a:rPr lang="en-US" altLang="zh-CN" b="1" dirty="0">
                <a:latin typeface="微软雅黑" panose="020B0503020204020204" pitchFamily="34" charset="-122"/>
                <a:ea typeface="微软雅黑" panose="020B0503020204020204" pitchFamily="34" charset="-122"/>
              </a:rPr>
              <a:t>B </a:t>
            </a:r>
            <a:r>
              <a:rPr lang="zh-CN" altLang="en-US" b="1" dirty="0">
                <a:latin typeface="微软雅黑" panose="020B0503020204020204" pitchFamily="34" charset="-122"/>
                <a:ea typeface="微软雅黑" panose="020B0503020204020204" pitchFamily="34" charset="-122"/>
              </a:rPr>
              <a:t>所发送的对 </a:t>
            </a:r>
            <a:r>
              <a:rPr lang="en-US" altLang="zh-CN" b="1" dirty="0">
                <a:latin typeface="微软雅黑" panose="020B0503020204020204" pitchFamily="34" charset="-122"/>
                <a:ea typeface="微软雅黑" panose="020B0503020204020204" pitchFamily="34" charset="-122"/>
              </a:rPr>
              <a:t>M</a:t>
            </a:r>
            <a:r>
              <a:rPr lang="en-US" altLang="zh-CN" b="1" baseline="-25000" dirty="0">
                <a:latin typeface="微软雅黑" panose="020B0503020204020204" pitchFamily="34" charset="-122"/>
                <a:ea typeface="微软雅黑" panose="020B0503020204020204" pitchFamily="34" charset="-122"/>
              </a:rPr>
              <a:t>1</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的确认丢失了，那么 </a:t>
            </a:r>
            <a:r>
              <a:rPr lang="en-US" altLang="zh-CN" b="1" dirty="0">
                <a:latin typeface="微软雅黑" panose="020B0503020204020204" pitchFamily="34" charset="-122"/>
                <a:ea typeface="微软雅黑" panose="020B0503020204020204" pitchFamily="34" charset="-122"/>
              </a:rPr>
              <a:t>A </a:t>
            </a:r>
            <a:r>
              <a:rPr lang="zh-CN" altLang="en-US" b="1" dirty="0">
                <a:latin typeface="微软雅黑" panose="020B0503020204020204" pitchFamily="34" charset="-122"/>
                <a:ea typeface="微软雅黑" panose="020B0503020204020204" pitchFamily="34" charset="-122"/>
              </a:rPr>
              <a:t>在设定的超时重传时间内不能收到确认，但 </a:t>
            </a:r>
            <a:r>
              <a:rPr lang="en-US" altLang="zh-CN" b="1" dirty="0">
                <a:latin typeface="微软雅黑" panose="020B0503020204020204" pitchFamily="34" charset="-122"/>
                <a:ea typeface="微软雅黑" panose="020B0503020204020204" pitchFamily="34" charset="-122"/>
              </a:rPr>
              <a:t>A </a:t>
            </a:r>
            <a:r>
              <a:rPr lang="zh-CN" altLang="en-US" b="1" dirty="0">
                <a:latin typeface="微软雅黑" panose="020B0503020204020204" pitchFamily="34" charset="-122"/>
                <a:ea typeface="微软雅黑" panose="020B0503020204020204" pitchFamily="34" charset="-122"/>
              </a:rPr>
              <a:t>并无法知道：</a:t>
            </a:r>
            <a:r>
              <a:rPr lang="zh-CN" altLang="en-US" b="1" dirty="0">
                <a:solidFill>
                  <a:srgbClr val="FF0000"/>
                </a:solidFill>
                <a:latin typeface="微软雅黑" panose="020B0503020204020204" pitchFamily="34" charset="-122"/>
                <a:ea typeface="微软雅黑" panose="020B0503020204020204" pitchFamily="34" charset="-122"/>
              </a:rPr>
              <a:t>是自己发送的分组出错、丢失了</a:t>
            </a:r>
            <a:r>
              <a:rPr lang="zh-CN" altLang="en-US" b="1" dirty="0">
                <a:latin typeface="微软雅黑" panose="020B0503020204020204" pitchFamily="34" charset="-122"/>
                <a:ea typeface="微软雅黑" panose="020B0503020204020204" pitchFamily="34" charset="-122"/>
              </a:rPr>
              <a:t>，</a:t>
            </a:r>
            <a:r>
              <a:rPr lang="zh-CN" altLang="en-US" b="1" dirty="0">
                <a:solidFill>
                  <a:srgbClr val="0000FF"/>
                </a:solidFill>
                <a:latin typeface="微软雅黑" panose="020B0503020204020204" pitchFamily="34" charset="-122"/>
                <a:ea typeface="微软雅黑" panose="020B0503020204020204" pitchFamily="34" charset="-122"/>
              </a:rPr>
              <a:t>或者 </a:t>
            </a:r>
            <a:r>
              <a:rPr lang="zh-CN" altLang="en-US" b="1" dirty="0">
                <a:solidFill>
                  <a:srgbClr val="FF0000"/>
                </a:solidFill>
                <a:latin typeface="微软雅黑" panose="020B0503020204020204" pitchFamily="34" charset="-122"/>
                <a:ea typeface="微软雅黑" panose="020B0503020204020204" pitchFamily="34" charset="-122"/>
              </a:rPr>
              <a:t>是 </a:t>
            </a:r>
            <a:r>
              <a:rPr lang="en-US" altLang="zh-CN" b="1" dirty="0">
                <a:solidFill>
                  <a:srgbClr val="FF0000"/>
                </a:solidFill>
                <a:latin typeface="微软雅黑" panose="020B0503020204020204" pitchFamily="34" charset="-122"/>
                <a:ea typeface="微软雅黑" panose="020B0503020204020204" pitchFamily="34" charset="-122"/>
              </a:rPr>
              <a:t>B </a:t>
            </a:r>
            <a:r>
              <a:rPr lang="zh-CN" altLang="en-US" b="1" dirty="0">
                <a:solidFill>
                  <a:srgbClr val="FF0000"/>
                </a:solidFill>
                <a:latin typeface="微软雅黑" panose="020B0503020204020204" pitchFamily="34" charset="-122"/>
                <a:ea typeface="微软雅黑" panose="020B0503020204020204" pitchFamily="34" charset="-122"/>
              </a:rPr>
              <a:t>发送的确认丢失了</a:t>
            </a:r>
            <a:r>
              <a:rPr lang="zh-CN" altLang="en-US" b="1" dirty="0">
                <a:latin typeface="微软雅黑" panose="020B0503020204020204" pitchFamily="34" charset="-122"/>
                <a:ea typeface="微软雅黑" panose="020B0503020204020204" pitchFamily="34" charset="-122"/>
              </a:rPr>
              <a:t>。因此 </a:t>
            </a:r>
            <a:r>
              <a:rPr lang="en-US" altLang="zh-CN" b="1" dirty="0">
                <a:solidFill>
                  <a:srgbClr val="0000FF"/>
                </a:solidFill>
                <a:latin typeface="微软雅黑" panose="020B0503020204020204" pitchFamily="34" charset="-122"/>
                <a:ea typeface="微软雅黑" panose="020B0503020204020204" pitchFamily="34" charset="-122"/>
              </a:rPr>
              <a:t>A </a:t>
            </a:r>
            <a:r>
              <a:rPr lang="zh-CN" altLang="en-US" b="1" dirty="0">
                <a:solidFill>
                  <a:srgbClr val="0000FF"/>
                </a:solidFill>
                <a:latin typeface="微软雅黑" panose="020B0503020204020204" pitchFamily="34" charset="-122"/>
                <a:ea typeface="微软雅黑" panose="020B0503020204020204" pitchFamily="34" charset="-122"/>
              </a:rPr>
              <a:t>在超时计时器到期后就要重传 </a:t>
            </a:r>
            <a:r>
              <a:rPr lang="en-US" altLang="zh-CN" b="1" dirty="0">
                <a:solidFill>
                  <a:srgbClr val="0000FF"/>
                </a:solidFill>
                <a:latin typeface="微软雅黑" panose="020B0503020204020204" pitchFamily="34" charset="-122"/>
                <a:ea typeface="微软雅黑" panose="020B0503020204020204" pitchFamily="34" charset="-122"/>
              </a:rPr>
              <a:t>M</a:t>
            </a:r>
            <a:r>
              <a:rPr lang="en-US" altLang="zh-CN" b="1" baseline="-25000" dirty="0">
                <a:solidFill>
                  <a:srgbClr val="0000FF"/>
                </a:solidFill>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a:p>
            <a:pPr marL="633730" indent="-342900">
              <a:lnSpc>
                <a:spcPts val="2500"/>
              </a:lnSpc>
              <a:spcBef>
                <a:spcPts val="0"/>
              </a:spcBef>
              <a:spcAft>
                <a:spcPts val="300"/>
              </a:spcAft>
              <a:buClr>
                <a:srgbClr val="7030A0"/>
              </a:buClr>
              <a:buFont typeface="+mj-lt"/>
              <a:buAutoNum type="arabicPeriod"/>
            </a:pPr>
            <a:r>
              <a:rPr lang="zh-CN" altLang="en-US" b="1" dirty="0">
                <a:latin typeface="微软雅黑" panose="020B0503020204020204" pitchFamily="34" charset="-122"/>
                <a:ea typeface="微软雅黑" panose="020B0503020204020204" pitchFamily="34" charset="-122"/>
              </a:rPr>
              <a:t>假定 </a:t>
            </a:r>
            <a:r>
              <a:rPr lang="en-US" altLang="zh-CN" b="1" dirty="0">
                <a:latin typeface="微软雅黑" panose="020B0503020204020204" pitchFamily="34" charset="-122"/>
                <a:ea typeface="微软雅黑" panose="020B0503020204020204" pitchFamily="34" charset="-122"/>
              </a:rPr>
              <a:t>B </a:t>
            </a:r>
            <a:r>
              <a:rPr lang="zh-CN" altLang="en-US" b="1" dirty="0">
                <a:latin typeface="微软雅黑" panose="020B0503020204020204" pitchFamily="34" charset="-122"/>
                <a:ea typeface="微软雅黑" panose="020B0503020204020204" pitchFamily="34" charset="-122"/>
              </a:rPr>
              <a:t>又收到了重传的分组 </a:t>
            </a:r>
            <a:r>
              <a:rPr lang="en-US" altLang="zh-CN" b="1" dirty="0">
                <a:latin typeface="微软雅黑" panose="020B0503020204020204" pitchFamily="34" charset="-122"/>
                <a:ea typeface="微软雅黑" panose="020B0503020204020204" pitchFamily="34" charset="-122"/>
              </a:rPr>
              <a:t>M</a:t>
            </a:r>
            <a:r>
              <a:rPr lang="zh-CN" altLang="en-US" b="1" dirty="0">
                <a:latin typeface="微软雅黑" panose="020B0503020204020204" pitchFamily="34" charset="-122"/>
                <a:ea typeface="微软雅黑" panose="020B0503020204020204" pitchFamily="34" charset="-122"/>
              </a:rPr>
              <a:t>（</a:t>
            </a:r>
            <a:r>
              <a:rPr lang="en-US" altLang="zh-CN" b="1" dirty="0">
                <a:solidFill>
                  <a:srgbClr val="00FFFF"/>
                </a:solidFill>
                <a:latin typeface="微软雅黑" panose="020B0503020204020204" pitchFamily="34" charset="-122"/>
                <a:ea typeface="微软雅黑" panose="020B0503020204020204" pitchFamily="34" charset="-122"/>
              </a:rPr>
              <a:t>B</a:t>
            </a:r>
            <a:r>
              <a:rPr lang="zh-CN" altLang="en-US" b="1" dirty="0">
                <a:solidFill>
                  <a:srgbClr val="00FFFF"/>
                </a:solidFill>
                <a:latin typeface="微软雅黑" panose="020B0503020204020204" pitchFamily="34" charset="-122"/>
                <a:ea typeface="微软雅黑" panose="020B0503020204020204" pitchFamily="34" charset="-122"/>
              </a:rPr>
              <a:t>已正确收到</a:t>
            </a:r>
            <a:r>
              <a:rPr lang="en-US" altLang="zh-CN" b="1" dirty="0">
                <a:solidFill>
                  <a:srgbClr val="00FFFF"/>
                </a:solidFill>
                <a:latin typeface="微软雅黑" panose="020B0503020204020204" pitchFamily="34" charset="-122"/>
                <a:ea typeface="微软雅黑" panose="020B0503020204020204" pitchFamily="34" charset="-122"/>
              </a:rPr>
              <a:t>A</a:t>
            </a:r>
            <a:r>
              <a:rPr lang="zh-CN" altLang="en-US" b="1" dirty="0">
                <a:solidFill>
                  <a:srgbClr val="00FFFF"/>
                </a:solidFill>
                <a:latin typeface="微软雅黑" panose="020B0503020204020204" pitchFamily="34" charset="-122"/>
                <a:ea typeface="微软雅黑" panose="020B0503020204020204" pitchFamily="34" charset="-122"/>
              </a:rPr>
              <a:t>发的分组</a:t>
            </a:r>
            <a:r>
              <a:rPr lang="zh-CN" altLang="en-US" b="1" dirty="0">
                <a:latin typeface="微软雅黑" panose="020B0503020204020204" pitchFamily="34" charset="-122"/>
                <a:ea typeface="微软雅黑" panose="020B0503020204020204" pitchFamily="34" charset="-122"/>
              </a:rPr>
              <a:t>）。这时 </a:t>
            </a:r>
            <a:r>
              <a:rPr lang="en-US" altLang="zh-CN" b="1" dirty="0">
                <a:latin typeface="微软雅黑" panose="020B0503020204020204" pitchFamily="34" charset="-122"/>
                <a:ea typeface="微软雅黑" panose="020B0503020204020204" pitchFamily="34" charset="-122"/>
              </a:rPr>
              <a:t>B </a:t>
            </a:r>
            <a:r>
              <a:rPr lang="zh-CN" altLang="en-US" b="1" dirty="0">
                <a:latin typeface="微软雅黑" panose="020B0503020204020204" pitchFamily="34" charset="-122"/>
                <a:ea typeface="微软雅黑" panose="020B0503020204020204" pitchFamily="34" charset="-122"/>
              </a:rPr>
              <a:t>应采取两个行动：</a:t>
            </a:r>
            <a:endParaRPr lang="zh-CN" altLang="en-US" b="1" dirty="0">
              <a:latin typeface="微软雅黑" panose="020B0503020204020204" pitchFamily="34" charset="-122"/>
              <a:ea typeface="微软雅黑" panose="020B0503020204020204" pitchFamily="34" charset="-122"/>
            </a:endParaRPr>
          </a:p>
          <a:p>
            <a:pPr marL="990600" indent="-342900">
              <a:lnSpc>
                <a:spcPts val="2500"/>
              </a:lnSpc>
              <a:spcBef>
                <a:spcPts val="0"/>
              </a:spcBef>
              <a:spcAft>
                <a:spcPts val="300"/>
              </a:spcAft>
              <a:buClr>
                <a:srgbClr val="CC00CC"/>
              </a:buClr>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第一，</a:t>
            </a:r>
            <a:r>
              <a:rPr lang="zh-CN" altLang="en-US" b="1" dirty="0">
                <a:solidFill>
                  <a:srgbClr val="FF0000"/>
                </a:solidFill>
                <a:latin typeface="微软雅黑" panose="020B0503020204020204" pitchFamily="34" charset="-122"/>
                <a:ea typeface="微软雅黑" panose="020B0503020204020204" pitchFamily="34" charset="-122"/>
              </a:rPr>
              <a:t>丢弃这个重复的分组 </a:t>
            </a:r>
            <a:r>
              <a:rPr lang="en-US" altLang="zh-CN" b="1" dirty="0">
                <a:solidFill>
                  <a:srgbClr val="FF0000"/>
                </a:solidFill>
                <a:latin typeface="微软雅黑" panose="020B0503020204020204" pitchFamily="34" charset="-122"/>
                <a:ea typeface="微软雅黑" panose="020B0503020204020204" pitchFamily="34" charset="-122"/>
              </a:rPr>
              <a:t>M</a:t>
            </a:r>
            <a:r>
              <a:rPr lang="en-US" altLang="zh-CN" b="1" baseline="-25000" dirty="0">
                <a:solidFill>
                  <a:srgbClr val="FF0000"/>
                </a:solidFill>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，不向上层交付。</a:t>
            </a:r>
            <a:endParaRPr lang="zh-CN" altLang="en-US" b="1" dirty="0">
              <a:latin typeface="微软雅黑" panose="020B0503020204020204" pitchFamily="34" charset="-122"/>
              <a:ea typeface="微软雅黑" panose="020B0503020204020204" pitchFamily="34" charset="-122"/>
            </a:endParaRPr>
          </a:p>
          <a:p>
            <a:pPr marL="990600" indent="-342900">
              <a:lnSpc>
                <a:spcPts val="2500"/>
              </a:lnSpc>
              <a:spcBef>
                <a:spcPts val="0"/>
              </a:spcBef>
              <a:spcAft>
                <a:spcPts val="300"/>
              </a:spcAft>
              <a:buClr>
                <a:srgbClr val="CC00CC"/>
              </a:buClr>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第二，</a:t>
            </a:r>
            <a:r>
              <a:rPr lang="zh-CN" altLang="en-US" b="1" dirty="0">
                <a:solidFill>
                  <a:srgbClr val="FF0000"/>
                </a:solidFill>
                <a:latin typeface="微软雅黑" panose="020B0503020204020204" pitchFamily="34" charset="-122"/>
                <a:ea typeface="微软雅黑" panose="020B0503020204020204" pitchFamily="34" charset="-122"/>
              </a:rPr>
              <a:t>向 </a:t>
            </a:r>
            <a:r>
              <a:rPr lang="en-US" altLang="zh-CN" b="1" dirty="0">
                <a:solidFill>
                  <a:srgbClr val="FF0000"/>
                </a:solidFill>
                <a:latin typeface="微软雅黑" panose="020B0503020204020204" pitchFamily="34" charset="-122"/>
                <a:ea typeface="微软雅黑" panose="020B0503020204020204" pitchFamily="34" charset="-122"/>
              </a:rPr>
              <a:t>A </a:t>
            </a:r>
            <a:r>
              <a:rPr lang="zh-CN" altLang="en-US" b="1" dirty="0">
                <a:solidFill>
                  <a:srgbClr val="FF0000"/>
                </a:solidFill>
                <a:latin typeface="微软雅黑" panose="020B0503020204020204" pitchFamily="34" charset="-122"/>
                <a:ea typeface="微软雅黑" panose="020B0503020204020204" pitchFamily="34" charset="-122"/>
              </a:rPr>
              <a:t>发送确认</a:t>
            </a:r>
            <a:r>
              <a:rPr lang="zh-CN" altLang="en-US" b="1" dirty="0">
                <a:latin typeface="微软雅黑" panose="020B0503020204020204" pitchFamily="34" charset="-122"/>
                <a:ea typeface="微软雅黑" panose="020B0503020204020204" pitchFamily="34" charset="-122"/>
              </a:rPr>
              <a:t>。不能已发过确认就不再发送，因为 </a:t>
            </a:r>
            <a:r>
              <a:rPr lang="en-US" altLang="zh-CN" b="1" dirty="0">
                <a:latin typeface="微软雅黑" panose="020B0503020204020204" pitchFamily="34" charset="-122"/>
                <a:ea typeface="微软雅黑" panose="020B0503020204020204" pitchFamily="34" charset="-122"/>
              </a:rPr>
              <a:t>A </a:t>
            </a:r>
            <a:r>
              <a:rPr lang="zh-CN" altLang="en-US" b="1" dirty="0">
                <a:latin typeface="微软雅黑" panose="020B0503020204020204" pitchFamily="34" charset="-122"/>
                <a:ea typeface="微软雅黑" panose="020B0503020204020204" pitchFamily="34" charset="-122"/>
              </a:rPr>
              <a:t>之所以重传 </a:t>
            </a:r>
            <a:r>
              <a:rPr lang="en-US" altLang="zh-CN" b="1" dirty="0">
                <a:latin typeface="微软雅黑" panose="020B0503020204020204" pitchFamily="34" charset="-122"/>
                <a:ea typeface="微软雅黑" panose="020B0503020204020204" pitchFamily="34" charset="-122"/>
              </a:rPr>
              <a:t>M</a:t>
            </a:r>
            <a:r>
              <a:rPr lang="en-US" altLang="zh-CN" b="1" baseline="-25000" dirty="0">
                <a:latin typeface="微软雅黑" panose="020B0503020204020204" pitchFamily="34" charset="-122"/>
                <a:ea typeface="微软雅黑" panose="020B0503020204020204" pitchFamily="34" charset="-122"/>
              </a:rPr>
              <a:t>1</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就表示 </a:t>
            </a:r>
            <a:r>
              <a:rPr lang="en-US" altLang="zh-CN" b="1" dirty="0">
                <a:latin typeface="微软雅黑" panose="020B0503020204020204" pitchFamily="34" charset="-122"/>
                <a:ea typeface="微软雅黑" panose="020B0503020204020204" pitchFamily="34" charset="-122"/>
              </a:rPr>
              <a:t>A </a:t>
            </a:r>
            <a:r>
              <a:rPr lang="zh-CN" altLang="en-US" b="1" dirty="0">
                <a:latin typeface="微软雅黑" panose="020B0503020204020204" pitchFamily="34" charset="-122"/>
                <a:ea typeface="微软雅黑" panose="020B0503020204020204" pitchFamily="34" charset="-122"/>
              </a:rPr>
              <a:t>没有收到对 </a:t>
            </a:r>
            <a:r>
              <a:rPr lang="en-US" altLang="zh-CN" b="1" dirty="0">
                <a:latin typeface="微软雅黑" panose="020B0503020204020204" pitchFamily="34" charset="-122"/>
                <a:ea typeface="微软雅黑" panose="020B0503020204020204" pitchFamily="34" charset="-122"/>
              </a:rPr>
              <a:t>M</a:t>
            </a:r>
            <a:r>
              <a:rPr lang="en-US" altLang="zh-CN" b="1" baseline="-25000" dirty="0">
                <a:latin typeface="微软雅黑" panose="020B0503020204020204" pitchFamily="34" charset="-122"/>
                <a:ea typeface="微软雅黑" panose="020B0503020204020204" pitchFamily="34" charset="-122"/>
              </a:rPr>
              <a:t>1</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的确认。</a:t>
            </a:r>
            <a:endParaRPr lang="zh-CN" altLang="en-US" b="1"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6497479" y="1240204"/>
            <a:ext cx="2108262" cy="3126149"/>
            <a:chOff x="1513488" y="1160936"/>
            <a:chExt cx="2108261" cy="3126149"/>
          </a:xfrm>
        </p:grpSpPr>
        <p:grpSp>
          <p:nvGrpSpPr>
            <p:cNvPr id="6" name="组合 5"/>
            <p:cNvGrpSpPr/>
            <p:nvPr/>
          </p:nvGrpSpPr>
          <p:grpSpPr>
            <a:xfrm>
              <a:off x="2384552" y="1426883"/>
              <a:ext cx="1082227" cy="2099762"/>
              <a:chOff x="1965184" y="1647602"/>
              <a:chExt cx="1834656" cy="3179763"/>
            </a:xfrm>
          </p:grpSpPr>
          <p:sp>
            <p:nvSpPr>
              <p:cNvPr id="29" name="Line 28"/>
              <p:cNvSpPr>
                <a:spLocks noChangeShapeType="1"/>
              </p:cNvSpPr>
              <p:nvPr/>
            </p:nvSpPr>
            <p:spPr bwMode="auto">
              <a:xfrm>
                <a:off x="1965184" y="1647602"/>
                <a:ext cx="0" cy="317976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0" name="Line 29"/>
              <p:cNvSpPr>
                <a:spLocks noChangeShapeType="1"/>
              </p:cNvSpPr>
              <p:nvPr/>
            </p:nvSpPr>
            <p:spPr bwMode="auto">
              <a:xfrm>
                <a:off x="3799840" y="1647602"/>
                <a:ext cx="0" cy="316071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grpSp>
        <p:sp>
          <p:nvSpPr>
            <p:cNvPr id="7" name="Rectangle 30"/>
            <p:cNvSpPr>
              <a:spLocks noChangeArrowheads="1"/>
            </p:cNvSpPr>
            <p:nvPr/>
          </p:nvSpPr>
          <p:spPr bwMode="auto">
            <a:xfrm>
              <a:off x="2215264" y="1160936"/>
              <a:ext cx="3173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a:solidFill>
                    <a:srgbClr val="0000FF"/>
                  </a:solidFill>
                  <a:latin typeface="微软雅黑" panose="020B0503020204020204" pitchFamily="34" charset="-122"/>
                  <a:ea typeface="微软雅黑" panose="020B0503020204020204" pitchFamily="34" charset="-122"/>
                </a:rPr>
                <a:t>A</a:t>
              </a:r>
              <a:endParaRPr lang="en-US" altLang="zh-CN" sz="1400" b="1">
                <a:solidFill>
                  <a:srgbClr val="0000FF"/>
                </a:solidFill>
                <a:latin typeface="微软雅黑" panose="020B0503020204020204" pitchFamily="34" charset="-122"/>
                <a:ea typeface="微软雅黑" panose="020B0503020204020204" pitchFamily="34" charset="-122"/>
              </a:endParaRPr>
            </a:p>
          </p:txBody>
        </p:sp>
        <p:sp>
          <p:nvSpPr>
            <p:cNvPr id="8" name="Rectangle 31"/>
            <p:cNvSpPr>
              <a:spLocks noChangeArrowheads="1"/>
            </p:cNvSpPr>
            <p:nvPr/>
          </p:nvSpPr>
          <p:spPr bwMode="auto">
            <a:xfrm>
              <a:off x="3315574" y="1160936"/>
              <a:ext cx="306175"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anose="020B0503020204020204" pitchFamily="34" charset="-122"/>
                  <a:ea typeface="微软雅黑" panose="020B0503020204020204" pitchFamily="34" charset="-122"/>
                </a:rPr>
                <a:t>B</a:t>
              </a:r>
              <a:endParaRPr lang="en-US" altLang="zh-CN" sz="1400" b="1" dirty="0">
                <a:solidFill>
                  <a:srgbClr val="0000FF"/>
                </a:solidFill>
                <a:latin typeface="微软雅黑" panose="020B0503020204020204" pitchFamily="34" charset="-122"/>
                <a:ea typeface="微软雅黑" panose="020B0503020204020204" pitchFamily="34" charset="-122"/>
              </a:endParaRPr>
            </a:p>
          </p:txBody>
        </p:sp>
        <p:grpSp>
          <p:nvGrpSpPr>
            <p:cNvPr id="9" name="Group 32"/>
            <p:cNvGrpSpPr/>
            <p:nvPr/>
          </p:nvGrpSpPr>
          <p:grpSpPr bwMode="auto">
            <a:xfrm>
              <a:off x="2386246" y="1505544"/>
              <a:ext cx="1080298" cy="458853"/>
              <a:chOff x="3769" y="1868"/>
              <a:chExt cx="1057" cy="490"/>
            </a:xfrm>
          </p:grpSpPr>
          <p:sp>
            <p:nvSpPr>
              <p:cNvPr id="26" name="Freeform 33"/>
              <p:cNvSpPr/>
              <p:nvPr/>
            </p:nvSpPr>
            <p:spPr bwMode="auto">
              <a:xfrm>
                <a:off x="3769" y="1868"/>
                <a:ext cx="1057" cy="490"/>
              </a:xfrm>
              <a:custGeom>
                <a:avLst/>
                <a:gdLst>
                  <a:gd name="T0" fmla="*/ 0 w 1033"/>
                  <a:gd name="T1" fmla="*/ 0 h 457"/>
                  <a:gd name="T2" fmla="*/ 1071 w 1033"/>
                  <a:gd name="T3" fmla="*/ 152 h 457"/>
                  <a:gd name="T4" fmla="*/ 1071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27" name="AutoShape 34"/>
              <p:cNvSpPr>
                <a:spLocks noChangeArrowheads="1"/>
              </p:cNvSpPr>
              <p:nvPr/>
            </p:nvSpPr>
            <p:spPr bwMode="auto">
              <a:xfrm rot="480000">
                <a:off x="4477" y="2114"/>
                <a:ext cx="291" cy="100"/>
              </a:xfrm>
              <a:prstGeom prst="rightArrow">
                <a:avLst>
                  <a:gd name="adj1" fmla="val 50000"/>
                  <a:gd name="adj2" fmla="val 145513"/>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28" name="Rectangle 35"/>
              <p:cNvSpPr>
                <a:spLocks noChangeArrowheads="1"/>
              </p:cNvSpPr>
              <p:nvPr/>
            </p:nvSpPr>
            <p:spPr bwMode="auto">
              <a:xfrm rot="540000">
                <a:off x="3940" y="1949"/>
                <a:ext cx="431" cy="32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anose="020B0503020204020204" pitchFamily="34" charset="-122"/>
                    <a:ea typeface="微软雅黑" panose="020B0503020204020204" pitchFamily="34" charset="-122"/>
                  </a:rPr>
                  <a:t>M</a:t>
                </a:r>
                <a:r>
                  <a:rPr lang="en-US" altLang="zh-CN" sz="1400" b="1" baseline="-25000" dirty="0">
                    <a:solidFill>
                      <a:srgbClr val="0000FF"/>
                    </a:solidFill>
                    <a:latin typeface="微软雅黑" panose="020B0503020204020204" pitchFamily="34" charset="-122"/>
                    <a:ea typeface="微软雅黑" panose="020B0503020204020204" pitchFamily="34" charset="-122"/>
                  </a:rPr>
                  <a:t>1</a:t>
                </a:r>
                <a:endParaRPr lang="en-US" altLang="zh-CN" sz="1400" b="1" baseline="-25000" dirty="0">
                  <a:solidFill>
                    <a:srgbClr val="0000FF"/>
                  </a:solidFill>
                  <a:latin typeface="微软雅黑" panose="020B0503020204020204" pitchFamily="34" charset="-122"/>
                  <a:ea typeface="微软雅黑" panose="020B0503020204020204" pitchFamily="34" charset="-122"/>
                </a:endParaRPr>
              </a:p>
            </p:txBody>
          </p:sp>
        </p:grpSp>
        <p:grpSp>
          <p:nvGrpSpPr>
            <p:cNvPr id="10" name="Group 36"/>
            <p:cNvGrpSpPr/>
            <p:nvPr/>
          </p:nvGrpSpPr>
          <p:grpSpPr bwMode="auto">
            <a:xfrm>
              <a:off x="2385309" y="2376428"/>
              <a:ext cx="1082519" cy="458853"/>
              <a:chOff x="3439" y="3564"/>
              <a:chExt cx="1156" cy="490"/>
            </a:xfrm>
          </p:grpSpPr>
          <p:sp>
            <p:nvSpPr>
              <p:cNvPr id="23" name="Freeform 37"/>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24" name="AutoShape 38"/>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25" name="Rectangle 39"/>
              <p:cNvSpPr>
                <a:spLocks noChangeArrowheads="1"/>
              </p:cNvSpPr>
              <p:nvPr/>
            </p:nvSpPr>
            <p:spPr bwMode="auto">
              <a:xfrm rot="540000">
                <a:off x="3626" y="3647"/>
                <a:ext cx="471" cy="32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anose="020B0503020204020204" pitchFamily="34" charset="-122"/>
                    <a:ea typeface="微软雅黑" panose="020B0503020204020204" pitchFamily="34" charset="-122"/>
                  </a:rPr>
                  <a:t>M</a:t>
                </a:r>
                <a:r>
                  <a:rPr lang="en-US" altLang="zh-CN" sz="1400" b="1" baseline="-25000" dirty="0">
                    <a:solidFill>
                      <a:srgbClr val="0000FF"/>
                    </a:solidFill>
                    <a:latin typeface="微软雅黑" panose="020B0503020204020204" pitchFamily="34" charset="-122"/>
                    <a:ea typeface="微软雅黑" panose="020B0503020204020204" pitchFamily="34" charset="-122"/>
                  </a:rPr>
                  <a:t>1</a:t>
                </a:r>
                <a:endParaRPr lang="en-US" altLang="zh-CN" sz="1400" b="1" baseline="-25000" dirty="0">
                  <a:solidFill>
                    <a:srgbClr val="0000FF"/>
                  </a:solidFill>
                  <a:latin typeface="微软雅黑" panose="020B0503020204020204" pitchFamily="34" charset="-122"/>
                  <a:ea typeface="微软雅黑" panose="020B0503020204020204" pitchFamily="34" charset="-122"/>
                </a:endParaRPr>
              </a:p>
            </p:txBody>
          </p:sp>
        </p:grpSp>
        <p:sp>
          <p:nvSpPr>
            <p:cNvPr id="11" name="Text Box 40"/>
            <p:cNvSpPr txBox="1">
              <a:spLocks noChangeArrowheads="1"/>
            </p:cNvSpPr>
            <p:nvPr/>
          </p:nvSpPr>
          <p:spPr bwMode="auto">
            <a:xfrm>
              <a:off x="2496338" y="3979308"/>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sz="1400" b="1" dirty="0">
                  <a:solidFill>
                    <a:srgbClr val="0000FF"/>
                  </a:solidFill>
                  <a:latin typeface="微软雅黑" panose="020B0503020204020204" pitchFamily="34" charset="-122"/>
                  <a:ea typeface="微软雅黑" panose="020B0503020204020204" pitchFamily="34" charset="-122"/>
                </a:rPr>
                <a:t>确认丢失</a:t>
              </a:r>
              <a:endParaRPr kumimoji="0" lang="zh-CN" altLang="en-US" sz="1400" b="1" dirty="0">
                <a:solidFill>
                  <a:srgbClr val="0000FF"/>
                </a:solidFill>
                <a:latin typeface="微软雅黑" panose="020B0503020204020204" pitchFamily="34" charset="-122"/>
                <a:ea typeface="微软雅黑" panose="020B0503020204020204" pitchFamily="34" charset="-122"/>
              </a:endParaRPr>
            </a:p>
          </p:txBody>
        </p:sp>
        <p:grpSp>
          <p:nvGrpSpPr>
            <p:cNvPr id="12" name="Group 41"/>
            <p:cNvGrpSpPr/>
            <p:nvPr/>
          </p:nvGrpSpPr>
          <p:grpSpPr bwMode="auto">
            <a:xfrm>
              <a:off x="2369389" y="2824046"/>
              <a:ext cx="1102183" cy="311833"/>
              <a:chOff x="2012" y="2283"/>
              <a:chExt cx="1177" cy="333"/>
            </a:xfrm>
          </p:grpSpPr>
          <p:sp>
            <p:nvSpPr>
              <p:cNvPr id="21" name="Line 42"/>
              <p:cNvSpPr>
                <a:spLocks noChangeShapeType="1"/>
              </p:cNvSpPr>
              <p:nvPr/>
            </p:nvSpPr>
            <p:spPr bwMode="auto">
              <a:xfrm flipH="1">
                <a:off x="2012" y="2415"/>
                <a:ext cx="1177" cy="201"/>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22" name="Text Box 43"/>
              <p:cNvSpPr txBox="1">
                <a:spLocks noChangeArrowheads="1"/>
              </p:cNvSpPr>
              <p:nvPr/>
            </p:nvSpPr>
            <p:spPr bwMode="auto">
              <a:xfrm rot="21169770">
                <a:off x="2151" y="2283"/>
                <a:ext cx="660"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200" b="1" dirty="0">
                    <a:latin typeface="微软雅黑" panose="020B0503020204020204" pitchFamily="34" charset="-122"/>
                    <a:ea typeface="微软雅黑" panose="020B0503020204020204" pitchFamily="34" charset="-122"/>
                  </a:rPr>
                  <a:t>ACK </a:t>
                </a:r>
                <a:r>
                  <a:rPr kumimoji="0" lang="en-US" altLang="zh-CN" sz="1200" b="1" baseline="-25000" dirty="0">
                    <a:latin typeface="微软雅黑" panose="020B0503020204020204" pitchFamily="34" charset="-122"/>
                    <a:ea typeface="微软雅黑" panose="020B0503020204020204" pitchFamily="34" charset="-122"/>
                  </a:rPr>
                  <a:t>1</a:t>
                </a:r>
                <a:endParaRPr kumimoji="0" lang="en-US" altLang="zh-CN" sz="1200" b="1" baseline="-25000" dirty="0">
                  <a:latin typeface="微软雅黑" panose="020B0503020204020204" pitchFamily="34" charset="-122"/>
                  <a:ea typeface="微软雅黑" panose="020B0503020204020204" pitchFamily="34" charset="-122"/>
                </a:endParaRPr>
              </a:p>
            </p:txBody>
          </p:sp>
        </p:grpSp>
        <p:sp>
          <p:nvSpPr>
            <p:cNvPr id="13" name="Text Box 47"/>
            <p:cNvSpPr txBox="1">
              <a:spLocks noChangeArrowheads="1"/>
            </p:cNvSpPr>
            <p:nvPr/>
          </p:nvSpPr>
          <p:spPr bwMode="auto">
            <a:xfrm>
              <a:off x="1513488" y="239609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sz="1400" b="1" dirty="0">
                  <a:solidFill>
                    <a:srgbClr val="CC00CC"/>
                  </a:solidFill>
                  <a:latin typeface="微软雅黑" panose="020B0503020204020204" pitchFamily="34" charset="-122"/>
                  <a:ea typeface="微软雅黑" panose="020B0503020204020204" pitchFamily="34" charset="-122"/>
                </a:rPr>
                <a:t>超时重发</a:t>
              </a:r>
              <a:endParaRPr kumimoji="0" lang="zh-CN" altLang="en-US" sz="1400" b="1" dirty="0">
                <a:solidFill>
                  <a:srgbClr val="CC00CC"/>
                </a:solidFill>
                <a:latin typeface="微软雅黑" panose="020B0503020204020204" pitchFamily="34" charset="-122"/>
                <a:ea typeface="微软雅黑" panose="020B0503020204020204" pitchFamily="34" charset="-122"/>
              </a:endParaRPr>
            </a:p>
          </p:txBody>
        </p:sp>
        <p:grpSp>
          <p:nvGrpSpPr>
            <p:cNvPr id="14" name="Group 48"/>
            <p:cNvGrpSpPr/>
            <p:nvPr/>
          </p:nvGrpSpPr>
          <p:grpSpPr bwMode="auto">
            <a:xfrm>
              <a:off x="1809401" y="1827677"/>
              <a:ext cx="471026" cy="546878"/>
              <a:chOff x="3153" y="2204"/>
              <a:chExt cx="503" cy="584"/>
            </a:xfrm>
          </p:grpSpPr>
          <p:sp>
            <p:nvSpPr>
              <p:cNvPr id="19" name="AutoShape 49"/>
              <p:cNvSpPr/>
              <p:nvPr/>
            </p:nvSpPr>
            <p:spPr bwMode="auto">
              <a:xfrm>
                <a:off x="3600" y="2204"/>
                <a:ext cx="56" cy="584"/>
              </a:xfrm>
              <a:prstGeom prst="leftBrace">
                <a:avLst>
                  <a:gd name="adj1" fmla="val 86905"/>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20" name="Text Box 50"/>
              <p:cNvSpPr txBox="1">
                <a:spLocks noChangeArrowheads="1"/>
              </p:cNvSpPr>
              <p:nvPr/>
            </p:nvSpPr>
            <p:spPr bwMode="auto">
              <a:xfrm>
                <a:off x="3153" y="2311"/>
                <a:ext cx="494"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400" b="1" dirty="0">
                    <a:latin typeface="微软雅黑" panose="020B0503020204020204" pitchFamily="34" charset="-122"/>
                    <a:ea typeface="微软雅黑" panose="020B0503020204020204" pitchFamily="34" charset="-122"/>
                  </a:rPr>
                  <a:t>t</a:t>
                </a:r>
                <a:r>
                  <a:rPr kumimoji="0" lang="en-US" altLang="zh-CN" sz="1400" b="1" baseline="-25000" dirty="0">
                    <a:latin typeface="微软雅黑" panose="020B0503020204020204" pitchFamily="34" charset="-122"/>
                    <a:ea typeface="微软雅黑" panose="020B0503020204020204" pitchFamily="34" charset="-122"/>
                  </a:rPr>
                  <a:t>out</a:t>
                </a:r>
                <a:endParaRPr kumimoji="0" lang="en-US" altLang="zh-CN" sz="1400" b="1" baseline="-25000" dirty="0">
                  <a:latin typeface="微软雅黑" panose="020B0503020204020204" pitchFamily="34" charset="-122"/>
                  <a:ea typeface="微软雅黑" panose="020B0503020204020204" pitchFamily="34" charset="-122"/>
                </a:endParaRPr>
              </a:p>
            </p:txBody>
          </p:sp>
        </p:grpSp>
        <p:grpSp>
          <p:nvGrpSpPr>
            <p:cNvPr id="15" name="Group 51"/>
            <p:cNvGrpSpPr/>
            <p:nvPr/>
          </p:nvGrpSpPr>
          <p:grpSpPr bwMode="auto">
            <a:xfrm>
              <a:off x="2523227" y="1928814"/>
              <a:ext cx="937372" cy="336180"/>
              <a:chOff x="4012" y="2397"/>
              <a:chExt cx="1001" cy="359"/>
            </a:xfrm>
          </p:grpSpPr>
          <p:sp>
            <p:nvSpPr>
              <p:cNvPr id="17" name="Line 52"/>
              <p:cNvSpPr>
                <a:spLocks noChangeShapeType="1"/>
              </p:cNvSpPr>
              <p:nvPr/>
            </p:nvSpPr>
            <p:spPr bwMode="auto">
              <a:xfrm flipH="1">
                <a:off x="4012" y="2555"/>
                <a:ext cx="1001" cy="201"/>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18" name="Text Box 53"/>
              <p:cNvSpPr txBox="1">
                <a:spLocks noChangeArrowheads="1"/>
              </p:cNvSpPr>
              <p:nvPr/>
            </p:nvSpPr>
            <p:spPr bwMode="auto">
              <a:xfrm rot="21169770">
                <a:off x="4145" y="2397"/>
                <a:ext cx="715"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200" b="1" dirty="0">
                    <a:latin typeface="微软雅黑" panose="020B0503020204020204" pitchFamily="34" charset="-122"/>
                    <a:ea typeface="微软雅黑" panose="020B0503020204020204" pitchFamily="34" charset="-122"/>
                  </a:rPr>
                  <a:t>ACK </a:t>
                </a:r>
                <a:r>
                  <a:rPr kumimoji="0" lang="en-US" altLang="zh-CN" sz="1200" b="1" baseline="-25000" dirty="0">
                    <a:latin typeface="微软雅黑" panose="020B0503020204020204" pitchFamily="34" charset="-122"/>
                    <a:ea typeface="微软雅黑" panose="020B0503020204020204" pitchFamily="34" charset="-122"/>
                  </a:rPr>
                  <a:t>1</a:t>
                </a:r>
                <a:endParaRPr kumimoji="0" lang="en-US" altLang="zh-CN" sz="1200" b="1" baseline="-25000" dirty="0">
                  <a:latin typeface="微软雅黑" panose="020B0503020204020204" pitchFamily="34" charset="-122"/>
                  <a:ea typeface="微软雅黑" panose="020B0503020204020204" pitchFamily="34" charset="-122"/>
                </a:endParaRPr>
              </a:p>
            </p:txBody>
          </p:sp>
        </p:grpSp>
        <p:sp>
          <p:nvSpPr>
            <p:cNvPr id="16" name="AutoShape 57"/>
            <p:cNvSpPr>
              <a:spLocks noChangeArrowheads="1"/>
            </p:cNvSpPr>
            <p:nvPr/>
          </p:nvSpPr>
          <p:spPr bwMode="auto">
            <a:xfrm>
              <a:off x="2327250" y="2033693"/>
              <a:ext cx="414841" cy="340862"/>
            </a:xfrm>
            <a:prstGeom prst="irregularSeal1">
              <a:avLst/>
            </a:prstGeom>
            <a:solidFill>
              <a:srgbClr val="FF00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5" y="638575"/>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3" name="Rectangle 6"/>
          <p:cNvSpPr>
            <a:spLocks noChangeArrowheads="1"/>
          </p:cNvSpPr>
          <p:nvPr/>
        </p:nvSpPr>
        <p:spPr bwMode="auto">
          <a:xfrm>
            <a:off x="3164741" y="605364"/>
            <a:ext cx="2833223"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3. </a:t>
            </a:r>
            <a:r>
              <a:rPr lang="zh-CN" altLang="en-US" sz="2000" b="1" dirty="0">
                <a:solidFill>
                  <a:schemeClr val="bg1"/>
                </a:solidFill>
                <a:latin typeface="微软雅黑" panose="020B0503020204020204" pitchFamily="34" charset="-122"/>
                <a:ea typeface="微软雅黑" panose="020B0503020204020204" pitchFamily="34" charset="-122"/>
              </a:rPr>
              <a:t>确认丢失和确认迟到</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Rectangle 68"/>
          <p:cNvSpPr>
            <a:spLocks noChangeArrowheads="1"/>
          </p:cNvSpPr>
          <p:nvPr/>
        </p:nvSpPr>
        <p:spPr bwMode="auto">
          <a:xfrm>
            <a:off x="556963" y="921464"/>
            <a:ext cx="5690138" cy="393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42900" indent="-342900">
              <a:lnSpc>
                <a:spcPts val="2500"/>
              </a:lnSpc>
              <a:spcBef>
                <a:spcPts val="0"/>
              </a:spcBef>
              <a:spcAft>
                <a:spcPts val="500"/>
              </a:spcAft>
              <a:buClr>
                <a:srgbClr val="0070C0"/>
              </a:buClr>
              <a:buFont typeface="Wingdings" panose="05000000000000000000" pitchFamily="2" charset="2"/>
              <a:buChar char="l"/>
            </a:pPr>
            <a:r>
              <a:rPr lang="zh-CN" altLang="en-US" b="1" dirty="0">
                <a:solidFill>
                  <a:srgbClr val="0000FF"/>
                </a:solidFill>
                <a:latin typeface="微软雅黑" panose="020B0503020204020204" pitchFamily="34" charset="-122"/>
                <a:ea typeface="微软雅黑" panose="020B0503020204020204" pitchFamily="34" charset="-122"/>
              </a:rPr>
              <a:t>确认</a:t>
            </a:r>
            <a:r>
              <a:rPr lang="zh-CN" altLang="en-US" b="1" dirty="0">
                <a:solidFill>
                  <a:srgbClr val="FF0000"/>
                </a:solidFill>
                <a:latin typeface="微软雅黑" panose="020B0503020204020204" pitchFamily="34" charset="-122"/>
                <a:ea typeface="微软雅黑" panose="020B0503020204020204" pitchFamily="34" charset="-122"/>
              </a:rPr>
              <a:t>迟到</a:t>
            </a:r>
            <a:endParaRPr lang="zh-CN" altLang="en-US" b="1" dirty="0">
              <a:solidFill>
                <a:srgbClr val="FF0000"/>
              </a:solidFill>
              <a:latin typeface="微软雅黑" panose="020B0503020204020204" pitchFamily="34" charset="-122"/>
              <a:ea typeface="微软雅黑" panose="020B0503020204020204" pitchFamily="34" charset="-122"/>
            </a:endParaRPr>
          </a:p>
          <a:p>
            <a:pPr marL="633730" indent="-342900">
              <a:lnSpc>
                <a:spcPts val="2500"/>
              </a:lnSpc>
              <a:spcBef>
                <a:spcPts val="0"/>
              </a:spcBef>
              <a:spcAft>
                <a:spcPts val="500"/>
              </a:spcAft>
              <a:buClr>
                <a:srgbClr val="7030A0"/>
              </a:buClr>
              <a:buFont typeface="+mj-lt"/>
              <a:buAutoNum type="arabicPeriod"/>
            </a:pPr>
            <a:r>
              <a:rPr lang="zh-CN" altLang="en-US" b="1" dirty="0">
                <a:latin typeface="微软雅黑" panose="020B0503020204020204" pitchFamily="34" charset="-122"/>
                <a:ea typeface="微软雅黑" panose="020B0503020204020204" pitchFamily="34" charset="-122"/>
              </a:rPr>
              <a:t>传输过程中没有出现差错，但 </a:t>
            </a:r>
            <a:r>
              <a:rPr lang="en-US" altLang="zh-CN" b="1" dirty="0">
                <a:latin typeface="微软雅黑" panose="020B0503020204020204" pitchFamily="34" charset="-122"/>
                <a:ea typeface="微软雅黑" panose="020B0503020204020204" pitchFamily="34" charset="-122"/>
              </a:rPr>
              <a:t>B </a:t>
            </a:r>
            <a:r>
              <a:rPr lang="zh-CN" altLang="en-US" b="1" dirty="0">
                <a:latin typeface="微软雅黑" panose="020B0503020204020204" pitchFamily="34" charset="-122"/>
                <a:ea typeface="微软雅黑" panose="020B0503020204020204" pitchFamily="34" charset="-122"/>
              </a:rPr>
              <a:t>对分组 </a:t>
            </a:r>
            <a:r>
              <a:rPr lang="en-US" altLang="zh-CN" b="1" dirty="0">
                <a:latin typeface="微软雅黑" panose="020B0503020204020204" pitchFamily="34" charset="-122"/>
                <a:ea typeface="微软雅黑" panose="020B0503020204020204" pitchFamily="34" charset="-122"/>
              </a:rPr>
              <a:t>M</a:t>
            </a:r>
            <a:r>
              <a:rPr lang="en-US" altLang="zh-CN" b="1" baseline="-25000" dirty="0">
                <a:latin typeface="微软雅黑" panose="020B0503020204020204" pitchFamily="34" charset="-122"/>
                <a:ea typeface="微软雅黑" panose="020B0503020204020204" pitchFamily="34" charset="-122"/>
              </a:rPr>
              <a:t>1</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的确认迟到了。</a:t>
            </a:r>
            <a:endParaRPr lang="zh-CN" altLang="en-US" b="1" dirty="0">
              <a:latin typeface="微软雅黑" panose="020B0503020204020204" pitchFamily="34" charset="-122"/>
              <a:ea typeface="微软雅黑" panose="020B0503020204020204" pitchFamily="34" charset="-122"/>
            </a:endParaRPr>
          </a:p>
          <a:p>
            <a:pPr marL="633730" indent="-342900">
              <a:lnSpc>
                <a:spcPts val="2500"/>
              </a:lnSpc>
              <a:spcBef>
                <a:spcPts val="0"/>
              </a:spcBef>
              <a:spcAft>
                <a:spcPts val="500"/>
              </a:spcAft>
              <a:buClr>
                <a:srgbClr val="7030A0"/>
              </a:buClr>
              <a:buFont typeface="+mj-lt"/>
              <a:buAutoNum type="arabicPeriod"/>
            </a:pPr>
            <a:r>
              <a:rPr lang="en-US" altLang="zh-CN" b="1" dirty="0">
                <a:latin typeface="微软雅黑" panose="020B0503020204020204" pitchFamily="34" charset="-122"/>
                <a:ea typeface="微软雅黑" panose="020B0503020204020204" pitchFamily="34" charset="-122"/>
              </a:rPr>
              <a:t>A </a:t>
            </a:r>
            <a:r>
              <a:rPr lang="zh-CN" altLang="en-US" b="1" dirty="0">
                <a:latin typeface="微软雅黑" panose="020B0503020204020204" pitchFamily="34" charset="-122"/>
                <a:ea typeface="微软雅黑" panose="020B0503020204020204" pitchFamily="34" charset="-122"/>
              </a:rPr>
              <a:t>会收到重复的确认。对重复的确认的处理很简单：收下后就丢弃。</a:t>
            </a:r>
            <a:endParaRPr lang="zh-CN" altLang="en-US" b="1" dirty="0">
              <a:latin typeface="微软雅黑" panose="020B0503020204020204" pitchFamily="34" charset="-122"/>
              <a:ea typeface="微软雅黑" panose="020B0503020204020204" pitchFamily="34" charset="-122"/>
            </a:endParaRPr>
          </a:p>
          <a:p>
            <a:pPr marL="633730" indent="-342900">
              <a:lnSpc>
                <a:spcPts val="2500"/>
              </a:lnSpc>
              <a:spcBef>
                <a:spcPts val="0"/>
              </a:spcBef>
              <a:spcAft>
                <a:spcPts val="500"/>
              </a:spcAft>
              <a:buClr>
                <a:srgbClr val="7030A0"/>
              </a:buClr>
              <a:buFont typeface="+mj-lt"/>
              <a:buAutoNum type="arabicPeriod"/>
            </a:pPr>
            <a:r>
              <a:rPr lang="en-US" altLang="zh-CN" b="1" dirty="0">
                <a:latin typeface="微软雅黑" panose="020B0503020204020204" pitchFamily="34" charset="-122"/>
                <a:ea typeface="微软雅黑" panose="020B0503020204020204" pitchFamily="34" charset="-122"/>
              </a:rPr>
              <a:t>B </a:t>
            </a:r>
            <a:r>
              <a:rPr lang="zh-CN" altLang="en-US" b="1" dirty="0">
                <a:latin typeface="微软雅黑" panose="020B0503020204020204" pitchFamily="34" charset="-122"/>
                <a:ea typeface="微软雅黑" panose="020B0503020204020204" pitchFamily="34" charset="-122"/>
              </a:rPr>
              <a:t>仍然会收到重复的 </a:t>
            </a:r>
            <a:r>
              <a:rPr lang="en-US" altLang="zh-CN" b="1" dirty="0">
                <a:latin typeface="微软雅黑" panose="020B0503020204020204" pitchFamily="34" charset="-122"/>
                <a:ea typeface="微软雅黑" panose="020B0503020204020204" pitchFamily="34" charset="-122"/>
              </a:rPr>
              <a:t>M</a:t>
            </a:r>
            <a:r>
              <a:rPr lang="en-US" altLang="zh-CN" b="1" baseline="-25000"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，并且同样要丢弃重复的 </a:t>
            </a:r>
            <a:r>
              <a:rPr lang="en-US" altLang="zh-CN" b="1" dirty="0">
                <a:latin typeface="微软雅黑" panose="020B0503020204020204" pitchFamily="34" charset="-122"/>
                <a:ea typeface="微软雅黑" panose="020B0503020204020204" pitchFamily="34" charset="-122"/>
              </a:rPr>
              <a:t>M</a:t>
            </a:r>
            <a:r>
              <a:rPr lang="en-US" altLang="zh-CN" b="1" baseline="-25000"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，并重传确认分组。</a:t>
            </a:r>
            <a:endParaRPr lang="en-US" altLang="zh-CN" b="1" dirty="0">
              <a:latin typeface="微软雅黑" panose="020B0503020204020204" pitchFamily="34" charset="-122"/>
              <a:ea typeface="微软雅黑" panose="020B0503020204020204" pitchFamily="34" charset="-122"/>
            </a:endParaRPr>
          </a:p>
          <a:p>
            <a:pPr marL="342900" indent="-342900">
              <a:lnSpc>
                <a:spcPts val="2500"/>
              </a:lnSpc>
              <a:spcBef>
                <a:spcPts val="0"/>
              </a:spcBef>
              <a:spcAft>
                <a:spcPts val="500"/>
              </a:spcAft>
              <a:buClr>
                <a:srgbClr val="0070C0"/>
              </a:buClr>
              <a:buFont typeface="Wingdings" panose="05000000000000000000" pitchFamily="2" charset="2"/>
              <a:buChar char="l"/>
            </a:pPr>
            <a:r>
              <a:rPr lang="zh-CN" altLang="en-US" b="1" dirty="0">
                <a:solidFill>
                  <a:srgbClr val="FF0000"/>
                </a:solidFill>
                <a:latin typeface="微软雅黑" panose="020B0503020204020204" pitchFamily="34" charset="-122"/>
                <a:ea typeface="微软雅黑" panose="020B0503020204020204" pitchFamily="34" charset="-122"/>
              </a:rPr>
              <a:t>说明：</a:t>
            </a:r>
            <a:endParaRPr lang="en-US" altLang="zh-CN" b="1" dirty="0">
              <a:solidFill>
                <a:srgbClr val="FF0000"/>
              </a:solidFill>
              <a:latin typeface="微软雅黑" panose="020B0503020204020204" pitchFamily="34" charset="-122"/>
              <a:ea typeface="微软雅黑" panose="020B0503020204020204" pitchFamily="34" charset="-122"/>
            </a:endParaRPr>
          </a:p>
          <a:p>
            <a:pPr marL="800100" lvl="1" indent="-342900">
              <a:lnSpc>
                <a:spcPts val="2500"/>
              </a:lnSpc>
              <a:spcBef>
                <a:spcPts val="0"/>
              </a:spcBef>
              <a:spcAft>
                <a:spcPts val="500"/>
              </a:spcAft>
              <a:buClr>
                <a:srgbClr val="0070C0"/>
              </a:buClr>
              <a:buFont typeface="Wingdings" panose="05000000000000000000" pitchFamily="2" charset="2"/>
              <a:buChar char="l"/>
            </a:pPr>
            <a:r>
              <a:rPr lang="zh-CN" altLang="en-US" b="1" dirty="0">
                <a:solidFill>
                  <a:srgbClr val="0000FF"/>
                </a:solidFill>
                <a:latin typeface="微软雅黑" panose="020B0503020204020204" pitchFamily="34" charset="-122"/>
                <a:ea typeface="微软雅黑" panose="020B0503020204020204" pitchFamily="34" charset="-122"/>
              </a:rPr>
              <a:t>通常</a:t>
            </a:r>
            <a:r>
              <a:rPr lang="en-US" altLang="zh-CN" b="1" dirty="0">
                <a:solidFill>
                  <a:srgbClr val="0000FF"/>
                </a:solidFill>
                <a:latin typeface="微软雅黑" panose="020B0503020204020204" pitchFamily="34" charset="-122"/>
                <a:ea typeface="微软雅黑" panose="020B0503020204020204" pitchFamily="34" charset="-122"/>
              </a:rPr>
              <a:t>A</a:t>
            </a:r>
            <a:r>
              <a:rPr lang="zh-CN" altLang="en-US" b="1" dirty="0">
                <a:solidFill>
                  <a:srgbClr val="0000FF"/>
                </a:solidFill>
                <a:latin typeface="微软雅黑" panose="020B0503020204020204" pitchFamily="34" charset="-122"/>
                <a:ea typeface="微软雅黑" panose="020B0503020204020204" pitchFamily="34" charset="-122"/>
              </a:rPr>
              <a:t>最终总可以收到对</a:t>
            </a:r>
            <a:r>
              <a:rPr lang="zh-CN" altLang="en-US" b="1" dirty="0">
                <a:solidFill>
                  <a:srgbClr val="FF0000"/>
                </a:solidFill>
                <a:latin typeface="微软雅黑" panose="020B0503020204020204" pitchFamily="34" charset="-122"/>
                <a:ea typeface="微软雅黑" panose="020B0503020204020204" pitchFamily="34" charset="-122"/>
              </a:rPr>
              <a:t>所有</a:t>
            </a:r>
            <a:r>
              <a:rPr lang="zh-CN" altLang="en-US" b="1" dirty="0">
                <a:solidFill>
                  <a:srgbClr val="0000FF"/>
                </a:solidFill>
                <a:latin typeface="微软雅黑" panose="020B0503020204020204" pitchFamily="34" charset="-122"/>
                <a:ea typeface="微软雅黑" panose="020B0503020204020204" pitchFamily="34" charset="-122"/>
              </a:rPr>
              <a:t>发出分组的确认。如果</a:t>
            </a:r>
            <a:r>
              <a:rPr lang="en-US" altLang="zh-CN" b="1" dirty="0">
                <a:solidFill>
                  <a:srgbClr val="0000FF"/>
                </a:solidFill>
                <a:latin typeface="微软雅黑" panose="020B0503020204020204" pitchFamily="34" charset="-122"/>
                <a:ea typeface="微软雅黑" panose="020B0503020204020204" pitchFamily="34" charset="-122"/>
              </a:rPr>
              <a:t>A</a:t>
            </a:r>
            <a:r>
              <a:rPr lang="zh-CN" altLang="en-US" b="1" dirty="0">
                <a:solidFill>
                  <a:srgbClr val="0000FF"/>
                </a:solidFill>
                <a:latin typeface="微软雅黑" panose="020B0503020204020204" pitchFamily="34" charset="-122"/>
                <a:ea typeface="微软雅黑" panose="020B0503020204020204" pitchFamily="34" charset="-122"/>
              </a:rPr>
              <a:t>不断重传分组但总收不到确认，说明通信线路太差，不能进行通信。</a:t>
            </a:r>
            <a:endParaRPr lang="zh-CN" altLang="en-US" b="1" dirty="0">
              <a:solidFill>
                <a:srgbClr val="0000FF"/>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6247102" y="1377515"/>
            <a:ext cx="2835181" cy="3126149"/>
            <a:chOff x="5025105" y="1160936"/>
            <a:chExt cx="2835181" cy="3126149"/>
          </a:xfrm>
        </p:grpSpPr>
        <p:grpSp>
          <p:nvGrpSpPr>
            <p:cNvPr id="6" name="组合 5"/>
            <p:cNvGrpSpPr/>
            <p:nvPr/>
          </p:nvGrpSpPr>
          <p:grpSpPr>
            <a:xfrm>
              <a:off x="5896168" y="1426883"/>
              <a:ext cx="1082227" cy="2692542"/>
              <a:chOff x="6891708" y="1647602"/>
              <a:chExt cx="1834656" cy="3179763"/>
            </a:xfrm>
          </p:grpSpPr>
          <p:sp>
            <p:nvSpPr>
              <p:cNvPr id="34" name="Line 28"/>
              <p:cNvSpPr>
                <a:spLocks noChangeShapeType="1"/>
              </p:cNvSpPr>
              <p:nvPr/>
            </p:nvSpPr>
            <p:spPr bwMode="auto">
              <a:xfrm>
                <a:off x="6891708" y="1647602"/>
                <a:ext cx="0" cy="317976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5" name="Line 29"/>
              <p:cNvSpPr>
                <a:spLocks noChangeShapeType="1"/>
              </p:cNvSpPr>
              <p:nvPr/>
            </p:nvSpPr>
            <p:spPr bwMode="auto">
              <a:xfrm>
                <a:off x="8726364" y="1647602"/>
                <a:ext cx="0" cy="316071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grpSp>
        <p:sp>
          <p:nvSpPr>
            <p:cNvPr id="7" name="Rectangle 30"/>
            <p:cNvSpPr>
              <a:spLocks noChangeArrowheads="1"/>
            </p:cNvSpPr>
            <p:nvPr/>
          </p:nvSpPr>
          <p:spPr bwMode="auto">
            <a:xfrm>
              <a:off x="5726881" y="1160936"/>
              <a:ext cx="3173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a:solidFill>
                    <a:srgbClr val="0000FF"/>
                  </a:solidFill>
                  <a:latin typeface="微软雅黑" panose="020B0503020204020204" pitchFamily="34" charset="-122"/>
                  <a:ea typeface="微软雅黑" panose="020B0503020204020204" pitchFamily="34" charset="-122"/>
                </a:rPr>
                <a:t>A</a:t>
              </a:r>
              <a:endParaRPr lang="en-US" altLang="zh-CN" sz="1400" b="1">
                <a:solidFill>
                  <a:srgbClr val="0000FF"/>
                </a:solidFill>
                <a:latin typeface="微软雅黑" panose="020B0503020204020204" pitchFamily="34" charset="-122"/>
                <a:ea typeface="微软雅黑" panose="020B0503020204020204" pitchFamily="34" charset="-122"/>
              </a:endParaRPr>
            </a:p>
          </p:txBody>
        </p:sp>
        <p:sp>
          <p:nvSpPr>
            <p:cNvPr id="8" name="Rectangle 31"/>
            <p:cNvSpPr>
              <a:spLocks noChangeArrowheads="1"/>
            </p:cNvSpPr>
            <p:nvPr/>
          </p:nvSpPr>
          <p:spPr bwMode="auto">
            <a:xfrm>
              <a:off x="6827191" y="1160936"/>
              <a:ext cx="306175"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a:solidFill>
                    <a:srgbClr val="0000FF"/>
                  </a:solidFill>
                  <a:latin typeface="微软雅黑" panose="020B0503020204020204" pitchFamily="34" charset="-122"/>
                  <a:ea typeface="微软雅黑" panose="020B0503020204020204" pitchFamily="34" charset="-122"/>
                </a:rPr>
                <a:t>B</a:t>
              </a:r>
              <a:endParaRPr lang="en-US" altLang="zh-CN" sz="1400" b="1">
                <a:solidFill>
                  <a:srgbClr val="0000FF"/>
                </a:solidFill>
                <a:latin typeface="微软雅黑" panose="020B0503020204020204" pitchFamily="34" charset="-122"/>
                <a:ea typeface="微软雅黑" panose="020B0503020204020204" pitchFamily="34" charset="-122"/>
              </a:endParaRPr>
            </a:p>
          </p:txBody>
        </p:sp>
        <p:grpSp>
          <p:nvGrpSpPr>
            <p:cNvPr id="9" name="Group 32"/>
            <p:cNvGrpSpPr/>
            <p:nvPr/>
          </p:nvGrpSpPr>
          <p:grpSpPr bwMode="auto">
            <a:xfrm>
              <a:off x="5897862" y="1505544"/>
              <a:ext cx="1080298" cy="458853"/>
              <a:chOff x="3769" y="1868"/>
              <a:chExt cx="1057" cy="490"/>
            </a:xfrm>
          </p:grpSpPr>
          <p:sp>
            <p:nvSpPr>
              <p:cNvPr id="31" name="Freeform 33"/>
              <p:cNvSpPr/>
              <p:nvPr/>
            </p:nvSpPr>
            <p:spPr bwMode="auto">
              <a:xfrm>
                <a:off x="3769" y="1868"/>
                <a:ext cx="1057" cy="490"/>
              </a:xfrm>
              <a:custGeom>
                <a:avLst/>
                <a:gdLst>
                  <a:gd name="T0" fmla="*/ 0 w 1033"/>
                  <a:gd name="T1" fmla="*/ 0 h 457"/>
                  <a:gd name="T2" fmla="*/ 1071 w 1033"/>
                  <a:gd name="T3" fmla="*/ 152 h 457"/>
                  <a:gd name="T4" fmla="*/ 1071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2" name="AutoShape 34"/>
              <p:cNvSpPr>
                <a:spLocks noChangeArrowheads="1"/>
              </p:cNvSpPr>
              <p:nvPr/>
            </p:nvSpPr>
            <p:spPr bwMode="auto">
              <a:xfrm rot="480000">
                <a:off x="4477" y="2114"/>
                <a:ext cx="291" cy="100"/>
              </a:xfrm>
              <a:prstGeom prst="rightArrow">
                <a:avLst>
                  <a:gd name="adj1" fmla="val 50000"/>
                  <a:gd name="adj2" fmla="val 145513"/>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3" name="Rectangle 35"/>
              <p:cNvSpPr>
                <a:spLocks noChangeArrowheads="1"/>
              </p:cNvSpPr>
              <p:nvPr/>
            </p:nvSpPr>
            <p:spPr bwMode="auto">
              <a:xfrm rot="540000">
                <a:off x="3940" y="1949"/>
                <a:ext cx="431" cy="32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anose="020B0503020204020204" pitchFamily="34" charset="-122"/>
                    <a:ea typeface="微软雅黑" panose="020B0503020204020204" pitchFamily="34" charset="-122"/>
                  </a:rPr>
                  <a:t>M</a:t>
                </a:r>
                <a:r>
                  <a:rPr lang="en-US" altLang="zh-CN" sz="1400" b="1" baseline="-25000" dirty="0">
                    <a:solidFill>
                      <a:srgbClr val="0000FF"/>
                    </a:solidFill>
                    <a:latin typeface="微软雅黑" panose="020B0503020204020204" pitchFamily="34" charset="-122"/>
                    <a:ea typeface="微软雅黑" panose="020B0503020204020204" pitchFamily="34" charset="-122"/>
                  </a:rPr>
                  <a:t>1</a:t>
                </a:r>
                <a:endParaRPr lang="en-US" altLang="zh-CN" sz="1400" b="1" baseline="-25000" dirty="0">
                  <a:solidFill>
                    <a:srgbClr val="0000FF"/>
                  </a:solidFill>
                  <a:latin typeface="微软雅黑" panose="020B0503020204020204" pitchFamily="34" charset="-122"/>
                  <a:ea typeface="微软雅黑" panose="020B0503020204020204" pitchFamily="34" charset="-122"/>
                </a:endParaRPr>
              </a:p>
            </p:txBody>
          </p:sp>
        </p:grpSp>
        <p:grpSp>
          <p:nvGrpSpPr>
            <p:cNvPr id="10" name="Group 36"/>
            <p:cNvGrpSpPr/>
            <p:nvPr/>
          </p:nvGrpSpPr>
          <p:grpSpPr bwMode="auto">
            <a:xfrm>
              <a:off x="5896925" y="2376428"/>
              <a:ext cx="1082519" cy="458853"/>
              <a:chOff x="3439" y="3564"/>
              <a:chExt cx="1156" cy="490"/>
            </a:xfrm>
          </p:grpSpPr>
          <p:sp>
            <p:nvSpPr>
              <p:cNvPr id="28" name="Freeform 37"/>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29" name="AutoShape 38"/>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0" name="Rectangle 39"/>
              <p:cNvSpPr>
                <a:spLocks noChangeArrowheads="1"/>
              </p:cNvSpPr>
              <p:nvPr/>
            </p:nvSpPr>
            <p:spPr bwMode="auto">
              <a:xfrm rot="540000">
                <a:off x="3626" y="3647"/>
                <a:ext cx="471" cy="32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anose="020B0503020204020204" pitchFamily="34" charset="-122"/>
                    <a:ea typeface="微软雅黑" panose="020B0503020204020204" pitchFamily="34" charset="-122"/>
                  </a:rPr>
                  <a:t>M</a:t>
                </a:r>
                <a:r>
                  <a:rPr lang="en-US" altLang="zh-CN" sz="1400" b="1" baseline="-25000" dirty="0">
                    <a:solidFill>
                      <a:srgbClr val="0000FF"/>
                    </a:solidFill>
                    <a:latin typeface="微软雅黑" panose="020B0503020204020204" pitchFamily="34" charset="-122"/>
                    <a:ea typeface="微软雅黑" panose="020B0503020204020204" pitchFamily="34" charset="-122"/>
                  </a:rPr>
                  <a:t>1</a:t>
                </a:r>
                <a:endParaRPr lang="en-US" altLang="zh-CN" sz="1400" b="1" baseline="-25000" dirty="0">
                  <a:solidFill>
                    <a:srgbClr val="0000FF"/>
                  </a:solidFill>
                  <a:latin typeface="微软雅黑" panose="020B0503020204020204" pitchFamily="34" charset="-122"/>
                  <a:ea typeface="微软雅黑" panose="020B0503020204020204" pitchFamily="34" charset="-122"/>
                </a:endParaRPr>
              </a:p>
            </p:txBody>
          </p:sp>
        </p:grpSp>
        <p:sp>
          <p:nvSpPr>
            <p:cNvPr id="11" name="Text Box 40"/>
            <p:cNvSpPr txBox="1">
              <a:spLocks noChangeArrowheads="1"/>
            </p:cNvSpPr>
            <p:nvPr/>
          </p:nvSpPr>
          <p:spPr bwMode="auto">
            <a:xfrm>
              <a:off x="6007954" y="3979308"/>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sz="1400" b="1" dirty="0">
                  <a:solidFill>
                    <a:srgbClr val="0000FF"/>
                  </a:solidFill>
                  <a:latin typeface="微软雅黑" panose="020B0503020204020204" pitchFamily="34" charset="-122"/>
                  <a:ea typeface="微软雅黑" panose="020B0503020204020204" pitchFamily="34" charset="-122"/>
                </a:rPr>
                <a:t>确认迟到</a:t>
              </a:r>
              <a:endParaRPr kumimoji="0" lang="zh-CN" altLang="en-US" sz="1400" b="1" dirty="0">
                <a:solidFill>
                  <a:srgbClr val="0000FF"/>
                </a:solidFill>
                <a:latin typeface="微软雅黑" panose="020B0503020204020204" pitchFamily="34" charset="-122"/>
                <a:ea typeface="微软雅黑" panose="020B0503020204020204" pitchFamily="34" charset="-122"/>
              </a:endParaRPr>
            </a:p>
          </p:txBody>
        </p:sp>
        <p:grpSp>
          <p:nvGrpSpPr>
            <p:cNvPr id="12" name="Group 41"/>
            <p:cNvGrpSpPr/>
            <p:nvPr/>
          </p:nvGrpSpPr>
          <p:grpSpPr bwMode="auto">
            <a:xfrm>
              <a:off x="5881006" y="2824046"/>
              <a:ext cx="1102183" cy="311833"/>
              <a:chOff x="2012" y="2283"/>
              <a:chExt cx="1177" cy="333"/>
            </a:xfrm>
          </p:grpSpPr>
          <p:sp>
            <p:nvSpPr>
              <p:cNvPr id="26" name="Line 42"/>
              <p:cNvSpPr>
                <a:spLocks noChangeShapeType="1"/>
              </p:cNvSpPr>
              <p:nvPr/>
            </p:nvSpPr>
            <p:spPr bwMode="auto">
              <a:xfrm flipH="1">
                <a:off x="2012" y="2415"/>
                <a:ext cx="1177" cy="201"/>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27" name="Text Box 43"/>
              <p:cNvSpPr txBox="1">
                <a:spLocks noChangeArrowheads="1"/>
              </p:cNvSpPr>
              <p:nvPr/>
            </p:nvSpPr>
            <p:spPr bwMode="auto">
              <a:xfrm rot="21169770">
                <a:off x="2151" y="2283"/>
                <a:ext cx="660"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200" b="1" dirty="0">
                    <a:latin typeface="微软雅黑" panose="020B0503020204020204" pitchFamily="34" charset="-122"/>
                    <a:ea typeface="微软雅黑" panose="020B0503020204020204" pitchFamily="34" charset="-122"/>
                  </a:rPr>
                  <a:t>ACK </a:t>
                </a:r>
                <a:r>
                  <a:rPr kumimoji="0" lang="en-US" altLang="zh-CN" sz="1200" b="1" baseline="-25000" dirty="0">
                    <a:latin typeface="微软雅黑" panose="020B0503020204020204" pitchFamily="34" charset="-122"/>
                    <a:ea typeface="微软雅黑" panose="020B0503020204020204" pitchFamily="34" charset="-122"/>
                  </a:rPr>
                  <a:t>1</a:t>
                </a:r>
                <a:endParaRPr kumimoji="0" lang="en-US" altLang="zh-CN" sz="1200" b="1" baseline="-25000" dirty="0">
                  <a:latin typeface="微软雅黑" panose="020B0503020204020204" pitchFamily="34" charset="-122"/>
                  <a:ea typeface="微软雅黑" panose="020B0503020204020204" pitchFamily="34" charset="-122"/>
                </a:endParaRPr>
              </a:p>
            </p:txBody>
          </p:sp>
        </p:grpSp>
        <p:sp>
          <p:nvSpPr>
            <p:cNvPr id="13" name="Text Box 47"/>
            <p:cNvSpPr txBox="1">
              <a:spLocks noChangeArrowheads="1"/>
            </p:cNvSpPr>
            <p:nvPr/>
          </p:nvSpPr>
          <p:spPr bwMode="auto">
            <a:xfrm>
              <a:off x="5025105" y="239609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sz="1400" b="1" dirty="0">
                  <a:solidFill>
                    <a:srgbClr val="CC00CC"/>
                  </a:solidFill>
                  <a:latin typeface="微软雅黑" panose="020B0503020204020204" pitchFamily="34" charset="-122"/>
                  <a:ea typeface="微软雅黑" panose="020B0503020204020204" pitchFamily="34" charset="-122"/>
                </a:rPr>
                <a:t>超时重发</a:t>
              </a:r>
              <a:endParaRPr kumimoji="0" lang="zh-CN" altLang="en-US" sz="1400" b="1" dirty="0">
                <a:solidFill>
                  <a:srgbClr val="CC00CC"/>
                </a:solidFill>
                <a:latin typeface="微软雅黑" panose="020B0503020204020204" pitchFamily="34" charset="-122"/>
                <a:ea typeface="微软雅黑" panose="020B0503020204020204" pitchFamily="34" charset="-122"/>
              </a:endParaRPr>
            </a:p>
          </p:txBody>
        </p:sp>
        <p:grpSp>
          <p:nvGrpSpPr>
            <p:cNvPr id="14" name="Group 48"/>
            <p:cNvGrpSpPr/>
            <p:nvPr/>
          </p:nvGrpSpPr>
          <p:grpSpPr bwMode="auto">
            <a:xfrm>
              <a:off x="5321017" y="1827677"/>
              <a:ext cx="471026" cy="546878"/>
              <a:chOff x="3153" y="2204"/>
              <a:chExt cx="503" cy="584"/>
            </a:xfrm>
          </p:grpSpPr>
          <p:sp>
            <p:nvSpPr>
              <p:cNvPr id="24" name="AutoShape 49"/>
              <p:cNvSpPr/>
              <p:nvPr/>
            </p:nvSpPr>
            <p:spPr bwMode="auto">
              <a:xfrm>
                <a:off x="3600" y="2204"/>
                <a:ext cx="56" cy="584"/>
              </a:xfrm>
              <a:prstGeom prst="leftBrace">
                <a:avLst>
                  <a:gd name="adj1" fmla="val 86905"/>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25" name="Text Box 50"/>
              <p:cNvSpPr txBox="1">
                <a:spLocks noChangeArrowheads="1"/>
              </p:cNvSpPr>
              <p:nvPr/>
            </p:nvSpPr>
            <p:spPr bwMode="auto">
              <a:xfrm>
                <a:off x="3153" y="2311"/>
                <a:ext cx="494"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400" b="1" dirty="0">
                    <a:latin typeface="微软雅黑" panose="020B0503020204020204" pitchFamily="34" charset="-122"/>
                    <a:ea typeface="微软雅黑" panose="020B0503020204020204" pitchFamily="34" charset="-122"/>
                  </a:rPr>
                  <a:t>t</a:t>
                </a:r>
                <a:r>
                  <a:rPr kumimoji="0" lang="en-US" altLang="zh-CN" sz="1400" b="1" baseline="-25000" dirty="0">
                    <a:latin typeface="微软雅黑" panose="020B0503020204020204" pitchFamily="34" charset="-122"/>
                    <a:ea typeface="微软雅黑" panose="020B0503020204020204" pitchFamily="34" charset="-122"/>
                  </a:rPr>
                  <a:t>out</a:t>
                </a:r>
                <a:endParaRPr kumimoji="0" lang="en-US" altLang="zh-CN" sz="1400" b="1" baseline="-25000" dirty="0">
                  <a:latin typeface="微软雅黑" panose="020B0503020204020204" pitchFamily="34" charset="-122"/>
                  <a:ea typeface="微软雅黑" panose="020B0503020204020204" pitchFamily="34" charset="-122"/>
                </a:endParaRPr>
              </a:p>
            </p:txBody>
          </p:sp>
        </p:grpSp>
        <p:grpSp>
          <p:nvGrpSpPr>
            <p:cNvPr id="15" name="Group 36"/>
            <p:cNvGrpSpPr/>
            <p:nvPr/>
          </p:nvGrpSpPr>
          <p:grpSpPr bwMode="auto">
            <a:xfrm>
              <a:off x="5896925" y="3190189"/>
              <a:ext cx="1082519" cy="458853"/>
              <a:chOff x="3439" y="3564"/>
              <a:chExt cx="1156" cy="490"/>
            </a:xfrm>
          </p:grpSpPr>
          <p:sp>
            <p:nvSpPr>
              <p:cNvPr id="21" name="Freeform 37"/>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22" name="AutoShape 38"/>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23" name="Rectangle 39"/>
              <p:cNvSpPr>
                <a:spLocks noChangeArrowheads="1"/>
              </p:cNvSpPr>
              <p:nvPr/>
            </p:nvSpPr>
            <p:spPr bwMode="auto">
              <a:xfrm rot="540000">
                <a:off x="3555" y="3623"/>
                <a:ext cx="471" cy="32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anose="020B0503020204020204" pitchFamily="34" charset="-122"/>
                    <a:ea typeface="微软雅黑" panose="020B0503020204020204" pitchFamily="34" charset="-122"/>
                  </a:rPr>
                  <a:t>M</a:t>
                </a:r>
                <a:r>
                  <a:rPr lang="en-US" altLang="zh-CN" sz="1400" b="1" baseline="-25000" dirty="0">
                    <a:solidFill>
                      <a:srgbClr val="0000FF"/>
                    </a:solidFill>
                    <a:latin typeface="微软雅黑" panose="020B0503020204020204" pitchFamily="34" charset="-122"/>
                    <a:ea typeface="微软雅黑" panose="020B0503020204020204" pitchFamily="34" charset="-122"/>
                  </a:rPr>
                  <a:t>2</a:t>
                </a:r>
                <a:endParaRPr lang="en-US" altLang="zh-CN" sz="1400" b="1" baseline="-25000" dirty="0">
                  <a:solidFill>
                    <a:srgbClr val="0000FF"/>
                  </a:solidFill>
                  <a:latin typeface="微软雅黑" panose="020B0503020204020204" pitchFamily="34" charset="-122"/>
                  <a:ea typeface="微软雅黑" panose="020B0503020204020204" pitchFamily="34" charset="-122"/>
                </a:endParaRPr>
              </a:p>
            </p:txBody>
          </p:sp>
        </p:grpSp>
        <p:sp>
          <p:nvSpPr>
            <p:cNvPr id="16" name="矩形 15"/>
            <p:cNvSpPr/>
            <p:nvPr/>
          </p:nvSpPr>
          <p:spPr>
            <a:xfrm>
              <a:off x="5131085" y="3003706"/>
              <a:ext cx="750570" cy="521970"/>
            </a:xfrm>
            <a:prstGeom prst="rect">
              <a:avLst/>
            </a:prstGeom>
          </p:spPr>
          <p:txBody>
            <a:bodyPr wrap="square">
              <a:spAutoFit/>
            </a:bodyPr>
            <a:lstStyle/>
            <a:p>
              <a:r>
                <a:rPr lang="zh-CN" altLang="en-US" sz="1400" b="1">
                  <a:solidFill>
                    <a:srgbClr val="0000FF"/>
                  </a:solidFill>
                  <a:latin typeface="微软雅黑" panose="020B0503020204020204" pitchFamily="34" charset="-122"/>
                  <a:ea typeface="微软雅黑" panose="020B0503020204020204" pitchFamily="34" charset="-122"/>
                </a:rPr>
                <a:t>收下后丢弃</a:t>
              </a:r>
              <a:endParaRPr lang="zh-CN" altLang="en-US" sz="1400" dirty="0">
                <a:solidFill>
                  <a:srgbClr val="0000FF"/>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5901360" y="1989841"/>
              <a:ext cx="1078084" cy="1699466"/>
              <a:chOff x="6900509" y="2601963"/>
              <a:chExt cx="1827632" cy="2881039"/>
            </a:xfrm>
          </p:grpSpPr>
          <p:sp>
            <p:nvSpPr>
              <p:cNvPr id="19" name="Freeform 48"/>
              <p:cNvSpPr/>
              <p:nvPr/>
            </p:nvSpPr>
            <p:spPr bwMode="auto">
              <a:xfrm>
                <a:off x="6900509" y="2726308"/>
                <a:ext cx="1827632" cy="2756694"/>
              </a:xfrm>
              <a:custGeom>
                <a:avLst/>
                <a:gdLst>
                  <a:gd name="T0" fmla="*/ 798 w 798"/>
                  <a:gd name="T1" fmla="*/ 0 h 1134"/>
                  <a:gd name="T2" fmla="*/ 589 w 798"/>
                  <a:gd name="T3" fmla="*/ 70 h 1134"/>
                  <a:gd name="T4" fmla="*/ 466 w 798"/>
                  <a:gd name="T5" fmla="*/ 217 h 1134"/>
                  <a:gd name="T6" fmla="*/ 418 w 798"/>
                  <a:gd name="T7" fmla="*/ 376 h 1134"/>
                  <a:gd name="T8" fmla="*/ 385 w 798"/>
                  <a:gd name="T9" fmla="*/ 661 h 1134"/>
                  <a:gd name="T10" fmla="*/ 310 w 798"/>
                  <a:gd name="T11" fmla="*/ 1018 h 1134"/>
                  <a:gd name="T12" fmla="*/ 0 w 798"/>
                  <a:gd name="T13" fmla="*/ 1134 h 1134"/>
                </a:gdLst>
                <a:ahLst/>
                <a:cxnLst>
                  <a:cxn ang="0">
                    <a:pos x="T0" y="T1"/>
                  </a:cxn>
                  <a:cxn ang="0">
                    <a:pos x="T2" y="T3"/>
                  </a:cxn>
                  <a:cxn ang="0">
                    <a:pos x="T4" y="T5"/>
                  </a:cxn>
                  <a:cxn ang="0">
                    <a:pos x="T6" y="T7"/>
                  </a:cxn>
                  <a:cxn ang="0">
                    <a:pos x="T8" y="T9"/>
                  </a:cxn>
                  <a:cxn ang="0">
                    <a:pos x="T10" y="T11"/>
                  </a:cxn>
                  <a:cxn ang="0">
                    <a:pos x="T12" y="T13"/>
                  </a:cxn>
                </a:cxnLst>
                <a:rect l="0" t="0" r="r" b="b"/>
                <a:pathLst>
                  <a:path w="798" h="1134">
                    <a:moveTo>
                      <a:pt x="798" y="0"/>
                    </a:moveTo>
                    <a:cubicBezTo>
                      <a:pt x="763" y="12"/>
                      <a:pt x="644" y="34"/>
                      <a:pt x="589" y="70"/>
                    </a:cubicBezTo>
                    <a:cubicBezTo>
                      <a:pt x="534" y="106"/>
                      <a:pt x="494" y="166"/>
                      <a:pt x="466" y="217"/>
                    </a:cubicBezTo>
                    <a:cubicBezTo>
                      <a:pt x="438" y="268"/>
                      <a:pt x="431" y="302"/>
                      <a:pt x="418" y="376"/>
                    </a:cubicBezTo>
                    <a:cubicBezTo>
                      <a:pt x="405" y="450"/>
                      <a:pt x="403" y="554"/>
                      <a:pt x="385" y="661"/>
                    </a:cubicBezTo>
                    <a:cubicBezTo>
                      <a:pt x="367" y="768"/>
                      <a:pt x="374" y="939"/>
                      <a:pt x="310" y="1018"/>
                    </a:cubicBezTo>
                    <a:cubicBezTo>
                      <a:pt x="246" y="1097"/>
                      <a:pt x="65" y="1110"/>
                      <a:pt x="0" y="1134"/>
                    </a:cubicBezTo>
                  </a:path>
                </a:pathLst>
              </a:custGeom>
              <a:noFill/>
              <a:ln w="38100" cap="flat" cmpd="sng">
                <a:solidFill>
                  <a:srgbClr val="CC00CC"/>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anose="020B0503020204020204" pitchFamily="34" charset="-122"/>
                  <a:ea typeface="微软雅黑" panose="020B0503020204020204" pitchFamily="34" charset="-122"/>
                </a:endParaRPr>
              </a:p>
            </p:txBody>
          </p:sp>
          <p:sp>
            <p:nvSpPr>
              <p:cNvPr id="20" name="矩形 19"/>
              <p:cNvSpPr/>
              <p:nvPr/>
            </p:nvSpPr>
            <p:spPr>
              <a:xfrm rot="20115699">
                <a:off x="7511689" y="2601963"/>
                <a:ext cx="1047981" cy="469586"/>
              </a:xfrm>
              <a:prstGeom prst="rect">
                <a:avLst/>
              </a:prstGeom>
            </p:spPr>
            <p:txBody>
              <a:bodyPr wrap="none">
                <a:spAutoFit/>
              </a:bodyPr>
              <a:lstStyle/>
              <a:p>
                <a:r>
                  <a:rPr lang="en-US" altLang="zh-CN" sz="1200" b="1" dirty="0">
                    <a:latin typeface="微软雅黑" panose="020B0503020204020204" pitchFamily="34" charset="-122"/>
                    <a:ea typeface="微软雅黑" panose="020B0503020204020204" pitchFamily="34" charset="-122"/>
                  </a:rPr>
                  <a:t>ACK </a:t>
                </a:r>
                <a:r>
                  <a:rPr lang="en-US" altLang="zh-CN" sz="1200" b="1" baseline="-25000" dirty="0">
                    <a:latin typeface="微软雅黑" panose="020B0503020204020204" pitchFamily="34" charset="-122"/>
                    <a:ea typeface="微软雅黑" panose="020B0503020204020204" pitchFamily="34" charset="-122"/>
                  </a:rPr>
                  <a:t>1</a:t>
                </a:r>
                <a:endParaRPr lang="en-US" altLang="zh-CN" sz="1200" b="1" baseline="-25000" dirty="0">
                  <a:latin typeface="微软雅黑" panose="020B0503020204020204" pitchFamily="34" charset="-122"/>
                  <a:ea typeface="微软雅黑" panose="020B0503020204020204" pitchFamily="34" charset="-122"/>
                </a:endParaRPr>
              </a:p>
            </p:txBody>
          </p:sp>
        </p:grpSp>
        <p:sp>
          <p:nvSpPr>
            <p:cNvPr id="18" name="矩形 17"/>
            <p:cNvSpPr/>
            <p:nvPr/>
          </p:nvSpPr>
          <p:spPr>
            <a:xfrm>
              <a:off x="7019846" y="2440717"/>
              <a:ext cx="840440" cy="523220"/>
            </a:xfrm>
            <a:prstGeom prst="rect">
              <a:avLst/>
            </a:prstGeom>
          </p:spPr>
          <p:txBody>
            <a:bodyPr wrap="square">
              <a:spAutoFit/>
            </a:bodyPr>
            <a:lstStyle/>
            <a:p>
              <a:r>
                <a:rPr lang="zh-CN" altLang="en-US" sz="1400" b="1" dirty="0">
                  <a:solidFill>
                    <a:srgbClr val="CC00CC"/>
                  </a:solidFill>
                  <a:latin typeface="微软雅黑" panose="020B0503020204020204" pitchFamily="34" charset="-122"/>
                  <a:ea typeface="微软雅黑" panose="020B0503020204020204" pitchFamily="34" charset="-122"/>
                </a:rPr>
                <a:t>重复的，</a:t>
              </a:r>
              <a:endParaRPr lang="en-US" altLang="zh-CN" sz="1400" b="1" dirty="0">
                <a:solidFill>
                  <a:srgbClr val="CC00CC"/>
                </a:solidFill>
                <a:latin typeface="微软雅黑" panose="020B0503020204020204" pitchFamily="34" charset="-122"/>
                <a:ea typeface="微软雅黑" panose="020B0503020204020204" pitchFamily="34" charset="-122"/>
              </a:endParaRPr>
            </a:p>
            <a:p>
              <a:r>
                <a:rPr lang="zh-CN" altLang="en-US" sz="1400" b="1" dirty="0">
                  <a:solidFill>
                    <a:srgbClr val="CC00CC"/>
                  </a:solidFill>
                  <a:latin typeface="微软雅黑" panose="020B0503020204020204" pitchFamily="34" charset="-122"/>
                  <a:ea typeface="微软雅黑" panose="020B0503020204020204" pitchFamily="34" charset="-122"/>
                </a:rPr>
                <a:t>丢弃</a:t>
              </a:r>
              <a:endParaRPr lang="zh-CN" altLang="en-US" sz="1400" b="1" dirty="0">
                <a:solidFill>
                  <a:srgbClr val="CC00CC"/>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utoShape 5"/>
          <p:cNvSpPr>
            <a:spLocks noChangeArrowheads="1"/>
          </p:cNvSpPr>
          <p:nvPr/>
        </p:nvSpPr>
        <p:spPr bwMode="auto">
          <a:xfrm>
            <a:off x="556965" y="983215"/>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solidFill>
                <a:prstClr val="black"/>
              </a:solidFill>
            </a:endParaRPr>
          </a:p>
        </p:txBody>
      </p:sp>
      <p:sp>
        <p:nvSpPr>
          <p:cNvPr id="33" name="Rectangle 6"/>
          <p:cNvSpPr>
            <a:spLocks noChangeArrowheads="1"/>
          </p:cNvSpPr>
          <p:nvPr/>
        </p:nvSpPr>
        <p:spPr bwMode="auto">
          <a:xfrm>
            <a:off x="3450275" y="982088"/>
            <a:ext cx="2262153"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prstClr val="white"/>
                </a:solidFill>
                <a:latin typeface="微软雅黑" panose="020B0503020204020204" pitchFamily="34" charset="-122"/>
                <a:ea typeface="微软雅黑" panose="020B0503020204020204" pitchFamily="34" charset="-122"/>
              </a:rPr>
              <a:t>停止等待协议要点</a:t>
            </a:r>
            <a:endParaRPr lang="zh-CN" altLang="en-US" sz="2000" b="1" dirty="0">
              <a:solidFill>
                <a:prstClr val="white"/>
              </a:solidFill>
              <a:latin typeface="微软雅黑" panose="020B0503020204020204" pitchFamily="34" charset="-122"/>
              <a:ea typeface="微软雅黑" panose="020B0503020204020204" pitchFamily="34" charset="-122"/>
            </a:endParaRPr>
          </a:p>
        </p:txBody>
      </p:sp>
      <p:sp>
        <p:nvSpPr>
          <p:cNvPr id="34" name="Rectangle 68"/>
          <p:cNvSpPr>
            <a:spLocks noChangeArrowheads="1"/>
          </p:cNvSpPr>
          <p:nvPr/>
        </p:nvSpPr>
        <p:spPr bwMode="auto">
          <a:xfrm>
            <a:off x="556965" y="1378397"/>
            <a:ext cx="8048776" cy="216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42900" indent="-342900">
              <a:lnSpc>
                <a:spcPct val="150000"/>
              </a:lnSpc>
              <a:buClr>
                <a:srgbClr val="0070C0"/>
              </a:buClr>
              <a:buFont typeface="Wingdings" panose="05000000000000000000" pitchFamily="2" charset="2"/>
              <a:buChar char="l"/>
            </a:pPr>
            <a:r>
              <a:rPr lang="zh-CN" altLang="en-US" b="1" dirty="0">
                <a:solidFill>
                  <a:srgbClr val="CC00CC"/>
                </a:solidFill>
                <a:latin typeface="微软雅黑" panose="020B0503020204020204" pitchFamily="34" charset="-122"/>
                <a:ea typeface="微软雅黑" panose="020B0503020204020204" pitchFamily="34" charset="-122"/>
              </a:rPr>
              <a:t>停止等待</a:t>
            </a:r>
            <a:r>
              <a:rPr lang="zh-CN" altLang="en-US" b="1" dirty="0">
                <a:solidFill>
                  <a:prstClr val="black"/>
                </a:solidFill>
                <a:latin typeface="微软雅黑" panose="020B0503020204020204" pitchFamily="34" charset="-122"/>
                <a:ea typeface="微软雅黑" panose="020B0503020204020204" pitchFamily="34" charset="-122"/>
              </a:rPr>
              <a:t>。发送方每次只发送一个分组。在收到确认后再发送下一个分组。</a:t>
            </a:r>
            <a:endParaRPr lang="en-US" altLang="zh-CN" b="1" dirty="0">
              <a:solidFill>
                <a:prstClr val="black"/>
              </a:solidFill>
              <a:latin typeface="微软雅黑" panose="020B0503020204020204" pitchFamily="34" charset="-122"/>
              <a:ea typeface="微软雅黑" panose="020B0503020204020204" pitchFamily="34" charset="-122"/>
            </a:endParaRPr>
          </a:p>
          <a:p>
            <a:pPr marL="342900" indent="-342900">
              <a:lnSpc>
                <a:spcPct val="150000"/>
              </a:lnSpc>
              <a:buClr>
                <a:srgbClr val="0070C0"/>
              </a:buClr>
              <a:buFont typeface="Wingdings" panose="05000000000000000000" pitchFamily="2" charset="2"/>
              <a:buChar char="l"/>
            </a:pPr>
            <a:r>
              <a:rPr lang="zh-CN" altLang="en-US" b="1" dirty="0">
                <a:solidFill>
                  <a:srgbClr val="CC00CC"/>
                </a:solidFill>
                <a:latin typeface="微软雅黑" panose="020B0503020204020204" pitchFamily="34" charset="-122"/>
                <a:ea typeface="微软雅黑" panose="020B0503020204020204" pitchFamily="34" charset="-122"/>
              </a:rPr>
              <a:t>编号</a:t>
            </a:r>
            <a:r>
              <a:rPr lang="zh-CN" altLang="en-US" b="1" dirty="0">
                <a:solidFill>
                  <a:prstClr val="black"/>
                </a:solidFill>
                <a:latin typeface="微软雅黑" panose="020B0503020204020204" pitchFamily="34" charset="-122"/>
                <a:ea typeface="微软雅黑" panose="020B0503020204020204" pitchFamily="34" charset="-122"/>
              </a:rPr>
              <a:t>。对发送的每个分组和确认都进行编号。</a:t>
            </a:r>
            <a:endParaRPr lang="en-US" altLang="zh-CN" b="1" dirty="0">
              <a:solidFill>
                <a:prstClr val="black"/>
              </a:solidFill>
              <a:latin typeface="微软雅黑" panose="020B0503020204020204" pitchFamily="34" charset="-122"/>
              <a:ea typeface="微软雅黑" panose="020B0503020204020204" pitchFamily="34" charset="-122"/>
            </a:endParaRPr>
          </a:p>
          <a:p>
            <a:pPr marL="342900" indent="-342900">
              <a:lnSpc>
                <a:spcPct val="150000"/>
              </a:lnSpc>
              <a:buClr>
                <a:srgbClr val="0070C0"/>
              </a:buClr>
              <a:buFont typeface="Wingdings" panose="05000000000000000000" pitchFamily="2" charset="2"/>
              <a:buChar char="l"/>
            </a:pPr>
            <a:r>
              <a:rPr lang="zh-CN" altLang="en-US" b="1" dirty="0">
                <a:solidFill>
                  <a:srgbClr val="CC00CC"/>
                </a:solidFill>
                <a:latin typeface="微软雅黑" panose="020B0503020204020204" pitchFamily="34" charset="-122"/>
                <a:ea typeface="微软雅黑" panose="020B0503020204020204" pitchFamily="34" charset="-122"/>
              </a:rPr>
              <a:t>自动重传请求</a:t>
            </a:r>
            <a:r>
              <a:rPr lang="zh-CN" altLang="en-US" b="1" dirty="0">
                <a:solidFill>
                  <a:prstClr val="black"/>
                </a:solidFill>
                <a:latin typeface="微软雅黑" panose="020B0503020204020204" pitchFamily="34" charset="-122"/>
                <a:ea typeface="微软雅黑" panose="020B0503020204020204" pitchFamily="34" charset="-122"/>
              </a:rPr>
              <a:t>。发送方为每个发送的分组设置一个超时计时器。若超时计时器超时，发送方会自动重传分组。</a:t>
            </a:r>
            <a:endParaRPr lang="zh-CN" altLang="en-US" b="1" dirty="0">
              <a:solidFill>
                <a:prstClr val="black"/>
              </a:solidFill>
              <a:latin typeface="微软雅黑" panose="020B0503020204020204" pitchFamily="34" charset="-122"/>
              <a:ea typeface="微软雅黑" panose="020B0503020204020204" pitchFamily="34" charset="-122"/>
            </a:endParaRPr>
          </a:p>
          <a:p>
            <a:pPr marL="342900" indent="-342900">
              <a:lnSpc>
                <a:spcPct val="150000"/>
              </a:lnSpc>
              <a:buClr>
                <a:srgbClr val="0070C0"/>
              </a:buClr>
              <a:buFont typeface="Wingdings" panose="05000000000000000000" pitchFamily="2" charset="2"/>
              <a:buChar char="l"/>
            </a:pPr>
            <a:r>
              <a:rPr lang="zh-CN" altLang="en-US" b="1" dirty="0">
                <a:solidFill>
                  <a:prstClr val="black"/>
                </a:solidFill>
                <a:latin typeface="微软雅黑" panose="020B0503020204020204" pitchFamily="34" charset="-122"/>
                <a:ea typeface="微软雅黑" panose="020B0503020204020204" pitchFamily="34" charset="-122"/>
              </a:rPr>
              <a:t>简单，但</a:t>
            </a:r>
            <a:r>
              <a:rPr lang="zh-CN" altLang="en-US" b="1" dirty="0">
                <a:gradFill>
                  <a:gsLst>
                    <a:gs pos="50000">
                      <a:schemeClr val="accent1"/>
                    </a:gs>
                    <a:gs pos="0">
                      <a:schemeClr val="accent1">
                        <a:lumMod val="25000"/>
                        <a:lumOff val="75000"/>
                      </a:schemeClr>
                    </a:gs>
                    <a:gs pos="100000">
                      <a:schemeClr val="accent1">
                        <a:lumMod val="85000"/>
                      </a:schemeClr>
                    </a:gs>
                  </a:gsLst>
                  <a:lin ang="5400000" scaled="1"/>
                </a:gradFill>
                <a:latin typeface="微软雅黑" panose="020B0503020204020204" pitchFamily="34" charset="-122"/>
                <a:ea typeface="微软雅黑" panose="020B0503020204020204" pitchFamily="34" charset="-122"/>
              </a:rPr>
              <a:t>信道利用率太低</a:t>
            </a:r>
            <a:r>
              <a:rPr lang="zh-CN" altLang="en-US" b="1" dirty="0">
                <a:solidFill>
                  <a:prstClr val="black"/>
                </a:solidFill>
                <a:latin typeface="微软雅黑" panose="020B0503020204020204" pitchFamily="34" charset="-122"/>
                <a:ea typeface="微软雅黑" panose="020B0503020204020204" pitchFamily="34" charset="-122"/>
              </a:rPr>
              <a:t>。</a:t>
            </a:r>
            <a:endParaRPr lang="zh-CN" altLang="en-US" b="1"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AutoShape 5"/>
          <p:cNvSpPr>
            <a:spLocks noChangeArrowheads="1"/>
          </p:cNvSpPr>
          <p:nvPr/>
        </p:nvSpPr>
        <p:spPr bwMode="auto">
          <a:xfrm>
            <a:off x="545146" y="628209"/>
            <a:ext cx="8053711"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25" name="Rectangle 6"/>
          <p:cNvSpPr>
            <a:spLocks noChangeArrowheads="1"/>
          </p:cNvSpPr>
          <p:nvPr/>
        </p:nvSpPr>
        <p:spPr bwMode="auto">
          <a:xfrm>
            <a:off x="3666117" y="605120"/>
            <a:ext cx="1794478"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4. </a:t>
            </a:r>
            <a:r>
              <a:rPr lang="zh-CN" altLang="en-US" sz="2000" b="1" dirty="0">
                <a:solidFill>
                  <a:schemeClr val="bg1"/>
                </a:solidFill>
                <a:latin typeface="微软雅黑" panose="020B0503020204020204" pitchFamily="34" charset="-122"/>
                <a:ea typeface="微软雅黑" panose="020B0503020204020204" pitchFamily="34" charset="-122"/>
              </a:rPr>
              <a:t>信道利用率</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6" name="圆角矩形 25"/>
          <p:cNvSpPr/>
          <p:nvPr/>
        </p:nvSpPr>
        <p:spPr>
          <a:xfrm>
            <a:off x="545146" y="1069850"/>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27" name="Text Box 155"/>
          <p:cNvSpPr txBox="1">
            <a:spLocks noChangeArrowheads="1"/>
          </p:cNvSpPr>
          <p:nvPr/>
        </p:nvSpPr>
        <p:spPr bwMode="auto">
          <a:xfrm>
            <a:off x="2029970" y="1186735"/>
            <a:ext cx="5095061" cy="363176"/>
          </a:xfrm>
          <a:prstGeom prst="rect">
            <a:avLst/>
          </a:prstGeom>
          <a:solidFill>
            <a:srgbClr val="66FF99"/>
          </a:solidFill>
          <a:ln w="9525">
            <a:solidFill>
              <a:schemeClr val="tx1"/>
            </a:solidFill>
            <a:miter lim="800000"/>
          </a:ln>
          <a:effectLst/>
        </p:spPr>
        <p:txBody>
          <a:bodyPr wrap="square" lIns="91436" tIns="45718" rIns="91436" bIns="45718">
            <a:spAutoFit/>
          </a:bodyPr>
          <a:lstStyle/>
          <a:p>
            <a:pPr algn="ctr">
              <a:lnSpc>
                <a:spcPct val="110000"/>
              </a:lnSpc>
            </a:pPr>
            <a:r>
              <a:rPr lang="zh-CN" altLang="en-US" sz="1600" b="1" dirty="0">
                <a:latin typeface="微软雅黑" panose="020B0503020204020204" pitchFamily="34" charset="-122"/>
                <a:ea typeface="微软雅黑" panose="020B0503020204020204" pitchFamily="34" charset="-122"/>
              </a:rPr>
              <a:t>停止等待协议的优点是</a:t>
            </a:r>
            <a:r>
              <a:rPr lang="zh-CN" altLang="en-US" sz="1600" b="1" dirty="0">
                <a:solidFill>
                  <a:srgbClr val="FF0000"/>
                </a:solidFill>
                <a:latin typeface="微软雅黑" panose="020B0503020204020204" pitchFamily="34" charset="-122"/>
                <a:ea typeface="微软雅黑" panose="020B0503020204020204" pitchFamily="34" charset="-122"/>
              </a:rPr>
              <a:t>简单</a:t>
            </a:r>
            <a:r>
              <a:rPr lang="zh-CN" altLang="en-US" sz="1600" b="1" dirty="0">
                <a:latin typeface="微软雅黑" panose="020B0503020204020204" pitchFamily="34" charset="-122"/>
                <a:ea typeface="微软雅黑" panose="020B0503020204020204" pitchFamily="34" charset="-122"/>
              </a:rPr>
              <a:t>，缺点是</a:t>
            </a:r>
            <a:r>
              <a:rPr lang="zh-CN" altLang="en-US" sz="1600" b="1" dirty="0">
                <a:solidFill>
                  <a:srgbClr val="FF0000"/>
                </a:solidFill>
                <a:latin typeface="微软雅黑" panose="020B0503020204020204" pitchFamily="34" charset="-122"/>
                <a:ea typeface="微软雅黑" panose="020B0503020204020204" pitchFamily="34" charset="-122"/>
              </a:rPr>
              <a:t>信道利用率太低</a:t>
            </a:r>
            <a:r>
              <a:rPr lang="zh-CN" altLang="en-US"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28" name="Text Box 4"/>
          <p:cNvSpPr txBox="1">
            <a:spLocks noChangeArrowheads="1"/>
          </p:cNvSpPr>
          <p:nvPr/>
        </p:nvSpPr>
        <p:spPr bwMode="auto">
          <a:xfrm>
            <a:off x="2430781" y="2609339"/>
            <a:ext cx="362600"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lang="en-US" altLang="zh-CN" sz="1200" b="1" i="1" dirty="0">
                <a:latin typeface="微软雅黑" panose="020B0503020204020204" pitchFamily="34" charset="-122"/>
                <a:ea typeface="微软雅黑" panose="020B0503020204020204" pitchFamily="34" charset="-122"/>
              </a:rPr>
              <a:t>T</a:t>
            </a:r>
            <a:r>
              <a:rPr lang="en-US" altLang="zh-CN" sz="1200" b="1" i="1" baseline="-25000" dirty="0">
                <a:latin typeface="微软雅黑" panose="020B0503020204020204" pitchFamily="34" charset="-122"/>
                <a:ea typeface="微软雅黑" panose="020B0503020204020204" pitchFamily="34" charset="-122"/>
              </a:rPr>
              <a:t>D</a:t>
            </a:r>
            <a:endParaRPr lang="en-US" altLang="zh-CN" sz="1200" b="1" i="1" baseline="-25000" dirty="0">
              <a:latin typeface="微软雅黑" panose="020B0503020204020204" pitchFamily="34" charset="-122"/>
              <a:ea typeface="微软雅黑" panose="020B0503020204020204" pitchFamily="34" charset="-122"/>
            </a:endParaRPr>
          </a:p>
        </p:txBody>
      </p:sp>
      <p:sp>
        <p:nvSpPr>
          <p:cNvPr id="29" name="Line 5"/>
          <p:cNvSpPr>
            <a:spLocks noChangeShapeType="1"/>
          </p:cNvSpPr>
          <p:nvPr/>
        </p:nvSpPr>
        <p:spPr bwMode="auto">
          <a:xfrm flipV="1">
            <a:off x="2524893" y="2621756"/>
            <a:ext cx="0" cy="443410"/>
          </a:xfrm>
          <a:prstGeom prst="line">
            <a:avLst/>
          </a:prstGeom>
          <a:noFill/>
          <a:ln w="19050">
            <a:solidFill>
              <a:schemeClr val="tx1"/>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0" name="Line 6"/>
          <p:cNvSpPr>
            <a:spLocks noChangeShapeType="1"/>
          </p:cNvSpPr>
          <p:nvPr/>
        </p:nvSpPr>
        <p:spPr bwMode="auto">
          <a:xfrm>
            <a:off x="2733296" y="2656342"/>
            <a:ext cx="0" cy="220819"/>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1" name="Line 7"/>
          <p:cNvSpPr>
            <a:spLocks noChangeShapeType="1"/>
          </p:cNvSpPr>
          <p:nvPr/>
        </p:nvSpPr>
        <p:spPr bwMode="auto">
          <a:xfrm>
            <a:off x="4560147" y="2656342"/>
            <a:ext cx="0" cy="220819"/>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Line 8"/>
          <p:cNvSpPr>
            <a:spLocks noChangeShapeType="1"/>
          </p:cNvSpPr>
          <p:nvPr/>
        </p:nvSpPr>
        <p:spPr bwMode="auto">
          <a:xfrm>
            <a:off x="2732411" y="2765420"/>
            <a:ext cx="1826851"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Text Box 9"/>
          <p:cNvSpPr txBox="1">
            <a:spLocks noChangeArrowheads="1"/>
          </p:cNvSpPr>
          <p:nvPr/>
        </p:nvSpPr>
        <p:spPr bwMode="auto">
          <a:xfrm>
            <a:off x="3397526" y="2622641"/>
            <a:ext cx="484235"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lang="en-US" altLang="zh-CN" sz="1200" b="1" dirty="0">
                <a:solidFill>
                  <a:srgbClr val="0000FF"/>
                </a:solidFill>
                <a:latin typeface="微软雅黑" panose="020B0503020204020204" pitchFamily="34" charset="-122"/>
                <a:ea typeface="微软雅黑" panose="020B0503020204020204" pitchFamily="34" charset="-122"/>
              </a:rPr>
              <a:t>RTT</a:t>
            </a:r>
            <a:endParaRPr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34" name="Line 10"/>
          <p:cNvSpPr>
            <a:spLocks noChangeShapeType="1"/>
          </p:cNvSpPr>
          <p:nvPr/>
        </p:nvSpPr>
        <p:spPr bwMode="auto">
          <a:xfrm rot="5400000" flipH="1" flipV="1">
            <a:off x="2399851" y="2641265"/>
            <a:ext cx="0" cy="24831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Text Box 11"/>
          <p:cNvSpPr txBox="1">
            <a:spLocks noChangeArrowheads="1"/>
          </p:cNvSpPr>
          <p:nvPr/>
        </p:nvSpPr>
        <p:spPr bwMode="auto">
          <a:xfrm>
            <a:off x="2126601" y="2465732"/>
            <a:ext cx="321719" cy="311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lang="en-US" altLang="zh-CN" sz="1400" b="1">
                <a:latin typeface="微软雅黑" panose="020B0503020204020204" pitchFamily="34" charset="-122"/>
                <a:ea typeface="微软雅黑" panose="020B0503020204020204" pitchFamily="34" charset="-122"/>
              </a:rPr>
              <a:t>A</a:t>
            </a:r>
            <a:endParaRPr lang="en-US" altLang="zh-CN" sz="1400" b="1">
              <a:latin typeface="微软雅黑" panose="020B0503020204020204" pitchFamily="34" charset="-122"/>
              <a:ea typeface="微软雅黑" panose="020B0503020204020204" pitchFamily="34" charset="-122"/>
            </a:endParaRPr>
          </a:p>
        </p:txBody>
      </p:sp>
      <p:sp>
        <p:nvSpPr>
          <p:cNvPr id="36" name="Line 12"/>
          <p:cNvSpPr>
            <a:spLocks noChangeShapeType="1"/>
          </p:cNvSpPr>
          <p:nvPr/>
        </p:nvSpPr>
        <p:spPr bwMode="auto">
          <a:xfrm flipV="1">
            <a:off x="4601827" y="2621756"/>
            <a:ext cx="0" cy="443410"/>
          </a:xfrm>
          <a:prstGeom prst="line">
            <a:avLst/>
          </a:prstGeom>
          <a:noFill/>
          <a:ln w="19050">
            <a:solidFill>
              <a:schemeClr val="tx1"/>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Line 13"/>
          <p:cNvSpPr>
            <a:spLocks noChangeShapeType="1"/>
          </p:cNvSpPr>
          <p:nvPr/>
        </p:nvSpPr>
        <p:spPr bwMode="auto">
          <a:xfrm>
            <a:off x="2524893" y="2988011"/>
            <a:ext cx="207693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8" name="Text Box 14"/>
          <p:cNvSpPr txBox="1">
            <a:spLocks noChangeArrowheads="1"/>
          </p:cNvSpPr>
          <p:nvPr/>
        </p:nvSpPr>
        <p:spPr bwMode="auto">
          <a:xfrm>
            <a:off x="2957662" y="2864744"/>
            <a:ext cx="1243610"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lang="en-US" altLang="zh-CN" sz="1200" b="1" i="1">
                <a:solidFill>
                  <a:srgbClr val="0000FF"/>
                </a:solidFill>
                <a:latin typeface="微软雅黑" panose="020B0503020204020204" pitchFamily="34" charset="-122"/>
                <a:ea typeface="微软雅黑" panose="020B0503020204020204" pitchFamily="34" charset="-122"/>
              </a:rPr>
              <a:t>T</a:t>
            </a:r>
            <a:r>
              <a:rPr lang="en-US" altLang="zh-CN" sz="1200" b="1" i="1" baseline="-25000">
                <a:solidFill>
                  <a:srgbClr val="0000FF"/>
                </a:solidFill>
                <a:latin typeface="微软雅黑" panose="020B0503020204020204" pitchFamily="34" charset="-122"/>
                <a:ea typeface="微软雅黑" panose="020B0503020204020204" pitchFamily="34" charset="-122"/>
              </a:rPr>
              <a:t>D</a:t>
            </a:r>
            <a:r>
              <a:rPr lang="en-US" altLang="zh-CN" sz="1200" b="1">
                <a:solidFill>
                  <a:srgbClr val="0000FF"/>
                </a:solidFill>
                <a:latin typeface="微软雅黑" panose="020B0503020204020204" pitchFamily="34" charset="-122"/>
                <a:ea typeface="微软雅黑" panose="020B0503020204020204" pitchFamily="34" charset="-122"/>
              </a:rPr>
              <a:t> + RTT + </a:t>
            </a:r>
            <a:r>
              <a:rPr lang="en-US" altLang="zh-CN" sz="1200" b="1" i="1">
                <a:solidFill>
                  <a:srgbClr val="0000FF"/>
                </a:solidFill>
                <a:latin typeface="微软雅黑" panose="020B0503020204020204" pitchFamily="34" charset="-122"/>
                <a:ea typeface="微软雅黑" panose="020B0503020204020204" pitchFamily="34" charset="-122"/>
              </a:rPr>
              <a:t>T</a:t>
            </a:r>
            <a:r>
              <a:rPr lang="en-US" altLang="zh-CN" sz="1200" b="1" i="1" baseline="-25000">
                <a:solidFill>
                  <a:srgbClr val="0000FF"/>
                </a:solidFill>
                <a:latin typeface="微软雅黑" panose="020B0503020204020204" pitchFamily="34" charset="-122"/>
                <a:ea typeface="微软雅黑" panose="020B0503020204020204" pitchFamily="34" charset="-122"/>
              </a:rPr>
              <a:t>A</a:t>
            </a:r>
            <a:endParaRPr lang="en-US" altLang="zh-CN" sz="1200" b="1" i="1" baseline="-25000">
              <a:solidFill>
                <a:srgbClr val="0000FF"/>
              </a:solidFill>
              <a:latin typeface="微软雅黑" panose="020B0503020204020204" pitchFamily="34" charset="-122"/>
              <a:ea typeface="微软雅黑" panose="020B0503020204020204" pitchFamily="34" charset="-122"/>
            </a:endParaRPr>
          </a:p>
        </p:txBody>
      </p:sp>
      <p:sp>
        <p:nvSpPr>
          <p:cNvPr id="39" name="Freeform 16"/>
          <p:cNvSpPr/>
          <p:nvPr/>
        </p:nvSpPr>
        <p:spPr bwMode="auto">
          <a:xfrm>
            <a:off x="2524893" y="1812087"/>
            <a:ext cx="1116508" cy="809668"/>
          </a:xfrm>
          <a:custGeom>
            <a:avLst/>
            <a:gdLst>
              <a:gd name="T0" fmla="*/ 0 w 1218"/>
              <a:gd name="T1" fmla="*/ 1091 h 1091"/>
              <a:gd name="T2" fmla="*/ 997 w 1218"/>
              <a:gd name="T3" fmla="*/ 3 h 1091"/>
              <a:gd name="T4" fmla="*/ 1218 w 1218"/>
              <a:gd name="T5" fmla="*/ 0 h 1091"/>
              <a:gd name="T6" fmla="*/ 225 w 1218"/>
              <a:gd name="T7" fmla="*/ 1086 h 1091"/>
              <a:gd name="T8" fmla="*/ 0 w 1218"/>
              <a:gd name="T9" fmla="*/ 1091 h 1091"/>
            </a:gdLst>
            <a:ahLst/>
            <a:cxnLst>
              <a:cxn ang="0">
                <a:pos x="T0" y="T1"/>
              </a:cxn>
              <a:cxn ang="0">
                <a:pos x="T2" y="T3"/>
              </a:cxn>
              <a:cxn ang="0">
                <a:pos x="T4" y="T5"/>
              </a:cxn>
              <a:cxn ang="0">
                <a:pos x="T6" y="T7"/>
              </a:cxn>
              <a:cxn ang="0">
                <a:pos x="T8" y="T9"/>
              </a:cxn>
            </a:cxnLst>
            <a:rect l="0" t="0" r="r" b="b"/>
            <a:pathLst>
              <a:path w="1218" h="1091">
                <a:moveTo>
                  <a:pt x="0" y="1091"/>
                </a:moveTo>
                <a:lnTo>
                  <a:pt x="997" y="3"/>
                </a:lnTo>
                <a:lnTo>
                  <a:pt x="1218" y="0"/>
                </a:lnTo>
                <a:lnTo>
                  <a:pt x="225" y="1086"/>
                </a:lnTo>
                <a:lnTo>
                  <a:pt x="0" y="1091"/>
                </a:lnTo>
                <a:close/>
              </a:path>
            </a:pathLst>
          </a:custGeom>
          <a:solidFill>
            <a:srgbClr val="FF00FF"/>
          </a:solidFill>
          <a:ln>
            <a:noFill/>
          </a:ln>
          <a:effectLst/>
        </p:spPr>
        <p:txBody>
          <a:bodyPr lIns="91436" tIns="45718" rIns="91436" bIns="45718"/>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0" name="Text Box 17"/>
          <p:cNvSpPr txBox="1">
            <a:spLocks noChangeArrowheads="1"/>
          </p:cNvSpPr>
          <p:nvPr/>
        </p:nvSpPr>
        <p:spPr bwMode="auto">
          <a:xfrm>
            <a:off x="2134583" y="1672027"/>
            <a:ext cx="309695" cy="311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lang="en-US" altLang="zh-CN" sz="1400" b="1">
                <a:latin typeface="微软雅黑" panose="020B0503020204020204" pitchFamily="34" charset="-122"/>
                <a:ea typeface="微软雅黑" panose="020B0503020204020204" pitchFamily="34" charset="-122"/>
              </a:rPr>
              <a:t>B</a:t>
            </a:r>
            <a:endParaRPr lang="en-US" altLang="zh-CN" sz="1400" b="1">
              <a:latin typeface="微软雅黑" panose="020B0503020204020204" pitchFamily="34" charset="-122"/>
              <a:ea typeface="微软雅黑" panose="020B0503020204020204" pitchFamily="34" charset="-122"/>
            </a:endParaRPr>
          </a:p>
        </p:txBody>
      </p:sp>
      <p:sp>
        <p:nvSpPr>
          <p:cNvPr id="41" name="Line 18"/>
          <p:cNvSpPr>
            <a:spLocks noChangeShapeType="1"/>
          </p:cNvSpPr>
          <p:nvPr/>
        </p:nvSpPr>
        <p:spPr bwMode="auto">
          <a:xfrm flipV="1">
            <a:off x="2524895" y="1813860"/>
            <a:ext cx="913425" cy="80789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2" name="Line 19"/>
          <p:cNvSpPr>
            <a:spLocks noChangeShapeType="1"/>
          </p:cNvSpPr>
          <p:nvPr/>
        </p:nvSpPr>
        <p:spPr bwMode="auto">
          <a:xfrm flipV="1">
            <a:off x="2732411" y="1813860"/>
            <a:ext cx="912539" cy="80789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3" name="Text Box 22"/>
          <p:cNvSpPr txBox="1">
            <a:spLocks noChangeArrowheads="1"/>
          </p:cNvSpPr>
          <p:nvPr/>
        </p:nvSpPr>
        <p:spPr bwMode="auto">
          <a:xfrm rot="19131970">
            <a:off x="2461772" y="2097916"/>
            <a:ext cx="550146" cy="3116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lang="zh-CN" altLang="en-US" sz="1400" b="1" dirty="0">
                <a:solidFill>
                  <a:srgbClr val="0000FF"/>
                </a:solidFill>
                <a:latin typeface="微软雅黑" panose="020B0503020204020204" pitchFamily="34" charset="-122"/>
                <a:ea typeface="微软雅黑" panose="020B0503020204020204" pitchFamily="34" charset="-122"/>
              </a:rPr>
              <a:t>分组</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44" name="Text Box 23"/>
          <p:cNvSpPr txBox="1">
            <a:spLocks noChangeArrowheads="1"/>
          </p:cNvSpPr>
          <p:nvPr/>
        </p:nvSpPr>
        <p:spPr bwMode="auto">
          <a:xfrm rot="2307784">
            <a:off x="3849646" y="1882418"/>
            <a:ext cx="550146" cy="3116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lang="zh-CN" altLang="en-US" sz="1400" b="1">
                <a:solidFill>
                  <a:srgbClr val="0000FF"/>
                </a:solidFill>
                <a:latin typeface="微软雅黑" panose="020B0503020204020204" pitchFamily="34" charset="-122"/>
                <a:ea typeface="微软雅黑" panose="020B0503020204020204" pitchFamily="34" charset="-122"/>
              </a:rPr>
              <a:t>确认</a:t>
            </a:r>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45" name="Text Box 24"/>
          <p:cNvSpPr txBox="1">
            <a:spLocks noChangeArrowheads="1"/>
          </p:cNvSpPr>
          <p:nvPr/>
        </p:nvSpPr>
        <p:spPr bwMode="auto">
          <a:xfrm>
            <a:off x="6803804" y="1672027"/>
            <a:ext cx="260404" cy="311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lang="en-US" altLang="zh-CN" sz="1400" b="1" i="1">
                <a:latin typeface="微软雅黑" panose="020B0503020204020204" pitchFamily="34" charset="-122"/>
                <a:ea typeface="微软雅黑" panose="020B0503020204020204" pitchFamily="34" charset="-122"/>
              </a:rPr>
              <a:t>t</a:t>
            </a:r>
            <a:endParaRPr lang="en-US" altLang="zh-CN" sz="1400" b="1" i="1">
              <a:latin typeface="微软雅黑" panose="020B0503020204020204" pitchFamily="34" charset="-122"/>
              <a:ea typeface="微软雅黑" panose="020B0503020204020204" pitchFamily="34" charset="-122"/>
            </a:endParaRPr>
          </a:p>
        </p:txBody>
      </p:sp>
      <p:sp>
        <p:nvSpPr>
          <p:cNvPr id="46" name="Text Box 25"/>
          <p:cNvSpPr txBox="1">
            <a:spLocks noChangeArrowheads="1"/>
          </p:cNvSpPr>
          <p:nvPr/>
        </p:nvSpPr>
        <p:spPr bwMode="auto">
          <a:xfrm>
            <a:off x="6803804" y="2444392"/>
            <a:ext cx="260404" cy="311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lang="en-US" altLang="zh-CN" sz="1400" b="1" i="1">
                <a:latin typeface="微软雅黑" panose="020B0503020204020204" pitchFamily="34" charset="-122"/>
                <a:ea typeface="微软雅黑" panose="020B0503020204020204" pitchFamily="34" charset="-122"/>
              </a:rPr>
              <a:t>t</a:t>
            </a:r>
            <a:endParaRPr lang="en-US" altLang="zh-CN" sz="1400" b="1" i="1">
              <a:latin typeface="微软雅黑" panose="020B0503020204020204" pitchFamily="34" charset="-122"/>
              <a:ea typeface="微软雅黑" panose="020B0503020204020204" pitchFamily="34" charset="-122"/>
            </a:endParaRPr>
          </a:p>
        </p:txBody>
      </p:sp>
      <p:sp>
        <p:nvSpPr>
          <p:cNvPr id="47" name="Line 26"/>
          <p:cNvSpPr>
            <a:spLocks noChangeShapeType="1"/>
          </p:cNvSpPr>
          <p:nvPr/>
        </p:nvSpPr>
        <p:spPr bwMode="auto">
          <a:xfrm>
            <a:off x="4269271" y="2218252"/>
            <a:ext cx="158741" cy="138344"/>
          </a:xfrm>
          <a:prstGeom prst="line">
            <a:avLst/>
          </a:prstGeom>
          <a:noFill/>
          <a:ln w="28575">
            <a:solidFill>
              <a:srgbClr val="CC00CC"/>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8" name="Line 27"/>
          <p:cNvSpPr>
            <a:spLocks noChangeShapeType="1"/>
          </p:cNvSpPr>
          <p:nvPr/>
        </p:nvSpPr>
        <p:spPr bwMode="auto">
          <a:xfrm rot="15894661">
            <a:off x="2953673" y="2005859"/>
            <a:ext cx="128589" cy="172043"/>
          </a:xfrm>
          <a:prstGeom prst="line">
            <a:avLst/>
          </a:prstGeom>
          <a:noFill/>
          <a:ln w="28575">
            <a:solidFill>
              <a:srgbClr val="CC00CC"/>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9" name="Freeform 28"/>
          <p:cNvSpPr/>
          <p:nvPr/>
        </p:nvSpPr>
        <p:spPr bwMode="auto">
          <a:xfrm>
            <a:off x="5746906" y="1813861"/>
            <a:ext cx="947124" cy="810554"/>
          </a:xfrm>
          <a:custGeom>
            <a:avLst/>
            <a:gdLst>
              <a:gd name="T0" fmla="*/ 0 w 1035"/>
              <a:gd name="T1" fmla="*/ 3 h 1091"/>
              <a:gd name="T2" fmla="*/ 998 w 1035"/>
              <a:gd name="T3" fmla="*/ 1091 h 1091"/>
              <a:gd name="T4" fmla="*/ 1035 w 1035"/>
              <a:gd name="T5" fmla="*/ 1083 h 1091"/>
              <a:gd name="T6" fmla="*/ 45 w 1035"/>
              <a:gd name="T7" fmla="*/ 0 h 1091"/>
              <a:gd name="T8" fmla="*/ 0 w 1035"/>
              <a:gd name="T9" fmla="*/ 3 h 1091"/>
            </a:gdLst>
            <a:ahLst/>
            <a:cxnLst>
              <a:cxn ang="0">
                <a:pos x="T0" y="T1"/>
              </a:cxn>
              <a:cxn ang="0">
                <a:pos x="T2" y="T3"/>
              </a:cxn>
              <a:cxn ang="0">
                <a:pos x="T4" y="T5"/>
              </a:cxn>
              <a:cxn ang="0">
                <a:pos x="T6" y="T7"/>
              </a:cxn>
              <a:cxn ang="0">
                <a:pos x="T8" y="T9"/>
              </a:cxn>
            </a:cxnLst>
            <a:rect l="0" t="0" r="r" b="b"/>
            <a:pathLst>
              <a:path w="1035" h="1091">
                <a:moveTo>
                  <a:pt x="0" y="3"/>
                </a:moveTo>
                <a:lnTo>
                  <a:pt x="998" y="1091"/>
                </a:lnTo>
                <a:lnTo>
                  <a:pt x="1035" y="1083"/>
                </a:lnTo>
                <a:lnTo>
                  <a:pt x="45" y="0"/>
                </a:lnTo>
                <a:lnTo>
                  <a:pt x="0" y="3"/>
                </a:lnTo>
                <a:close/>
              </a:path>
            </a:pathLst>
          </a:custGeom>
          <a:solidFill>
            <a:srgbClr val="0000FF"/>
          </a:solidFill>
          <a:ln>
            <a:noFill/>
          </a:ln>
          <a:effectLst/>
        </p:spPr>
        <p:txBody>
          <a:bodyPr lIns="91436" tIns="45718" rIns="91436" bIns="45718"/>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0" name="Freeform 29"/>
          <p:cNvSpPr/>
          <p:nvPr/>
        </p:nvSpPr>
        <p:spPr bwMode="auto">
          <a:xfrm>
            <a:off x="4618679" y="1813861"/>
            <a:ext cx="1116507" cy="810554"/>
          </a:xfrm>
          <a:custGeom>
            <a:avLst/>
            <a:gdLst>
              <a:gd name="T0" fmla="*/ 0 w 1218"/>
              <a:gd name="T1" fmla="*/ 1091 h 1091"/>
              <a:gd name="T2" fmla="*/ 997 w 1218"/>
              <a:gd name="T3" fmla="*/ 3 h 1091"/>
              <a:gd name="T4" fmla="*/ 1218 w 1218"/>
              <a:gd name="T5" fmla="*/ 0 h 1091"/>
              <a:gd name="T6" fmla="*/ 225 w 1218"/>
              <a:gd name="T7" fmla="*/ 1086 h 1091"/>
              <a:gd name="T8" fmla="*/ 0 w 1218"/>
              <a:gd name="T9" fmla="*/ 1091 h 1091"/>
            </a:gdLst>
            <a:ahLst/>
            <a:cxnLst>
              <a:cxn ang="0">
                <a:pos x="T0" y="T1"/>
              </a:cxn>
              <a:cxn ang="0">
                <a:pos x="T2" y="T3"/>
              </a:cxn>
              <a:cxn ang="0">
                <a:pos x="T4" y="T5"/>
              </a:cxn>
              <a:cxn ang="0">
                <a:pos x="T6" y="T7"/>
              </a:cxn>
              <a:cxn ang="0">
                <a:pos x="T8" y="T9"/>
              </a:cxn>
            </a:cxnLst>
            <a:rect l="0" t="0" r="r" b="b"/>
            <a:pathLst>
              <a:path w="1218" h="1091">
                <a:moveTo>
                  <a:pt x="0" y="1091"/>
                </a:moveTo>
                <a:lnTo>
                  <a:pt x="997" y="3"/>
                </a:lnTo>
                <a:lnTo>
                  <a:pt x="1218" y="0"/>
                </a:lnTo>
                <a:lnTo>
                  <a:pt x="225" y="1086"/>
                </a:lnTo>
                <a:lnTo>
                  <a:pt x="0" y="1091"/>
                </a:lnTo>
                <a:close/>
              </a:path>
            </a:pathLst>
          </a:custGeom>
          <a:solidFill>
            <a:srgbClr val="FF00FF"/>
          </a:solidFill>
          <a:ln>
            <a:noFill/>
          </a:ln>
          <a:effectLst/>
        </p:spPr>
        <p:txBody>
          <a:bodyPr lIns="91436" tIns="45718" rIns="91436" bIns="45718"/>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1" name="Line 30"/>
          <p:cNvSpPr>
            <a:spLocks noChangeShapeType="1"/>
          </p:cNvSpPr>
          <p:nvPr/>
        </p:nvSpPr>
        <p:spPr bwMode="auto">
          <a:xfrm flipV="1">
            <a:off x="4618679" y="1816521"/>
            <a:ext cx="913425" cy="80789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Line 31"/>
          <p:cNvSpPr>
            <a:spLocks noChangeShapeType="1"/>
          </p:cNvSpPr>
          <p:nvPr/>
        </p:nvSpPr>
        <p:spPr bwMode="auto">
          <a:xfrm flipV="1">
            <a:off x="4826193" y="1816521"/>
            <a:ext cx="912538" cy="80789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5" name="Text Box 34"/>
          <p:cNvSpPr txBox="1">
            <a:spLocks noChangeArrowheads="1"/>
          </p:cNvSpPr>
          <p:nvPr/>
        </p:nvSpPr>
        <p:spPr bwMode="auto">
          <a:xfrm rot="19044759">
            <a:off x="4513432" y="2139153"/>
            <a:ext cx="550146" cy="3116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lang="zh-CN" altLang="en-US" sz="1400" b="1">
                <a:solidFill>
                  <a:srgbClr val="0000FF"/>
                </a:solidFill>
                <a:latin typeface="微软雅黑" panose="020B0503020204020204" pitchFamily="34" charset="-122"/>
                <a:ea typeface="微软雅黑" panose="020B0503020204020204" pitchFamily="34" charset="-122"/>
              </a:rPr>
              <a:t>分组</a:t>
            </a:r>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56" name="Line 35"/>
          <p:cNvSpPr>
            <a:spLocks noChangeShapeType="1"/>
          </p:cNvSpPr>
          <p:nvPr/>
        </p:nvSpPr>
        <p:spPr bwMode="auto">
          <a:xfrm rot="15894661">
            <a:off x="5021294" y="2024924"/>
            <a:ext cx="128589" cy="171156"/>
          </a:xfrm>
          <a:prstGeom prst="line">
            <a:avLst/>
          </a:prstGeom>
          <a:noFill/>
          <a:ln w="28575">
            <a:solidFill>
              <a:srgbClr val="CC00CC"/>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7" name="Text Box 36"/>
          <p:cNvSpPr txBox="1">
            <a:spLocks noChangeArrowheads="1"/>
          </p:cNvSpPr>
          <p:nvPr/>
        </p:nvSpPr>
        <p:spPr bwMode="auto">
          <a:xfrm rot="2510398">
            <a:off x="5991317" y="1924099"/>
            <a:ext cx="550146" cy="3116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lang="zh-CN" altLang="en-US" sz="1400" b="1">
                <a:solidFill>
                  <a:srgbClr val="0000FF"/>
                </a:solidFill>
                <a:latin typeface="微软雅黑" panose="020B0503020204020204" pitchFamily="34" charset="-122"/>
                <a:ea typeface="微软雅黑" panose="020B0503020204020204" pitchFamily="34" charset="-122"/>
              </a:rPr>
              <a:t>确认</a:t>
            </a:r>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58" name="Line 37"/>
          <p:cNvSpPr>
            <a:spLocks noChangeShapeType="1"/>
          </p:cNvSpPr>
          <p:nvPr/>
        </p:nvSpPr>
        <p:spPr bwMode="auto">
          <a:xfrm>
            <a:off x="6391433" y="2240422"/>
            <a:ext cx="158741" cy="138344"/>
          </a:xfrm>
          <a:prstGeom prst="line">
            <a:avLst/>
          </a:prstGeom>
          <a:noFill/>
          <a:ln w="28575">
            <a:solidFill>
              <a:srgbClr val="CC00CC"/>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9" name="Line 38"/>
          <p:cNvSpPr>
            <a:spLocks noChangeShapeType="1"/>
          </p:cNvSpPr>
          <p:nvPr/>
        </p:nvSpPr>
        <p:spPr bwMode="auto">
          <a:xfrm>
            <a:off x="2398966" y="1813860"/>
            <a:ext cx="4420801"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0" name="Line 39"/>
          <p:cNvSpPr>
            <a:spLocks noChangeShapeType="1"/>
          </p:cNvSpPr>
          <p:nvPr/>
        </p:nvSpPr>
        <p:spPr bwMode="auto">
          <a:xfrm>
            <a:off x="2398966" y="2621755"/>
            <a:ext cx="4420801"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1" name="Freeform 28"/>
          <p:cNvSpPr/>
          <p:nvPr/>
        </p:nvSpPr>
        <p:spPr bwMode="auto">
          <a:xfrm>
            <a:off x="3638426" y="1813861"/>
            <a:ext cx="947124" cy="810554"/>
          </a:xfrm>
          <a:custGeom>
            <a:avLst/>
            <a:gdLst>
              <a:gd name="T0" fmla="*/ 0 w 1035"/>
              <a:gd name="T1" fmla="*/ 3 h 1091"/>
              <a:gd name="T2" fmla="*/ 998 w 1035"/>
              <a:gd name="T3" fmla="*/ 1091 h 1091"/>
              <a:gd name="T4" fmla="*/ 1035 w 1035"/>
              <a:gd name="T5" fmla="*/ 1083 h 1091"/>
              <a:gd name="T6" fmla="*/ 45 w 1035"/>
              <a:gd name="T7" fmla="*/ 0 h 1091"/>
              <a:gd name="T8" fmla="*/ 0 w 1035"/>
              <a:gd name="T9" fmla="*/ 3 h 1091"/>
            </a:gdLst>
            <a:ahLst/>
            <a:cxnLst>
              <a:cxn ang="0">
                <a:pos x="T0" y="T1"/>
              </a:cxn>
              <a:cxn ang="0">
                <a:pos x="T2" y="T3"/>
              </a:cxn>
              <a:cxn ang="0">
                <a:pos x="T4" y="T5"/>
              </a:cxn>
              <a:cxn ang="0">
                <a:pos x="T6" y="T7"/>
              </a:cxn>
              <a:cxn ang="0">
                <a:pos x="T8" y="T9"/>
              </a:cxn>
            </a:cxnLst>
            <a:rect l="0" t="0" r="r" b="b"/>
            <a:pathLst>
              <a:path w="1035" h="1091">
                <a:moveTo>
                  <a:pt x="0" y="3"/>
                </a:moveTo>
                <a:lnTo>
                  <a:pt x="998" y="1091"/>
                </a:lnTo>
                <a:lnTo>
                  <a:pt x="1035" y="1083"/>
                </a:lnTo>
                <a:lnTo>
                  <a:pt x="45" y="0"/>
                </a:lnTo>
                <a:lnTo>
                  <a:pt x="0" y="3"/>
                </a:lnTo>
                <a:close/>
              </a:path>
            </a:pathLst>
          </a:custGeom>
          <a:solidFill>
            <a:srgbClr val="0000FF"/>
          </a:solidFill>
          <a:ln>
            <a:noFill/>
          </a:ln>
          <a:effectLst/>
        </p:spPr>
        <p:txBody>
          <a:bodyPr lIns="91436" tIns="45718" rIns="91436" bIns="45718"/>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nvGrpSpPr>
          <p:cNvPr id="64" name="组合 63"/>
          <p:cNvGrpSpPr/>
          <p:nvPr/>
        </p:nvGrpSpPr>
        <p:grpSpPr>
          <a:xfrm>
            <a:off x="2029969" y="3513139"/>
            <a:ext cx="5095061" cy="762000"/>
            <a:chOff x="603552" y="4980220"/>
            <a:chExt cx="9120681" cy="1364058"/>
          </a:xfrm>
          <a:solidFill>
            <a:srgbClr val="99FFCC"/>
          </a:solidFill>
        </p:grpSpPr>
        <p:sp>
          <p:nvSpPr>
            <p:cNvPr id="65" name="矩形 64"/>
            <p:cNvSpPr/>
            <p:nvPr/>
          </p:nvSpPr>
          <p:spPr bwMode="auto">
            <a:xfrm>
              <a:off x="603552" y="5085184"/>
              <a:ext cx="9120681" cy="1152128"/>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eaLnBrk="0" fontAlgn="base" hangingPunct="0">
                <a:spcBef>
                  <a:spcPct val="0"/>
                </a:spcBef>
                <a:spcAft>
                  <a:spcPct val="0"/>
                </a:spcAft>
              </a:pPr>
              <a:endParaRPr lang="zh-CN" altLang="en-US" sz="1400" dirty="0">
                <a:latin typeface="微软雅黑" panose="020B0503020204020204" pitchFamily="34" charset="-122"/>
                <a:ea typeface="微软雅黑" panose="020B0503020204020204" pitchFamily="34" charset="-122"/>
              </a:endParaRPr>
            </a:p>
          </p:txBody>
        </p:sp>
        <p:graphicFrame>
          <p:nvGraphicFramePr>
            <p:cNvPr id="66" name="Object 4"/>
            <p:cNvGraphicFramePr>
              <a:graphicFrameLocks noChangeAspect="1"/>
            </p:cNvGraphicFramePr>
            <p:nvPr/>
          </p:nvGraphicFramePr>
          <p:xfrm>
            <a:off x="3065338" y="4980220"/>
            <a:ext cx="3768210" cy="1364058"/>
          </p:xfrm>
          <a:graphic>
            <a:graphicData uri="http://schemas.openxmlformats.org/presentationml/2006/ole">
              <mc:AlternateContent xmlns:mc="http://schemas.openxmlformats.org/markup-compatibility/2006">
                <mc:Choice xmlns:v="urn:schemas-microsoft-com:vml" Requires="v">
                  <p:oleObj spid="_x0000_s2" name="Equation" r:id="rId1" imgW="31089600" imgH="11277600" progId="Equation.DSMT4">
                    <p:embed/>
                  </p:oleObj>
                </mc:Choice>
                <mc:Fallback>
                  <p:oleObj name="Equation" r:id="rId1" imgW="31089600" imgH="11277600" progId="Equation.DSMT4">
                    <p:embed/>
                    <p:pic>
                      <p:nvPicPr>
                        <p:cNvPr id="0" name="Picture 28"/>
                        <p:cNvPicPr>
                          <a:picLocks noChangeAspect="1" noChangeArrowheads="1"/>
                        </p:cNvPicPr>
                        <p:nvPr/>
                      </p:nvPicPr>
                      <p:blipFill>
                        <a:blip r:embed="rId2"/>
                        <a:srcRect/>
                        <a:stretch>
                          <a:fillRect/>
                        </a:stretch>
                      </p:blipFill>
                      <p:spPr bwMode="auto">
                        <a:xfrm>
                          <a:off x="3065338" y="4980220"/>
                          <a:ext cx="3768210" cy="13640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 name="Text Box 6"/>
            <p:cNvSpPr txBox="1">
              <a:spLocks noChangeArrowheads="1"/>
            </p:cNvSpPr>
            <p:nvPr/>
          </p:nvSpPr>
          <p:spPr bwMode="auto">
            <a:xfrm>
              <a:off x="7749317" y="5397242"/>
              <a:ext cx="1119695" cy="5509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anose="020B0503020204020204" pitchFamily="34" charset="-122"/>
                  <a:ea typeface="微软雅黑" panose="020B0503020204020204" pitchFamily="34" charset="-122"/>
                </a:rPr>
                <a:t>(5-3)</a:t>
              </a:r>
              <a:endParaRPr lang="en-US" altLang="zh-CN" sz="1400" b="1" dirty="0">
                <a:latin typeface="微软雅黑" panose="020B0503020204020204" pitchFamily="34" charset="-122"/>
                <a:ea typeface="微软雅黑" panose="020B0503020204020204" pitchFamily="34" charset="-122"/>
              </a:endParaRPr>
            </a:p>
          </p:txBody>
        </p:sp>
        <p:sp>
          <p:nvSpPr>
            <p:cNvPr id="68" name="TextBox 67"/>
            <p:cNvSpPr txBox="1"/>
            <p:nvPr/>
          </p:nvSpPr>
          <p:spPr>
            <a:xfrm>
              <a:off x="1050286" y="5399419"/>
              <a:ext cx="1937514" cy="550952"/>
            </a:xfrm>
            <a:prstGeom prst="rect">
              <a:avLst/>
            </a:prstGeom>
            <a:grp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sz="3200" b="1">
                  <a:solidFill>
                    <a:srgbClr val="003399"/>
                  </a:solidFill>
                  <a:latin typeface="+mn-lt"/>
                  <a:ea typeface="黑体" panose="02010609060101010101" pitchFamily="2" charset="-122"/>
                </a:defRPr>
              </a:lvl1pPr>
            </a:lstStyle>
            <a:p>
              <a:r>
                <a:rPr lang="zh-CN" altLang="en-US" sz="1400" dirty="0">
                  <a:solidFill>
                    <a:schemeClr val="tx1"/>
                  </a:solidFill>
                  <a:latin typeface="微软雅黑" panose="020B0503020204020204" pitchFamily="34" charset="-122"/>
                  <a:ea typeface="微软雅黑" panose="020B0503020204020204" pitchFamily="34" charset="-122"/>
                </a:rPr>
                <a:t>信道利用率</a:t>
              </a: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sp>
        <p:nvSpPr>
          <p:cNvPr id="69" name="矩形 68"/>
          <p:cNvSpPr/>
          <p:nvPr/>
        </p:nvSpPr>
        <p:spPr>
          <a:xfrm>
            <a:off x="2922105" y="3200600"/>
            <a:ext cx="3125767" cy="311621"/>
          </a:xfrm>
          <a:prstGeom prst="rect">
            <a:avLst/>
          </a:prstGeom>
        </p:spPr>
        <p:txBody>
          <a:bodyPr wrap="square" lIns="91436" tIns="45718" rIns="91436" bIns="45718">
            <a:spAutoFit/>
          </a:bodyPr>
          <a:lstStyle/>
          <a:p>
            <a:pPr algn="ctr"/>
            <a:r>
              <a:rPr lang="zh-CN" altLang="zh-CN" sz="1400" b="1" dirty="0">
                <a:latin typeface="微软雅黑" panose="020B0503020204020204" pitchFamily="34" charset="-122"/>
                <a:ea typeface="微软雅黑" panose="020B0503020204020204" pitchFamily="34" charset="-122"/>
              </a:rPr>
              <a:t>停止等待协议的信道利用率太低</a:t>
            </a:r>
            <a:endParaRPr lang="zh-CN" altLang="en-US" sz="1400" b="1" dirty="0">
              <a:latin typeface="微软雅黑" panose="020B0503020204020204" pitchFamily="34" charset="-122"/>
              <a:ea typeface="微软雅黑" panose="020B0503020204020204" pitchFamily="34" charset="-122"/>
            </a:endParaRPr>
          </a:p>
        </p:txBody>
      </p:sp>
      <p:sp>
        <p:nvSpPr>
          <p:cNvPr id="3" name="云形 2"/>
          <p:cNvSpPr/>
          <p:nvPr/>
        </p:nvSpPr>
        <p:spPr>
          <a:xfrm>
            <a:off x="6470650" y="2595880"/>
            <a:ext cx="2616835" cy="1459230"/>
          </a:xfrm>
          <a:prstGeom prst="cloud">
            <a:avLst/>
          </a:prstGeom>
        </p:spPr>
        <p:style>
          <a:lnRef idx="1">
            <a:schemeClr val="accent6"/>
          </a:lnRef>
          <a:fillRef idx="2">
            <a:schemeClr val="accent6"/>
          </a:fillRef>
          <a:effectRef idx="1">
            <a:schemeClr val="accent6"/>
          </a:effectRef>
          <a:fontRef idx="minor">
            <a:schemeClr val="dk1"/>
          </a:fontRef>
        </p:style>
        <p:txBody>
          <a:bodyPr lIns="91436" tIns="45718" rIns="35998" bIns="45718" rtlCol="0" anchor="ctr"/>
          <a:lstStyle/>
          <a:p>
            <a:pPr algn="ctr"/>
            <a:r>
              <a:rPr lang="zh-CN" altLang="en-US" sz="1400" b="1" dirty="0"/>
              <a:t>更细致的计算应该在</a:t>
            </a:r>
            <a:r>
              <a:rPr lang="en-US" altLang="zh-CN" sz="1400" b="1" dirty="0"/>
              <a:t>T</a:t>
            </a:r>
            <a:r>
              <a:rPr lang="en-US" altLang="zh-CN" sz="1400" b="1" baseline="-25000" dirty="0">
                <a:solidFill>
                  <a:schemeClr val="tx1"/>
                </a:solidFill>
                <a:uFillTx/>
              </a:rPr>
              <a:t>D</a:t>
            </a:r>
            <a:r>
              <a:rPr lang="zh-CN" altLang="en-US" sz="1400" b="1" dirty="0"/>
              <a:t>中去掉传送控制信息（</a:t>
            </a:r>
            <a:r>
              <a:rPr lang="zh-CN" altLang="en-US" sz="1400" b="1" dirty="0"/>
              <a:t>首部）的时间，但粗略计算时，可以用</a:t>
            </a:r>
            <a:r>
              <a:rPr lang="en-US" altLang="zh-CN" sz="1400" b="1" dirty="0"/>
              <a:t>5-3</a:t>
            </a:r>
            <a:r>
              <a:rPr lang="zh-CN" altLang="en-US" sz="1400" b="1" dirty="0"/>
              <a:t>公式。</a:t>
            </a:r>
            <a:endParaRPr lang="zh-CN" altLang="en-US" sz="1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5145" y="673929"/>
            <a:ext cx="8053710"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solidFill>
                <a:prstClr val="black"/>
              </a:solidFill>
            </a:endParaRPr>
          </a:p>
        </p:txBody>
      </p:sp>
      <p:sp>
        <p:nvSpPr>
          <p:cNvPr id="6" name="Rectangle 6"/>
          <p:cNvSpPr>
            <a:spLocks noChangeArrowheads="1"/>
          </p:cNvSpPr>
          <p:nvPr/>
        </p:nvSpPr>
        <p:spPr bwMode="auto">
          <a:xfrm>
            <a:off x="2912905" y="650840"/>
            <a:ext cx="3300900"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prstClr val="white"/>
                </a:solidFill>
                <a:ea typeface="微软雅黑" panose="020B0503020204020204" pitchFamily="34" charset="-122"/>
              </a:rPr>
              <a:t>基于端口的复用和分用功能</a:t>
            </a:r>
            <a:endParaRPr lang="zh-CN" altLang="en-US" sz="2000" b="1" dirty="0">
              <a:solidFill>
                <a:prstClr val="white"/>
              </a:solidFill>
              <a:ea typeface="微软雅黑" panose="020B0503020204020204" pitchFamily="34" charset="-122"/>
            </a:endParaRPr>
          </a:p>
        </p:txBody>
      </p:sp>
      <p:sp>
        <p:nvSpPr>
          <p:cNvPr id="7" name="圆角矩形 6"/>
          <p:cNvSpPr/>
          <p:nvPr/>
        </p:nvSpPr>
        <p:spPr>
          <a:xfrm>
            <a:off x="545145" y="1143002"/>
            <a:ext cx="8053710" cy="32186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solidFill>
                <a:prstClr val="white"/>
              </a:solidFill>
            </a:endParaRPr>
          </a:p>
        </p:txBody>
      </p:sp>
      <p:sp>
        <p:nvSpPr>
          <p:cNvPr id="9" name="AutoShape 5"/>
          <p:cNvSpPr>
            <a:spLocks noChangeArrowheads="1"/>
          </p:cNvSpPr>
          <p:nvPr/>
        </p:nvSpPr>
        <p:spPr bwMode="auto">
          <a:xfrm>
            <a:off x="4863104" y="1341974"/>
            <a:ext cx="2490567" cy="2399007"/>
          </a:xfrm>
          <a:prstGeom prst="roundRect">
            <a:avLst>
              <a:gd name="adj" fmla="val 16667"/>
            </a:avLst>
          </a:prstGeom>
          <a:solidFill>
            <a:srgbClr val="99FFCC"/>
          </a:solidFill>
          <a:ln w="9525">
            <a:solidFill>
              <a:srgbClr val="6699FF"/>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10" name="AutoShape 6"/>
          <p:cNvSpPr>
            <a:spLocks noChangeArrowheads="1"/>
          </p:cNvSpPr>
          <p:nvPr/>
        </p:nvSpPr>
        <p:spPr bwMode="auto">
          <a:xfrm>
            <a:off x="2060405" y="1341974"/>
            <a:ext cx="2490567" cy="2399007"/>
          </a:xfrm>
          <a:prstGeom prst="roundRect">
            <a:avLst>
              <a:gd name="adj" fmla="val 16667"/>
            </a:avLst>
          </a:prstGeom>
          <a:solidFill>
            <a:srgbClr val="99FFCC"/>
          </a:solidFill>
          <a:ln w="9525">
            <a:solidFill>
              <a:srgbClr val="6699FF"/>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11" name="Rectangle 7"/>
          <p:cNvSpPr>
            <a:spLocks noChangeArrowheads="1"/>
          </p:cNvSpPr>
          <p:nvPr/>
        </p:nvSpPr>
        <p:spPr bwMode="auto">
          <a:xfrm>
            <a:off x="4911941" y="3252297"/>
            <a:ext cx="2392897" cy="533113"/>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12" name="AutoShape 8"/>
          <p:cNvSpPr>
            <a:spLocks noChangeArrowheads="1"/>
          </p:cNvSpPr>
          <p:nvPr/>
        </p:nvSpPr>
        <p:spPr bwMode="auto">
          <a:xfrm>
            <a:off x="5156114" y="3252295"/>
            <a:ext cx="1904551" cy="399834"/>
          </a:xfrm>
          <a:custGeom>
            <a:avLst/>
            <a:gdLst>
              <a:gd name="T0" fmla="*/ 1782 w 21600"/>
              <a:gd name="T1" fmla="*/ 216 h 21600"/>
              <a:gd name="T2" fmla="*/ 936 w 21600"/>
              <a:gd name="T3" fmla="*/ 432 h 21600"/>
              <a:gd name="T4" fmla="*/ 90 w 21600"/>
              <a:gd name="T5" fmla="*/ 216 h 21600"/>
              <a:gd name="T6" fmla="*/ 936 w 21600"/>
              <a:gd name="T7" fmla="*/ 0 h 21600"/>
              <a:gd name="T8" fmla="*/ 0 60000 65536"/>
              <a:gd name="T9" fmla="*/ 0 60000 65536"/>
              <a:gd name="T10" fmla="*/ 0 60000 65536"/>
              <a:gd name="T11" fmla="*/ 0 60000 65536"/>
              <a:gd name="T12" fmla="*/ 2838 w 21600"/>
              <a:gd name="T13" fmla="*/ 2850 h 21600"/>
              <a:gd name="T14" fmla="*/ 18762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13" name="Rectangle 9"/>
          <p:cNvSpPr>
            <a:spLocks noChangeArrowheads="1"/>
          </p:cNvSpPr>
          <p:nvPr/>
        </p:nvSpPr>
        <p:spPr bwMode="auto">
          <a:xfrm>
            <a:off x="1816232" y="3252297"/>
            <a:ext cx="2685905" cy="533113"/>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14" name="Rectangle 10"/>
          <p:cNvSpPr>
            <a:spLocks noChangeArrowheads="1"/>
          </p:cNvSpPr>
          <p:nvPr/>
        </p:nvSpPr>
        <p:spPr bwMode="auto">
          <a:xfrm>
            <a:off x="1816232" y="1697384"/>
            <a:ext cx="2685905" cy="755243"/>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15" name="Line 11"/>
          <p:cNvSpPr>
            <a:spLocks noChangeShapeType="1"/>
          </p:cNvSpPr>
          <p:nvPr/>
        </p:nvSpPr>
        <p:spPr bwMode="auto">
          <a:xfrm flipH="1">
            <a:off x="2353411" y="2186070"/>
            <a:ext cx="0" cy="222130"/>
          </a:xfrm>
          <a:prstGeom prst="line">
            <a:avLst/>
          </a:prstGeom>
          <a:noFill/>
          <a:ln w="28575">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16" name="Line 12"/>
          <p:cNvSpPr>
            <a:spLocks noChangeShapeType="1"/>
          </p:cNvSpPr>
          <p:nvPr/>
        </p:nvSpPr>
        <p:spPr bwMode="auto">
          <a:xfrm flipH="1">
            <a:off x="2695253" y="2186070"/>
            <a:ext cx="0" cy="222130"/>
          </a:xfrm>
          <a:prstGeom prst="line">
            <a:avLst/>
          </a:prstGeom>
          <a:noFill/>
          <a:ln w="28575">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17" name="Text Box 13"/>
          <p:cNvSpPr txBox="1">
            <a:spLocks noChangeArrowheads="1"/>
          </p:cNvSpPr>
          <p:nvPr/>
        </p:nvSpPr>
        <p:spPr bwMode="auto">
          <a:xfrm>
            <a:off x="1765026" y="1563053"/>
            <a:ext cx="3385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zh-CN" altLang="en-US" sz="1200" dirty="0">
                <a:solidFill>
                  <a:prstClr val="black"/>
                </a:solidFill>
                <a:latin typeface="微软雅黑" panose="020B0503020204020204" pitchFamily="34" charset="-122"/>
                <a:ea typeface="微软雅黑" panose="020B0503020204020204" pitchFamily="34" charset="-122"/>
              </a:rPr>
              <a:t>应</a:t>
            </a:r>
            <a:endParaRPr lang="zh-CN" altLang="en-US" sz="1200" dirty="0">
              <a:solidFill>
                <a:prstClr val="black"/>
              </a:solidFill>
              <a:latin typeface="微软雅黑" panose="020B0503020204020204" pitchFamily="34" charset="-122"/>
              <a:ea typeface="微软雅黑" panose="020B0503020204020204" pitchFamily="34" charset="-122"/>
            </a:endParaRPr>
          </a:p>
          <a:p>
            <a:pPr eaLnBrk="1" hangingPunct="1"/>
            <a:r>
              <a:rPr lang="zh-CN" altLang="en-US" sz="1200" dirty="0">
                <a:solidFill>
                  <a:prstClr val="black"/>
                </a:solidFill>
                <a:latin typeface="微软雅黑" panose="020B0503020204020204" pitchFamily="34" charset="-122"/>
                <a:ea typeface="微软雅黑" panose="020B0503020204020204" pitchFamily="34" charset="-122"/>
              </a:rPr>
              <a:t>用</a:t>
            </a:r>
            <a:endParaRPr lang="zh-CN" altLang="en-US" sz="1200" dirty="0">
              <a:solidFill>
                <a:prstClr val="black"/>
              </a:solidFill>
              <a:latin typeface="微软雅黑" panose="020B0503020204020204" pitchFamily="34" charset="-122"/>
              <a:ea typeface="微软雅黑" panose="020B0503020204020204" pitchFamily="34" charset="-122"/>
            </a:endParaRPr>
          </a:p>
          <a:p>
            <a:pPr eaLnBrk="1" hangingPunct="1"/>
            <a:r>
              <a:rPr lang="zh-CN" altLang="en-US" sz="1200" dirty="0">
                <a:solidFill>
                  <a:prstClr val="black"/>
                </a:solidFill>
                <a:latin typeface="微软雅黑" panose="020B0503020204020204" pitchFamily="34" charset="-122"/>
                <a:ea typeface="微软雅黑" panose="020B0503020204020204" pitchFamily="34" charset="-122"/>
              </a:rPr>
              <a:t>层</a:t>
            </a:r>
            <a:endParaRPr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18" name="Text Box 14"/>
          <p:cNvSpPr txBox="1">
            <a:spLocks noChangeArrowheads="1"/>
          </p:cNvSpPr>
          <p:nvPr/>
        </p:nvSpPr>
        <p:spPr bwMode="auto">
          <a:xfrm>
            <a:off x="1765026" y="2341260"/>
            <a:ext cx="3385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zh-CN" altLang="en-US" sz="1200" dirty="0">
                <a:solidFill>
                  <a:prstClr val="black"/>
                </a:solidFill>
                <a:latin typeface="微软雅黑" panose="020B0503020204020204" pitchFamily="34" charset="-122"/>
                <a:ea typeface="微软雅黑" panose="020B0503020204020204" pitchFamily="34" charset="-122"/>
              </a:rPr>
              <a:t>运</a:t>
            </a:r>
            <a:endParaRPr lang="zh-CN" altLang="en-US" sz="1200" dirty="0">
              <a:solidFill>
                <a:prstClr val="black"/>
              </a:solidFill>
              <a:latin typeface="微软雅黑" panose="020B0503020204020204" pitchFamily="34" charset="-122"/>
              <a:ea typeface="微软雅黑" panose="020B0503020204020204" pitchFamily="34" charset="-122"/>
            </a:endParaRPr>
          </a:p>
          <a:p>
            <a:pPr eaLnBrk="1" hangingPunct="1"/>
            <a:r>
              <a:rPr lang="zh-CN" altLang="en-US" sz="1200" dirty="0">
                <a:solidFill>
                  <a:prstClr val="black"/>
                </a:solidFill>
                <a:latin typeface="微软雅黑" panose="020B0503020204020204" pitchFamily="34" charset="-122"/>
                <a:ea typeface="微软雅黑" panose="020B0503020204020204" pitchFamily="34" charset="-122"/>
              </a:rPr>
              <a:t>输</a:t>
            </a:r>
            <a:endParaRPr lang="zh-CN" altLang="en-US" sz="1200" dirty="0">
              <a:solidFill>
                <a:prstClr val="black"/>
              </a:solidFill>
              <a:latin typeface="微软雅黑" panose="020B0503020204020204" pitchFamily="34" charset="-122"/>
              <a:ea typeface="微软雅黑" panose="020B0503020204020204" pitchFamily="34" charset="-122"/>
            </a:endParaRPr>
          </a:p>
          <a:p>
            <a:pPr eaLnBrk="1" hangingPunct="1"/>
            <a:r>
              <a:rPr lang="zh-CN" altLang="en-US" sz="1200" dirty="0">
                <a:solidFill>
                  <a:prstClr val="black"/>
                </a:solidFill>
                <a:latin typeface="微软雅黑" panose="020B0503020204020204" pitchFamily="34" charset="-122"/>
                <a:ea typeface="微软雅黑" panose="020B0503020204020204" pitchFamily="34" charset="-122"/>
              </a:rPr>
              <a:t>层</a:t>
            </a:r>
            <a:endParaRPr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19" name="Text Box 15"/>
          <p:cNvSpPr txBox="1">
            <a:spLocks noChangeArrowheads="1"/>
          </p:cNvSpPr>
          <p:nvPr/>
        </p:nvSpPr>
        <p:spPr bwMode="auto">
          <a:xfrm>
            <a:off x="1765026" y="3131789"/>
            <a:ext cx="3385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zh-CN" altLang="en-US" sz="1200" dirty="0">
                <a:solidFill>
                  <a:prstClr val="black"/>
                </a:solidFill>
                <a:latin typeface="微软雅黑" panose="020B0503020204020204" pitchFamily="34" charset="-122"/>
                <a:ea typeface="微软雅黑" panose="020B0503020204020204" pitchFamily="34" charset="-122"/>
              </a:rPr>
              <a:t>网</a:t>
            </a:r>
            <a:endParaRPr lang="zh-CN" altLang="en-US" sz="1200" dirty="0">
              <a:solidFill>
                <a:prstClr val="black"/>
              </a:solidFill>
              <a:latin typeface="微软雅黑" panose="020B0503020204020204" pitchFamily="34" charset="-122"/>
              <a:ea typeface="微软雅黑" panose="020B0503020204020204" pitchFamily="34" charset="-122"/>
            </a:endParaRPr>
          </a:p>
          <a:p>
            <a:pPr eaLnBrk="1" hangingPunct="1"/>
            <a:r>
              <a:rPr lang="zh-CN" altLang="en-US" sz="1200" dirty="0">
                <a:solidFill>
                  <a:prstClr val="black"/>
                </a:solidFill>
                <a:latin typeface="微软雅黑" panose="020B0503020204020204" pitchFamily="34" charset="-122"/>
                <a:ea typeface="微软雅黑" panose="020B0503020204020204" pitchFamily="34" charset="-122"/>
              </a:rPr>
              <a:t>络</a:t>
            </a:r>
            <a:endParaRPr lang="zh-CN" altLang="en-US" sz="1200" dirty="0">
              <a:solidFill>
                <a:prstClr val="black"/>
              </a:solidFill>
              <a:latin typeface="微软雅黑" panose="020B0503020204020204" pitchFamily="34" charset="-122"/>
              <a:ea typeface="微软雅黑" panose="020B0503020204020204" pitchFamily="34" charset="-122"/>
            </a:endParaRPr>
          </a:p>
          <a:p>
            <a:pPr eaLnBrk="1" hangingPunct="1"/>
            <a:r>
              <a:rPr lang="zh-CN" altLang="en-US" sz="1200" dirty="0">
                <a:solidFill>
                  <a:prstClr val="black"/>
                </a:solidFill>
                <a:latin typeface="微软雅黑" panose="020B0503020204020204" pitchFamily="34" charset="-122"/>
                <a:ea typeface="微软雅黑" panose="020B0503020204020204" pitchFamily="34" charset="-122"/>
              </a:rPr>
              <a:t>层</a:t>
            </a:r>
            <a:endParaRPr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20" name="Text Box 16"/>
          <p:cNvSpPr txBox="1">
            <a:spLocks noChangeArrowheads="1"/>
          </p:cNvSpPr>
          <p:nvPr/>
        </p:nvSpPr>
        <p:spPr bwMode="auto">
          <a:xfrm>
            <a:off x="2173560" y="3012764"/>
            <a:ext cx="9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200" dirty="0">
                <a:solidFill>
                  <a:prstClr val="black"/>
                </a:solidFill>
                <a:latin typeface="微软雅黑" panose="020B0503020204020204" pitchFamily="34" charset="-122"/>
                <a:ea typeface="微软雅黑" panose="020B0503020204020204" pitchFamily="34" charset="-122"/>
              </a:rPr>
              <a:t>TCP </a:t>
            </a:r>
            <a:r>
              <a:rPr lang="zh-CN" altLang="en-US" sz="1200" dirty="0">
                <a:solidFill>
                  <a:prstClr val="black"/>
                </a:solidFill>
                <a:latin typeface="微软雅黑" panose="020B0503020204020204" pitchFamily="34" charset="-122"/>
                <a:ea typeface="微软雅黑" panose="020B0503020204020204" pitchFamily="34" charset="-122"/>
              </a:rPr>
              <a:t>报文段</a:t>
            </a:r>
            <a:endParaRPr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21" name="Text Box 17"/>
          <p:cNvSpPr txBox="1">
            <a:spLocks noChangeArrowheads="1"/>
          </p:cNvSpPr>
          <p:nvPr/>
        </p:nvSpPr>
        <p:spPr bwMode="auto">
          <a:xfrm>
            <a:off x="3338858" y="2865030"/>
            <a:ext cx="954107"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lnSpc>
                <a:spcPct val="90000"/>
              </a:lnSpc>
            </a:pPr>
            <a:r>
              <a:rPr lang="en-US" altLang="zh-CN" sz="1200" dirty="0">
                <a:solidFill>
                  <a:prstClr val="black"/>
                </a:solidFill>
                <a:latin typeface="微软雅黑" panose="020B0503020204020204" pitchFamily="34" charset="-122"/>
                <a:ea typeface="微软雅黑" panose="020B0503020204020204" pitchFamily="34" charset="-122"/>
              </a:rPr>
              <a:t>UDP</a:t>
            </a:r>
            <a:endParaRPr lang="en-US" altLang="zh-CN" sz="1200" dirty="0">
              <a:solidFill>
                <a:prstClr val="black"/>
              </a:solidFill>
              <a:latin typeface="微软雅黑" panose="020B0503020204020204" pitchFamily="34" charset="-122"/>
              <a:ea typeface="微软雅黑" panose="020B0503020204020204" pitchFamily="34" charset="-122"/>
            </a:endParaRPr>
          </a:p>
          <a:p>
            <a:pPr eaLnBrk="1" hangingPunct="1">
              <a:lnSpc>
                <a:spcPct val="90000"/>
              </a:lnSpc>
            </a:pPr>
            <a:r>
              <a:rPr lang="zh-CN" altLang="en-US" sz="1200" dirty="0">
                <a:solidFill>
                  <a:prstClr val="black"/>
                </a:solidFill>
                <a:latin typeface="微软雅黑" panose="020B0503020204020204" pitchFamily="34" charset="-122"/>
                <a:ea typeface="微软雅黑" panose="020B0503020204020204" pitchFamily="34" charset="-122"/>
              </a:rPr>
              <a:t>用户数据报</a:t>
            </a:r>
            <a:endParaRPr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22" name="Text Box 18"/>
          <p:cNvSpPr txBox="1">
            <a:spLocks noChangeArrowheads="1"/>
          </p:cNvSpPr>
          <p:nvPr/>
        </p:nvSpPr>
        <p:spPr bwMode="auto">
          <a:xfrm>
            <a:off x="2869045" y="1577990"/>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zh-CN" altLang="en-US" sz="1200" dirty="0">
                <a:solidFill>
                  <a:srgbClr val="0000FF"/>
                </a:solidFill>
                <a:latin typeface="微软雅黑" panose="020B0503020204020204" pitchFamily="34" charset="-122"/>
                <a:ea typeface="微软雅黑" panose="020B0503020204020204" pitchFamily="34" charset="-122"/>
              </a:rPr>
              <a:t>应用进程</a:t>
            </a:r>
            <a:endParaRPr lang="zh-CN" altLang="en-US" sz="1200" dirty="0">
              <a:solidFill>
                <a:srgbClr val="0000FF"/>
              </a:solidFill>
              <a:latin typeface="微软雅黑" panose="020B0503020204020204" pitchFamily="34" charset="-122"/>
              <a:ea typeface="微软雅黑" panose="020B0503020204020204" pitchFamily="34" charset="-122"/>
            </a:endParaRPr>
          </a:p>
        </p:txBody>
      </p:sp>
      <p:sp>
        <p:nvSpPr>
          <p:cNvPr id="23" name="AutoShape 19"/>
          <p:cNvSpPr>
            <a:spLocks noChangeArrowheads="1"/>
          </p:cNvSpPr>
          <p:nvPr/>
        </p:nvSpPr>
        <p:spPr bwMode="auto">
          <a:xfrm>
            <a:off x="2158072" y="2452625"/>
            <a:ext cx="1074362" cy="399834"/>
          </a:xfrm>
          <a:custGeom>
            <a:avLst/>
            <a:gdLst>
              <a:gd name="T0" fmla="*/ 1005 w 21600"/>
              <a:gd name="T1" fmla="*/ 216 h 21600"/>
              <a:gd name="T2" fmla="*/ 528 w 21600"/>
              <a:gd name="T3" fmla="*/ 432 h 21600"/>
              <a:gd name="T4" fmla="*/ 51 w 21600"/>
              <a:gd name="T5" fmla="*/ 216 h 21600"/>
              <a:gd name="T6" fmla="*/ 528 w 21600"/>
              <a:gd name="T7" fmla="*/ 0 h 21600"/>
              <a:gd name="T8" fmla="*/ 0 60000 65536"/>
              <a:gd name="T9" fmla="*/ 0 60000 65536"/>
              <a:gd name="T10" fmla="*/ 0 60000 65536"/>
              <a:gd name="T11" fmla="*/ 0 60000 65536"/>
              <a:gd name="T12" fmla="*/ 2843 w 21600"/>
              <a:gd name="T13" fmla="*/ 2850 h 21600"/>
              <a:gd name="T14" fmla="*/ 18757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00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dirty="0">
              <a:solidFill>
                <a:prstClr val="black"/>
              </a:solidFill>
              <a:latin typeface="微软雅黑" panose="020B0503020204020204" pitchFamily="34" charset="-122"/>
              <a:ea typeface="微软雅黑" panose="020B0503020204020204" pitchFamily="34" charset="-122"/>
            </a:endParaRPr>
          </a:p>
        </p:txBody>
      </p:sp>
      <p:sp>
        <p:nvSpPr>
          <p:cNvPr id="24" name="Text Box 20"/>
          <p:cNvSpPr txBox="1">
            <a:spLocks noChangeArrowheads="1"/>
          </p:cNvSpPr>
          <p:nvPr/>
        </p:nvSpPr>
        <p:spPr bwMode="auto">
          <a:xfrm>
            <a:off x="2125518" y="1717154"/>
            <a:ext cx="4716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3200" dirty="0">
                <a:solidFill>
                  <a:srgbClr val="0070C0"/>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3200" dirty="0">
              <a:solidFill>
                <a:srgbClr val="0070C0"/>
              </a:solidFill>
              <a:latin typeface="微软雅黑" panose="020B0503020204020204" pitchFamily="34" charset="-122"/>
              <a:ea typeface="微软雅黑" panose="020B0503020204020204" pitchFamily="34" charset="-122"/>
            </a:endParaRPr>
          </a:p>
        </p:txBody>
      </p:sp>
      <p:sp>
        <p:nvSpPr>
          <p:cNvPr id="25" name="Rectangle 21"/>
          <p:cNvSpPr>
            <a:spLocks noChangeArrowheads="1"/>
          </p:cNvSpPr>
          <p:nvPr/>
        </p:nvSpPr>
        <p:spPr bwMode="auto">
          <a:xfrm>
            <a:off x="2304578" y="2408199"/>
            <a:ext cx="97669" cy="88852"/>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26" name="Rectangle 22"/>
          <p:cNvSpPr>
            <a:spLocks noChangeArrowheads="1"/>
          </p:cNvSpPr>
          <p:nvPr/>
        </p:nvSpPr>
        <p:spPr bwMode="auto">
          <a:xfrm>
            <a:off x="2646421" y="2408199"/>
            <a:ext cx="97669" cy="88852"/>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27" name="Rectangle 23"/>
          <p:cNvSpPr>
            <a:spLocks noChangeArrowheads="1"/>
          </p:cNvSpPr>
          <p:nvPr/>
        </p:nvSpPr>
        <p:spPr bwMode="auto">
          <a:xfrm>
            <a:off x="2988263" y="2408199"/>
            <a:ext cx="97669" cy="88852"/>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28" name="Line 24"/>
          <p:cNvSpPr>
            <a:spLocks noChangeShapeType="1"/>
          </p:cNvSpPr>
          <p:nvPr/>
        </p:nvSpPr>
        <p:spPr bwMode="auto">
          <a:xfrm flipH="1">
            <a:off x="3037096" y="2186070"/>
            <a:ext cx="0" cy="222130"/>
          </a:xfrm>
          <a:prstGeom prst="line">
            <a:avLst/>
          </a:prstGeom>
          <a:noFill/>
          <a:ln w="28575">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29" name="Text Box 25"/>
          <p:cNvSpPr txBox="1">
            <a:spLocks noChangeArrowheads="1"/>
          </p:cNvSpPr>
          <p:nvPr/>
        </p:nvSpPr>
        <p:spPr bwMode="auto">
          <a:xfrm>
            <a:off x="2472447" y="1717154"/>
            <a:ext cx="4716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3200" dirty="0">
                <a:solidFill>
                  <a:srgbClr val="0070C0"/>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3200" dirty="0">
              <a:solidFill>
                <a:srgbClr val="0070C0"/>
              </a:solidFill>
              <a:latin typeface="微软雅黑" panose="020B0503020204020204" pitchFamily="34" charset="-122"/>
              <a:ea typeface="微软雅黑" panose="020B0503020204020204" pitchFamily="34" charset="-122"/>
            </a:endParaRPr>
          </a:p>
        </p:txBody>
      </p:sp>
      <p:sp>
        <p:nvSpPr>
          <p:cNvPr id="30" name="Text Box 26"/>
          <p:cNvSpPr txBox="1">
            <a:spLocks noChangeArrowheads="1"/>
          </p:cNvSpPr>
          <p:nvPr/>
        </p:nvSpPr>
        <p:spPr bwMode="auto">
          <a:xfrm>
            <a:off x="2811237" y="1717154"/>
            <a:ext cx="4716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3200">
                <a:solidFill>
                  <a:srgbClr val="0070C0"/>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3200">
              <a:solidFill>
                <a:srgbClr val="0070C0"/>
              </a:solidFill>
              <a:latin typeface="微软雅黑" panose="020B0503020204020204" pitchFamily="34" charset="-122"/>
              <a:ea typeface="微软雅黑" panose="020B0503020204020204" pitchFamily="34" charset="-122"/>
            </a:endParaRPr>
          </a:p>
        </p:txBody>
      </p:sp>
      <p:sp>
        <p:nvSpPr>
          <p:cNvPr id="31" name="AutoShape 27"/>
          <p:cNvSpPr>
            <a:spLocks noChangeArrowheads="1"/>
          </p:cNvSpPr>
          <p:nvPr/>
        </p:nvSpPr>
        <p:spPr bwMode="auto">
          <a:xfrm>
            <a:off x="2353413" y="3252295"/>
            <a:ext cx="1904551" cy="399834"/>
          </a:xfrm>
          <a:custGeom>
            <a:avLst/>
            <a:gdLst>
              <a:gd name="T0" fmla="*/ 1782 w 21600"/>
              <a:gd name="T1" fmla="*/ 216 h 21600"/>
              <a:gd name="T2" fmla="*/ 936 w 21600"/>
              <a:gd name="T3" fmla="*/ 432 h 21600"/>
              <a:gd name="T4" fmla="*/ 90 w 21600"/>
              <a:gd name="T5" fmla="*/ 216 h 21600"/>
              <a:gd name="T6" fmla="*/ 936 w 21600"/>
              <a:gd name="T7" fmla="*/ 0 h 21600"/>
              <a:gd name="T8" fmla="*/ 0 60000 65536"/>
              <a:gd name="T9" fmla="*/ 0 60000 65536"/>
              <a:gd name="T10" fmla="*/ 0 60000 65536"/>
              <a:gd name="T11" fmla="*/ 0 60000 65536"/>
              <a:gd name="T12" fmla="*/ 2838 w 21600"/>
              <a:gd name="T13" fmla="*/ 2850 h 21600"/>
              <a:gd name="T14" fmla="*/ 18762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lang="en-US" altLang="zh-CN" sz="1200" b="1" dirty="0">
                <a:solidFill>
                  <a:prstClr val="black"/>
                </a:solidFill>
                <a:latin typeface="微软雅黑" panose="020B0503020204020204" pitchFamily="34" charset="-122"/>
                <a:ea typeface="微软雅黑" panose="020B0503020204020204" pitchFamily="34" charset="-122"/>
              </a:rPr>
              <a:t>IP </a:t>
            </a:r>
            <a:r>
              <a:rPr lang="zh-CN" altLang="en-US" sz="1200" b="1" dirty="0">
                <a:solidFill>
                  <a:prstClr val="black"/>
                </a:solidFill>
                <a:latin typeface="微软雅黑" panose="020B0503020204020204" pitchFamily="34" charset="-122"/>
                <a:ea typeface="微软雅黑" panose="020B0503020204020204" pitchFamily="34" charset="-122"/>
              </a:rPr>
              <a:t>复用</a:t>
            </a:r>
            <a:endParaRPr lang="zh-CN" altLang="en-US" sz="1200" b="1" dirty="0">
              <a:solidFill>
                <a:prstClr val="black"/>
              </a:solidFill>
              <a:latin typeface="微软雅黑" panose="020B0503020204020204" pitchFamily="34" charset="-122"/>
              <a:ea typeface="微软雅黑" panose="020B0503020204020204" pitchFamily="34" charset="-122"/>
            </a:endParaRPr>
          </a:p>
        </p:txBody>
      </p:sp>
      <p:sp>
        <p:nvSpPr>
          <p:cNvPr id="32" name="Line 28"/>
          <p:cNvSpPr>
            <a:spLocks noChangeShapeType="1"/>
          </p:cNvSpPr>
          <p:nvPr/>
        </p:nvSpPr>
        <p:spPr bwMode="auto">
          <a:xfrm flipH="1">
            <a:off x="3574277" y="2193474"/>
            <a:ext cx="0" cy="222130"/>
          </a:xfrm>
          <a:prstGeom prst="line">
            <a:avLst/>
          </a:prstGeom>
          <a:noFill/>
          <a:ln w="28575">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33" name="Line 29"/>
          <p:cNvSpPr>
            <a:spLocks noChangeShapeType="1"/>
          </p:cNvSpPr>
          <p:nvPr/>
        </p:nvSpPr>
        <p:spPr bwMode="auto">
          <a:xfrm flipH="1">
            <a:off x="3916119" y="2193474"/>
            <a:ext cx="0" cy="222130"/>
          </a:xfrm>
          <a:prstGeom prst="line">
            <a:avLst/>
          </a:prstGeom>
          <a:noFill/>
          <a:ln w="28575">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34" name="AutoShape 30"/>
          <p:cNvSpPr>
            <a:spLocks noChangeArrowheads="1"/>
          </p:cNvSpPr>
          <p:nvPr/>
        </p:nvSpPr>
        <p:spPr bwMode="auto">
          <a:xfrm>
            <a:off x="3378940" y="2460030"/>
            <a:ext cx="1074362" cy="399834"/>
          </a:xfrm>
          <a:custGeom>
            <a:avLst/>
            <a:gdLst>
              <a:gd name="T0" fmla="*/ 1005 w 21600"/>
              <a:gd name="T1" fmla="*/ 216 h 21600"/>
              <a:gd name="T2" fmla="*/ 528 w 21600"/>
              <a:gd name="T3" fmla="*/ 432 h 21600"/>
              <a:gd name="T4" fmla="*/ 51 w 21600"/>
              <a:gd name="T5" fmla="*/ 216 h 21600"/>
              <a:gd name="T6" fmla="*/ 528 w 21600"/>
              <a:gd name="T7" fmla="*/ 0 h 21600"/>
              <a:gd name="T8" fmla="*/ 0 60000 65536"/>
              <a:gd name="T9" fmla="*/ 0 60000 65536"/>
              <a:gd name="T10" fmla="*/ 0 60000 65536"/>
              <a:gd name="T11" fmla="*/ 0 60000 65536"/>
              <a:gd name="T12" fmla="*/ 2843 w 21600"/>
              <a:gd name="T13" fmla="*/ 2850 h 21600"/>
              <a:gd name="T14" fmla="*/ 18757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00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en-US" altLang="zh-CN" sz="1200" b="1" dirty="0">
              <a:solidFill>
                <a:prstClr val="black"/>
              </a:solidFill>
              <a:latin typeface="微软雅黑" panose="020B0503020204020204" pitchFamily="34" charset="-122"/>
              <a:ea typeface="微软雅黑" panose="020B0503020204020204" pitchFamily="34" charset="-122"/>
            </a:endParaRPr>
          </a:p>
        </p:txBody>
      </p:sp>
      <p:sp>
        <p:nvSpPr>
          <p:cNvPr id="35" name="Text Box 31"/>
          <p:cNvSpPr txBox="1">
            <a:spLocks noChangeArrowheads="1"/>
          </p:cNvSpPr>
          <p:nvPr/>
        </p:nvSpPr>
        <p:spPr bwMode="auto">
          <a:xfrm>
            <a:off x="3346383" y="1724558"/>
            <a:ext cx="4716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3200">
                <a:solidFill>
                  <a:srgbClr val="0070C0"/>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3200">
              <a:solidFill>
                <a:srgbClr val="0070C0"/>
              </a:solidFill>
              <a:latin typeface="微软雅黑" panose="020B0503020204020204" pitchFamily="34" charset="-122"/>
              <a:ea typeface="微软雅黑" panose="020B0503020204020204" pitchFamily="34" charset="-122"/>
            </a:endParaRPr>
          </a:p>
        </p:txBody>
      </p:sp>
      <p:sp>
        <p:nvSpPr>
          <p:cNvPr id="36" name="Rectangle 32"/>
          <p:cNvSpPr>
            <a:spLocks noChangeArrowheads="1"/>
          </p:cNvSpPr>
          <p:nvPr/>
        </p:nvSpPr>
        <p:spPr bwMode="auto">
          <a:xfrm>
            <a:off x="3525444" y="2415606"/>
            <a:ext cx="97669" cy="88852"/>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37" name="Rectangle 33"/>
          <p:cNvSpPr>
            <a:spLocks noChangeArrowheads="1"/>
          </p:cNvSpPr>
          <p:nvPr/>
        </p:nvSpPr>
        <p:spPr bwMode="auto">
          <a:xfrm>
            <a:off x="3867286" y="2415606"/>
            <a:ext cx="97669" cy="88852"/>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38" name="Rectangle 34"/>
          <p:cNvSpPr>
            <a:spLocks noChangeArrowheads="1"/>
          </p:cNvSpPr>
          <p:nvPr/>
        </p:nvSpPr>
        <p:spPr bwMode="auto">
          <a:xfrm>
            <a:off x="4209129" y="2415606"/>
            <a:ext cx="97669" cy="88852"/>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39" name="Line 35"/>
          <p:cNvSpPr>
            <a:spLocks noChangeShapeType="1"/>
          </p:cNvSpPr>
          <p:nvPr/>
        </p:nvSpPr>
        <p:spPr bwMode="auto">
          <a:xfrm flipH="1">
            <a:off x="4257962" y="2193474"/>
            <a:ext cx="0" cy="222130"/>
          </a:xfrm>
          <a:prstGeom prst="line">
            <a:avLst/>
          </a:prstGeom>
          <a:noFill/>
          <a:ln w="28575">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40" name="Text Box 36"/>
          <p:cNvSpPr txBox="1">
            <a:spLocks noChangeArrowheads="1"/>
          </p:cNvSpPr>
          <p:nvPr/>
        </p:nvSpPr>
        <p:spPr bwMode="auto">
          <a:xfrm>
            <a:off x="3693312" y="1724558"/>
            <a:ext cx="4716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3200">
                <a:solidFill>
                  <a:srgbClr val="0070C0"/>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3200">
              <a:solidFill>
                <a:srgbClr val="0070C0"/>
              </a:solidFill>
              <a:latin typeface="微软雅黑" panose="020B0503020204020204" pitchFamily="34" charset="-122"/>
              <a:ea typeface="微软雅黑" panose="020B0503020204020204" pitchFamily="34" charset="-122"/>
            </a:endParaRPr>
          </a:p>
        </p:txBody>
      </p:sp>
      <p:sp>
        <p:nvSpPr>
          <p:cNvPr id="41" name="Text Box 37"/>
          <p:cNvSpPr txBox="1">
            <a:spLocks noChangeArrowheads="1"/>
          </p:cNvSpPr>
          <p:nvPr/>
        </p:nvSpPr>
        <p:spPr bwMode="auto">
          <a:xfrm>
            <a:off x="4032102" y="1724558"/>
            <a:ext cx="4716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3200">
                <a:solidFill>
                  <a:srgbClr val="0070C0"/>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3200">
              <a:solidFill>
                <a:srgbClr val="0070C0"/>
              </a:solidFill>
              <a:latin typeface="微软雅黑" panose="020B0503020204020204" pitchFamily="34" charset="-122"/>
              <a:ea typeface="微软雅黑" panose="020B0503020204020204" pitchFamily="34" charset="-122"/>
            </a:endParaRPr>
          </a:p>
        </p:txBody>
      </p:sp>
      <p:sp>
        <p:nvSpPr>
          <p:cNvPr id="42" name="Rectangle 38"/>
          <p:cNvSpPr>
            <a:spLocks noChangeArrowheads="1"/>
          </p:cNvSpPr>
          <p:nvPr/>
        </p:nvSpPr>
        <p:spPr bwMode="auto">
          <a:xfrm>
            <a:off x="4911941" y="1697384"/>
            <a:ext cx="2392897" cy="755243"/>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43" name="Line 39"/>
          <p:cNvSpPr>
            <a:spLocks noChangeShapeType="1"/>
          </p:cNvSpPr>
          <p:nvPr/>
        </p:nvSpPr>
        <p:spPr bwMode="auto">
          <a:xfrm flipH="1" flipV="1">
            <a:off x="5139834" y="2193474"/>
            <a:ext cx="0" cy="222130"/>
          </a:xfrm>
          <a:prstGeom prst="line">
            <a:avLst/>
          </a:prstGeom>
          <a:noFill/>
          <a:ln w="28575">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44" name="Line 40"/>
          <p:cNvSpPr>
            <a:spLocks noChangeShapeType="1"/>
          </p:cNvSpPr>
          <p:nvPr/>
        </p:nvSpPr>
        <p:spPr bwMode="auto">
          <a:xfrm flipH="1" flipV="1">
            <a:off x="5481677" y="2193474"/>
            <a:ext cx="0" cy="222130"/>
          </a:xfrm>
          <a:prstGeom prst="line">
            <a:avLst/>
          </a:prstGeom>
          <a:noFill/>
          <a:ln w="28575">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45" name="Text Box 41"/>
          <p:cNvSpPr txBox="1">
            <a:spLocks noChangeArrowheads="1"/>
          </p:cNvSpPr>
          <p:nvPr/>
        </p:nvSpPr>
        <p:spPr bwMode="auto">
          <a:xfrm>
            <a:off x="5080656" y="3012764"/>
            <a:ext cx="9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200" dirty="0">
                <a:solidFill>
                  <a:prstClr val="black"/>
                </a:solidFill>
                <a:latin typeface="微软雅黑" panose="020B0503020204020204" pitchFamily="34" charset="-122"/>
                <a:ea typeface="微软雅黑" panose="020B0503020204020204" pitchFamily="34" charset="-122"/>
              </a:rPr>
              <a:t>TCP </a:t>
            </a:r>
            <a:r>
              <a:rPr lang="zh-CN" altLang="en-US" sz="1200" dirty="0">
                <a:solidFill>
                  <a:prstClr val="black"/>
                </a:solidFill>
                <a:latin typeface="微软雅黑" panose="020B0503020204020204" pitchFamily="34" charset="-122"/>
                <a:ea typeface="微软雅黑" panose="020B0503020204020204" pitchFamily="34" charset="-122"/>
              </a:rPr>
              <a:t>报文段</a:t>
            </a:r>
            <a:endParaRPr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46" name="Text Box 42"/>
          <p:cNvSpPr txBox="1">
            <a:spLocks noChangeArrowheads="1"/>
          </p:cNvSpPr>
          <p:nvPr/>
        </p:nvSpPr>
        <p:spPr bwMode="auto">
          <a:xfrm>
            <a:off x="6236848" y="2865030"/>
            <a:ext cx="954107"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lnSpc>
                <a:spcPct val="90000"/>
              </a:lnSpc>
            </a:pPr>
            <a:r>
              <a:rPr lang="en-US" altLang="zh-CN" sz="1200" dirty="0">
                <a:solidFill>
                  <a:prstClr val="black"/>
                </a:solidFill>
                <a:latin typeface="微软雅黑" panose="020B0503020204020204" pitchFamily="34" charset="-122"/>
                <a:ea typeface="微软雅黑" panose="020B0503020204020204" pitchFamily="34" charset="-122"/>
              </a:rPr>
              <a:t>UDP</a:t>
            </a:r>
            <a:endParaRPr lang="en-US" altLang="zh-CN" sz="1200" dirty="0">
              <a:solidFill>
                <a:prstClr val="black"/>
              </a:solidFill>
              <a:latin typeface="微软雅黑" panose="020B0503020204020204" pitchFamily="34" charset="-122"/>
              <a:ea typeface="微软雅黑" panose="020B0503020204020204" pitchFamily="34" charset="-122"/>
            </a:endParaRPr>
          </a:p>
          <a:p>
            <a:pPr eaLnBrk="1" hangingPunct="1">
              <a:lnSpc>
                <a:spcPct val="90000"/>
              </a:lnSpc>
            </a:pPr>
            <a:r>
              <a:rPr lang="zh-CN" altLang="en-US" sz="1200" dirty="0">
                <a:solidFill>
                  <a:prstClr val="black"/>
                </a:solidFill>
                <a:latin typeface="微软雅黑" panose="020B0503020204020204" pitchFamily="34" charset="-122"/>
                <a:ea typeface="微软雅黑" panose="020B0503020204020204" pitchFamily="34" charset="-122"/>
              </a:rPr>
              <a:t>用户数据报</a:t>
            </a:r>
            <a:endParaRPr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47" name="AutoShape 43"/>
          <p:cNvSpPr>
            <a:spLocks noChangeArrowheads="1"/>
          </p:cNvSpPr>
          <p:nvPr/>
        </p:nvSpPr>
        <p:spPr bwMode="auto">
          <a:xfrm>
            <a:off x="4944496" y="2460030"/>
            <a:ext cx="1074362" cy="399834"/>
          </a:xfrm>
          <a:custGeom>
            <a:avLst/>
            <a:gdLst>
              <a:gd name="T0" fmla="*/ 1005 w 21600"/>
              <a:gd name="T1" fmla="*/ 216 h 21600"/>
              <a:gd name="T2" fmla="*/ 528 w 21600"/>
              <a:gd name="T3" fmla="*/ 432 h 21600"/>
              <a:gd name="T4" fmla="*/ 51 w 21600"/>
              <a:gd name="T5" fmla="*/ 216 h 21600"/>
              <a:gd name="T6" fmla="*/ 528 w 21600"/>
              <a:gd name="T7" fmla="*/ 0 h 21600"/>
              <a:gd name="T8" fmla="*/ 0 60000 65536"/>
              <a:gd name="T9" fmla="*/ 0 60000 65536"/>
              <a:gd name="T10" fmla="*/ 0 60000 65536"/>
              <a:gd name="T11" fmla="*/ 0 60000 65536"/>
              <a:gd name="T12" fmla="*/ 2843 w 21600"/>
              <a:gd name="T13" fmla="*/ 2850 h 21600"/>
              <a:gd name="T14" fmla="*/ 18757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00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48" name="Text Box 44"/>
          <p:cNvSpPr txBox="1">
            <a:spLocks noChangeArrowheads="1"/>
          </p:cNvSpPr>
          <p:nvPr/>
        </p:nvSpPr>
        <p:spPr bwMode="auto">
          <a:xfrm>
            <a:off x="4911939" y="1724558"/>
            <a:ext cx="4716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3200">
                <a:solidFill>
                  <a:srgbClr val="0070C0"/>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3200">
              <a:solidFill>
                <a:srgbClr val="0070C0"/>
              </a:solidFill>
              <a:latin typeface="微软雅黑" panose="020B0503020204020204" pitchFamily="34" charset="-122"/>
              <a:ea typeface="微软雅黑" panose="020B0503020204020204" pitchFamily="34" charset="-122"/>
            </a:endParaRPr>
          </a:p>
        </p:txBody>
      </p:sp>
      <p:sp>
        <p:nvSpPr>
          <p:cNvPr id="49" name="Rectangle 45"/>
          <p:cNvSpPr>
            <a:spLocks noChangeArrowheads="1"/>
          </p:cNvSpPr>
          <p:nvPr/>
        </p:nvSpPr>
        <p:spPr bwMode="auto">
          <a:xfrm>
            <a:off x="5091002" y="2415606"/>
            <a:ext cx="97669" cy="88852"/>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50" name="Rectangle 46"/>
          <p:cNvSpPr>
            <a:spLocks noChangeArrowheads="1"/>
          </p:cNvSpPr>
          <p:nvPr/>
        </p:nvSpPr>
        <p:spPr bwMode="auto">
          <a:xfrm>
            <a:off x="5432844" y="2415606"/>
            <a:ext cx="97669" cy="88852"/>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51" name="Rectangle 47"/>
          <p:cNvSpPr>
            <a:spLocks noChangeArrowheads="1"/>
          </p:cNvSpPr>
          <p:nvPr/>
        </p:nvSpPr>
        <p:spPr bwMode="auto">
          <a:xfrm>
            <a:off x="5774686" y="2415606"/>
            <a:ext cx="97669" cy="88852"/>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52" name="Line 48"/>
          <p:cNvSpPr>
            <a:spLocks noChangeShapeType="1"/>
          </p:cNvSpPr>
          <p:nvPr/>
        </p:nvSpPr>
        <p:spPr bwMode="auto">
          <a:xfrm flipH="1" flipV="1">
            <a:off x="5823519" y="2193474"/>
            <a:ext cx="0" cy="222130"/>
          </a:xfrm>
          <a:prstGeom prst="line">
            <a:avLst/>
          </a:prstGeom>
          <a:noFill/>
          <a:ln w="28575">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53" name="Text Box 49"/>
          <p:cNvSpPr txBox="1">
            <a:spLocks noChangeArrowheads="1"/>
          </p:cNvSpPr>
          <p:nvPr/>
        </p:nvSpPr>
        <p:spPr bwMode="auto">
          <a:xfrm>
            <a:off x="5258871" y="1724558"/>
            <a:ext cx="4716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3200">
                <a:solidFill>
                  <a:srgbClr val="0070C0"/>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3200">
              <a:solidFill>
                <a:srgbClr val="0070C0"/>
              </a:solidFill>
              <a:latin typeface="微软雅黑" panose="020B0503020204020204" pitchFamily="34" charset="-122"/>
              <a:ea typeface="微软雅黑" panose="020B0503020204020204" pitchFamily="34" charset="-122"/>
            </a:endParaRPr>
          </a:p>
        </p:txBody>
      </p:sp>
      <p:sp>
        <p:nvSpPr>
          <p:cNvPr id="54" name="Text Box 50"/>
          <p:cNvSpPr txBox="1">
            <a:spLocks noChangeArrowheads="1"/>
          </p:cNvSpPr>
          <p:nvPr/>
        </p:nvSpPr>
        <p:spPr bwMode="auto">
          <a:xfrm>
            <a:off x="5597661" y="1724558"/>
            <a:ext cx="4716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3200">
                <a:solidFill>
                  <a:srgbClr val="0070C0"/>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3200">
              <a:solidFill>
                <a:srgbClr val="0070C0"/>
              </a:solidFill>
              <a:latin typeface="微软雅黑" panose="020B0503020204020204" pitchFamily="34" charset="-122"/>
              <a:ea typeface="微软雅黑" panose="020B0503020204020204" pitchFamily="34" charset="-122"/>
            </a:endParaRPr>
          </a:p>
        </p:txBody>
      </p:sp>
      <p:grpSp>
        <p:nvGrpSpPr>
          <p:cNvPr id="55" name="Group 51"/>
          <p:cNvGrpSpPr/>
          <p:nvPr/>
        </p:nvGrpSpPr>
        <p:grpSpPr bwMode="auto">
          <a:xfrm>
            <a:off x="2567876" y="2852460"/>
            <a:ext cx="4134666" cy="405388"/>
            <a:chOff x="912" y="1920"/>
            <a:chExt cx="4064" cy="398"/>
          </a:xfrm>
        </p:grpSpPr>
        <p:sp>
          <p:nvSpPr>
            <p:cNvPr id="82" name="Line 52"/>
            <p:cNvSpPr>
              <a:spLocks noChangeShapeType="1"/>
            </p:cNvSpPr>
            <p:nvPr/>
          </p:nvSpPr>
          <p:spPr bwMode="auto">
            <a:xfrm>
              <a:off x="912" y="1920"/>
              <a:ext cx="0" cy="384"/>
            </a:xfrm>
            <a:prstGeom prst="line">
              <a:avLst/>
            </a:prstGeom>
            <a:noFill/>
            <a:ln w="28575">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83" name="Line 53"/>
            <p:cNvSpPr>
              <a:spLocks noChangeShapeType="1"/>
            </p:cNvSpPr>
            <p:nvPr/>
          </p:nvSpPr>
          <p:spPr bwMode="auto">
            <a:xfrm>
              <a:off x="2112" y="1928"/>
              <a:ext cx="0" cy="382"/>
            </a:xfrm>
            <a:prstGeom prst="line">
              <a:avLst/>
            </a:prstGeom>
            <a:noFill/>
            <a:ln w="28575">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84" name="Line 54"/>
            <p:cNvSpPr>
              <a:spLocks noChangeShapeType="1"/>
            </p:cNvSpPr>
            <p:nvPr/>
          </p:nvSpPr>
          <p:spPr bwMode="auto">
            <a:xfrm flipV="1">
              <a:off x="3776" y="1928"/>
              <a:ext cx="0" cy="384"/>
            </a:xfrm>
            <a:prstGeom prst="line">
              <a:avLst/>
            </a:prstGeom>
            <a:noFill/>
            <a:ln w="28575">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85" name="Line 55"/>
            <p:cNvSpPr>
              <a:spLocks noChangeShapeType="1"/>
            </p:cNvSpPr>
            <p:nvPr/>
          </p:nvSpPr>
          <p:spPr bwMode="auto">
            <a:xfrm flipV="1">
              <a:off x="4976" y="1936"/>
              <a:ext cx="0" cy="382"/>
            </a:xfrm>
            <a:prstGeom prst="line">
              <a:avLst/>
            </a:prstGeom>
            <a:noFill/>
            <a:ln w="28575">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grpSp>
      <p:sp>
        <p:nvSpPr>
          <p:cNvPr id="56" name="Line 56"/>
          <p:cNvSpPr>
            <a:spLocks noChangeShapeType="1"/>
          </p:cNvSpPr>
          <p:nvPr/>
        </p:nvSpPr>
        <p:spPr bwMode="auto">
          <a:xfrm flipH="1" flipV="1">
            <a:off x="6360700" y="2200878"/>
            <a:ext cx="0" cy="222130"/>
          </a:xfrm>
          <a:prstGeom prst="line">
            <a:avLst/>
          </a:prstGeom>
          <a:noFill/>
          <a:ln w="28575">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57" name="Line 57"/>
          <p:cNvSpPr>
            <a:spLocks noChangeShapeType="1"/>
          </p:cNvSpPr>
          <p:nvPr/>
        </p:nvSpPr>
        <p:spPr bwMode="auto">
          <a:xfrm flipH="1" flipV="1">
            <a:off x="6702543" y="2200878"/>
            <a:ext cx="0" cy="222130"/>
          </a:xfrm>
          <a:prstGeom prst="line">
            <a:avLst/>
          </a:prstGeom>
          <a:noFill/>
          <a:ln w="28575">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58" name="AutoShape 58"/>
          <p:cNvSpPr>
            <a:spLocks noChangeArrowheads="1"/>
          </p:cNvSpPr>
          <p:nvPr/>
        </p:nvSpPr>
        <p:spPr bwMode="auto">
          <a:xfrm>
            <a:off x="6165364" y="2467434"/>
            <a:ext cx="1074362" cy="399834"/>
          </a:xfrm>
          <a:custGeom>
            <a:avLst/>
            <a:gdLst>
              <a:gd name="T0" fmla="*/ 1005 w 21600"/>
              <a:gd name="T1" fmla="*/ 216 h 21600"/>
              <a:gd name="T2" fmla="*/ 528 w 21600"/>
              <a:gd name="T3" fmla="*/ 432 h 21600"/>
              <a:gd name="T4" fmla="*/ 51 w 21600"/>
              <a:gd name="T5" fmla="*/ 216 h 21600"/>
              <a:gd name="T6" fmla="*/ 528 w 21600"/>
              <a:gd name="T7" fmla="*/ 0 h 21600"/>
              <a:gd name="T8" fmla="*/ 0 60000 65536"/>
              <a:gd name="T9" fmla="*/ 0 60000 65536"/>
              <a:gd name="T10" fmla="*/ 0 60000 65536"/>
              <a:gd name="T11" fmla="*/ 0 60000 65536"/>
              <a:gd name="T12" fmla="*/ 2843 w 21600"/>
              <a:gd name="T13" fmla="*/ 2850 h 21600"/>
              <a:gd name="T14" fmla="*/ 18757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00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59" name="Text Box 59"/>
          <p:cNvSpPr txBox="1">
            <a:spLocks noChangeArrowheads="1"/>
          </p:cNvSpPr>
          <p:nvPr/>
        </p:nvSpPr>
        <p:spPr bwMode="auto">
          <a:xfrm>
            <a:off x="6132807" y="1731962"/>
            <a:ext cx="4716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3200">
                <a:solidFill>
                  <a:srgbClr val="0070C0"/>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3200">
              <a:solidFill>
                <a:srgbClr val="0070C0"/>
              </a:solidFill>
              <a:latin typeface="微软雅黑" panose="020B0503020204020204" pitchFamily="34" charset="-122"/>
              <a:ea typeface="微软雅黑" panose="020B0503020204020204" pitchFamily="34" charset="-122"/>
            </a:endParaRPr>
          </a:p>
        </p:txBody>
      </p:sp>
      <p:sp>
        <p:nvSpPr>
          <p:cNvPr id="60" name="Rectangle 60"/>
          <p:cNvSpPr>
            <a:spLocks noChangeArrowheads="1"/>
          </p:cNvSpPr>
          <p:nvPr/>
        </p:nvSpPr>
        <p:spPr bwMode="auto">
          <a:xfrm>
            <a:off x="6311868" y="2423010"/>
            <a:ext cx="97669" cy="88852"/>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61" name="Rectangle 61"/>
          <p:cNvSpPr>
            <a:spLocks noChangeArrowheads="1"/>
          </p:cNvSpPr>
          <p:nvPr/>
        </p:nvSpPr>
        <p:spPr bwMode="auto">
          <a:xfrm>
            <a:off x="6653710" y="2423010"/>
            <a:ext cx="97669" cy="88852"/>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62" name="Rectangle 62"/>
          <p:cNvSpPr>
            <a:spLocks noChangeArrowheads="1"/>
          </p:cNvSpPr>
          <p:nvPr/>
        </p:nvSpPr>
        <p:spPr bwMode="auto">
          <a:xfrm>
            <a:off x="6995552" y="2423010"/>
            <a:ext cx="97669" cy="88852"/>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63" name="Line 63"/>
          <p:cNvSpPr>
            <a:spLocks noChangeShapeType="1"/>
          </p:cNvSpPr>
          <p:nvPr/>
        </p:nvSpPr>
        <p:spPr bwMode="auto">
          <a:xfrm flipH="1" flipV="1">
            <a:off x="7044385" y="2200878"/>
            <a:ext cx="0" cy="222130"/>
          </a:xfrm>
          <a:prstGeom prst="line">
            <a:avLst/>
          </a:prstGeom>
          <a:noFill/>
          <a:ln w="28575">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64" name="Text Box 64"/>
          <p:cNvSpPr txBox="1">
            <a:spLocks noChangeArrowheads="1"/>
          </p:cNvSpPr>
          <p:nvPr/>
        </p:nvSpPr>
        <p:spPr bwMode="auto">
          <a:xfrm>
            <a:off x="6479736" y="1731962"/>
            <a:ext cx="4716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3200">
                <a:solidFill>
                  <a:srgbClr val="0070C0"/>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3200">
              <a:solidFill>
                <a:srgbClr val="0070C0"/>
              </a:solidFill>
              <a:latin typeface="微软雅黑" panose="020B0503020204020204" pitchFamily="34" charset="-122"/>
              <a:ea typeface="微软雅黑" panose="020B0503020204020204" pitchFamily="34" charset="-122"/>
            </a:endParaRPr>
          </a:p>
        </p:txBody>
      </p:sp>
      <p:sp>
        <p:nvSpPr>
          <p:cNvPr id="65" name="Text Box 65"/>
          <p:cNvSpPr txBox="1">
            <a:spLocks noChangeArrowheads="1"/>
          </p:cNvSpPr>
          <p:nvPr/>
        </p:nvSpPr>
        <p:spPr bwMode="auto">
          <a:xfrm>
            <a:off x="6818526" y="1731962"/>
            <a:ext cx="4716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3200">
                <a:solidFill>
                  <a:srgbClr val="0070C0"/>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3200">
              <a:solidFill>
                <a:srgbClr val="0070C0"/>
              </a:solidFill>
              <a:latin typeface="微软雅黑" panose="020B0503020204020204" pitchFamily="34" charset="-122"/>
              <a:ea typeface="微软雅黑" panose="020B0503020204020204" pitchFamily="34" charset="-122"/>
            </a:endParaRPr>
          </a:p>
        </p:txBody>
      </p:sp>
      <p:sp>
        <p:nvSpPr>
          <p:cNvPr id="66" name="Text Box 66"/>
          <p:cNvSpPr txBox="1">
            <a:spLocks noChangeArrowheads="1"/>
          </p:cNvSpPr>
          <p:nvPr/>
        </p:nvSpPr>
        <p:spPr bwMode="auto">
          <a:xfrm>
            <a:off x="5677851" y="1577990"/>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zh-CN" altLang="en-US" sz="1200">
                <a:solidFill>
                  <a:srgbClr val="0000FF"/>
                </a:solidFill>
                <a:latin typeface="微软雅黑" panose="020B0503020204020204" pitchFamily="34" charset="-122"/>
                <a:ea typeface="微软雅黑" panose="020B0503020204020204" pitchFamily="34" charset="-122"/>
              </a:rPr>
              <a:t>应用进程</a:t>
            </a:r>
            <a:endParaRPr lang="zh-CN" altLang="en-US" sz="1200">
              <a:solidFill>
                <a:srgbClr val="0000FF"/>
              </a:solidFill>
              <a:latin typeface="微软雅黑" panose="020B0503020204020204" pitchFamily="34" charset="-122"/>
              <a:ea typeface="微软雅黑" panose="020B0503020204020204" pitchFamily="34" charset="-122"/>
            </a:endParaRPr>
          </a:p>
        </p:txBody>
      </p:sp>
      <p:sp>
        <p:nvSpPr>
          <p:cNvPr id="67" name="Text Box 67"/>
          <p:cNvSpPr txBox="1">
            <a:spLocks noChangeArrowheads="1"/>
          </p:cNvSpPr>
          <p:nvPr/>
        </p:nvSpPr>
        <p:spPr bwMode="auto">
          <a:xfrm>
            <a:off x="5859130" y="2221241"/>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zh-CN" altLang="en-US" sz="1200">
                <a:solidFill>
                  <a:prstClr val="black"/>
                </a:solidFill>
                <a:latin typeface="微软雅黑" panose="020B0503020204020204" pitchFamily="34" charset="-122"/>
                <a:ea typeface="微软雅黑" panose="020B0503020204020204" pitchFamily="34" charset="-122"/>
              </a:rPr>
              <a:t>端口</a:t>
            </a:r>
            <a:endParaRPr lang="zh-CN" altLang="en-US" sz="1200">
              <a:solidFill>
                <a:prstClr val="black"/>
              </a:solidFill>
              <a:latin typeface="微软雅黑" panose="020B0503020204020204" pitchFamily="34" charset="-122"/>
              <a:ea typeface="微软雅黑" panose="020B0503020204020204" pitchFamily="34" charset="-122"/>
            </a:endParaRPr>
          </a:p>
        </p:txBody>
      </p:sp>
      <p:sp>
        <p:nvSpPr>
          <p:cNvPr id="68" name="Text Box 68"/>
          <p:cNvSpPr txBox="1">
            <a:spLocks noChangeArrowheads="1"/>
          </p:cNvSpPr>
          <p:nvPr/>
        </p:nvSpPr>
        <p:spPr bwMode="auto">
          <a:xfrm>
            <a:off x="3079828" y="2213837"/>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zh-CN" altLang="en-US" sz="1200">
                <a:solidFill>
                  <a:prstClr val="black"/>
                </a:solidFill>
                <a:latin typeface="微软雅黑" panose="020B0503020204020204" pitchFamily="34" charset="-122"/>
                <a:ea typeface="微软雅黑" panose="020B0503020204020204" pitchFamily="34" charset="-122"/>
              </a:rPr>
              <a:t>端口</a:t>
            </a:r>
            <a:endParaRPr lang="zh-CN" altLang="en-US" sz="1200">
              <a:solidFill>
                <a:prstClr val="black"/>
              </a:solidFill>
              <a:latin typeface="微软雅黑" panose="020B0503020204020204" pitchFamily="34" charset="-122"/>
              <a:ea typeface="微软雅黑" panose="020B0503020204020204" pitchFamily="34" charset="-122"/>
            </a:endParaRPr>
          </a:p>
        </p:txBody>
      </p:sp>
      <p:sp>
        <p:nvSpPr>
          <p:cNvPr id="69" name="Text Box 69"/>
          <p:cNvSpPr txBox="1">
            <a:spLocks noChangeArrowheads="1"/>
          </p:cNvSpPr>
          <p:nvPr/>
        </p:nvSpPr>
        <p:spPr bwMode="auto">
          <a:xfrm>
            <a:off x="5063492" y="2574440"/>
            <a:ext cx="83426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200" dirty="0">
                <a:solidFill>
                  <a:prstClr val="white"/>
                </a:solidFill>
                <a:latin typeface="微软雅黑" panose="020B0503020204020204" pitchFamily="34" charset="-122"/>
                <a:ea typeface="微软雅黑" panose="020B0503020204020204" pitchFamily="34" charset="-122"/>
              </a:rPr>
              <a:t>TCP </a:t>
            </a:r>
            <a:r>
              <a:rPr lang="zh-CN" altLang="en-US" sz="1200" dirty="0">
                <a:solidFill>
                  <a:prstClr val="white"/>
                </a:solidFill>
                <a:latin typeface="微软雅黑" panose="020B0503020204020204" pitchFamily="34" charset="-122"/>
                <a:ea typeface="微软雅黑" panose="020B0503020204020204" pitchFamily="34" charset="-122"/>
              </a:rPr>
              <a:t>分用</a:t>
            </a:r>
            <a:endParaRPr lang="zh-CN" altLang="en-US" sz="1200" dirty="0">
              <a:solidFill>
                <a:prstClr val="white"/>
              </a:solidFill>
              <a:latin typeface="微软雅黑" panose="020B0503020204020204" pitchFamily="34" charset="-122"/>
              <a:ea typeface="微软雅黑" panose="020B0503020204020204" pitchFamily="34" charset="-122"/>
            </a:endParaRPr>
          </a:p>
        </p:txBody>
      </p:sp>
      <p:sp>
        <p:nvSpPr>
          <p:cNvPr id="70" name="Text Box 70"/>
          <p:cNvSpPr txBox="1">
            <a:spLocks noChangeArrowheads="1"/>
          </p:cNvSpPr>
          <p:nvPr/>
        </p:nvSpPr>
        <p:spPr bwMode="auto">
          <a:xfrm>
            <a:off x="6292496" y="2574440"/>
            <a:ext cx="88197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200">
                <a:solidFill>
                  <a:prstClr val="white"/>
                </a:solidFill>
                <a:latin typeface="微软雅黑" panose="020B0503020204020204" pitchFamily="34" charset="-122"/>
                <a:ea typeface="微软雅黑" panose="020B0503020204020204" pitchFamily="34" charset="-122"/>
              </a:rPr>
              <a:t>UDP </a:t>
            </a:r>
            <a:r>
              <a:rPr lang="zh-CN" altLang="en-US" sz="1200">
                <a:solidFill>
                  <a:prstClr val="white"/>
                </a:solidFill>
                <a:latin typeface="微软雅黑" panose="020B0503020204020204" pitchFamily="34" charset="-122"/>
                <a:ea typeface="微软雅黑" panose="020B0503020204020204" pitchFamily="34" charset="-122"/>
              </a:rPr>
              <a:t>分用</a:t>
            </a:r>
            <a:endParaRPr lang="zh-CN" altLang="en-US" sz="1200">
              <a:solidFill>
                <a:prstClr val="white"/>
              </a:solidFill>
              <a:latin typeface="微软雅黑" panose="020B0503020204020204" pitchFamily="34" charset="-122"/>
              <a:ea typeface="微软雅黑" panose="020B0503020204020204" pitchFamily="34" charset="-122"/>
            </a:endParaRPr>
          </a:p>
        </p:txBody>
      </p:sp>
      <p:sp>
        <p:nvSpPr>
          <p:cNvPr id="71" name="Text Box 71"/>
          <p:cNvSpPr txBox="1">
            <a:spLocks noChangeArrowheads="1"/>
          </p:cNvSpPr>
          <p:nvPr/>
        </p:nvSpPr>
        <p:spPr bwMode="auto">
          <a:xfrm>
            <a:off x="5849972" y="3337445"/>
            <a:ext cx="69121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200">
                <a:solidFill>
                  <a:prstClr val="black"/>
                </a:solidFill>
                <a:latin typeface="微软雅黑" panose="020B0503020204020204" pitchFamily="34" charset="-122"/>
                <a:ea typeface="微软雅黑" panose="020B0503020204020204" pitchFamily="34" charset="-122"/>
              </a:rPr>
              <a:t>IP </a:t>
            </a:r>
            <a:r>
              <a:rPr lang="zh-CN" altLang="en-US" sz="1200">
                <a:solidFill>
                  <a:prstClr val="black"/>
                </a:solidFill>
                <a:latin typeface="微软雅黑" panose="020B0503020204020204" pitchFamily="34" charset="-122"/>
                <a:ea typeface="微软雅黑" panose="020B0503020204020204" pitchFamily="34" charset="-122"/>
              </a:rPr>
              <a:t>分用</a:t>
            </a:r>
            <a:endParaRPr lang="zh-CN" altLang="en-US" sz="1200">
              <a:solidFill>
                <a:prstClr val="black"/>
              </a:solidFill>
              <a:latin typeface="微软雅黑" panose="020B0503020204020204" pitchFamily="34" charset="-122"/>
              <a:ea typeface="微软雅黑" panose="020B0503020204020204" pitchFamily="34" charset="-122"/>
            </a:endParaRPr>
          </a:p>
        </p:txBody>
      </p:sp>
      <p:sp>
        <p:nvSpPr>
          <p:cNvPr id="72" name="AutoShape 72"/>
          <p:cNvSpPr>
            <a:spLocks noChangeArrowheads="1"/>
          </p:cNvSpPr>
          <p:nvPr/>
        </p:nvSpPr>
        <p:spPr bwMode="auto">
          <a:xfrm>
            <a:off x="3232436" y="3652129"/>
            <a:ext cx="195339" cy="399834"/>
          </a:xfrm>
          <a:prstGeom prst="downArrow">
            <a:avLst>
              <a:gd name="adj1" fmla="val 50000"/>
              <a:gd name="adj2" fmla="val 56250"/>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1436" tIns="45718" rIns="91436" bIns="45718"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73" name="AutoShape 73"/>
          <p:cNvSpPr>
            <a:spLocks noChangeArrowheads="1"/>
          </p:cNvSpPr>
          <p:nvPr/>
        </p:nvSpPr>
        <p:spPr bwMode="auto">
          <a:xfrm flipV="1">
            <a:off x="5986301" y="3652129"/>
            <a:ext cx="195339" cy="399834"/>
          </a:xfrm>
          <a:prstGeom prst="downArrow">
            <a:avLst>
              <a:gd name="adj1" fmla="val 50000"/>
              <a:gd name="adj2" fmla="val 56250"/>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1436" tIns="45718" rIns="91436" bIns="45718"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grpSp>
        <p:nvGrpSpPr>
          <p:cNvPr id="74" name="Group 74"/>
          <p:cNvGrpSpPr/>
          <p:nvPr/>
        </p:nvGrpSpPr>
        <p:grpSpPr bwMode="auto">
          <a:xfrm>
            <a:off x="4869110" y="3951380"/>
            <a:ext cx="1046991" cy="282291"/>
            <a:chOff x="2730" y="3216"/>
            <a:chExt cx="870" cy="240"/>
          </a:xfrm>
        </p:grpSpPr>
        <p:sp>
          <p:nvSpPr>
            <p:cNvPr id="80" name="AutoShape 75"/>
            <p:cNvSpPr>
              <a:spLocks noChangeArrowheads="1"/>
            </p:cNvSpPr>
            <p:nvPr/>
          </p:nvSpPr>
          <p:spPr bwMode="auto">
            <a:xfrm>
              <a:off x="3168" y="3216"/>
              <a:ext cx="432" cy="240"/>
            </a:xfrm>
            <a:custGeom>
              <a:avLst/>
              <a:gdLst>
                <a:gd name="T0" fmla="*/ 324 w 21600"/>
                <a:gd name="T1" fmla="*/ 0 h 21600"/>
                <a:gd name="T2" fmla="*/ 0 w 21600"/>
                <a:gd name="T3" fmla="*/ 120 h 21600"/>
                <a:gd name="T4" fmla="*/ 324 w 21600"/>
                <a:gd name="T5" fmla="*/ 240 h 21600"/>
                <a:gd name="T6" fmla="*/ 432 w 21600"/>
                <a:gd name="T7" fmla="*/ 120 h 21600"/>
                <a:gd name="T8" fmla="*/ 17694720 60000 65536"/>
                <a:gd name="T9" fmla="*/ 11796480 60000 65536"/>
                <a:gd name="T10" fmla="*/ 5898240 60000 65536"/>
                <a:gd name="T11" fmla="*/ 0 60000 65536"/>
                <a:gd name="T12" fmla="*/ 340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FF"/>
            </a:solidFill>
            <a:ln w="9525">
              <a:solidFill>
                <a:schemeClr val="tx1"/>
              </a:solidFill>
            </a:ln>
          </p:spPr>
          <p:style>
            <a:lnRef idx="2">
              <a:schemeClr val="dk1"/>
            </a:lnRef>
            <a:fillRef idx="1">
              <a:schemeClr val="lt1"/>
            </a:fillRef>
            <a:effectRef idx="0">
              <a:schemeClr val="dk1"/>
            </a:effectRef>
            <a:fontRef idx="minor">
              <a:schemeClr val="dk1"/>
            </a:fontRef>
          </p:style>
          <p:txBody>
            <a:bodyPr wrap="none" anchor="ctr">
              <a:flatTx/>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81" name="Rectangle 76"/>
            <p:cNvSpPr>
              <a:spLocks noChangeArrowheads="1"/>
            </p:cNvSpPr>
            <p:nvPr/>
          </p:nvSpPr>
          <p:spPr bwMode="auto">
            <a:xfrm>
              <a:off x="2730" y="3216"/>
              <a:ext cx="624" cy="240"/>
            </a:xfrm>
            <a:prstGeom prst="rect">
              <a:avLst/>
            </a:prstGeom>
            <a:solidFill>
              <a:srgbClr val="00FFFF"/>
            </a:solidFill>
            <a:ln w="9525">
              <a:solidFill>
                <a:schemeClr val="tx1"/>
              </a:solidFill>
            </a:ln>
          </p:spPr>
          <p:style>
            <a:lnRef idx="2">
              <a:schemeClr val="dk1"/>
            </a:lnRef>
            <a:fillRef idx="1">
              <a:schemeClr val="lt1"/>
            </a:fillRef>
            <a:effectRef idx="0">
              <a:schemeClr val="dk1"/>
            </a:effectRef>
            <a:fontRef idx="minor">
              <a:schemeClr val="dk1"/>
            </a:fontRef>
          </p:style>
          <p:txBody>
            <a:bodyPr wrap="none" anchor="ctr">
              <a:flatTx/>
            </a:bodyPr>
            <a:lstStyle/>
            <a:p>
              <a:pPr algn="ctr"/>
              <a:r>
                <a:rPr lang="en-US" altLang="zh-CN" sz="1200" b="1" dirty="0">
                  <a:solidFill>
                    <a:prstClr val="black"/>
                  </a:solidFill>
                  <a:latin typeface="微软雅黑" panose="020B0503020204020204" pitchFamily="34" charset="-122"/>
                  <a:ea typeface="微软雅黑" panose="020B0503020204020204" pitchFamily="34" charset="-122"/>
                </a:rPr>
                <a:t>IP </a:t>
              </a:r>
              <a:r>
                <a:rPr lang="zh-CN" altLang="en-US" sz="1200" b="1" dirty="0">
                  <a:solidFill>
                    <a:prstClr val="black"/>
                  </a:solidFill>
                  <a:latin typeface="微软雅黑" panose="020B0503020204020204" pitchFamily="34" charset="-122"/>
                  <a:ea typeface="微软雅黑" panose="020B0503020204020204" pitchFamily="34" charset="-122"/>
                </a:rPr>
                <a:t>数据报</a:t>
              </a:r>
              <a:endParaRPr lang="zh-CN" altLang="en-US" sz="1200" b="1" dirty="0">
                <a:solidFill>
                  <a:prstClr val="black"/>
                </a:solidFill>
                <a:latin typeface="微软雅黑" panose="020B0503020204020204" pitchFamily="34" charset="-122"/>
                <a:ea typeface="微软雅黑" panose="020B0503020204020204" pitchFamily="34" charset="-122"/>
              </a:endParaRPr>
            </a:p>
          </p:txBody>
        </p:sp>
      </p:grpSp>
      <p:grpSp>
        <p:nvGrpSpPr>
          <p:cNvPr id="75" name="Group 77"/>
          <p:cNvGrpSpPr/>
          <p:nvPr/>
        </p:nvGrpSpPr>
        <p:grpSpPr bwMode="auto">
          <a:xfrm>
            <a:off x="3528023" y="3951380"/>
            <a:ext cx="1046991" cy="282291"/>
            <a:chOff x="2646" y="3216"/>
            <a:chExt cx="870" cy="240"/>
          </a:xfrm>
        </p:grpSpPr>
        <p:sp>
          <p:nvSpPr>
            <p:cNvPr id="78" name="AutoShape 78"/>
            <p:cNvSpPr>
              <a:spLocks noChangeArrowheads="1"/>
            </p:cNvSpPr>
            <p:nvPr/>
          </p:nvSpPr>
          <p:spPr bwMode="auto">
            <a:xfrm>
              <a:off x="3084" y="3216"/>
              <a:ext cx="432" cy="240"/>
            </a:xfrm>
            <a:custGeom>
              <a:avLst/>
              <a:gdLst>
                <a:gd name="T0" fmla="*/ 324 w 21600"/>
                <a:gd name="T1" fmla="*/ 0 h 21600"/>
                <a:gd name="T2" fmla="*/ 0 w 21600"/>
                <a:gd name="T3" fmla="*/ 120 h 21600"/>
                <a:gd name="T4" fmla="*/ 324 w 21600"/>
                <a:gd name="T5" fmla="*/ 240 h 21600"/>
                <a:gd name="T6" fmla="*/ 432 w 21600"/>
                <a:gd name="T7" fmla="*/ 120 h 21600"/>
                <a:gd name="T8" fmla="*/ 17694720 60000 65536"/>
                <a:gd name="T9" fmla="*/ 11796480 60000 65536"/>
                <a:gd name="T10" fmla="*/ 5898240 60000 65536"/>
                <a:gd name="T11" fmla="*/ 0 60000 65536"/>
                <a:gd name="T12" fmla="*/ 340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FF"/>
            </a:solidFill>
            <a:ln w="9525">
              <a:solidFill>
                <a:schemeClr val="tx1"/>
              </a:solidFill>
            </a:ln>
          </p:spPr>
          <p:style>
            <a:lnRef idx="2">
              <a:schemeClr val="dk1"/>
            </a:lnRef>
            <a:fillRef idx="1">
              <a:schemeClr val="lt1"/>
            </a:fillRef>
            <a:effectRef idx="0">
              <a:schemeClr val="dk1"/>
            </a:effectRef>
            <a:fontRef idx="minor">
              <a:schemeClr val="dk1"/>
            </a:fontRef>
          </p:style>
          <p:txBody>
            <a:bodyPr wrap="none" anchor="ctr">
              <a:flatTx/>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79" name="Rectangle 79"/>
            <p:cNvSpPr>
              <a:spLocks noChangeArrowheads="1"/>
            </p:cNvSpPr>
            <p:nvPr/>
          </p:nvSpPr>
          <p:spPr bwMode="auto">
            <a:xfrm>
              <a:off x="2646" y="3216"/>
              <a:ext cx="624" cy="240"/>
            </a:xfrm>
            <a:prstGeom prst="rect">
              <a:avLst/>
            </a:prstGeom>
            <a:solidFill>
              <a:srgbClr val="00FFFF"/>
            </a:solidFill>
            <a:ln w="9525">
              <a:solidFill>
                <a:schemeClr val="tx1"/>
              </a:solidFill>
            </a:ln>
          </p:spPr>
          <p:style>
            <a:lnRef idx="2">
              <a:schemeClr val="dk1"/>
            </a:lnRef>
            <a:fillRef idx="1">
              <a:schemeClr val="lt1"/>
            </a:fillRef>
            <a:effectRef idx="0">
              <a:schemeClr val="dk1"/>
            </a:effectRef>
            <a:fontRef idx="minor">
              <a:schemeClr val="dk1"/>
            </a:fontRef>
          </p:style>
          <p:txBody>
            <a:bodyPr wrap="none" anchor="ctr">
              <a:flatTx/>
            </a:bodyPr>
            <a:lstStyle/>
            <a:p>
              <a:pPr algn="ctr"/>
              <a:r>
                <a:rPr lang="en-US" altLang="zh-CN" sz="1200" b="1" dirty="0">
                  <a:solidFill>
                    <a:prstClr val="black"/>
                  </a:solidFill>
                  <a:latin typeface="微软雅黑" panose="020B0503020204020204" pitchFamily="34" charset="-122"/>
                  <a:ea typeface="微软雅黑" panose="020B0503020204020204" pitchFamily="34" charset="-122"/>
                </a:rPr>
                <a:t>IP </a:t>
              </a:r>
              <a:r>
                <a:rPr lang="zh-CN" altLang="en-US" sz="1200" b="1" dirty="0">
                  <a:solidFill>
                    <a:prstClr val="black"/>
                  </a:solidFill>
                  <a:latin typeface="微软雅黑" panose="020B0503020204020204" pitchFamily="34" charset="-122"/>
                  <a:ea typeface="微软雅黑" panose="020B0503020204020204" pitchFamily="34" charset="-122"/>
                </a:rPr>
                <a:t>数据报</a:t>
              </a:r>
              <a:endParaRPr lang="zh-CN" altLang="en-US" sz="1200" b="1" dirty="0">
                <a:solidFill>
                  <a:prstClr val="black"/>
                </a:solidFill>
                <a:latin typeface="微软雅黑" panose="020B0503020204020204" pitchFamily="34" charset="-122"/>
                <a:ea typeface="微软雅黑" panose="020B0503020204020204" pitchFamily="34" charset="-122"/>
              </a:endParaRPr>
            </a:p>
          </p:txBody>
        </p:sp>
      </p:grpSp>
      <p:sp>
        <p:nvSpPr>
          <p:cNvPr id="76" name="Text Box 80"/>
          <p:cNvSpPr txBox="1">
            <a:spLocks noChangeArrowheads="1"/>
          </p:cNvSpPr>
          <p:nvPr/>
        </p:nvSpPr>
        <p:spPr bwMode="auto">
          <a:xfrm>
            <a:off x="2188946" y="1381106"/>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zh-CN" altLang="en-US" sz="1200" dirty="0">
                <a:solidFill>
                  <a:prstClr val="black"/>
                </a:solidFill>
                <a:latin typeface="微软雅黑" panose="020B0503020204020204" pitchFamily="34" charset="-122"/>
                <a:ea typeface="微软雅黑" panose="020B0503020204020204" pitchFamily="34" charset="-122"/>
              </a:rPr>
              <a:t>发送方</a:t>
            </a:r>
            <a:endParaRPr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77" name="Text Box 81"/>
          <p:cNvSpPr txBox="1">
            <a:spLocks noChangeArrowheads="1"/>
          </p:cNvSpPr>
          <p:nvPr/>
        </p:nvSpPr>
        <p:spPr bwMode="auto">
          <a:xfrm>
            <a:off x="4963161" y="1381106"/>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zh-CN" altLang="en-US" sz="1200">
                <a:solidFill>
                  <a:prstClr val="black"/>
                </a:solidFill>
                <a:latin typeface="微软雅黑" panose="020B0503020204020204" pitchFamily="34" charset="-122"/>
                <a:ea typeface="微软雅黑" panose="020B0503020204020204" pitchFamily="34" charset="-122"/>
              </a:rPr>
              <a:t>接收方</a:t>
            </a:r>
            <a:endParaRPr lang="zh-CN" altLang="en-US" sz="1200">
              <a:solidFill>
                <a:prstClr val="black"/>
              </a:solidFill>
              <a:latin typeface="微软雅黑" panose="020B0503020204020204" pitchFamily="34" charset="-122"/>
              <a:ea typeface="微软雅黑" panose="020B0503020204020204" pitchFamily="34" charset="-122"/>
            </a:endParaRPr>
          </a:p>
        </p:txBody>
      </p:sp>
      <p:sp>
        <p:nvSpPr>
          <p:cNvPr id="86" name="矩形 85"/>
          <p:cNvSpPr/>
          <p:nvPr/>
        </p:nvSpPr>
        <p:spPr>
          <a:xfrm>
            <a:off x="3492557" y="2578055"/>
            <a:ext cx="881973" cy="276999"/>
          </a:xfrm>
          <a:prstGeom prst="rect">
            <a:avLst/>
          </a:prstGeom>
        </p:spPr>
        <p:txBody>
          <a:bodyPr wrap="none" lIns="91436" tIns="45718" rIns="91436" bIns="45718">
            <a:spAutoFit/>
          </a:bodyPr>
          <a:lstStyle/>
          <a:p>
            <a:r>
              <a:rPr lang="en-US" altLang="zh-CN" sz="1200" b="1" dirty="0">
                <a:solidFill>
                  <a:prstClr val="white"/>
                </a:solidFill>
                <a:latin typeface="微软雅黑" panose="020B0503020204020204" pitchFamily="34" charset="-122"/>
                <a:ea typeface="微软雅黑" panose="020B0503020204020204" pitchFamily="34" charset="-122"/>
              </a:rPr>
              <a:t>UDP </a:t>
            </a:r>
            <a:r>
              <a:rPr lang="zh-CN" altLang="en-US" sz="1200" b="1" dirty="0">
                <a:solidFill>
                  <a:prstClr val="white"/>
                </a:solidFill>
                <a:latin typeface="微软雅黑" panose="020B0503020204020204" pitchFamily="34" charset="-122"/>
                <a:ea typeface="微软雅黑" panose="020B0503020204020204" pitchFamily="34" charset="-122"/>
              </a:rPr>
              <a:t>复用</a:t>
            </a:r>
            <a:endParaRPr lang="zh-CN" altLang="en-US" sz="1200" b="1" dirty="0">
              <a:solidFill>
                <a:prstClr val="white"/>
              </a:solidFill>
              <a:latin typeface="微软雅黑" panose="020B0503020204020204" pitchFamily="34" charset="-122"/>
              <a:ea typeface="微软雅黑" panose="020B0503020204020204" pitchFamily="34" charset="-122"/>
            </a:endParaRPr>
          </a:p>
        </p:txBody>
      </p:sp>
      <p:sp>
        <p:nvSpPr>
          <p:cNvPr id="87" name="矩形 86"/>
          <p:cNvSpPr/>
          <p:nvPr/>
        </p:nvSpPr>
        <p:spPr>
          <a:xfrm>
            <a:off x="2279192" y="2578055"/>
            <a:ext cx="834267" cy="276999"/>
          </a:xfrm>
          <a:prstGeom prst="rect">
            <a:avLst/>
          </a:prstGeom>
        </p:spPr>
        <p:txBody>
          <a:bodyPr wrap="none" lIns="91436" tIns="45718" rIns="91436" bIns="45718">
            <a:spAutoFit/>
          </a:bodyPr>
          <a:lstStyle/>
          <a:p>
            <a:r>
              <a:rPr lang="en-US" altLang="zh-CN" sz="1200" b="1" dirty="0">
                <a:solidFill>
                  <a:prstClr val="white"/>
                </a:solidFill>
                <a:latin typeface="微软雅黑" panose="020B0503020204020204" pitchFamily="34" charset="-122"/>
                <a:ea typeface="微软雅黑" panose="020B0503020204020204" pitchFamily="34" charset="-122"/>
              </a:rPr>
              <a:t>TCP </a:t>
            </a:r>
            <a:r>
              <a:rPr lang="zh-CN" altLang="en-US" sz="1200" b="1" dirty="0">
                <a:solidFill>
                  <a:prstClr val="white"/>
                </a:solidFill>
                <a:latin typeface="微软雅黑" panose="020B0503020204020204" pitchFamily="34" charset="-122"/>
                <a:ea typeface="微软雅黑" panose="020B0503020204020204" pitchFamily="34" charset="-122"/>
              </a:rPr>
              <a:t>复用</a:t>
            </a:r>
            <a:endParaRPr lang="zh-CN" altLang="en-US" sz="1200" b="1"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25"/>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0"/>
                                  </p:stCondLst>
                                  <p:childTnLst>
                                    <p:anim calcmode="discrete" valueType="str">
                                      <p:cBhvr>
                                        <p:cTn id="8" dur="1000" fill="hold"/>
                                        <p:tgtEl>
                                          <p:spTgt spid="26"/>
                                        </p:tgtEl>
                                        <p:attrNameLst>
                                          <p:attrName>style.visibility</p:attrName>
                                        </p:attrNameLst>
                                      </p:cBhvr>
                                      <p:tavLst>
                                        <p:tav tm="0">
                                          <p:val>
                                            <p:strVal val="hidden"/>
                                          </p:val>
                                        </p:tav>
                                        <p:tav tm="50000">
                                          <p:val>
                                            <p:strVal val="visible"/>
                                          </p:val>
                                        </p:tav>
                                      </p:tavLst>
                                    </p:anim>
                                  </p:childTnLst>
                                </p:cTn>
                              </p:par>
                              <p:par>
                                <p:cTn id="9" presetID="35" presetClass="emph" presetSubtype="0" repeatCount="3000" fill="hold" grpId="0" nodeType="withEffect">
                                  <p:stCondLst>
                                    <p:cond delay="0"/>
                                  </p:stCondLst>
                                  <p:childTnLst>
                                    <p:anim calcmode="discrete" valueType="str">
                                      <p:cBhvr>
                                        <p:cTn id="10" dur="1000" fill="hold"/>
                                        <p:tgtEl>
                                          <p:spTgt spid="27"/>
                                        </p:tgtEl>
                                        <p:attrNameLst>
                                          <p:attrName>style.visibility</p:attrName>
                                        </p:attrNameLst>
                                      </p:cBhvr>
                                      <p:tavLst>
                                        <p:tav tm="0">
                                          <p:val>
                                            <p:strVal val="hidden"/>
                                          </p:val>
                                        </p:tav>
                                        <p:tav tm="50000">
                                          <p:val>
                                            <p:strVal val="visible"/>
                                          </p:val>
                                        </p:tav>
                                      </p:tavLst>
                                    </p:anim>
                                  </p:childTnLst>
                                </p:cTn>
                              </p:par>
                              <p:par>
                                <p:cTn id="11" presetID="35" presetClass="emph" presetSubtype="0" repeatCount="3000" fill="hold" grpId="0" nodeType="withEffect">
                                  <p:stCondLst>
                                    <p:cond delay="0"/>
                                  </p:stCondLst>
                                  <p:childTnLst>
                                    <p:anim calcmode="discrete" valueType="str">
                                      <p:cBhvr>
                                        <p:cTn id="12" dur="1000" fill="hold"/>
                                        <p:tgtEl>
                                          <p:spTgt spid="36"/>
                                        </p:tgtEl>
                                        <p:attrNameLst>
                                          <p:attrName>style.visibility</p:attrName>
                                        </p:attrNameLst>
                                      </p:cBhvr>
                                      <p:tavLst>
                                        <p:tav tm="0">
                                          <p:val>
                                            <p:strVal val="hidden"/>
                                          </p:val>
                                        </p:tav>
                                        <p:tav tm="50000">
                                          <p:val>
                                            <p:strVal val="visible"/>
                                          </p:val>
                                        </p:tav>
                                      </p:tavLst>
                                    </p:anim>
                                  </p:childTnLst>
                                </p:cTn>
                              </p:par>
                              <p:par>
                                <p:cTn id="13" presetID="35" presetClass="emph" presetSubtype="0" repeatCount="3000" fill="hold" grpId="0" nodeType="withEffect">
                                  <p:stCondLst>
                                    <p:cond delay="0"/>
                                  </p:stCondLst>
                                  <p:childTnLst>
                                    <p:anim calcmode="discrete" valueType="str">
                                      <p:cBhvr>
                                        <p:cTn id="14" dur="1000" fill="hold"/>
                                        <p:tgtEl>
                                          <p:spTgt spid="37"/>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grpId="0" nodeType="withEffect">
                                  <p:stCondLst>
                                    <p:cond delay="0"/>
                                  </p:stCondLst>
                                  <p:childTnLst>
                                    <p:anim calcmode="discrete" valueType="str">
                                      <p:cBhvr>
                                        <p:cTn id="16" dur="1000" fill="hold"/>
                                        <p:tgtEl>
                                          <p:spTgt spid="38"/>
                                        </p:tgtEl>
                                        <p:attrNameLst>
                                          <p:attrName>style.visibility</p:attrName>
                                        </p:attrNameLst>
                                      </p:cBhvr>
                                      <p:tavLst>
                                        <p:tav tm="0">
                                          <p:val>
                                            <p:strVal val="hidden"/>
                                          </p:val>
                                        </p:tav>
                                        <p:tav tm="50000">
                                          <p:val>
                                            <p:strVal val="visible"/>
                                          </p:val>
                                        </p:tav>
                                      </p:tavLst>
                                    </p:anim>
                                  </p:childTnLst>
                                </p:cTn>
                              </p:par>
                              <p:par>
                                <p:cTn id="17" presetID="35" presetClass="emph" presetSubtype="0" repeatCount="3000" fill="hold" grpId="0" nodeType="withEffect">
                                  <p:stCondLst>
                                    <p:cond delay="0"/>
                                  </p:stCondLst>
                                  <p:childTnLst>
                                    <p:anim calcmode="discrete" valueType="str">
                                      <p:cBhvr>
                                        <p:cTn id="18" dur="1000" fill="hold"/>
                                        <p:tgtEl>
                                          <p:spTgt spid="49"/>
                                        </p:tgtEl>
                                        <p:attrNameLst>
                                          <p:attrName>style.visibility</p:attrName>
                                        </p:attrNameLst>
                                      </p:cBhvr>
                                      <p:tavLst>
                                        <p:tav tm="0">
                                          <p:val>
                                            <p:strVal val="hidden"/>
                                          </p:val>
                                        </p:tav>
                                        <p:tav tm="50000">
                                          <p:val>
                                            <p:strVal val="visible"/>
                                          </p:val>
                                        </p:tav>
                                      </p:tavLst>
                                    </p:anim>
                                  </p:childTnLst>
                                </p:cTn>
                              </p:par>
                              <p:par>
                                <p:cTn id="19" presetID="35" presetClass="emph" presetSubtype="0" repeatCount="3000" fill="hold" grpId="0" nodeType="withEffect">
                                  <p:stCondLst>
                                    <p:cond delay="0"/>
                                  </p:stCondLst>
                                  <p:childTnLst>
                                    <p:anim calcmode="discrete" valueType="str">
                                      <p:cBhvr>
                                        <p:cTn id="20" dur="1000" fill="hold"/>
                                        <p:tgtEl>
                                          <p:spTgt spid="50"/>
                                        </p:tgtEl>
                                        <p:attrNameLst>
                                          <p:attrName>style.visibility</p:attrName>
                                        </p:attrNameLst>
                                      </p:cBhvr>
                                      <p:tavLst>
                                        <p:tav tm="0">
                                          <p:val>
                                            <p:strVal val="hidden"/>
                                          </p:val>
                                        </p:tav>
                                        <p:tav tm="50000">
                                          <p:val>
                                            <p:strVal val="visible"/>
                                          </p:val>
                                        </p:tav>
                                      </p:tavLst>
                                    </p:anim>
                                  </p:childTnLst>
                                </p:cTn>
                              </p:par>
                              <p:par>
                                <p:cTn id="21" presetID="35" presetClass="emph" presetSubtype="0" repeatCount="3000" fill="hold" grpId="0" nodeType="withEffect">
                                  <p:stCondLst>
                                    <p:cond delay="0"/>
                                  </p:stCondLst>
                                  <p:childTnLst>
                                    <p:anim calcmode="discrete" valueType="str">
                                      <p:cBhvr>
                                        <p:cTn id="22" dur="1000" fill="hold"/>
                                        <p:tgtEl>
                                          <p:spTgt spid="51"/>
                                        </p:tgtEl>
                                        <p:attrNameLst>
                                          <p:attrName>style.visibility</p:attrName>
                                        </p:attrNameLst>
                                      </p:cBhvr>
                                      <p:tavLst>
                                        <p:tav tm="0">
                                          <p:val>
                                            <p:strVal val="hidden"/>
                                          </p:val>
                                        </p:tav>
                                        <p:tav tm="50000">
                                          <p:val>
                                            <p:strVal val="visible"/>
                                          </p:val>
                                        </p:tav>
                                      </p:tavLst>
                                    </p:anim>
                                  </p:childTnLst>
                                </p:cTn>
                              </p:par>
                              <p:par>
                                <p:cTn id="23" presetID="35" presetClass="emph" presetSubtype="0" repeatCount="3000" fill="hold" grpId="0" nodeType="withEffect">
                                  <p:stCondLst>
                                    <p:cond delay="0"/>
                                  </p:stCondLst>
                                  <p:childTnLst>
                                    <p:anim calcmode="discrete" valueType="str">
                                      <p:cBhvr>
                                        <p:cTn id="24" dur="1000" fill="hold"/>
                                        <p:tgtEl>
                                          <p:spTgt spid="60"/>
                                        </p:tgtEl>
                                        <p:attrNameLst>
                                          <p:attrName>style.visibility</p:attrName>
                                        </p:attrNameLst>
                                      </p:cBhvr>
                                      <p:tavLst>
                                        <p:tav tm="0">
                                          <p:val>
                                            <p:strVal val="hidden"/>
                                          </p:val>
                                        </p:tav>
                                        <p:tav tm="50000">
                                          <p:val>
                                            <p:strVal val="visible"/>
                                          </p:val>
                                        </p:tav>
                                      </p:tavLst>
                                    </p:anim>
                                  </p:childTnLst>
                                </p:cTn>
                              </p:par>
                              <p:par>
                                <p:cTn id="25" presetID="35" presetClass="emph" presetSubtype="0" repeatCount="3000" fill="hold" grpId="0" nodeType="withEffect">
                                  <p:stCondLst>
                                    <p:cond delay="0"/>
                                  </p:stCondLst>
                                  <p:childTnLst>
                                    <p:anim calcmode="discrete" valueType="str">
                                      <p:cBhvr>
                                        <p:cTn id="26" dur="1000" fill="hold"/>
                                        <p:tgtEl>
                                          <p:spTgt spid="61"/>
                                        </p:tgtEl>
                                        <p:attrNameLst>
                                          <p:attrName>style.visibility</p:attrName>
                                        </p:attrNameLst>
                                      </p:cBhvr>
                                      <p:tavLst>
                                        <p:tav tm="0">
                                          <p:val>
                                            <p:strVal val="hidden"/>
                                          </p:val>
                                        </p:tav>
                                        <p:tav tm="50000">
                                          <p:val>
                                            <p:strVal val="visible"/>
                                          </p:val>
                                        </p:tav>
                                      </p:tavLst>
                                    </p:anim>
                                  </p:childTnLst>
                                </p:cTn>
                              </p:par>
                              <p:par>
                                <p:cTn id="27" presetID="35" presetClass="emph" presetSubtype="0" repeatCount="3000" fill="hold" grpId="0" nodeType="withEffect">
                                  <p:stCondLst>
                                    <p:cond delay="0"/>
                                  </p:stCondLst>
                                  <p:childTnLst>
                                    <p:anim calcmode="discrete" valueType="str">
                                      <p:cBhvr>
                                        <p:cTn id="28" dur="1000" fill="hold"/>
                                        <p:tgtEl>
                                          <p:spTgt spid="62"/>
                                        </p:tgtEl>
                                        <p:attrNameLst>
                                          <p:attrName>style.visibility</p:attrName>
                                        </p:attrNameLst>
                                      </p:cBhvr>
                                      <p:tavLst>
                                        <p:tav tm="0">
                                          <p:val>
                                            <p:strVal val="hidden"/>
                                          </p:val>
                                        </p:tav>
                                        <p:tav tm="50000">
                                          <p:val>
                                            <p:strVal val="visible"/>
                                          </p:val>
                                        </p:tav>
                                      </p:tavLst>
                                    </p:anim>
                                  </p:childTnLst>
                                </p:cTn>
                              </p:par>
                            </p:childTnLst>
                          </p:cTn>
                        </p:par>
                      </p:childTnLst>
                    </p:cTn>
                  </p:par>
                  <p:par>
                    <p:cTn id="29" fill="hold">
                      <p:stCondLst>
                        <p:cond delay="indefinite"/>
                      </p:stCondLst>
                      <p:childTnLst>
                        <p:par>
                          <p:cTn id="30" fill="hold">
                            <p:stCondLst>
                              <p:cond delay="0"/>
                            </p:stCondLst>
                            <p:childTnLst>
                              <p:par>
                                <p:cTn id="31" presetID="35" presetClass="emph" presetSubtype="0" repeatCount="indefinite" fill="hold" grpId="0" nodeType="clickEffect">
                                  <p:stCondLst>
                                    <p:cond delay="0"/>
                                  </p:stCondLst>
                                  <p:endCondLst>
                                    <p:cond evt="onNext" delay="0">
                                      <p:tgtEl>
                                        <p:sldTgt/>
                                      </p:tgtEl>
                                    </p:cond>
                                  </p:endCondLst>
                                  <p:childTnLst>
                                    <p:anim calcmode="discrete" valueType="str">
                                      <p:cBhvr>
                                        <p:cTn id="32" dur="1000" fill="hold"/>
                                        <p:tgtEl>
                                          <p:spTgt spid="87"/>
                                        </p:tgtEl>
                                        <p:attrNameLst>
                                          <p:attrName>style.visibility</p:attrName>
                                        </p:attrNameLst>
                                      </p:cBhvr>
                                      <p:tavLst>
                                        <p:tav tm="0">
                                          <p:val>
                                            <p:strVal val="hidden"/>
                                          </p:val>
                                        </p:tav>
                                        <p:tav tm="50000">
                                          <p:val>
                                            <p:strVal val="visible"/>
                                          </p:val>
                                        </p:tav>
                                      </p:tavLst>
                                    </p:anim>
                                  </p:childTnLst>
                                </p:cTn>
                              </p:par>
                              <p:par>
                                <p:cTn id="33" presetID="35" presetClass="emph" presetSubtype="0" repeatCount="indefinite" fill="hold" grpId="0" nodeType="withEffect">
                                  <p:stCondLst>
                                    <p:cond delay="0"/>
                                  </p:stCondLst>
                                  <p:endCondLst>
                                    <p:cond evt="onNext" delay="0">
                                      <p:tgtEl>
                                        <p:sldTgt/>
                                      </p:tgtEl>
                                    </p:cond>
                                  </p:endCondLst>
                                  <p:childTnLst>
                                    <p:anim calcmode="discrete" valueType="str">
                                      <p:cBhvr>
                                        <p:cTn id="34" dur="1000" fill="hold"/>
                                        <p:tgtEl>
                                          <p:spTgt spid="86"/>
                                        </p:tgtEl>
                                        <p:attrNameLst>
                                          <p:attrName>style.visibility</p:attrName>
                                        </p:attrNameLst>
                                      </p:cBhvr>
                                      <p:tavLst>
                                        <p:tav tm="0">
                                          <p:val>
                                            <p:strVal val="hidden"/>
                                          </p:val>
                                        </p:tav>
                                        <p:tav tm="50000">
                                          <p:val>
                                            <p:strVal val="visible"/>
                                          </p:val>
                                        </p:tav>
                                      </p:tavLst>
                                    </p:anim>
                                  </p:childTnLst>
                                </p:cTn>
                              </p:par>
                              <p:par>
                                <p:cTn id="35" presetID="35" presetClass="emph" presetSubtype="0" repeatCount="indefinite" fill="hold" grpId="0" nodeType="withEffect">
                                  <p:stCondLst>
                                    <p:cond delay="0"/>
                                  </p:stCondLst>
                                  <p:endCondLst>
                                    <p:cond evt="onNext" delay="0">
                                      <p:tgtEl>
                                        <p:sldTgt/>
                                      </p:tgtEl>
                                    </p:cond>
                                  </p:endCondLst>
                                  <p:childTnLst>
                                    <p:anim calcmode="discrete" valueType="str">
                                      <p:cBhvr>
                                        <p:cTn id="36" dur="1000" fill="hold"/>
                                        <p:tgtEl>
                                          <p:spTgt spid="69"/>
                                        </p:tgtEl>
                                        <p:attrNameLst>
                                          <p:attrName>style.visibility</p:attrName>
                                        </p:attrNameLst>
                                      </p:cBhvr>
                                      <p:tavLst>
                                        <p:tav tm="0">
                                          <p:val>
                                            <p:strVal val="hidden"/>
                                          </p:val>
                                        </p:tav>
                                        <p:tav tm="50000">
                                          <p:val>
                                            <p:strVal val="visible"/>
                                          </p:val>
                                        </p:tav>
                                      </p:tavLst>
                                    </p:anim>
                                  </p:childTnLst>
                                </p:cTn>
                              </p:par>
                              <p:par>
                                <p:cTn id="37" presetID="35" presetClass="emph" presetSubtype="0" repeatCount="indefinite" fill="hold" grpId="0" nodeType="withEffect">
                                  <p:stCondLst>
                                    <p:cond delay="0"/>
                                  </p:stCondLst>
                                  <p:endCondLst>
                                    <p:cond evt="onNext" delay="0">
                                      <p:tgtEl>
                                        <p:sldTgt/>
                                      </p:tgtEl>
                                    </p:cond>
                                  </p:endCondLst>
                                  <p:childTnLst>
                                    <p:anim calcmode="discrete" valueType="str">
                                      <p:cBhvr>
                                        <p:cTn id="38" dur="1000" fill="hold"/>
                                        <p:tgtEl>
                                          <p:spTgt spid="7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36" grpId="0" animBg="1"/>
      <p:bldP spid="37" grpId="0" animBg="1"/>
      <p:bldP spid="38" grpId="0" animBg="1"/>
      <p:bldP spid="49" grpId="0" animBg="1"/>
      <p:bldP spid="50" grpId="0" animBg="1"/>
      <p:bldP spid="51" grpId="0" animBg="1"/>
      <p:bldP spid="60" grpId="0" animBg="1"/>
      <p:bldP spid="61" grpId="0" animBg="1"/>
      <p:bldP spid="62" grpId="0" animBg="1"/>
      <p:bldP spid="69" grpId="0"/>
      <p:bldP spid="70" grpId="0"/>
      <p:bldP spid="86" grpId="0"/>
      <p:bldP spid="8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5" y="658150"/>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6" name="Rectangle 6"/>
          <p:cNvSpPr>
            <a:spLocks noChangeArrowheads="1"/>
          </p:cNvSpPr>
          <p:nvPr/>
        </p:nvSpPr>
        <p:spPr bwMode="auto">
          <a:xfrm>
            <a:off x="3684114" y="624939"/>
            <a:ext cx="1794478"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4. </a:t>
            </a:r>
            <a:r>
              <a:rPr lang="zh-CN" altLang="en-US" sz="2000" b="1" dirty="0">
                <a:solidFill>
                  <a:schemeClr val="bg1"/>
                </a:solidFill>
                <a:latin typeface="微软雅黑" panose="020B0503020204020204" pitchFamily="34" charset="-122"/>
                <a:ea typeface="微软雅黑" panose="020B0503020204020204" pitchFamily="34" charset="-122"/>
              </a:rPr>
              <a:t>信道利用率</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 name="Rectangle 68"/>
          <p:cNvSpPr>
            <a:spLocks noChangeArrowheads="1"/>
          </p:cNvSpPr>
          <p:nvPr/>
        </p:nvSpPr>
        <p:spPr bwMode="auto">
          <a:xfrm>
            <a:off x="556965" y="1021248"/>
            <a:ext cx="8048776"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42900" indent="-342900">
              <a:lnSpc>
                <a:spcPts val="3300"/>
              </a:lnSpc>
              <a:buClr>
                <a:srgbClr val="0070C0"/>
              </a:buClr>
              <a:buFont typeface="Wingdings" panose="05000000000000000000" pitchFamily="2" charset="2"/>
              <a:buChar char="l"/>
            </a:pPr>
            <a:r>
              <a:rPr lang="zh-CN" altLang="en-US" sz="1600" b="1" dirty="0">
                <a:latin typeface="微软雅黑" panose="020B0503020204020204" pitchFamily="34" charset="-122"/>
                <a:ea typeface="微软雅黑" panose="020B0503020204020204" pitchFamily="34" charset="-122"/>
              </a:rPr>
              <a:t>可以看出，当往返时间 </a:t>
            </a:r>
            <a:r>
              <a:rPr lang="en-US" altLang="zh-CN" sz="1600" b="1" dirty="0">
                <a:latin typeface="微软雅黑" panose="020B0503020204020204" pitchFamily="34" charset="-122"/>
                <a:ea typeface="微软雅黑" panose="020B0503020204020204" pitchFamily="34" charset="-122"/>
              </a:rPr>
              <a:t>RTT </a:t>
            </a:r>
            <a:r>
              <a:rPr lang="zh-CN" altLang="en-US" sz="1600" b="1" dirty="0">
                <a:latin typeface="微软雅黑" panose="020B0503020204020204" pitchFamily="34" charset="-122"/>
                <a:ea typeface="微软雅黑" panose="020B0503020204020204" pitchFamily="34" charset="-122"/>
              </a:rPr>
              <a:t>远大于分组发送时间 </a:t>
            </a:r>
            <a:r>
              <a:rPr lang="en-US" altLang="zh-CN" sz="1600" b="1" i="1" dirty="0">
                <a:latin typeface="微软雅黑" panose="020B0503020204020204" pitchFamily="34" charset="-122"/>
                <a:ea typeface="微软雅黑" panose="020B0503020204020204" pitchFamily="34" charset="-122"/>
              </a:rPr>
              <a:t>T</a:t>
            </a:r>
            <a:r>
              <a:rPr lang="en-US" altLang="zh-CN" sz="1600" b="1" i="1" baseline="-25000" dirty="0">
                <a:latin typeface="微软雅黑" panose="020B0503020204020204" pitchFamily="34" charset="-122"/>
                <a:ea typeface="微软雅黑" panose="020B0503020204020204" pitchFamily="34" charset="-122"/>
              </a:rPr>
              <a:t>D</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时，信道的利用率就会非常低。</a:t>
            </a:r>
            <a:endParaRPr lang="zh-CN" altLang="en-US" sz="1600"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r>
              <a:rPr lang="zh-CN" altLang="en-US" sz="1600" b="1" dirty="0">
                <a:latin typeface="微软雅黑" panose="020B0503020204020204" pitchFamily="34" charset="-122"/>
                <a:ea typeface="微软雅黑" panose="020B0503020204020204" pitchFamily="34" charset="-122"/>
              </a:rPr>
              <a:t>若出现重传，则对传送有用的数据信息来说，信道的利用率就还要降低。</a:t>
            </a:r>
            <a:endParaRPr lang="en-US" altLang="zh-CN" sz="1600"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r>
              <a:rPr lang="zh-CN" altLang="en-US" sz="1600" b="1" dirty="0">
                <a:solidFill>
                  <a:srgbClr val="0000FF"/>
                </a:solidFill>
                <a:latin typeface="微软雅黑" panose="020B0503020204020204" pitchFamily="34" charset="-122"/>
                <a:ea typeface="微软雅黑" panose="020B0503020204020204" pitchFamily="34" charset="-122"/>
              </a:rPr>
              <a:t>例：鉴定</a:t>
            </a:r>
            <a:r>
              <a:rPr lang="en-US" altLang="zh-CN" sz="1600" b="1" dirty="0">
                <a:solidFill>
                  <a:srgbClr val="0000FF"/>
                </a:solidFill>
                <a:latin typeface="微软雅黑" panose="020B0503020204020204" pitchFamily="34" charset="-122"/>
                <a:ea typeface="微软雅黑" panose="020B0503020204020204" pitchFamily="34" charset="-122"/>
              </a:rPr>
              <a:t>1200KM</a:t>
            </a:r>
            <a:r>
              <a:rPr lang="zh-CN" altLang="en-US" sz="1600" b="1" dirty="0">
                <a:solidFill>
                  <a:srgbClr val="0000FF"/>
                </a:solidFill>
                <a:latin typeface="微软雅黑" panose="020B0503020204020204" pitchFamily="34" charset="-122"/>
                <a:ea typeface="微软雅黑" panose="020B0503020204020204" pitchFamily="34" charset="-122"/>
              </a:rPr>
              <a:t>的信道的往返时间</a:t>
            </a:r>
            <a:r>
              <a:rPr lang="en-US" altLang="zh-CN" sz="1600" b="1" dirty="0">
                <a:solidFill>
                  <a:srgbClr val="0000FF"/>
                </a:solidFill>
                <a:latin typeface="微软雅黑" panose="020B0503020204020204" pitchFamily="34" charset="-122"/>
                <a:ea typeface="微软雅黑" panose="020B0503020204020204" pitchFamily="34" charset="-122"/>
              </a:rPr>
              <a:t>RTT=20ms</a:t>
            </a:r>
            <a:r>
              <a:rPr lang="zh-CN" altLang="en-US" sz="1600" b="1" dirty="0">
                <a:solidFill>
                  <a:srgbClr val="0000FF"/>
                </a:solidFill>
                <a:latin typeface="微软雅黑" panose="020B0503020204020204" pitchFamily="34" charset="-122"/>
                <a:ea typeface="微软雅黑" panose="020B0503020204020204" pitchFamily="34" charset="-122"/>
              </a:rPr>
              <a:t>，分组长度是</a:t>
            </a:r>
            <a:r>
              <a:rPr lang="en-US" altLang="zh-CN" sz="1600" b="1" dirty="0">
                <a:solidFill>
                  <a:srgbClr val="0000FF"/>
                </a:solidFill>
                <a:latin typeface="微软雅黑" panose="020B0503020204020204" pitchFamily="34" charset="-122"/>
                <a:ea typeface="微软雅黑" panose="020B0503020204020204" pitchFamily="34" charset="-122"/>
              </a:rPr>
              <a:t>1200bit</a:t>
            </a:r>
            <a:r>
              <a:rPr lang="zh-CN" altLang="en-US" sz="1600" b="1" dirty="0">
                <a:solidFill>
                  <a:srgbClr val="0000FF"/>
                </a:solidFill>
                <a:latin typeface="微软雅黑" panose="020B0503020204020204" pitchFamily="34" charset="-122"/>
                <a:ea typeface="微软雅黑" panose="020B0503020204020204" pitchFamily="34" charset="-122"/>
              </a:rPr>
              <a:t>，发送速率是</a:t>
            </a:r>
            <a:r>
              <a:rPr lang="en-US" altLang="zh-CN" sz="1600" b="1" dirty="0">
                <a:solidFill>
                  <a:srgbClr val="0000FF"/>
                </a:solidFill>
                <a:latin typeface="微软雅黑" panose="020B0503020204020204" pitchFamily="34" charset="-122"/>
                <a:ea typeface="微软雅黑" panose="020B0503020204020204" pitchFamily="34" charset="-122"/>
              </a:rPr>
              <a:t>1Mbit/s</a:t>
            </a:r>
            <a:r>
              <a:rPr lang="zh-CN" altLang="en-US" sz="1600" b="1" dirty="0">
                <a:solidFill>
                  <a:srgbClr val="0000FF"/>
                </a:solidFill>
                <a:latin typeface="微软雅黑" panose="020B0503020204020204" pitchFamily="34" charset="-122"/>
                <a:ea typeface="微软雅黑" panose="020B0503020204020204" pitchFamily="34" charset="-122"/>
              </a:rPr>
              <a:t>。若忽略处理时间和</a:t>
            </a:r>
            <a:r>
              <a:rPr lang="en-US" altLang="zh-CN" sz="1600" b="1" dirty="0">
                <a:solidFill>
                  <a:srgbClr val="0000FF"/>
                </a:solidFill>
                <a:latin typeface="微软雅黑" panose="020B0503020204020204" pitchFamily="34" charset="-122"/>
                <a:ea typeface="微软雅黑" panose="020B0503020204020204" pitchFamily="34" charset="-122"/>
              </a:rPr>
              <a:t>T</a:t>
            </a:r>
            <a:r>
              <a:rPr lang="en-US" altLang="zh-CN" sz="1600" b="1" baseline="-25000" dirty="0">
                <a:solidFill>
                  <a:srgbClr val="0000FF"/>
                </a:solidFill>
                <a:latin typeface="微软雅黑" panose="020B0503020204020204" pitchFamily="34" charset="-122"/>
                <a:ea typeface="微软雅黑" panose="020B0503020204020204" pitchFamily="34" charset="-122"/>
              </a:rPr>
              <a:t>A</a:t>
            </a:r>
            <a:r>
              <a:rPr lang="zh-CN" altLang="en-US" sz="1600" b="1" dirty="0">
                <a:solidFill>
                  <a:srgbClr val="0000FF"/>
                </a:solidFill>
                <a:latin typeface="微软雅黑" panose="020B0503020204020204" pitchFamily="34" charset="-122"/>
                <a:ea typeface="微软雅黑" panose="020B0503020204020204" pitchFamily="34" charset="-122"/>
              </a:rPr>
              <a:t>，求信道利用率？若把发送速率提高到</a:t>
            </a:r>
            <a:r>
              <a:rPr lang="en-US" altLang="zh-CN" sz="1600" b="1" dirty="0">
                <a:solidFill>
                  <a:srgbClr val="0000FF"/>
                </a:solidFill>
                <a:latin typeface="微软雅黑" panose="020B0503020204020204" pitchFamily="34" charset="-122"/>
                <a:ea typeface="微软雅黑" panose="020B0503020204020204" pitchFamily="34" charset="-122"/>
              </a:rPr>
              <a:t>10Mbit/s</a:t>
            </a:r>
            <a:r>
              <a:rPr lang="zh-CN" altLang="en-US" sz="1600" b="1" dirty="0">
                <a:solidFill>
                  <a:srgbClr val="0000FF"/>
                </a:solidFill>
                <a:latin typeface="微软雅黑" panose="020B0503020204020204" pitchFamily="34" charset="-122"/>
                <a:ea typeface="微软雅黑" panose="020B0503020204020204" pitchFamily="34" charset="-122"/>
              </a:rPr>
              <a:t>，信道利用率是多少？</a:t>
            </a:r>
            <a:endParaRPr lang="en-US" altLang="zh-CN" sz="1600" b="1" dirty="0">
              <a:solidFill>
                <a:srgbClr val="0000FF"/>
              </a:solidFill>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endParaRPr lang="zh-CN" altLang="en-US" sz="1600" b="1" dirty="0">
              <a:solidFill>
                <a:srgbClr val="0000FF"/>
              </a:solidFill>
              <a:latin typeface="微软雅黑" panose="020B0503020204020204" pitchFamily="34" charset="-122"/>
              <a:ea typeface="微软雅黑" panose="020B0503020204020204" pitchFamily="34" charset="-122"/>
            </a:endParaRPr>
          </a:p>
        </p:txBody>
      </p:sp>
      <p:graphicFrame>
        <p:nvGraphicFramePr>
          <p:cNvPr id="8" name="Object 4"/>
          <p:cNvGraphicFramePr>
            <a:graphicFrameLocks noChangeAspect="1"/>
          </p:cNvGraphicFramePr>
          <p:nvPr/>
        </p:nvGraphicFramePr>
        <p:xfrm>
          <a:off x="970134" y="3085956"/>
          <a:ext cx="6459538" cy="762000"/>
        </p:xfrm>
        <a:graphic>
          <a:graphicData uri="http://schemas.openxmlformats.org/presentationml/2006/ole">
            <mc:AlternateContent xmlns:mc="http://schemas.openxmlformats.org/markup-compatibility/2006">
              <mc:Choice xmlns:v="urn:schemas-microsoft-com:vml" Requires="v">
                <p:oleObj spid="_x0000_s2" name="Equation" r:id="rId1" imgW="95402400" imgH="11277600" progId="Equation.DSMT4">
                  <p:embed/>
                </p:oleObj>
              </mc:Choice>
              <mc:Fallback>
                <p:oleObj name="Equation" r:id="rId1" imgW="95402400" imgH="11277600" progId="Equation.DSMT4">
                  <p:embed/>
                  <p:pic>
                    <p:nvPicPr>
                      <p:cNvPr id="0" name="图片 1"/>
                      <p:cNvPicPr>
                        <a:picLocks noChangeAspect="1" noChangeArrowheads="1"/>
                      </p:cNvPicPr>
                      <p:nvPr/>
                    </p:nvPicPr>
                    <p:blipFill>
                      <a:blip r:embed="rId2"/>
                      <a:srcRect/>
                      <a:stretch>
                        <a:fillRect/>
                      </a:stretch>
                    </p:blipFill>
                    <p:spPr bwMode="auto">
                      <a:xfrm>
                        <a:off x="970134" y="3085956"/>
                        <a:ext cx="6459538"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nvGraphicFramePr>
        <p:xfrm>
          <a:off x="846140" y="3919538"/>
          <a:ext cx="6707187" cy="762000"/>
        </p:xfrm>
        <a:graphic>
          <a:graphicData uri="http://schemas.openxmlformats.org/presentationml/2006/ole">
            <mc:AlternateContent xmlns:mc="http://schemas.openxmlformats.org/markup-compatibility/2006">
              <mc:Choice xmlns:v="urn:schemas-microsoft-com:vml" Requires="v">
                <p:oleObj spid="_x0000_s4" name="Equation" r:id="rId3" imgW="99060000" imgH="11277600" progId="Equation.DSMT4">
                  <p:embed/>
                </p:oleObj>
              </mc:Choice>
              <mc:Fallback>
                <p:oleObj name="Equation" r:id="rId3" imgW="99060000" imgH="11277600" progId="Equation.DSMT4">
                  <p:embed/>
                  <p:pic>
                    <p:nvPicPr>
                      <p:cNvPr id="0" name="Object 4"/>
                      <p:cNvPicPr>
                        <a:picLocks noChangeAspect="1" noChangeArrowheads="1"/>
                      </p:cNvPicPr>
                      <p:nvPr/>
                    </p:nvPicPr>
                    <p:blipFill>
                      <a:blip r:embed="rId4"/>
                      <a:srcRect/>
                      <a:stretch>
                        <a:fillRect/>
                      </a:stretch>
                    </p:blipFill>
                    <p:spPr bwMode="auto">
                      <a:xfrm>
                        <a:off x="846140" y="3919538"/>
                        <a:ext cx="67071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8"/>
          <p:cNvSpPr>
            <a:spLocks noChangeArrowheads="1"/>
          </p:cNvSpPr>
          <p:nvPr/>
        </p:nvSpPr>
        <p:spPr bwMode="auto">
          <a:xfrm>
            <a:off x="556963" y="885851"/>
            <a:ext cx="8184960" cy="1569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42900" indent="-342900">
              <a:lnSpc>
                <a:spcPct val="150000"/>
              </a:lnSpc>
              <a:buClr>
                <a:srgbClr val="0070C0"/>
              </a:buClr>
              <a:buFont typeface="Wingdings" panose="05000000000000000000" pitchFamily="2" charset="2"/>
              <a:buChar char="l"/>
            </a:pPr>
            <a:r>
              <a:rPr lang="zh-CN" altLang="en-US" sz="1600" b="1" dirty="0">
                <a:latin typeface="微软雅黑" panose="020B0503020204020204" pitchFamily="34" charset="-122"/>
                <a:ea typeface="微软雅黑" panose="020B0503020204020204" pitchFamily="34" charset="-122"/>
              </a:rPr>
              <a:t>为了提高传输效率，发送方可以不使用低效率的停止等待协议，而是采用流水线传输。</a:t>
            </a:r>
            <a:endParaRPr lang="zh-CN" altLang="en-US" sz="1600" b="1" dirty="0">
              <a:latin typeface="微软雅黑" panose="020B0503020204020204" pitchFamily="34" charset="-122"/>
              <a:ea typeface="微软雅黑" panose="020B0503020204020204" pitchFamily="34" charset="-122"/>
            </a:endParaRPr>
          </a:p>
          <a:p>
            <a:pPr marL="342900" indent="-342900">
              <a:lnSpc>
                <a:spcPct val="150000"/>
              </a:lnSpc>
              <a:buClr>
                <a:srgbClr val="0070C0"/>
              </a:buClr>
              <a:buFont typeface="Wingdings" panose="05000000000000000000" pitchFamily="2" charset="2"/>
              <a:buChar char="l"/>
            </a:pPr>
            <a:r>
              <a:rPr lang="zh-CN" altLang="en-US" sz="1600" b="1" dirty="0">
                <a:solidFill>
                  <a:srgbClr val="0000FF"/>
                </a:solidFill>
                <a:latin typeface="微软雅黑" panose="020B0503020204020204" pitchFamily="34" charset="-122"/>
                <a:ea typeface="微软雅黑" panose="020B0503020204020204" pitchFamily="34" charset="-122"/>
              </a:rPr>
              <a:t>流水线传输</a:t>
            </a:r>
            <a:r>
              <a:rPr lang="zh-CN" altLang="en-US" sz="1600" b="1" dirty="0">
                <a:latin typeface="微软雅黑" panose="020B0503020204020204" pitchFamily="34" charset="-122"/>
                <a:ea typeface="微软雅黑" panose="020B0503020204020204" pitchFamily="34" charset="-122"/>
              </a:rPr>
              <a:t>就是发送方可连续发送多个分组，不必每发完一个分组就停顿下来等待对方的确认。这样可使信道上一直有数据不间断地传送。</a:t>
            </a:r>
            <a:endParaRPr lang="zh-CN" altLang="en-US" sz="1600" b="1" dirty="0">
              <a:latin typeface="微软雅黑" panose="020B0503020204020204" pitchFamily="34" charset="-122"/>
              <a:ea typeface="微软雅黑" panose="020B0503020204020204" pitchFamily="34" charset="-122"/>
            </a:endParaRPr>
          </a:p>
          <a:p>
            <a:pPr marL="342900" indent="-342900">
              <a:lnSpc>
                <a:spcPct val="150000"/>
              </a:lnSpc>
              <a:buClr>
                <a:srgbClr val="0070C0"/>
              </a:buClr>
              <a:buFont typeface="Wingdings" panose="05000000000000000000" pitchFamily="2" charset="2"/>
              <a:buChar char="l"/>
            </a:pPr>
            <a:r>
              <a:rPr lang="zh-CN" altLang="en-US" sz="1600" b="1" dirty="0">
                <a:latin typeface="微软雅黑" panose="020B0503020204020204" pitchFamily="34" charset="-122"/>
                <a:ea typeface="微软雅黑" panose="020B0503020204020204" pitchFamily="34" charset="-122"/>
              </a:rPr>
              <a:t>由于信道上一直有数据不间断地传送，这种传输方式可获得很高的信道利用率。 </a:t>
            </a:r>
            <a:endParaRPr lang="zh-CN" altLang="en-US" sz="1600" b="1" dirty="0">
              <a:latin typeface="微软雅黑" panose="020B0503020204020204" pitchFamily="34" charset="-122"/>
              <a:ea typeface="微软雅黑" panose="020B0503020204020204" pitchFamily="34" charset="-122"/>
            </a:endParaRPr>
          </a:p>
        </p:txBody>
      </p:sp>
      <p:sp>
        <p:nvSpPr>
          <p:cNvPr id="3" name="AutoShape 5"/>
          <p:cNvSpPr>
            <a:spLocks noChangeArrowheads="1"/>
          </p:cNvSpPr>
          <p:nvPr/>
        </p:nvSpPr>
        <p:spPr bwMode="auto">
          <a:xfrm>
            <a:off x="556963" y="551375"/>
            <a:ext cx="8041892"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nSpc>
                <a:spcPct val="150000"/>
              </a:lnSpc>
            </a:pPr>
            <a:endParaRPr lang="zh-CN" altLang="en-US" sz="1600"/>
          </a:p>
        </p:txBody>
      </p:sp>
      <p:sp>
        <p:nvSpPr>
          <p:cNvPr id="4" name="矩形 3"/>
          <p:cNvSpPr/>
          <p:nvPr/>
        </p:nvSpPr>
        <p:spPr>
          <a:xfrm>
            <a:off x="588146" y="424426"/>
            <a:ext cx="1210588" cy="461665"/>
          </a:xfrm>
          <a:prstGeom prst="rect">
            <a:avLst/>
          </a:prstGeom>
        </p:spPr>
        <p:txBody>
          <a:bodyPr wrap="none" lIns="91436" tIns="45718" rIns="91436" bIns="45718">
            <a:spAutoFit/>
          </a:bodyPr>
          <a:lstStyle/>
          <a:p>
            <a:pPr>
              <a:lnSpc>
                <a:spcPct val="150000"/>
              </a:lnSpc>
            </a:pPr>
            <a:r>
              <a:rPr lang="zh-CN" altLang="en-US" sz="1600" b="1" dirty="0">
                <a:latin typeface="微软雅黑" panose="020B0503020204020204" pitchFamily="34" charset="-122"/>
                <a:ea typeface="微软雅黑" panose="020B0503020204020204" pitchFamily="34" charset="-122"/>
              </a:rPr>
              <a:t>流水线传输</a:t>
            </a:r>
            <a:endParaRPr lang="zh-CN" altLang="en-US" sz="1600" b="1" dirty="0">
              <a:latin typeface="微软雅黑" panose="020B0503020204020204" pitchFamily="34" charset="-122"/>
              <a:ea typeface="微软雅黑" panose="020B0503020204020204" pitchFamily="34" charset="-122"/>
            </a:endParaRPr>
          </a:p>
        </p:txBody>
      </p:sp>
      <p:sp>
        <p:nvSpPr>
          <p:cNvPr id="6" name="圆角矩形 5"/>
          <p:cNvSpPr/>
          <p:nvPr/>
        </p:nvSpPr>
        <p:spPr>
          <a:xfrm>
            <a:off x="616087" y="2005265"/>
            <a:ext cx="8053711" cy="279785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 name="Text Box 155"/>
          <p:cNvSpPr txBox="1">
            <a:spLocks noChangeArrowheads="1"/>
          </p:cNvSpPr>
          <p:nvPr/>
        </p:nvSpPr>
        <p:spPr bwMode="auto">
          <a:xfrm>
            <a:off x="2100911" y="2209265"/>
            <a:ext cx="5095061" cy="574770"/>
          </a:xfrm>
          <a:prstGeom prst="rect">
            <a:avLst/>
          </a:prstGeom>
          <a:solidFill>
            <a:srgbClr val="66FF99"/>
          </a:solidFill>
          <a:ln w="9525">
            <a:solidFill>
              <a:schemeClr val="tx1"/>
            </a:solidFill>
            <a:miter lim="800000"/>
          </a:ln>
          <a:effectLst/>
        </p:spPr>
        <p:txBody>
          <a:bodyPr wrap="square" lIns="91436" tIns="45718" rIns="91436" bIns="45718">
            <a:spAutoFit/>
          </a:bodyPr>
          <a:lstStyle/>
          <a:p>
            <a:pPr algn="ctr">
              <a:lnSpc>
                <a:spcPct val="110000"/>
              </a:lnSpc>
            </a:pPr>
            <a:r>
              <a:rPr lang="zh-CN" altLang="en-US" sz="1400" b="1" dirty="0">
                <a:latin typeface="微软雅黑" panose="020B0503020204020204" pitchFamily="34" charset="-122"/>
                <a:ea typeface="微软雅黑" panose="020B0503020204020204" pitchFamily="34" charset="-122"/>
              </a:rPr>
              <a:t>由于信道上一直有数据不间断地传送，</a:t>
            </a:r>
            <a:endParaRPr lang="en-US" altLang="zh-CN" sz="1400" b="1" dirty="0">
              <a:latin typeface="微软雅黑" panose="020B0503020204020204" pitchFamily="34" charset="-122"/>
              <a:ea typeface="微软雅黑" panose="020B0503020204020204" pitchFamily="34" charset="-122"/>
            </a:endParaRPr>
          </a:p>
          <a:p>
            <a:pPr algn="ctr">
              <a:lnSpc>
                <a:spcPct val="110000"/>
              </a:lnSpc>
            </a:pPr>
            <a:r>
              <a:rPr lang="zh-CN" altLang="en-US" sz="1400" b="1" dirty="0">
                <a:latin typeface="微软雅黑" panose="020B0503020204020204" pitchFamily="34" charset="-122"/>
                <a:ea typeface="微软雅黑" panose="020B0503020204020204" pitchFamily="34" charset="-122"/>
              </a:rPr>
              <a:t>这种传输方式可获得很高的信道利用率。 </a:t>
            </a:r>
            <a:endParaRPr lang="zh-CN" altLang="en-US" sz="14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1282352" y="2683397"/>
            <a:ext cx="6790641" cy="1352265"/>
            <a:chOff x="667767" y="2780928"/>
            <a:chExt cx="8907112" cy="2187568"/>
          </a:xfrm>
        </p:grpSpPr>
        <p:sp>
          <p:nvSpPr>
            <p:cNvPr id="12" name="Freeform 4"/>
            <p:cNvSpPr/>
            <p:nvPr/>
          </p:nvSpPr>
          <p:spPr bwMode="auto">
            <a:xfrm>
              <a:off x="1318642" y="3084140"/>
              <a:ext cx="7015162" cy="1627188"/>
            </a:xfrm>
            <a:custGeom>
              <a:avLst/>
              <a:gdLst>
                <a:gd name="T0" fmla="*/ 0 w 4131"/>
                <a:gd name="T1" fmla="*/ 1088 h 1088"/>
                <a:gd name="T2" fmla="*/ 987 w 4131"/>
                <a:gd name="T3" fmla="*/ 0 h 1088"/>
                <a:gd name="T4" fmla="*/ 4131 w 4131"/>
                <a:gd name="T5" fmla="*/ 6 h 1088"/>
                <a:gd name="T6" fmla="*/ 3165 w 4131"/>
                <a:gd name="T7" fmla="*/ 1080 h 1088"/>
                <a:gd name="T8" fmla="*/ 0 w 4131"/>
                <a:gd name="T9" fmla="*/ 1088 h 1088"/>
              </a:gdLst>
              <a:ahLst/>
              <a:cxnLst>
                <a:cxn ang="0">
                  <a:pos x="T0" y="T1"/>
                </a:cxn>
                <a:cxn ang="0">
                  <a:pos x="T2" y="T3"/>
                </a:cxn>
                <a:cxn ang="0">
                  <a:pos x="T4" y="T5"/>
                </a:cxn>
                <a:cxn ang="0">
                  <a:pos x="T6" y="T7"/>
                </a:cxn>
                <a:cxn ang="0">
                  <a:pos x="T8" y="T9"/>
                </a:cxn>
              </a:cxnLst>
              <a:rect l="0" t="0" r="r" b="b"/>
              <a:pathLst>
                <a:path w="4131" h="1088">
                  <a:moveTo>
                    <a:pt x="0" y="1088"/>
                  </a:moveTo>
                  <a:lnTo>
                    <a:pt x="987" y="0"/>
                  </a:lnTo>
                  <a:lnTo>
                    <a:pt x="4131" y="6"/>
                  </a:lnTo>
                  <a:lnTo>
                    <a:pt x="3165" y="1080"/>
                  </a:lnTo>
                  <a:lnTo>
                    <a:pt x="0" y="1088"/>
                  </a:lnTo>
                  <a:close/>
                </a:path>
              </a:pathLst>
            </a:custGeom>
            <a:solidFill>
              <a:srgbClr val="00FFFF"/>
            </a:solidFill>
            <a:ln>
              <a:noFill/>
            </a:ln>
            <a:effec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3" name="Line 5"/>
            <p:cNvSpPr>
              <a:spLocks noChangeShapeType="1"/>
            </p:cNvSpPr>
            <p:nvPr/>
          </p:nvSpPr>
          <p:spPr bwMode="auto">
            <a:xfrm>
              <a:off x="1044004" y="4711328"/>
              <a:ext cx="819785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4" name="Line 6"/>
            <p:cNvSpPr>
              <a:spLocks noChangeShapeType="1"/>
            </p:cNvSpPr>
            <p:nvPr/>
          </p:nvSpPr>
          <p:spPr bwMode="auto">
            <a:xfrm>
              <a:off x="1044004" y="3084140"/>
              <a:ext cx="819785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5" name="Text Box 7"/>
            <p:cNvSpPr txBox="1">
              <a:spLocks noChangeArrowheads="1"/>
            </p:cNvSpPr>
            <p:nvPr/>
          </p:nvSpPr>
          <p:spPr bwMode="auto">
            <a:xfrm>
              <a:off x="682054" y="2806329"/>
              <a:ext cx="427252" cy="547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微软雅黑" panose="020B0503020204020204" pitchFamily="34" charset="-122"/>
                  <a:ea typeface="微软雅黑" panose="020B0503020204020204" pitchFamily="34" charset="-122"/>
                </a:rPr>
                <a:t>B</a:t>
              </a:r>
              <a:endParaRPr lang="en-US" altLang="zh-CN" sz="1600" b="1">
                <a:latin typeface="微软雅黑" panose="020B0503020204020204" pitchFamily="34" charset="-122"/>
                <a:ea typeface="微软雅黑" panose="020B0503020204020204" pitchFamily="34" charset="-122"/>
              </a:endParaRPr>
            </a:p>
          </p:txBody>
        </p:sp>
        <p:sp>
          <p:nvSpPr>
            <p:cNvPr id="16" name="Line 8"/>
            <p:cNvSpPr>
              <a:spLocks noChangeShapeType="1"/>
            </p:cNvSpPr>
            <p:nvPr/>
          </p:nvSpPr>
          <p:spPr bwMode="auto">
            <a:xfrm flipV="1">
              <a:off x="1307529" y="3084140"/>
              <a:ext cx="1693863" cy="16271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7" name="Line 9"/>
            <p:cNvSpPr>
              <a:spLocks noChangeShapeType="1"/>
            </p:cNvSpPr>
            <p:nvPr/>
          </p:nvSpPr>
          <p:spPr bwMode="auto">
            <a:xfrm flipV="1">
              <a:off x="1694879" y="3084140"/>
              <a:ext cx="1692275" cy="16271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8" name="Text Box 10"/>
            <p:cNvSpPr txBox="1">
              <a:spLocks noChangeArrowheads="1"/>
            </p:cNvSpPr>
            <p:nvPr/>
          </p:nvSpPr>
          <p:spPr bwMode="auto">
            <a:xfrm rot="18918223">
              <a:off x="1291934" y="3698506"/>
              <a:ext cx="780492" cy="5476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anose="020B0503020204020204" pitchFamily="34" charset="-122"/>
                  <a:ea typeface="微软雅黑" panose="020B0503020204020204" pitchFamily="34" charset="-122"/>
                </a:rPr>
                <a:t>分组</a:t>
              </a:r>
              <a:endParaRPr lang="zh-CN" altLang="en-US" sz="1600" b="1" dirty="0">
                <a:latin typeface="微软雅黑" panose="020B0503020204020204" pitchFamily="34" charset="-122"/>
                <a:ea typeface="微软雅黑" panose="020B0503020204020204" pitchFamily="34" charset="-122"/>
              </a:endParaRPr>
            </a:p>
          </p:txBody>
        </p:sp>
        <p:sp>
          <p:nvSpPr>
            <p:cNvPr id="19" name="Text Box 11"/>
            <p:cNvSpPr txBox="1">
              <a:spLocks noChangeArrowheads="1"/>
            </p:cNvSpPr>
            <p:nvPr/>
          </p:nvSpPr>
          <p:spPr bwMode="auto">
            <a:xfrm>
              <a:off x="9221217" y="2780928"/>
              <a:ext cx="353662" cy="547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i="1">
                  <a:latin typeface="微软雅黑" panose="020B0503020204020204" pitchFamily="34" charset="-122"/>
                  <a:ea typeface="微软雅黑" panose="020B0503020204020204" pitchFamily="34" charset="-122"/>
                </a:rPr>
                <a:t>t</a:t>
              </a:r>
              <a:endParaRPr lang="en-US" altLang="zh-CN" sz="1600" b="1" i="1">
                <a:latin typeface="微软雅黑" panose="020B0503020204020204" pitchFamily="34" charset="-122"/>
                <a:ea typeface="微软雅黑" panose="020B0503020204020204" pitchFamily="34" charset="-122"/>
              </a:endParaRPr>
            </a:p>
          </p:txBody>
        </p:sp>
        <p:sp>
          <p:nvSpPr>
            <p:cNvPr id="20" name="Text Box 12"/>
            <p:cNvSpPr txBox="1">
              <a:spLocks noChangeArrowheads="1"/>
            </p:cNvSpPr>
            <p:nvPr/>
          </p:nvSpPr>
          <p:spPr bwMode="auto">
            <a:xfrm>
              <a:off x="9221217" y="4366841"/>
              <a:ext cx="353662" cy="547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i="1">
                  <a:latin typeface="微软雅黑" panose="020B0503020204020204" pitchFamily="34" charset="-122"/>
                  <a:ea typeface="微软雅黑" panose="020B0503020204020204" pitchFamily="34" charset="-122"/>
                </a:rPr>
                <a:t>t</a:t>
              </a:r>
              <a:endParaRPr lang="en-US" altLang="zh-CN" sz="1600" b="1" i="1">
                <a:latin typeface="微软雅黑" panose="020B0503020204020204" pitchFamily="34" charset="-122"/>
                <a:ea typeface="微软雅黑" panose="020B0503020204020204" pitchFamily="34" charset="-122"/>
              </a:endParaRPr>
            </a:p>
          </p:txBody>
        </p:sp>
        <p:sp>
          <p:nvSpPr>
            <p:cNvPr id="21" name="Text Box 13"/>
            <p:cNvSpPr txBox="1">
              <a:spLocks noChangeArrowheads="1"/>
            </p:cNvSpPr>
            <p:nvPr/>
          </p:nvSpPr>
          <p:spPr bwMode="auto">
            <a:xfrm>
              <a:off x="667767" y="4420815"/>
              <a:ext cx="444073" cy="547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微软雅黑" panose="020B0503020204020204" pitchFamily="34" charset="-122"/>
                  <a:ea typeface="微软雅黑" panose="020B0503020204020204" pitchFamily="34" charset="-122"/>
                </a:rPr>
                <a:t>A</a:t>
              </a:r>
              <a:endParaRPr lang="en-US" altLang="zh-CN" sz="1600" b="1">
                <a:latin typeface="微软雅黑" panose="020B0503020204020204" pitchFamily="34" charset="-122"/>
                <a:ea typeface="微软雅黑" panose="020B0503020204020204" pitchFamily="34" charset="-122"/>
              </a:endParaRPr>
            </a:p>
          </p:txBody>
        </p:sp>
        <p:sp>
          <p:nvSpPr>
            <p:cNvPr id="22" name="Line 14"/>
            <p:cNvSpPr>
              <a:spLocks noChangeShapeType="1"/>
            </p:cNvSpPr>
            <p:nvPr/>
          </p:nvSpPr>
          <p:spPr bwMode="auto">
            <a:xfrm rot="15894661">
              <a:off x="2034604" y="3347666"/>
              <a:ext cx="350837" cy="461962"/>
            </a:xfrm>
            <a:prstGeom prst="line">
              <a:avLst/>
            </a:prstGeom>
            <a:noFill/>
            <a:ln w="57150">
              <a:solidFill>
                <a:srgbClr val="CC00CC"/>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23" name="Line 15"/>
            <p:cNvSpPr>
              <a:spLocks noChangeShapeType="1"/>
            </p:cNvSpPr>
            <p:nvPr/>
          </p:nvSpPr>
          <p:spPr bwMode="auto">
            <a:xfrm flipV="1">
              <a:off x="2077467" y="3088903"/>
              <a:ext cx="1693862" cy="162718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24" name="Line 16"/>
            <p:cNvSpPr>
              <a:spLocks noChangeShapeType="1"/>
            </p:cNvSpPr>
            <p:nvPr/>
          </p:nvSpPr>
          <p:spPr bwMode="auto">
            <a:xfrm flipV="1">
              <a:off x="5544567" y="3088903"/>
              <a:ext cx="1693862" cy="16271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25" name="Line 17"/>
            <p:cNvSpPr>
              <a:spLocks noChangeShapeType="1"/>
            </p:cNvSpPr>
            <p:nvPr/>
          </p:nvSpPr>
          <p:spPr bwMode="auto">
            <a:xfrm flipH="1" flipV="1">
              <a:off x="3388742" y="3088903"/>
              <a:ext cx="1693862" cy="1627187"/>
            </a:xfrm>
            <a:prstGeom prst="line">
              <a:avLst/>
            </a:prstGeom>
            <a:noFill/>
            <a:ln w="28575">
              <a:solidFill>
                <a:srgbClr val="0000FF"/>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26" name="Line 20"/>
            <p:cNvSpPr>
              <a:spLocks noChangeShapeType="1"/>
            </p:cNvSpPr>
            <p:nvPr/>
          </p:nvSpPr>
          <p:spPr bwMode="auto">
            <a:xfrm flipV="1">
              <a:off x="2461642" y="3084140"/>
              <a:ext cx="1692275" cy="16271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27" name="Line 21"/>
            <p:cNvSpPr>
              <a:spLocks noChangeShapeType="1"/>
            </p:cNvSpPr>
            <p:nvPr/>
          </p:nvSpPr>
          <p:spPr bwMode="auto">
            <a:xfrm flipV="1">
              <a:off x="2847404" y="3084140"/>
              <a:ext cx="1693863" cy="16271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28" name="Line 22"/>
            <p:cNvSpPr>
              <a:spLocks noChangeShapeType="1"/>
            </p:cNvSpPr>
            <p:nvPr/>
          </p:nvSpPr>
          <p:spPr bwMode="auto">
            <a:xfrm flipV="1">
              <a:off x="3250629" y="3103190"/>
              <a:ext cx="1692275" cy="16271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29" name="Line 23"/>
            <p:cNvSpPr>
              <a:spLocks noChangeShapeType="1"/>
            </p:cNvSpPr>
            <p:nvPr/>
          </p:nvSpPr>
          <p:spPr bwMode="auto">
            <a:xfrm flipV="1">
              <a:off x="3620517" y="3084140"/>
              <a:ext cx="1695450" cy="16271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30" name="Line 24"/>
            <p:cNvSpPr>
              <a:spLocks noChangeShapeType="1"/>
            </p:cNvSpPr>
            <p:nvPr/>
          </p:nvSpPr>
          <p:spPr bwMode="auto">
            <a:xfrm flipV="1">
              <a:off x="4395217" y="3084140"/>
              <a:ext cx="1695450" cy="16271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31" name="Line 25"/>
            <p:cNvSpPr>
              <a:spLocks noChangeShapeType="1"/>
            </p:cNvSpPr>
            <p:nvPr/>
          </p:nvSpPr>
          <p:spPr bwMode="auto">
            <a:xfrm flipV="1">
              <a:off x="4784154" y="3084140"/>
              <a:ext cx="1692275" cy="16271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32" name="Line 26"/>
            <p:cNvSpPr>
              <a:spLocks noChangeShapeType="1"/>
            </p:cNvSpPr>
            <p:nvPr/>
          </p:nvSpPr>
          <p:spPr bwMode="auto">
            <a:xfrm flipV="1">
              <a:off x="5169917" y="3084140"/>
              <a:ext cx="1693862" cy="16271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33" name="Line 27"/>
            <p:cNvSpPr>
              <a:spLocks noChangeShapeType="1"/>
            </p:cNvSpPr>
            <p:nvPr/>
          </p:nvSpPr>
          <p:spPr bwMode="auto">
            <a:xfrm flipV="1">
              <a:off x="5558854" y="3084140"/>
              <a:ext cx="1692275" cy="16271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34" name="Line 28"/>
            <p:cNvSpPr>
              <a:spLocks noChangeShapeType="1"/>
            </p:cNvSpPr>
            <p:nvPr/>
          </p:nvSpPr>
          <p:spPr bwMode="auto">
            <a:xfrm flipV="1">
              <a:off x="4003104" y="3084140"/>
              <a:ext cx="1695450" cy="16271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35" name="Line 29"/>
            <p:cNvSpPr>
              <a:spLocks noChangeShapeType="1"/>
            </p:cNvSpPr>
            <p:nvPr/>
          </p:nvSpPr>
          <p:spPr bwMode="auto">
            <a:xfrm flipV="1">
              <a:off x="5928742" y="3084140"/>
              <a:ext cx="1693862" cy="16271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36" name="Line 30"/>
            <p:cNvSpPr>
              <a:spLocks noChangeShapeType="1"/>
            </p:cNvSpPr>
            <p:nvPr/>
          </p:nvSpPr>
          <p:spPr bwMode="auto">
            <a:xfrm flipV="1">
              <a:off x="6301804" y="3084140"/>
              <a:ext cx="1692275" cy="16271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37" name="Line 31"/>
            <p:cNvSpPr>
              <a:spLocks noChangeShapeType="1"/>
            </p:cNvSpPr>
            <p:nvPr/>
          </p:nvSpPr>
          <p:spPr bwMode="auto">
            <a:xfrm flipV="1">
              <a:off x="6673279" y="3084140"/>
              <a:ext cx="1693863" cy="16271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38" name="Line 32"/>
            <p:cNvSpPr>
              <a:spLocks noChangeShapeType="1"/>
            </p:cNvSpPr>
            <p:nvPr/>
          </p:nvSpPr>
          <p:spPr bwMode="auto">
            <a:xfrm flipH="1" flipV="1">
              <a:off x="3772917" y="3088903"/>
              <a:ext cx="1693862" cy="1627187"/>
            </a:xfrm>
            <a:prstGeom prst="line">
              <a:avLst/>
            </a:prstGeom>
            <a:noFill/>
            <a:ln w="28575">
              <a:solidFill>
                <a:srgbClr val="0000FF"/>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39" name="Line 33"/>
            <p:cNvSpPr>
              <a:spLocks noChangeShapeType="1"/>
            </p:cNvSpPr>
            <p:nvPr/>
          </p:nvSpPr>
          <p:spPr bwMode="auto">
            <a:xfrm flipH="1" flipV="1">
              <a:off x="4155504" y="3088903"/>
              <a:ext cx="1693863" cy="1627187"/>
            </a:xfrm>
            <a:prstGeom prst="line">
              <a:avLst/>
            </a:prstGeom>
            <a:noFill/>
            <a:ln w="28575">
              <a:solidFill>
                <a:srgbClr val="0000FF"/>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40" name="Line 34"/>
            <p:cNvSpPr>
              <a:spLocks noChangeShapeType="1"/>
            </p:cNvSpPr>
            <p:nvPr/>
          </p:nvSpPr>
          <p:spPr bwMode="auto">
            <a:xfrm flipH="1" flipV="1">
              <a:off x="4541267" y="3088903"/>
              <a:ext cx="1692275" cy="1627187"/>
            </a:xfrm>
            <a:prstGeom prst="line">
              <a:avLst/>
            </a:prstGeom>
            <a:noFill/>
            <a:ln w="28575">
              <a:solidFill>
                <a:srgbClr val="0000FF"/>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41" name="Line 35"/>
            <p:cNvSpPr>
              <a:spLocks noChangeShapeType="1"/>
            </p:cNvSpPr>
            <p:nvPr/>
          </p:nvSpPr>
          <p:spPr bwMode="auto">
            <a:xfrm flipH="1" flipV="1">
              <a:off x="4925442" y="3088903"/>
              <a:ext cx="1692275" cy="1627187"/>
            </a:xfrm>
            <a:prstGeom prst="line">
              <a:avLst/>
            </a:prstGeom>
            <a:noFill/>
            <a:ln w="28575">
              <a:solidFill>
                <a:srgbClr val="0000FF"/>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42" name="Line 36"/>
            <p:cNvSpPr>
              <a:spLocks noChangeShapeType="1"/>
            </p:cNvSpPr>
            <p:nvPr/>
          </p:nvSpPr>
          <p:spPr bwMode="auto">
            <a:xfrm flipH="1" flipV="1">
              <a:off x="5308029" y="3088903"/>
              <a:ext cx="1693863" cy="1627187"/>
            </a:xfrm>
            <a:prstGeom prst="line">
              <a:avLst/>
            </a:prstGeom>
            <a:noFill/>
            <a:ln w="28575">
              <a:solidFill>
                <a:srgbClr val="0000FF"/>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43" name="Line 37"/>
            <p:cNvSpPr>
              <a:spLocks noChangeShapeType="1"/>
            </p:cNvSpPr>
            <p:nvPr/>
          </p:nvSpPr>
          <p:spPr bwMode="auto">
            <a:xfrm flipH="1" flipV="1">
              <a:off x="5692204" y="3088903"/>
              <a:ext cx="1692275" cy="1627187"/>
            </a:xfrm>
            <a:prstGeom prst="line">
              <a:avLst/>
            </a:prstGeom>
            <a:noFill/>
            <a:ln w="28575">
              <a:solidFill>
                <a:srgbClr val="0000FF"/>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44" name="Line 38"/>
            <p:cNvSpPr>
              <a:spLocks noChangeShapeType="1"/>
            </p:cNvSpPr>
            <p:nvPr/>
          </p:nvSpPr>
          <p:spPr bwMode="auto">
            <a:xfrm flipH="1" flipV="1">
              <a:off x="6076379" y="3088903"/>
              <a:ext cx="1692275" cy="1627187"/>
            </a:xfrm>
            <a:prstGeom prst="line">
              <a:avLst/>
            </a:prstGeom>
            <a:noFill/>
            <a:ln w="28575">
              <a:solidFill>
                <a:srgbClr val="0000FF"/>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45" name="Line 39"/>
            <p:cNvSpPr>
              <a:spLocks noChangeShapeType="1"/>
            </p:cNvSpPr>
            <p:nvPr/>
          </p:nvSpPr>
          <p:spPr bwMode="auto">
            <a:xfrm flipH="1" flipV="1">
              <a:off x="6458967" y="3088903"/>
              <a:ext cx="1695450" cy="1627187"/>
            </a:xfrm>
            <a:prstGeom prst="line">
              <a:avLst/>
            </a:prstGeom>
            <a:noFill/>
            <a:ln w="28575">
              <a:solidFill>
                <a:srgbClr val="0000FF"/>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46" name="Line 40"/>
            <p:cNvSpPr>
              <a:spLocks noChangeShapeType="1"/>
            </p:cNvSpPr>
            <p:nvPr/>
          </p:nvSpPr>
          <p:spPr bwMode="auto">
            <a:xfrm flipH="1" flipV="1">
              <a:off x="6843142" y="3088903"/>
              <a:ext cx="1692275" cy="1627187"/>
            </a:xfrm>
            <a:prstGeom prst="line">
              <a:avLst/>
            </a:prstGeom>
            <a:noFill/>
            <a:ln w="28575">
              <a:solidFill>
                <a:srgbClr val="0000FF"/>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47" name="Line 41"/>
            <p:cNvSpPr>
              <a:spLocks noChangeShapeType="1"/>
            </p:cNvSpPr>
            <p:nvPr/>
          </p:nvSpPr>
          <p:spPr bwMode="auto">
            <a:xfrm flipH="1" flipV="1">
              <a:off x="7227317" y="3088903"/>
              <a:ext cx="1693862" cy="1627187"/>
            </a:xfrm>
            <a:prstGeom prst="line">
              <a:avLst/>
            </a:prstGeom>
            <a:noFill/>
            <a:ln w="28575">
              <a:solidFill>
                <a:srgbClr val="0000FF"/>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48" name="Text Box 18"/>
            <p:cNvSpPr txBox="1">
              <a:spLocks noChangeArrowheads="1"/>
            </p:cNvSpPr>
            <p:nvPr/>
          </p:nvSpPr>
          <p:spPr bwMode="auto">
            <a:xfrm rot="2268438">
              <a:off x="3392106" y="3481814"/>
              <a:ext cx="807658" cy="5476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anose="020B0503020204020204" pitchFamily="34" charset="-122"/>
                  <a:ea typeface="微软雅黑" panose="020B0503020204020204" pitchFamily="34" charset="-122"/>
                </a:rPr>
                <a:t>ACK</a:t>
              </a:r>
              <a:endParaRPr lang="en-US" altLang="zh-CN" sz="1600" b="1" dirty="0">
                <a:latin typeface="微软雅黑" panose="020B0503020204020204" pitchFamily="34" charset="-122"/>
                <a:ea typeface="微软雅黑" panose="020B0503020204020204" pitchFamily="34" charset="-122"/>
              </a:endParaRPr>
            </a:p>
          </p:txBody>
        </p:sp>
        <p:sp>
          <p:nvSpPr>
            <p:cNvPr id="49" name="Line 19"/>
            <p:cNvSpPr>
              <a:spLocks noChangeShapeType="1"/>
            </p:cNvSpPr>
            <p:nvPr/>
          </p:nvSpPr>
          <p:spPr bwMode="auto">
            <a:xfrm>
              <a:off x="4088829" y="3981078"/>
              <a:ext cx="292100" cy="279400"/>
            </a:xfrm>
            <a:prstGeom prst="line">
              <a:avLst/>
            </a:prstGeom>
            <a:noFill/>
            <a:ln w="38100">
              <a:solidFill>
                <a:srgbClr val="CC00CC"/>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grpSp>
      <p:sp>
        <p:nvSpPr>
          <p:cNvPr id="9" name="矩形 8"/>
          <p:cNvSpPr/>
          <p:nvPr/>
        </p:nvSpPr>
        <p:spPr>
          <a:xfrm>
            <a:off x="1380243" y="4422448"/>
            <a:ext cx="6564028" cy="338552"/>
          </a:xfrm>
          <a:prstGeom prst="rect">
            <a:avLst/>
          </a:prstGeom>
        </p:spPr>
        <p:txBody>
          <a:bodyPr wrap="square" lIns="91436" tIns="45718" rIns="91436" bIns="45718">
            <a:spAutoFit/>
          </a:bodyPr>
          <a:lstStyle/>
          <a:p>
            <a:pPr algn="ctr"/>
            <a:r>
              <a:rPr lang="zh-CN" altLang="zh-CN" sz="1600" b="1" dirty="0">
                <a:latin typeface="微软雅黑" panose="020B0503020204020204" pitchFamily="34" charset="-122"/>
                <a:ea typeface="微软雅黑" panose="020B0503020204020204" pitchFamily="34" charset="-122"/>
              </a:rPr>
              <a:t>流水线传输可提高信道利用率</a:t>
            </a:r>
            <a:endParaRPr lang="zh-CN" altLang="en-US" sz="1600" b="1" dirty="0">
              <a:latin typeface="微软雅黑" panose="020B0503020204020204" pitchFamily="34" charset="-122"/>
              <a:ea typeface="微软雅黑" panose="020B0503020204020204" pitchFamily="34" charset="-122"/>
            </a:endParaRPr>
          </a:p>
        </p:txBody>
      </p:sp>
      <p:sp>
        <p:nvSpPr>
          <p:cNvPr id="10" name="左大括号 9"/>
          <p:cNvSpPr/>
          <p:nvPr/>
        </p:nvSpPr>
        <p:spPr>
          <a:xfrm rot="16200000">
            <a:off x="3093394" y="2633153"/>
            <a:ext cx="185750" cy="2775777"/>
          </a:xfrm>
          <a:prstGeom prst="leftBrace">
            <a:avLst>
              <a:gd name="adj1" fmla="val 30208"/>
              <a:gd name="adj2" fmla="val 50000"/>
            </a:avLst>
          </a:prstGeom>
          <a:ln w="12700">
            <a:solidFill>
              <a:srgbClr val="0070C0"/>
            </a:solidFill>
          </a:ln>
        </p:spPr>
        <p:style>
          <a:lnRef idx="1">
            <a:schemeClr val="accent1"/>
          </a:lnRef>
          <a:fillRef idx="0">
            <a:schemeClr val="accent1"/>
          </a:fillRef>
          <a:effectRef idx="0">
            <a:schemeClr val="accent1"/>
          </a:effectRef>
          <a:fontRef idx="minor">
            <a:schemeClr val="tx1"/>
          </a:fontRef>
        </p:style>
        <p:txBody>
          <a:bodyPr lIns="91436" tIns="45718" rIns="91436" bIns="45718" rtlCol="0" anchor="ctr"/>
          <a:lstStyle/>
          <a:p>
            <a:pPr algn="ctr"/>
            <a:endParaRPr lang="zh-CN" altLang="en-US"/>
          </a:p>
        </p:txBody>
      </p:sp>
      <p:sp>
        <p:nvSpPr>
          <p:cNvPr id="11" name="矩形 10"/>
          <p:cNvSpPr/>
          <p:nvPr/>
        </p:nvSpPr>
        <p:spPr>
          <a:xfrm>
            <a:off x="1369930" y="4113917"/>
            <a:ext cx="3656766" cy="311621"/>
          </a:xfrm>
          <a:prstGeom prst="rect">
            <a:avLst/>
          </a:prstGeom>
        </p:spPr>
        <p:txBody>
          <a:bodyPr wrap="none" lIns="91436" tIns="45718" rIns="91436" bIns="45718">
            <a:spAutoFit/>
          </a:bodyPr>
          <a:lstStyle/>
          <a:p>
            <a:r>
              <a:rPr lang="zh-CN" altLang="en-US" sz="1400" b="1" dirty="0">
                <a:solidFill>
                  <a:srgbClr val="CC00CC"/>
                </a:solidFill>
                <a:latin typeface="微软雅黑" panose="020B0503020204020204" pitchFamily="34" charset="-122"/>
                <a:ea typeface="微软雅黑" panose="020B0503020204020204" pitchFamily="34" charset="-122"/>
              </a:rPr>
              <a:t>在收到确认之前，发送方连续发出多个分组</a:t>
            </a:r>
            <a:endParaRPr lang="zh-CN" altLang="en-US" sz="1400" b="1" dirty="0">
              <a:solidFill>
                <a:srgbClr val="CC00CC"/>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5" y="716221"/>
            <a:ext cx="8053711" cy="388721"/>
          </a:xfrm>
          <a:prstGeom prst="roundRect">
            <a:avLst>
              <a:gd name="adj" fmla="val 16667"/>
            </a:avLst>
          </a:prstGeom>
          <a:solidFill>
            <a:srgbClr val="0089FA"/>
          </a:solidFill>
          <a:ln>
            <a:noFill/>
          </a:ln>
          <a:effectLst/>
        </p:spPr>
        <p:txBody>
          <a:bodyPr wrap="none" lIns="91436" tIns="45718" rIns="91436" bIns="45718" anchor="ctr"/>
          <a:lstStyle/>
          <a:p>
            <a:endParaRPr lang="zh-CN" altLang="en-US"/>
          </a:p>
        </p:txBody>
      </p:sp>
      <p:sp>
        <p:nvSpPr>
          <p:cNvPr id="3" name="Rectangle 6"/>
          <p:cNvSpPr>
            <a:spLocks noChangeArrowheads="1"/>
          </p:cNvSpPr>
          <p:nvPr/>
        </p:nvSpPr>
        <p:spPr bwMode="auto">
          <a:xfrm>
            <a:off x="787722" y="673950"/>
            <a:ext cx="7568565" cy="459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5.4.2   </a:t>
            </a:r>
            <a:r>
              <a:rPr lang="zh-CN" altLang="en-US" sz="2400" b="1" dirty="0">
                <a:solidFill>
                  <a:schemeClr val="bg1"/>
                </a:solidFill>
                <a:latin typeface="微软雅黑" panose="020B0503020204020204" pitchFamily="34" charset="-122"/>
                <a:ea typeface="微软雅黑" panose="020B0503020204020204" pitchFamily="34" charset="-122"/>
              </a:rPr>
              <a:t>连续 </a:t>
            </a:r>
            <a:r>
              <a:rPr lang="en-US" altLang="zh-CN" sz="2400" b="1" dirty="0">
                <a:solidFill>
                  <a:schemeClr val="bg1"/>
                </a:solidFill>
                <a:latin typeface="微软雅黑" panose="020B0503020204020204" pitchFamily="34" charset="-122"/>
                <a:ea typeface="微软雅黑" panose="020B0503020204020204" pitchFamily="34" charset="-122"/>
              </a:rPr>
              <a:t>ARQ(Automatic Repeat reQuest )</a:t>
            </a:r>
            <a:r>
              <a:rPr lang="zh-CN" altLang="en-US" sz="2400" b="1" dirty="0">
                <a:solidFill>
                  <a:schemeClr val="bg1"/>
                </a:solidFill>
                <a:latin typeface="微软雅黑" panose="020B0503020204020204" pitchFamily="34" charset="-122"/>
                <a:ea typeface="微软雅黑" panose="020B0503020204020204" pitchFamily="34" charset="-122"/>
              </a:rPr>
              <a:t>协议</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 name="圆角矩形 3"/>
          <p:cNvSpPr/>
          <p:nvPr/>
        </p:nvSpPr>
        <p:spPr>
          <a:xfrm>
            <a:off x="545144" y="1207010"/>
            <a:ext cx="8053710" cy="315467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5" name="组合 4"/>
          <p:cNvGrpSpPr/>
          <p:nvPr/>
        </p:nvGrpSpPr>
        <p:grpSpPr>
          <a:xfrm>
            <a:off x="1261125" y="1228357"/>
            <a:ext cx="5014230" cy="1258442"/>
            <a:chOff x="930027" y="1412776"/>
            <a:chExt cx="8199437" cy="2057847"/>
          </a:xfrm>
        </p:grpSpPr>
        <p:sp>
          <p:nvSpPr>
            <p:cNvPr id="6" name="Rectangle 29"/>
            <p:cNvSpPr>
              <a:spLocks noChangeArrowheads="1"/>
            </p:cNvSpPr>
            <p:nvPr/>
          </p:nvSpPr>
          <p:spPr bwMode="auto">
            <a:xfrm>
              <a:off x="930027" y="1933476"/>
              <a:ext cx="3413125" cy="911225"/>
            </a:xfrm>
            <a:prstGeom prst="rect">
              <a:avLst/>
            </a:prstGeom>
            <a:solidFill>
              <a:srgbClr val="66FF66"/>
            </a:solidFill>
            <a:ln w="28575">
              <a:solidFill>
                <a:srgbClr val="000066"/>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 name="Rectangle 17"/>
            <p:cNvSpPr>
              <a:spLocks noChangeArrowheads="1"/>
            </p:cNvSpPr>
            <p:nvPr/>
          </p:nvSpPr>
          <p:spPr bwMode="auto">
            <a:xfrm>
              <a:off x="930027" y="2136676"/>
              <a:ext cx="8189912" cy="504825"/>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 name="Rectangle 5"/>
            <p:cNvSpPr>
              <a:spLocks noChangeArrowheads="1"/>
            </p:cNvSpPr>
            <p:nvPr/>
          </p:nvSpPr>
          <p:spPr bwMode="auto">
            <a:xfrm>
              <a:off x="930027"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anose="020B0503020204020204" pitchFamily="34" charset="-122"/>
                  <a:ea typeface="微软雅黑" panose="020B0503020204020204" pitchFamily="34" charset="-122"/>
                </a:rPr>
                <a:t>1</a:t>
              </a:r>
              <a:endParaRPr lang="en-US" altLang="zh-CN" sz="1400" b="1">
                <a:latin typeface="微软雅黑" panose="020B0503020204020204" pitchFamily="34" charset="-122"/>
                <a:ea typeface="微软雅黑" panose="020B0503020204020204" pitchFamily="34" charset="-122"/>
              </a:endParaRPr>
            </a:p>
          </p:txBody>
        </p:sp>
        <p:sp>
          <p:nvSpPr>
            <p:cNvPr id="9" name="Rectangle 6"/>
            <p:cNvSpPr>
              <a:spLocks noChangeArrowheads="1"/>
            </p:cNvSpPr>
            <p:nvPr/>
          </p:nvSpPr>
          <p:spPr bwMode="auto">
            <a:xfrm>
              <a:off x="1612652"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anose="020B0503020204020204" pitchFamily="34" charset="-122"/>
                  <a:ea typeface="微软雅黑" panose="020B0503020204020204" pitchFamily="34" charset="-122"/>
                </a:rPr>
                <a:t>2</a:t>
              </a:r>
              <a:endParaRPr lang="en-US" altLang="zh-CN" sz="1400" b="1">
                <a:latin typeface="微软雅黑" panose="020B0503020204020204" pitchFamily="34" charset="-122"/>
                <a:ea typeface="微软雅黑" panose="020B0503020204020204" pitchFamily="34" charset="-122"/>
              </a:endParaRPr>
            </a:p>
          </p:txBody>
        </p:sp>
        <p:sp>
          <p:nvSpPr>
            <p:cNvPr id="10" name="Rectangle 7"/>
            <p:cNvSpPr>
              <a:spLocks noChangeArrowheads="1"/>
            </p:cNvSpPr>
            <p:nvPr/>
          </p:nvSpPr>
          <p:spPr bwMode="auto">
            <a:xfrm>
              <a:off x="2296864"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anose="020B0503020204020204" pitchFamily="34" charset="-122"/>
                  <a:ea typeface="微软雅黑" panose="020B0503020204020204" pitchFamily="34" charset="-122"/>
                </a:rPr>
                <a:t>3</a:t>
              </a:r>
              <a:endParaRPr lang="en-US" altLang="zh-CN" sz="1400" b="1">
                <a:latin typeface="微软雅黑" panose="020B0503020204020204" pitchFamily="34" charset="-122"/>
                <a:ea typeface="微软雅黑" panose="020B0503020204020204" pitchFamily="34" charset="-122"/>
              </a:endParaRPr>
            </a:p>
          </p:txBody>
        </p:sp>
        <p:sp>
          <p:nvSpPr>
            <p:cNvPr id="11" name="Rectangle 8"/>
            <p:cNvSpPr>
              <a:spLocks noChangeArrowheads="1"/>
            </p:cNvSpPr>
            <p:nvPr/>
          </p:nvSpPr>
          <p:spPr bwMode="auto">
            <a:xfrm>
              <a:off x="2979489" y="2136676"/>
              <a:ext cx="681038"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latin typeface="微软雅黑" panose="020B0503020204020204" pitchFamily="34" charset="-122"/>
                  <a:ea typeface="微软雅黑" panose="020B0503020204020204" pitchFamily="34" charset="-122"/>
                </a:rPr>
                <a:t>4</a:t>
              </a:r>
              <a:endParaRPr lang="en-US" altLang="zh-CN" sz="1400" b="1" dirty="0">
                <a:latin typeface="微软雅黑" panose="020B0503020204020204" pitchFamily="34" charset="-122"/>
                <a:ea typeface="微软雅黑" panose="020B0503020204020204" pitchFamily="34" charset="-122"/>
              </a:endParaRPr>
            </a:p>
          </p:txBody>
        </p:sp>
        <p:sp>
          <p:nvSpPr>
            <p:cNvPr id="12" name="Rectangle 9"/>
            <p:cNvSpPr>
              <a:spLocks noChangeArrowheads="1"/>
            </p:cNvSpPr>
            <p:nvPr/>
          </p:nvSpPr>
          <p:spPr bwMode="auto">
            <a:xfrm>
              <a:off x="3663702" y="2136676"/>
              <a:ext cx="681037"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anose="020B0503020204020204" pitchFamily="34" charset="-122"/>
                  <a:ea typeface="微软雅黑" panose="020B0503020204020204" pitchFamily="34" charset="-122"/>
                </a:rPr>
                <a:t>5</a:t>
              </a:r>
              <a:endParaRPr lang="en-US" altLang="zh-CN" sz="1400" b="1">
                <a:latin typeface="微软雅黑" panose="020B0503020204020204" pitchFamily="34" charset="-122"/>
                <a:ea typeface="微软雅黑" panose="020B0503020204020204" pitchFamily="34" charset="-122"/>
              </a:endParaRPr>
            </a:p>
          </p:txBody>
        </p:sp>
        <p:sp>
          <p:nvSpPr>
            <p:cNvPr id="13" name="Rectangle 10"/>
            <p:cNvSpPr>
              <a:spLocks noChangeArrowheads="1"/>
            </p:cNvSpPr>
            <p:nvPr/>
          </p:nvSpPr>
          <p:spPr bwMode="auto">
            <a:xfrm>
              <a:off x="4347914"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anose="020B0503020204020204" pitchFamily="34" charset="-122"/>
                  <a:ea typeface="微软雅黑" panose="020B0503020204020204" pitchFamily="34" charset="-122"/>
                </a:rPr>
                <a:t>6</a:t>
              </a:r>
              <a:endParaRPr lang="en-US" altLang="zh-CN" sz="1400" b="1">
                <a:latin typeface="微软雅黑" panose="020B0503020204020204" pitchFamily="34" charset="-122"/>
                <a:ea typeface="微软雅黑" panose="020B0503020204020204" pitchFamily="34" charset="-122"/>
              </a:endParaRPr>
            </a:p>
          </p:txBody>
        </p:sp>
        <p:sp>
          <p:nvSpPr>
            <p:cNvPr id="14" name="Rectangle 11"/>
            <p:cNvSpPr>
              <a:spLocks noChangeArrowheads="1"/>
            </p:cNvSpPr>
            <p:nvPr/>
          </p:nvSpPr>
          <p:spPr bwMode="auto">
            <a:xfrm>
              <a:off x="5030539" y="2136676"/>
              <a:ext cx="681038"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anose="020B0503020204020204" pitchFamily="34" charset="-122"/>
                  <a:ea typeface="微软雅黑" panose="020B0503020204020204" pitchFamily="34" charset="-122"/>
                </a:rPr>
                <a:t>7</a:t>
              </a:r>
              <a:endParaRPr lang="en-US" altLang="zh-CN" sz="1400" b="1">
                <a:latin typeface="微软雅黑" panose="020B0503020204020204" pitchFamily="34" charset="-122"/>
                <a:ea typeface="微软雅黑" panose="020B0503020204020204" pitchFamily="34" charset="-122"/>
              </a:endParaRPr>
            </a:p>
          </p:txBody>
        </p:sp>
        <p:sp>
          <p:nvSpPr>
            <p:cNvPr id="15" name="Rectangle 12"/>
            <p:cNvSpPr>
              <a:spLocks noChangeArrowheads="1"/>
            </p:cNvSpPr>
            <p:nvPr/>
          </p:nvSpPr>
          <p:spPr bwMode="auto">
            <a:xfrm>
              <a:off x="5714752" y="2136676"/>
              <a:ext cx="681037"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latin typeface="微软雅黑" panose="020B0503020204020204" pitchFamily="34" charset="-122"/>
                  <a:ea typeface="微软雅黑" panose="020B0503020204020204" pitchFamily="34" charset="-122"/>
                </a:rPr>
                <a:t>8</a:t>
              </a:r>
              <a:endParaRPr lang="en-US" altLang="zh-CN" sz="1400" b="1" dirty="0">
                <a:latin typeface="微软雅黑" panose="020B0503020204020204" pitchFamily="34" charset="-122"/>
                <a:ea typeface="微软雅黑" panose="020B0503020204020204" pitchFamily="34" charset="-122"/>
              </a:endParaRPr>
            </a:p>
          </p:txBody>
        </p:sp>
        <p:sp>
          <p:nvSpPr>
            <p:cNvPr id="16" name="Rectangle 13"/>
            <p:cNvSpPr>
              <a:spLocks noChangeArrowheads="1"/>
            </p:cNvSpPr>
            <p:nvPr/>
          </p:nvSpPr>
          <p:spPr bwMode="auto">
            <a:xfrm>
              <a:off x="6395789"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anose="020B0503020204020204" pitchFamily="34" charset="-122"/>
                  <a:ea typeface="微软雅黑" panose="020B0503020204020204" pitchFamily="34" charset="-122"/>
                </a:rPr>
                <a:t>9</a:t>
              </a:r>
              <a:endParaRPr lang="en-US" altLang="zh-CN" sz="1400" b="1">
                <a:latin typeface="微软雅黑" panose="020B0503020204020204" pitchFamily="34" charset="-122"/>
                <a:ea typeface="微软雅黑" panose="020B0503020204020204" pitchFamily="34" charset="-122"/>
              </a:endParaRPr>
            </a:p>
          </p:txBody>
        </p:sp>
        <p:sp>
          <p:nvSpPr>
            <p:cNvPr id="17" name="Rectangle 14"/>
            <p:cNvSpPr>
              <a:spLocks noChangeArrowheads="1"/>
            </p:cNvSpPr>
            <p:nvPr/>
          </p:nvSpPr>
          <p:spPr bwMode="auto">
            <a:xfrm>
              <a:off x="7081589" y="2136676"/>
              <a:ext cx="681038"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anose="020B0503020204020204" pitchFamily="34" charset="-122"/>
                  <a:ea typeface="微软雅黑" panose="020B0503020204020204" pitchFamily="34" charset="-122"/>
                </a:rPr>
                <a:t>10</a:t>
              </a:r>
              <a:endParaRPr lang="en-US" altLang="zh-CN" sz="1400" b="1">
                <a:latin typeface="微软雅黑" panose="020B0503020204020204" pitchFamily="34" charset="-122"/>
                <a:ea typeface="微软雅黑" panose="020B0503020204020204" pitchFamily="34" charset="-122"/>
              </a:endParaRPr>
            </a:p>
          </p:txBody>
        </p:sp>
        <p:sp>
          <p:nvSpPr>
            <p:cNvPr id="18" name="Rectangle 15"/>
            <p:cNvSpPr>
              <a:spLocks noChangeArrowheads="1"/>
            </p:cNvSpPr>
            <p:nvPr/>
          </p:nvSpPr>
          <p:spPr bwMode="auto">
            <a:xfrm>
              <a:off x="7765802" y="2136676"/>
              <a:ext cx="681037"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anose="020B0503020204020204" pitchFamily="34" charset="-122"/>
                  <a:ea typeface="微软雅黑" panose="020B0503020204020204" pitchFamily="34" charset="-122"/>
                </a:rPr>
                <a:t>11</a:t>
              </a:r>
              <a:endParaRPr lang="en-US" altLang="zh-CN" sz="1400" b="1">
                <a:latin typeface="微软雅黑" panose="020B0503020204020204" pitchFamily="34" charset="-122"/>
                <a:ea typeface="微软雅黑" panose="020B0503020204020204" pitchFamily="34" charset="-122"/>
              </a:endParaRPr>
            </a:p>
          </p:txBody>
        </p:sp>
        <p:sp>
          <p:nvSpPr>
            <p:cNvPr id="19" name="Rectangle 16"/>
            <p:cNvSpPr>
              <a:spLocks noChangeArrowheads="1"/>
            </p:cNvSpPr>
            <p:nvPr/>
          </p:nvSpPr>
          <p:spPr bwMode="auto">
            <a:xfrm>
              <a:off x="8446839"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anose="020B0503020204020204" pitchFamily="34" charset="-122"/>
                  <a:ea typeface="微软雅黑" panose="020B0503020204020204" pitchFamily="34" charset="-122"/>
                </a:rPr>
                <a:t>12</a:t>
              </a:r>
              <a:endParaRPr lang="en-US" altLang="zh-CN" sz="1400" b="1">
                <a:latin typeface="微软雅黑" panose="020B0503020204020204" pitchFamily="34" charset="-122"/>
                <a:ea typeface="微软雅黑" panose="020B0503020204020204" pitchFamily="34" charset="-122"/>
              </a:endParaRPr>
            </a:p>
          </p:txBody>
        </p:sp>
        <p:sp>
          <p:nvSpPr>
            <p:cNvPr id="20" name="Line 18"/>
            <p:cNvSpPr>
              <a:spLocks noChangeShapeType="1"/>
            </p:cNvSpPr>
            <p:nvPr/>
          </p:nvSpPr>
          <p:spPr bwMode="auto">
            <a:xfrm>
              <a:off x="1612652" y="2136676"/>
              <a:ext cx="0" cy="504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1" name="Line 19"/>
            <p:cNvSpPr>
              <a:spLocks noChangeShapeType="1"/>
            </p:cNvSpPr>
            <p:nvPr/>
          </p:nvSpPr>
          <p:spPr bwMode="auto">
            <a:xfrm>
              <a:off x="2295277" y="2136676"/>
              <a:ext cx="0" cy="504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2" name="Line 20"/>
            <p:cNvSpPr>
              <a:spLocks noChangeShapeType="1"/>
            </p:cNvSpPr>
            <p:nvPr/>
          </p:nvSpPr>
          <p:spPr bwMode="auto">
            <a:xfrm>
              <a:off x="2976314" y="2136676"/>
              <a:ext cx="0" cy="504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3" name="Line 21"/>
            <p:cNvSpPr>
              <a:spLocks noChangeShapeType="1"/>
            </p:cNvSpPr>
            <p:nvPr/>
          </p:nvSpPr>
          <p:spPr bwMode="auto">
            <a:xfrm>
              <a:off x="3658939" y="2136676"/>
              <a:ext cx="0" cy="504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4" name="Line 22"/>
            <p:cNvSpPr>
              <a:spLocks noChangeShapeType="1"/>
            </p:cNvSpPr>
            <p:nvPr/>
          </p:nvSpPr>
          <p:spPr bwMode="auto">
            <a:xfrm>
              <a:off x="4339977" y="2136676"/>
              <a:ext cx="0" cy="504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5" name="Line 23"/>
            <p:cNvSpPr>
              <a:spLocks noChangeShapeType="1"/>
            </p:cNvSpPr>
            <p:nvPr/>
          </p:nvSpPr>
          <p:spPr bwMode="auto">
            <a:xfrm>
              <a:off x="5022602" y="2136676"/>
              <a:ext cx="0" cy="504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6" name="Line 24"/>
            <p:cNvSpPr>
              <a:spLocks noChangeShapeType="1"/>
            </p:cNvSpPr>
            <p:nvPr/>
          </p:nvSpPr>
          <p:spPr bwMode="auto">
            <a:xfrm>
              <a:off x="5705227" y="2136676"/>
              <a:ext cx="0" cy="504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7" name="Line 25"/>
            <p:cNvSpPr>
              <a:spLocks noChangeShapeType="1"/>
            </p:cNvSpPr>
            <p:nvPr/>
          </p:nvSpPr>
          <p:spPr bwMode="auto">
            <a:xfrm>
              <a:off x="6386264" y="2136676"/>
              <a:ext cx="0" cy="504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8" name="Line 26"/>
            <p:cNvSpPr>
              <a:spLocks noChangeShapeType="1"/>
            </p:cNvSpPr>
            <p:nvPr/>
          </p:nvSpPr>
          <p:spPr bwMode="auto">
            <a:xfrm>
              <a:off x="7068889" y="2136676"/>
              <a:ext cx="0" cy="504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9" name="Line 27"/>
            <p:cNvSpPr>
              <a:spLocks noChangeShapeType="1"/>
            </p:cNvSpPr>
            <p:nvPr/>
          </p:nvSpPr>
          <p:spPr bwMode="auto">
            <a:xfrm>
              <a:off x="7749927" y="2136676"/>
              <a:ext cx="0" cy="504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0" name="Line 28"/>
            <p:cNvSpPr>
              <a:spLocks noChangeShapeType="1"/>
            </p:cNvSpPr>
            <p:nvPr/>
          </p:nvSpPr>
          <p:spPr bwMode="auto">
            <a:xfrm>
              <a:off x="8432552" y="2136676"/>
              <a:ext cx="0" cy="504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1" name="Text Box 30"/>
            <p:cNvSpPr txBox="1">
              <a:spLocks noChangeArrowheads="1"/>
            </p:cNvSpPr>
            <p:nvPr/>
          </p:nvSpPr>
          <p:spPr bwMode="auto">
            <a:xfrm>
              <a:off x="2288927" y="2967336"/>
              <a:ext cx="5754243" cy="50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33CC"/>
                  </a:solidFill>
                  <a:latin typeface="微软雅黑" panose="020B0503020204020204" pitchFamily="34" charset="-122"/>
                  <a:ea typeface="微软雅黑" panose="020B0503020204020204" pitchFamily="34" charset="-122"/>
                </a:rPr>
                <a:t>(a) </a:t>
              </a:r>
              <a:r>
                <a:rPr lang="zh-CN" altLang="en-US" sz="1400" b="1" dirty="0">
                  <a:solidFill>
                    <a:srgbClr val="FF0000"/>
                  </a:solidFill>
                  <a:latin typeface="微软雅黑" panose="020B0503020204020204" pitchFamily="34" charset="-122"/>
                  <a:ea typeface="微软雅黑" panose="020B0503020204020204" pitchFamily="34" charset="-122"/>
                </a:rPr>
                <a:t>发送方维持</a:t>
              </a:r>
              <a:r>
                <a:rPr lang="zh-CN" altLang="en-US" sz="1400" b="1" dirty="0">
                  <a:solidFill>
                    <a:srgbClr val="0033CC"/>
                  </a:solidFill>
                  <a:latin typeface="微软雅黑" panose="020B0503020204020204" pitchFamily="34" charset="-122"/>
                  <a:ea typeface="微软雅黑" panose="020B0503020204020204" pitchFamily="34" charset="-122"/>
                </a:rPr>
                <a:t>发送窗口（发送窗口是 </a:t>
              </a:r>
              <a:r>
                <a:rPr lang="en-US" altLang="zh-CN" sz="1400" b="1" dirty="0">
                  <a:solidFill>
                    <a:srgbClr val="0033CC"/>
                  </a:solidFill>
                  <a:latin typeface="微软雅黑" panose="020B0503020204020204" pitchFamily="34" charset="-122"/>
                  <a:ea typeface="微软雅黑" panose="020B0503020204020204" pitchFamily="34" charset="-122"/>
                </a:rPr>
                <a:t>5</a:t>
              </a:r>
              <a:r>
                <a:rPr lang="zh-CN" altLang="en-US" sz="1400" b="1" dirty="0">
                  <a:solidFill>
                    <a:srgbClr val="0033CC"/>
                  </a:solidFill>
                  <a:latin typeface="微软雅黑" panose="020B0503020204020204" pitchFamily="34" charset="-122"/>
                  <a:ea typeface="微软雅黑" panose="020B0503020204020204" pitchFamily="34" charset="-122"/>
                </a:rPr>
                <a:t>）</a:t>
              </a:r>
              <a:endParaRPr lang="zh-CN" altLang="en-US" sz="1400" b="1" dirty="0">
                <a:solidFill>
                  <a:srgbClr val="0033CC"/>
                </a:solidFill>
                <a:latin typeface="微软雅黑" panose="020B0503020204020204" pitchFamily="34" charset="-122"/>
                <a:ea typeface="微软雅黑" panose="020B0503020204020204" pitchFamily="34" charset="-122"/>
              </a:endParaRPr>
            </a:p>
          </p:txBody>
        </p:sp>
        <p:sp>
          <p:nvSpPr>
            <p:cNvPr id="32" name="Text Box 31"/>
            <p:cNvSpPr txBox="1">
              <a:spLocks noChangeArrowheads="1"/>
            </p:cNvSpPr>
            <p:nvPr/>
          </p:nvSpPr>
          <p:spPr bwMode="auto">
            <a:xfrm>
              <a:off x="1858714" y="1412776"/>
              <a:ext cx="1476307" cy="50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latin typeface="微软雅黑" panose="020B0503020204020204" pitchFamily="34" charset="-122"/>
                  <a:ea typeface="微软雅黑" panose="020B0503020204020204" pitchFamily="34" charset="-122"/>
                </a:rPr>
                <a:t>发送窗口</a:t>
              </a:r>
              <a:endParaRPr lang="zh-CN" altLang="en-US" sz="1400" b="1" dirty="0">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1255300" y="2104027"/>
            <a:ext cx="5014230" cy="1703832"/>
            <a:chOff x="920502" y="2772692"/>
            <a:chExt cx="8199437" cy="2786164"/>
          </a:xfrm>
        </p:grpSpPr>
        <p:sp>
          <p:nvSpPr>
            <p:cNvPr id="34" name="Rectangle 60"/>
            <p:cNvSpPr>
              <a:spLocks noChangeArrowheads="1"/>
            </p:cNvSpPr>
            <p:nvPr/>
          </p:nvSpPr>
          <p:spPr bwMode="auto">
            <a:xfrm>
              <a:off x="1612652" y="4086128"/>
              <a:ext cx="3413125" cy="912813"/>
            </a:xfrm>
            <a:prstGeom prst="rect">
              <a:avLst/>
            </a:prstGeom>
            <a:solidFill>
              <a:srgbClr val="66FF66"/>
            </a:solidFill>
            <a:ln w="28575">
              <a:solidFill>
                <a:srgbClr val="000066"/>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Rectangle 48"/>
            <p:cNvSpPr>
              <a:spLocks noChangeArrowheads="1"/>
            </p:cNvSpPr>
            <p:nvPr/>
          </p:nvSpPr>
          <p:spPr bwMode="auto">
            <a:xfrm>
              <a:off x="920502" y="4289329"/>
              <a:ext cx="8188325" cy="506413"/>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Text Box 32"/>
            <p:cNvSpPr txBox="1">
              <a:spLocks noChangeArrowheads="1"/>
            </p:cNvSpPr>
            <p:nvPr/>
          </p:nvSpPr>
          <p:spPr bwMode="auto">
            <a:xfrm>
              <a:off x="2470865" y="5055569"/>
              <a:ext cx="5219500" cy="50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33CC"/>
                  </a:solidFill>
                  <a:latin typeface="微软雅黑" panose="020B0503020204020204" pitchFamily="34" charset="-122"/>
                  <a:ea typeface="微软雅黑" panose="020B0503020204020204" pitchFamily="34" charset="-122"/>
                </a:rPr>
                <a:t>(b) </a:t>
              </a:r>
              <a:r>
                <a:rPr lang="zh-CN" altLang="en-US" sz="1400" b="1" dirty="0">
                  <a:solidFill>
                    <a:srgbClr val="0033CC"/>
                  </a:solidFill>
                  <a:latin typeface="微软雅黑" panose="020B0503020204020204" pitchFamily="34" charset="-122"/>
                  <a:ea typeface="微软雅黑" panose="020B0503020204020204" pitchFamily="34" charset="-122"/>
                </a:rPr>
                <a:t>收到一个确认后发送窗口向前滑动</a:t>
              </a:r>
              <a:endParaRPr lang="zh-CN" altLang="en-US" sz="1400" b="1" dirty="0">
                <a:solidFill>
                  <a:srgbClr val="0033CC"/>
                </a:solidFill>
                <a:latin typeface="微软雅黑" panose="020B0503020204020204" pitchFamily="34" charset="-122"/>
                <a:ea typeface="微软雅黑" panose="020B0503020204020204" pitchFamily="34" charset="-122"/>
              </a:endParaRPr>
            </a:p>
          </p:txBody>
        </p:sp>
        <p:sp>
          <p:nvSpPr>
            <p:cNvPr id="37" name="Line 33"/>
            <p:cNvSpPr>
              <a:spLocks noChangeShapeType="1"/>
            </p:cNvSpPr>
            <p:nvPr/>
          </p:nvSpPr>
          <p:spPr bwMode="auto">
            <a:xfrm>
              <a:off x="6690564" y="2772692"/>
              <a:ext cx="2255700" cy="0"/>
            </a:xfrm>
            <a:prstGeom prst="line">
              <a:avLst/>
            </a:prstGeom>
            <a:ln>
              <a:tailEnd type="triangle" w="med" len="lg"/>
            </a:ln>
          </p:spPr>
          <p:style>
            <a:lnRef idx="2">
              <a:schemeClr val="dk1"/>
            </a:lnRef>
            <a:fillRef idx="0">
              <a:schemeClr val="dk1"/>
            </a:fillRef>
            <a:effectRef idx="1">
              <a:schemeClr val="dk1"/>
            </a:effectRef>
            <a:fontRef idx="minor">
              <a:schemeClr val="tx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8" name="Text Box 34"/>
            <p:cNvSpPr txBox="1">
              <a:spLocks noChangeArrowheads="1"/>
            </p:cNvSpPr>
            <p:nvPr/>
          </p:nvSpPr>
          <p:spPr bwMode="auto">
            <a:xfrm>
              <a:off x="5744915" y="3813079"/>
              <a:ext cx="889140" cy="50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a:latin typeface="微软雅黑" panose="020B0503020204020204" pitchFamily="34" charset="-122"/>
                  <a:ea typeface="微软雅黑" panose="020B0503020204020204" pitchFamily="34" charset="-122"/>
                </a:rPr>
                <a:t>向前</a:t>
              </a:r>
              <a:endParaRPr lang="zh-CN" altLang="en-US" sz="1400" b="1">
                <a:latin typeface="微软雅黑" panose="020B0503020204020204" pitchFamily="34" charset="-122"/>
                <a:ea typeface="微软雅黑" panose="020B0503020204020204" pitchFamily="34" charset="-122"/>
              </a:endParaRPr>
            </a:p>
          </p:txBody>
        </p:sp>
        <p:sp>
          <p:nvSpPr>
            <p:cNvPr id="39" name="Rectangle 36"/>
            <p:cNvSpPr>
              <a:spLocks noChangeArrowheads="1"/>
            </p:cNvSpPr>
            <p:nvPr/>
          </p:nvSpPr>
          <p:spPr bwMode="auto">
            <a:xfrm>
              <a:off x="920502"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latin typeface="微软雅黑" panose="020B0503020204020204" pitchFamily="34" charset="-122"/>
                  <a:ea typeface="微软雅黑" panose="020B0503020204020204" pitchFamily="34" charset="-122"/>
                </a:rPr>
                <a:t>1</a:t>
              </a:r>
              <a:endParaRPr lang="en-US" altLang="zh-CN" sz="1400" b="1" dirty="0">
                <a:latin typeface="微软雅黑" panose="020B0503020204020204" pitchFamily="34" charset="-122"/>
                <a:ea typeface="微软雅黑" panose="020B0503020204020204" pitchFamily="34" charset="-122"/>
              </a:endParaRPr>
            </a:p>
          </p:txBody>
        </p:sp>
        <p:sp>
          <p:nvSpPr>
            <p:cNvPr id="40" name="Rectangle 37"/>
            <p:cNvSpPr>
              <a:spLocks noChangeArrowheads="1"/>
            </p:cNvSpPr>
            <p:nvPr/>
          </p:nvSpPr>
          <p:spPr bwMode="auto">
            <a:xfrm>
              <a:off x="1603127" y="4289329"/>
              <a:ext cx="681037"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anose="020B0503020204020204" pitchFamily="34" charset="-122"/>
                  <a:ea typeface="微软雅黑" panose="020B0503020204020204" pitchFamily="34" charset="-122"/>
                </a:rPr>
                <a:t>2</a:t>
              </a:r>
              <a:endParaRPr lang="en-US" altLang="zh-CN" sz="1400" b="1">
                <a:latin typeface="微软雅黑" panose="020B0503020204020204" pitchFamily="34" charset="-122"/>
                <a:ea typeface="微软雅黑" panose="020B0503020204020204" pitchFamily="34" charset="-122"/>
              </a:endParaRPr>
            </a:p>
          </p:txBody>
        </p:sp>
        <p:sp>
          <p:nvSpPr>
            <p:cNvPr id="41" name="Rectangle 38"/>
            <p:cNvSpPr>
              <a:spLocks noChangeArrowheads="1"/>
            </p:cNvSpPr>
            <p:nvPr/>
          </p:nvSpPr>
          <p:spPr bwMode="auto">
            <a:xfrm>
              <a:off x="2287339" y="4289329"/>
              <a:ext cx="681037"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anose="020B0503020204020204" pitchFamily="34" charset="-122"/>
                  <a:ea typeface="微软雅黑" panose="020B0503020204020204" pitchFamily="34" charset="-122"/>
                </a:rPr>
                <a:t>3</a:t>
              </a:r>
              <a:endParaRPr lang="en-US" altLang="zh-CN" sz="1400" b="1">
                <a:latin typeface="微软雅黑" panose="020B0503020204020204" pitchFamily="34" charset="-122"/>
                <a:ea typeface="微软雅黑" panose="020B0503020204020204" pitchFamily="34" charset="-122"/>
              </a:endParaRPr>
            </a:p>
          </p:txBody>
        </p:sp>
        <p:sp>
          <p:nvSpPr>
            <p:cNvPr id="42" name="Rectangle 39"/>
            <p:cNvSpPr>
              <a:spLocks noChangeArrowheads="1"/>
            </p:cNvSpPr>
            <p:nvPr/>
          </p:nvSpPr>
          <p:spPr bwMode="auto">
            <a:xfrm>
              <a:off x="2968377"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anose="020B0503020204020204" pitchFamily="34" charset="-122"/>
                  <a:ea typeface="微软雅黑" panose="020B0503020204020204" pitchFamily="34" charset="-122"/>
                </a:rPr>
                <a:t>4</a:t>
              </a:r>
              <a:endParaRPr lang="en-US" altLang="zh-CN" sz="1400" b="1">
                <a:latin typeface="微软雅黑" panose="020B0503020204020204" pitchFamily="34" charset="-122"/>
                <a:ea typeface="微软雅黑" panose="020B0503020204020204" pitchFamily="34" charset="-122"/>
              </a:endParaRPr>
            </a:p>
          </p:txBody>
        </p:sp>
        <p:sp>
          <p:nvSpPr>
            <p:cNvPr id="43" name="Rectangle 40"/>
            <p:cNvSpPr>
              <a:spLocks noChangeArrowheads="1"/>
            </p:cNvSpPr>
            <p:nvPr/>
          </p:nvSpPr>
          <p:spPr bwMode="auto">
            <a:xfrm>
              <a:off x="3654177" y="4289329"/>
              <a:ext cx="681037"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anose="020B0503020204020204" pitchFamily="34" charset="-122"/>
                  <a:ea typeface="微软雅黑" panose="020B0503020204020204" pitchFamily="34" charset="-122"/>
                </a:rPr>
                <a:t>5</a:t>
              </a:r>
              <a:endParaRPr lang="en-US" altLang="zh-CN" sz="1400" b="1">
                <a:latin typeface="微软雅黑" panose="020B0503020204020204" pitchFamily="34" charset="-122"/>
                <a:ea typeface="微软雅黑" panose="020B0503020204020204" pitchFamily="34" charset="-122"/>
              </a:endParaRPr>
            </a:p>
          </p:txBody>
        </p:sp>
        <p:sp>
          <p:nvSpPr>
            <p:cNvPr id="44" name="Rectangle 41"/>
            <p:cNvSpPr>
              <a:spLocks noChangeArrowheads="1"/>
            </p:cNvSpPr>
            <p:nvPr/>
          </p:nvSpPr>
          <p:spPr bwMode="auto">
            <a:xfrm>
              <a:off x="4338389" y="4289329"/>
              <a:ext cx="681037"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anose="020B0503020204020204" pitchFamily="34" charset="-122"/>
                  <a:ea typeface="微软雅黑" panose="020B0503020204020204" pitchFamily="34" charset="-122"/>
                </a:rPr>
                <a:t>6</a:t>
              </a:r>
              <a:endParaRPr lang="en-US" altLang="zh-CN" sz="1400" b="1">
                <a:latin typeface="微软雅黑" panose="020B0503020204020204" pitchFamily="34" charset="-122"/>
                <a:ea typeface="微软雅黑" panose="020B0503020204020204" pitchFamily="34" charset="-122"/>
              </a:endParaRPr>
            </a:p>
          </p:txBody>
        </p:sp>
        <p:sp>
          <p:nvSpPr>
            <p:cNvPr id="45" name="Rectangle 42"/>
            <p:cNvSpPr>
              <a:spLocks noChangeArrowheads="1"/>
            </p:cNvSpPr>
            <p:nvPr/>
          </p:nvSpPr>
          <p:spPr bwMode="auto">
            <a:xfrm>
              <a:off x="5019427"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anose="020B0503020204020204" pitchFamily="34" charset="-122"/>
                  <a:ea typeface="微软雅黑" panose="020B0503020204020204" pitchFamily="34" charset="-122"/>
                </a:rPr>
                <a:t>7</a:t>
              </a:r>
              <a:endParaRPr lang="en-US" altLang="zh-CN" sz="1400" b="1">
                <a:latin typeface="微软雅黑" panose="020B0503020204020204" pitchFamily="34" charset="-122"/>
                <a:ea typeface="微软雅黑" panose="020B0503020204020204" pitchFamily="34" charset="-122"/>
              </a:endParaRPr>
            </a:p>
          </p:txBody>
        </p:sp>
        <p:sp>
          <p:nvSpPr>
            <p:cNvPr id="46" name="Rectangle 43"/>
            <p:cNvSpPr>
              <a:spLocks noChangeArrowheads="1"/>
            </p:cNvSpPr>
            <p:nvPr/>
          </p:nvSpPr>
          <p:spPr bwMode="auto">
            <a:xfrm>
              <a:off x="5705227" y="4289329"/>
              <a:ext cx="681037"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anose="020B0503020204020204" pitchFamily="34" charset="-122"/>
                  <a:ea typeface="微软雅黑" panose="020B0503020204020204" pitchFamily="34" charset="-122"/>
                </a:rPr>
                <a:t>8</a:t>
              </a:r>
              <a:endParaRPr lang="en-US" altLang="zh-CN" sz="1400" b="1">
                <a:latin typeface="微软雅黑" panose="020B0503020204020204" pitchFamily="34" charset="-122"/>
                <a:ea typeface="微软雅黑" panose="020B0503020204020204" pitchFamily="34" charset="-122"/>
              </a:endParaRPr>
            </a:p>
          </p:txBody>
        </p:sp>
        <p:sp>
          <p:nvSpPr>
            <p:cNvPr id="47" name="Rectangle 44"/>
            <p:cNvSpPr>
              <a:spLocks noChangeArrowheads="1"/>
            </p:cNvSpPr>
            <p:nvPr/>
          </p:nvSpPr>
          <p:spPr bwMode="auto">
            <a:xfrm>
              <a:off x="6386264"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anose="020B0503020204020204" pitchFamily="34" charset="-122"/>
                  <a:ea typeface="微软雅黑" panose="020B0503020204020204" pitchFamily="34" charset="-122"/>
                </a:rPr>
                <a:t>9</a:t>
              </a:r>
              <a:endParaRPr lang="en-US" altLang="zh-CN" sz="1400" b="1">
                <a:latin typeface="微软雅黑" panose="020B0503020204020204" pitchFamily="34" charset="-122"/>
                <a:ea typeface="微软雅黑" panose="020B0503020204020204" pitchFamily="34" charset="-122"/>
              </a:endParaRPr>
            </a:p>
          </p:txBody>
        </p:sp>
        <p:sp>
          <p:nvSpPr>
            <p:cNvPr id="48" name="Rectangle 45"/>
            <p:cNvSpPr>
              <a:spLocks noChangeArrowheads="1"/>
            </p:cNvSpPr>
            <p:nvPr/>
          </p:nvSpPr>
          <p:spPr bwMode="auto">
            <a:xfrm>
              <a:off x="7070477"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anose="020B0503020204020204" pitchFamily="34" charset="-122"/>
                  <a:ea typeface="微软雅黑" panose="020B0503020204020204" pitchFamily="34" charset="-122"/>
                </a:rPr>
                <a:t>10</a:t>
              </a:r>
              <a:endParaRPr lang="en-US" altLang="zh-CN" sz="1400" b="1">
                <a:latin typeface="微软雅黑" panose="020B0503020204020204" pitchFamily="34" charset="-122"/>
                <a:ea typeface="微软雅黑" panose="020B0503020204020204" pitchFamily="34" charset="-122"/>
              </a:endParaRPr>
            </a:p>
          </p:txBody>
        </p:sp>
        <p:sp>
          <p:nvSpPr>
            <p:cNvPr id="49" name="Rectangle 46"/>
            <p:cNvSpPr>
              <a:spLocks noChangeArrowheads="1"/>
            </p:cNvSpPr>
            <p:nvPr/>
          </p:nvSpPr>
          <p:spPr bwMode="auto">
            <a:xfrm>
              <a:off x="7754689"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anose="020B0503020204020204" pitchFamily="34" charset="-122"/>
                  <a:ea typeface="微软雅黑" panose="020B0503020204020204" pitchFamily="34" charset="-122"/>
                </a:rPr>
                <a:t>11</a:t>
              </a:r>
              <a:endParaRPr lang="en-US" altLang="zh-CN" sz="1400" b="1">
                <a:latin typeface="微软雅黑" panose="020B0503020204020204" pitchFamily="34" charset="-122"/>
                <a:ea typeface="微软雅黑" panose="020B0503020204020204" pitchFamily="34" charset="-122"/>
              </a:endParaRPr>
            </a:p>
          </p:txBody>
        </p:sp>
        <p:sp>
          <p:nvSpPr>
            <p:cNvPr id="50" name="Rectangle 47"/>
            <p:cNvSpPr>
              <a:spLocks noChangeArrowheads="1"/>
            </p:cNvSpPr>
            <p:nvPr/>
          </p:nvSpPr>
          <p:spPr bwMode="auto">
            <a:xfrm>
              <a:off x="8437314"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anose="020B0503020204020204" pitchFamily="34" charset="-122"/>
                  <a:ea typeface="微软雅黑" panose="020B0503020204020204" pitchFamily="34" charset="-122"/>
                </a:rPr>
                <a:t>12</a:t>
              </a:r>
              <a:endParaRPr lang="en-US" altLang="zh-CN" sz="1400" b="1">
                <a:latin typeface="微软雅黑" panose="020B0503020204020204" pitchFamily="34" charset="-122"/>
                <a:ea typeface="微软雅黑" panose="020B0503020204020204" pitchFamily="34" charset="-122"/>
              </a:endParaRPr>
            </a:p>
          </p:txBody>
        </p:sp>
        <p:sp>
          <p:nvSpPr>
            <p:cNvPr id="51" name="Line 49"/>
            <p:cNvSpPr>
              <a:spLocks noChangeShapeType="1"/>
            </p:cNvSpPr>
            <p:nvPr/>
          </p:nvSpPr>
          <p:spPr bwMode="auto">
            <a:xfrm>
              <a:off x="1603127" y="4289329"/>
              <a:ext cx="0" cy="5064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Line 50"/>
            <p:cNvSpPr>
              <a:spLocks noChangeShapeType="1"/>
            </p:cNvSpPr>
            <p:nvPr/>
          </p:nvSpPr>
          <p:spPr bwMode="auto">
            <a:xfrm>
              <a:off x="2284164" y="4289329"/>
              <a:ext cx="0" cy="5064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3" name="Line 51"/>
            <p:cNvSpPr>
              <a:spLocks noChangeShapeType="1"/>
            </p:cNvSpPr>
            <p:nvPr/>
          </p:nvSpPr>
          <p:spPr bwMode="auto">
            <a:xfrm>
              <a:off x="2966789" y="4289329"/>
              <a:ext cx="0" cy="5064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4" name="Line 52"/>
            <p:cNvSpPr>
              <a:spLocks noChangeShapeType="1"/>
            </p:cNvSpPr>
            <p:nvPr/>
          </p:nvSpPr>
          <p:spPr bwMode="auto">
            <a:xfrm>
              <a:off x="3647827" y="4289329"/>
              <a:ext cx="0" cy="5064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5" name="Line 53"/>
            <p:cNvSpPr>
              <a:spLocks noChangeShapeType="1"/>
            </p:cNvSpPr>
            <p:nvPr/>
          </p:nvSpPr>
          <p:spPr bwMode="auto">
            <a:xfrm>
              <a:off x="4330452" y="4289329"/>
              <a:ext cx="0" cy="5064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6" name="Line 54"/>
            <p:cNvSpPr>
              <a:spLocks noChangeShapeType="1"/>
            </p:cNvSpPr>
            <p:nvPr/>
          </p:nvSpPr>
          <p:spPr bwMode="auto">
            <a:xfrm>
              <a:off x="5013077" y="4289329"/>
              <a:ext cx="0" cy="5064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7" name="Line 55"/>
            <p:cNvSpPr>
              <a:spLocks noChangeShapeType="1"/>
            </p:cNvSpPr>
            <p:nvPr/>
          </p:nvSpPr>
          <p:spPr bwMode="auto">
            <a:xfrm>
              <a:off x="5694114" y="4289329"/>
              <a:ext cx="0" cy="5064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8" name="Line 56"/>
            <p:cNvSpPr>
              <a:spLocks noChangeShapeType="1"/>
            </p:cNvSpPr>
            <p:nvPr/>
          </p:nvSpPr>
          <p:spPr bwMode="auto">
            <a:xfrm>
              <a:off x="6376739" y="4289329"/>
              <a:ext cx="0" cy="5064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9" name="Line 57"/>
            <p:cNvSpPr>
              <a:spLocks noChangeShapeType="1"/>
            </p:cNvSpPr>
            <p:nvPr/>
          </p:nvSpPr>
          <p:spPr bwMode="auto">
            <a:xfrm>
              <a:off x="7057777" y="4289329"/>
              <a:ext cx="0" cy="5064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0" name="Line 58"/>
            <p:cNvSpPr>
              <a:spLocks noChangeShapeType="1"/>
            </p:cNvSpPr>
            <p:nvPr/>
          </p:nvSpPr>
          <p:spPr bwMode="auto">
            <a:xfrm>
              <a:off x="7740402" y="4289329"/>
              <a:ext cx="0" cy="5064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1" name="Line 59"/>
            <p:cNvSpPr>
              <a:spLocks noChangeShapeType="1"/>
            </p:cNvSpPr>
            <p:nvPr/>
          </p:nvSpPr>
          <p:spPr bwMode="auto">
            <a:xfrm>
              <a:off x="8423027" y="4289329"/>
              <a:ext cx="0" cy="5064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2" name="Text Box 61"/>
            <p:cNvSpPr txBox="1">
              <a:spLocks noChangeArrowheads="1"/>
            </p:cNvSpPr>
            <p:nvPr/>
          </p:nvSpPr>
          <p:spPr bwMode="auto">
            <a:xfrm>
              <a:off x="2685802" y="3597179"/>
              <a:ext cx="1476307" cy="50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latin typeface="微软雅黑" panose="020B0503020204020204" pitchFamily="34" charset="-122"/>
                  <a:ea typeface="微软雅黑" panose="020B0503020204020204" pitchFamily="34" charset="-122"/>
                </a:rPr>
                <a:t>发送窗口</a:t>
              </a:r>
              <a:endParaRPr lang="zh-CN" altLang="en-US" sz="1400" b="1" dirty="0">
                <a:latin typeface="微软雅黑" panose="020B0503020204020204" pitchFamily="34" charset="-122"/>
                <a:ea typeface="微软雅黑" panose="020B0503020204020204" pitchFamily="34" charset="-122"/>
              </a:endParaRPr>
            </a:p>
          </p:txBody>
        </p:sp>
      </p:grpSp>
      <p:sp>
        <p:nvSpPr>
          <p:cNvPr id="63" name="矩形 62"/>
          <p:cNvSpPr/>
          <p:nvPr/>
        </p:nvSpPr>
        <p:spPr>
          <a:xfrm>
            <a:off x="2211953" y="3958547"/>
            <a:ext cx="3213945" cy="311621"/>
          </a:xfrm>
          <a:prstGeom prst="rect">
            <a:avLst/>
          </a:prstGeom>
        </p:spPr>
        <p:txBody>
          <a:bodyPr wrap="square" lIns="91436" tIns="45718" rIns="91436" bIns="45718">
            <a:spAutoFit/>
          </a:bodyPr>
          <a:lstStyle/>
          <a:p>
            <a:pPr algn="ctr"/>
            <a:r>
              <a:rPr lang="zh-CN" altLang="zh-CN" sz="1400" b="1" dirty="0">
                <a:latin typeface="微软雅黑" panose="020B0503020204020204" pitchFamily="34" charset="-122"/>
                <a:ea typeface="微软雅黑" panose="020B0503020204020204" pitchFamily="34" charset="-122"/>
              </a:rPr>
              <a:t>连续</a:t>
            </a:r>
            <a:r>
              <a:rPr lang="en-US" altLang="zh-CN" sz="1400" b="1" dirty="0">
                <a:latin typeface="微软雅黑" panose="020B0503020204020204" pitchFamily="34" charset="-122"/>
                <a:ea typeface="微软雅黑" panose="020B0503020204020204" pitchFamily="34" charset="-122"/>
              </a:rPr>
              <a:t> ARQ </a:t>
            </a:r>
            <a:r>
              <a:rPr lang="zh-CN" altLang="zh-CN" sz="1400" b="1" dirty="0">
                <a:latin typeface="微软雅黑" panose="020B0503020204020204" pitchFamily="34" charset="-122"/>
                <a:ea typeface="微软雅黑" panose="020B0503020204020204" pitchFamily="34" charset="-122"/>
              </a:rPr>
              <a:t>协议的工作原理</a:t>
            </a:r>
            <a:endParaRPr lang="zh-CN" altLang="en-US" sz="1400" b="1" dirty="0">
              <a:latin typeface="微软雅黑" panose="020B0503020204020204" pitchFamily="34" charset="-122"/>
              <a:ea typeface="微软雅黑" panose="020B0503020204020204" pitchFamily="34" charset="-122"/>
            </a:endParaRPr>
          </a:p>
        </p:txBody>
      </p:sp>
      <p:sp>
        <p:nvSpPr>
          <p:cNvPr id="64" name="云形 63"/>
          <p:cNvSpPr/>
          <p:nvPr/>
        </p:nvSpPr>
        <p:spPr>
          <a:xfrm>
            <a:off x="6026785" y="1132205"/>
            <a:ext cx="2674620" cy="1000760"/>
          </a:xfrm>
          <a:prstGeom prst="cloud">
            <a:avLst/>
          </a:prstGeom>
        </p:spPr>
        <p:style>
          <a:lnRef idx="1">
            <a:schemeClr val="accent6"/>
          </a:lnRef>
          <a:fillRef idx="2">
            <a:schemeClr val="accent6"/>
          </a:fillRef>
          <a:effectRef idx="1">
            <a:schemeClr val="accent6"/>
          </a:effectRef>
          <a:fontRef idx="minor">
            <a:schemeClr val="dk1"/>
          </a:fontRef>
        </p:style>
        <p:txBody>
          <a:bodyPr lIns="35998" tIns="45718" rIns="0" bIns="45718" rtlCol="0" anchor="ctr"/>
          <a:lstStyle/>
          <a:p>
            <a:pPr algn="ctr"/>
            <a:r>
              <a:rPr lang="zh-CN" altLang="en-US" sz="1400" b="1" dirty="0"/>
              <a:t>位于发送窗口内的</a:t>
            </a:r>
            <a:r>
              <a:rPr lang="en-US" altLang="zh-CN" sz="1400" b="1" dirty="0"/>
              <a:t>5</a:t>
            </a:r>
            <a:r>
              <a:rPr lang="zh-CN" altLang="en-US" sz="1400" b="1" dirty="0"/>
              <a:t>个分组可以连续发出去，而不需要等待对方的确认。</a:t>
            </a:r>
            <a:endParaRPr lang="zh-CN" altLang="en-US" sz="1400" b="1" dirty="0"/>
          </a:p>
        </p:txBody>
      </p:sp>
      <p:sp>
        <p:nvSpPr>
          <p:cNvPr id="65" name="Line 33"/>
          <p:cNvSpPr>
            <a:spLocks noChangeShapeType="1"/>
          </p:cNvSpPr>
          <p:nvPr/>
        </p:nvSpPr>
        <p:spPr bwMode="auto">
          <a:xfrm>
            <a:off x="3410215" y="2733099"/>
            <a:ext cx="408710" cy="0"/>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6" name="Line 33"/>
          <p:cNvSpPr>
            <a:spLocks noChangeShapeType="1"/>
          </p:cNvSpPr>
          <p:nvPr/>
        </p:nvSpPr>
        <p:spPr bwMode="auto">
          <a:xfrm>
            <a:off x="4787878" y="3495330"/>
            <a:ext cx="1379436" cy="0"/>
          </a:xfrm>
          <a:prstGeom prst="line">
            <a:avLst/>
          </a:prstGeom>
          <a:ln>
            <a:tailEnd type="triangle" w="med" len="lg"/>
          </a:ln>
        </p:spPr>
        <p:style>
          <a:lnRef idx="2">
            <a:schemeClr val="dk1"/>
          </a:lnRef>
          <a:fillRef idx="0">
            <a:schemeClr val="dk1"/>
          </a:fillRef>
          <a:effectRef idx="1">
            <a:schemeClr val="dk1"/>
          </a:effectRef>
          <a:fontRef idx="minor">
            <a:schemeClr val="tx1"/>
          </a:fontRef>
        </p:style>
        <p:txBody>
          <a:bodyPr lIns="91436" tIns="45718" rIns="91436" bIns="45718"/>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7" name="云形 66"/>
          <p:cNvSpPr/>
          <p:nvPr/>
        </p:nvSpPr>
        <p:spPr>
          <a:xfrm>
            <a:off x="5843347" y="2028499"/>
            <a:ext cx="2298529" cy="1159459"/>
          </a:xfrm>
          <a:prstGeom prst="cloud">
            <a:avLst/>
          </a:prstGeom>
        </p:spPr>
        <p:style>
          <a:lnRef idx="1">
            <a:schemeClr val="accent6"/>
          </a:lnRef>
          <a:fillRef idx="2">
            <a:schemeClr val="accent6"/>
          </a:fillRef>
          <a:effectRef idx="1">
            <a:schemeClr val="accent6"/>
          </a:effectRef>
          <a:fontRef idx="minor">
            <a:schemeClr val="dk1"/>
          </a:fontRef>
        </p:style>
        <p:txBody>
          <a:bodyPr lIns="35998" tIns="45718" rIns="0" bIns="45718" rtlCol="0" anchor="ctr"/>
          <a:lstStyle/>
          <a:p>
            <a:pPr algn="ctr"/>
            <a:r>
              <a:rPr lang="zh-CN" altLang="en-US" sz="1400" b="1" dirty="0"/>
              <a:t>分组是按照分组序号从小到大发送的。</a:t>
            </a:r>
            <a:endParaRPr lang="zh-CN" altLang="en-US" sz="1400" b="1" dirty="0"/>
          </a:p>
        </p:txBody>
      </p:sp>
      <p:sp>
        <p:nvSpPr>
          <p:cNvPr id="68" name="云形 67"/>
          <p:cNvSpPr/>
          <p:nvPr/>
        </p:nvSpPr>
        <p:spPr>
          <a:xfrm>
            <a:off x="5857908" y="2896290"/>
            <a:ext cx="2604304" cy="1385593"/>
          </a:xfrm>
          <a:prstGeom prst="cloud">
            <a:avLst/>
          </a:prstGeom>
        </p:spPr>
        <p:style>
          <a:lnRef idx="1">
            <a:schemeClr val="accent6"/>
          </a:lnRef>
          <a:fillRef idx="2">
            <a:schemeClr val="accent6"/>
          </a:fillRef>
          <a:effectRef idx="1">
            <a:schemeClr val="accent6"/>
          </a:effectRef>
          <a:fontRef idx="minor">
            <a:schemeClr val="dk1"/>
          </a:fontRef>
        </p:style>
        <p:txBody>
          <a:bodyPr lIns="35998" tIns="45718" rIns="0" bIns="45718" rtlCol="0" anchor="ctr"/>
          <a:lstStyle/>
          <a:p>
            <a:pPr algn="ctr"/>
            <a:r>
              <a:rPr lang="en-US" altLang="zh-CN" sz="1400" b="1" dirty="0"/>
              <a:t>ARQ</a:t>
            </a:r>
            <a:r>
              <a:rPr lang="zh-CN" altLang="en-US" sz="1400" b="1" dirty="0"/>
              <a:t>协议规定，发送方每收到一个确认，就把发送窗口先前移动一个</a:t>
            </a:r>
            <a:r>
              <a:rPr lang="zh-CN" altLang="en-US" sz="1400" b="1" dirty="0">
                <a:solidFill>
                  <a:srgbClr val="FF0000"/>
                </a:solidFill>
              </a:rPr>
              <a:t>分组</a:t>
            </a:r>
            <a:r>
              <a:rPr lang="zh-CN" altLang="en-US" sz="1400" b="1" dirty="0"/>
              <a:t>的位置。</a:t>
            </a:r>
            <a:endParaRPr lang="zh-CN" altLang="en-US" sz="1400" b="1"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5196" y="2983832"/>
            <a:ext cx="7960544" cy="1066800"/>
          </a:xfrm>
          <a:prstGeom prst="rect">
            <a:avLst/>
          </a:prstGeom>
          <a:ln>
            <a:solidFill>
              <a:schemeClr val="accent5">
                <a:shade val="95000"/>
                <a:satMod val="105000"/>
                <a:alpha val="29000"/>
              </a:schemeClr>
            </a:solidFill>
          </a:ln>
        </p:spPr>
        <p:style>
          <a:lnRef idx="1">
            <a:schemeClr val="accent5"/>
          </a:lnRef>
          <a:fillRef idx="2">
            <a:schemeClr val="accent5"/>
          </a:fillRef>
          <a:effectRef idx="1">
            <a:schemeClr val="accent5"/>
          </a:effectRef>
          <a:fontRef idx="minor">
            <a:schemeClr val="dk1"/>
          </a:fontRef>
        </p:style>
        <p:txBody>
          <a:bodyPr lIns="91436" tIns="45718" rIns="91436" bIns="45718" rtlCol="0" anchor="ctr"/>
          <a:lstStyle/>
          <a:p>
            <a:pPr algn="ctr"/>
            <a:endParaRPr lang="zh-CN" altLang="en-US"/>
          </a:p>
        </p:txBody>
      </p:sp>
      <p:sp>
        <p:nvSpPr>
          <p:cNvPr id="2" name="AutoShape 5"/>
          <p:cNvSpPr>
            <a:spLocks noChangeArrowheads="1"/>
          </p:cNvSpPr>
          <p:nvPr/>
        </p:nvSpPr>
        <p:spPr bwMode="auto">
          <a:xfrm>
            <a:off x="556965" y="614032"/>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3" name="Rectangle 6"/>
          <p:cNvSpPr>
            <a:spLocks noChangeArrowheads="1"/>
          </p:cNvSpPr>
          <p:nvPr/>
        </p:nvSpPr>
        <p:spPr bwMode="auto">
          <a:xfrm>
            <a:off x="3969649" y="580821"/>
            <a:ext cx="1223408"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累积确认</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Rectangle 68"/>
          <p:cNvSpPr>
            <a:spLocks noChangeArrowheads="1"/>
          </p:cNvSpPr>
          <p:nvPr/>
        </p:nvSpPr>
        <p:spPr bwMode="auto">
          <a:xfrm>
            <a:off x="556965" y="977131"/>
            <a:ext cx="8048776" cy="19389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42900" indent="-342900">
              <a:lnSpc>
                <a:spcPct val="150000"/>
              </a:lnSpc>
              <a:buClr>
                <a:srgbClr val="0070C0"/>
              </a:buClr>
              <a:buFont typeface="Wingdings" panose="05000000000000000000" pitchFamily="2" charset="2"/>
              <a:buChar char="l"/>
            </a:pPr>
            <a:r>
              <a:rPr lang="zh-CN" altLang="en-US" sz="1600" b="1" dirty="0">
                <a:latin typeface="微软雅黑" panose="020B0503020204020204" pitchFamily="34" charset="-122"/>
                <a:ea typeface="微软雅黑" panose="020B0503020204020204" pitchFamily="34" charset="-122"/>
              </a:rPr>
              <a:t>接收方一般采用</a:t>
            </a:r>
            <a:r>
              <a:rPr lang="zh-CN" altLang="en-US" sz="1600" b="1" dirty="0">
                <a:solidFill>
                  <a:srgbClr val="0000FF"/>
                </a:solidFill>
                <a:latin typeface="微软雅黑" panose="020B0503020204020204" pitchFamily="34" charset="-122"/>
                <a:ea typeface="微软雅黑" panose="020B0503020204020204" pitchFamily="34" charset="-122"/>
              </a:rPr>
              <a:t>累积确认</a:t>
            </a:r>
            <a:r>
              <a:rPr lang="zh-CN" altLang="en-US" sz="1600" b="1" dirty="0">
                <a:latin typeface="微软雅黑" panose="020B0503020204020204" pitchFamily="34" charset="-122"/>
                <a:ea typeface="微软雅黑" panose="020B0503020204020204" pitchFamily="34" charset="-122"/>
              </a:rPr>
              <a:t>的方式。即不必对收到的分组逐个发送确认，而是</a:t>
            </a:r>
            <a:r>
              <a:rPr lang="zh-CN" altLang="en-US" sz="1600" b="1" dirty="0">
                <a:solidFill>
                  <a:srgbClr val="0000FF"/>
                </a:solidFill>
                <a:latin typeface="微软雅黑" panose="020B0503020204020204" pitchFamily="34" charset="-122"/>
                <a:ea typeface="微软雅黑" panose="020B0503020204020204" pitchFamily="34" charset="-122"/>
              </a:rPr>
              <a:t>对按序到达的最后一个分组发送确认</a:t>
            </a:r>
            <a:r>
              <a:rPr lang="zh-CN" altLang="en-US" sz="1600" b="1" dirty="0">
                <a:latin typeface="微软雅黑" panose="020B0503020204020204" pitchFamily="34" charset="-122"/>
                <a:ea typeface="微软雅黑" panose="020B0503020204020204" pitchFamily="34" charset="-122"/>
              </a:rPr>
              <a:t>，这样就表示：</a:t>
            </a:r>
            <a:r>
              <a:rPr lang="zh-CN" altLang="en-US" sz="1600" b="1" dirty="0">
                <a:solidFill>
                  <a:srgbClr val="0000FF"/>
                </a:solidFill>
                <a:latin typeface="微软雅黑" panose="020B0503020204020204" pitchFamily="34" charset="-122"/>
                <a:ea typeface="微软雅黑" panose="020B0503020204020204" pitchFamily="34" charset="-122"/>
              </a:rPr>
              <a:t>到这个分组为止的所有分组都已正确收到了。</a:t>
            </a:r>
            <a:endParaRPr lang="zh-CN" altLang="en-US" sz="1600" b="1" dirty="0">
              <a:solidFill>
                <a:srgbClr val="0000FF"/>
              </a:solidFill>
              <a:latin typeface="微软雅黑" panose="020B0503020204020204" pitchFamily="34" charset="-122"/>
              <a:ea typeface="微软雅黑" panose="020B0503020204020204" pitchFamily="34" charset="-122"/>
            </a:endParaRPr>
          </a:p>
          <a:p>
            <a:pPr marL="342900" indent="-342900">
              <a:lnSpc>
                <a:spcPct val="150000"/>
              </a:lnSpc>
              <a:buClr>
                <a:srgbClr val="0070C0"/>
              </a:buClr>
              <a:buFont typeface="Wingdings" panose="05000000000000000000" pitchFamily="2" charset="2"/>
              <a:buChar char="l"/>
            </a:pPr>
            <a:r>
              <a:rPr lang="zh-CN" altLang="en-US" sz="1600" b="1" dirty="0">
                <a:solidFill>
                  <a:srgbClr val="0000FF"/>
                </a:solidFill>
                <a:latin typeface="微软雅黑" panose="020B0503020204020204" pitchFamily="34" charset="-122"/>
                <a:ea typeface="微软雅黑" panose="020B0503020204020204" pitchFamily="34" charset="-122"/>
              </a:rPr>
              <a:t>优点</a:t>
            </a:r>
            <a:r>
              <a:rPr lang="zh-CN" altLang="en-US" sz="1600" b="1" dirty="0">
                <a:latin typeface="微软雅黑" panose="020B0503020204020204" pitchFamily="34" charset="-122"/>
                <a:ea typeface="微软雅黑" panose="020B0503020204020204" pitchFamily="34" charset="-122"/>
              </a:rPr>
              <a:t>：</a:t>
            </a:r>
            <a:r>
              <a:rPr lang="zh-CN" altLang="en-US" sz="1600" b="1" dirty="0">
                <a:solidFill>
                  <a:srgbClr val="FF0000"/>
                </a:solidFill>
                <a:latin typeface="微软雅黑" panose="020B0503020204020204" pitchFamily="34" charset="-122"/>
                <a:ea typeface="微软雅黑" panose="020B0503020204020204" pitchFamily="34" charset="-122"/>
              </a:rPr>
              <a:t>容易实现</a:t>
            </a:r>
            <a:r>
              <a:rPr lang="zh-CN" altLang="en-US"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p>
            <a:pPr marL="342900" indent="-342900">
              <a:lnSpc>
                <a:spcPct val="150000"/>
              </a:lnSpc>
              <a:buClr>
                <a:srgbClr val="0070C0"/>
              </a:buClr>
              <a:buFont typeface="Wingdings" panose="05000000000000000000" pitchFamily="2" charset="2"/>
              <a:buChar char="l"/>
            </a:pPr>
            <a:r>
              <a:rPr lang="zh-CN" altLang="en-US" sz="1600" b="1" dirty="0">
                <a:solidFill>
                  <a:srgbClr val="0000FF"/>
                </a:solidFill>
                <a:latin typeface="微软雅黑" panose="020B0503020204020204" pitchFamily="34" charset="-122"/>
                <a:ea typeface="微软雅黑" panose="020B0503020204020204" pitchFamily="34" charset="-122"/>
              </a:rPr>
              <a:t>缺点</a:t>
            </a:r>
            <a:r>
              <a:rPr lang="zh-CN" altLang="en-US" sz="1600" b="1" dirty="0">
                <a:latin typeface="微软雅黑" panose="020B0503020204020204" pitchFamily="34" charset="-122"/>
                <a:ea typeface="微软雅黑" panose="020B0503020204020204" pitchFamily="34" charset="-122"/>
              </a:rPr>
              <a:t>：</a:t>
            </a:r>
            <a:r>
              <a:rPr lang="zh-CN" altLang="en-US" sz="1600" b="1" dirty="0">
                <a:solidFill>
                  <a:srgbClr val="FF0000"/>
                </a:solidFill>
                <a:latin typeface="微软雅黑" panose="020B0503020204020204" pitchFamily="34" charset="-122"/>
                <a:ea typeface="微软雅黑" panose="020B0503020204020204" pitchFamily="34" charset="-122"/>
              </a:rPr>
              <a:t>不能向发送方反映出接收方已经正确收到的所有分组的信息。</a:t>
            </a:r>
            <a:endParaRPr lang="zh-CN" altLang="en-US" sz="1600" b="1" dirty="0">
              <a:solidFill>
                <a:srgbClr val="FF0000"/>
              </a:solidFill>
              <a:latin typeface="微软雅黑" panose="020B0503020204020204" pitchFamily="34" charset="-122"/>
              <a:ea typeface="微软雅黑" panose="020B0503020204020204" pitchFamily="34" charset="-122"/>
            </a:endParaRPr>
          </a:p>
        </p:txBody>
      </p:sp>
      <p:sp>
        <p:nvSpPr>
          <p:cNvPr id="5" name="Rectangle 68"/>
          <p:cNvSpPr>
            <a:spLocks noChangeArrowheads="1"/>
          </p:cNvSpPr>
          <p:nvPr/>
        </p:nvSpPr>
        <p:spPr bwMode="auto">
          <a:xfrm>
            <a:off x="645195" y="2911794"/>
            <a:ext cx="8048776" cy="1569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a:lnSpc>
                <a:spcPct val="150000"/>
              </a:lnSpc>
              <a:buClr>
                <a:srgbClr val="0070C0"/>
              </a:buClr>
            </a:pPr>
            <a:r>
              <a:rPr lang="zh-CN" altLang="en-US" sz="1600" b="1" dirty="0">
                <a:latin typeface="微软雅黑" panose="020B0503020204020204" pitchFamily="34" charset="-122"/>
                <a:ea typeface="微软雅黑" panose="020B0503020204020204" pitchFamily="34" charset="-122"/>
              </a:rPr>
              <a:t>例：如果发送方发送了前 </a:t>
            </a:r>
            <a:r>
              <a:rPr lang="en-US" altLang="zh-CN" sz="1600" b="1" dirty="0">
                <a:latin typeface="微软雅黑" panose="020B0503020204020204" pitchFamily="34" charset="-122"/>
                <a:ea typeface="微软雅黑" panose="020B0503020204020204" pitchFamily="34" charset="-122"/>
              </a:rPr>
              <a:t>5 </a:t>
            </a:r>
            <a:r>
              <a:rPr lang="zh-CN" altLang="en-US" sz="1600" b="1" dirty="0">
                <a:latin typeface="微软雅黑" panose="020B0503020204020204" pitchFamily="34" charset="-122"/>
                <a:ea typeface="微软雅黑" panose="020B0503020204020204" pitchFamily="34" charset="-122"/>
              </a:rPr>
              <a:t>个分组，而中间的第 </a:t>
            </a:r>
            <a:r>
              <a:rPr lang="en-US" altLang="zh-CN" sz="1600" b="1" dirty="0">
                <a:latin typeface="微软雅黑" panose="020B0503020204020204" pitchFamily="34" charset="-122"/>
                <a:ea typeface="微软雅黑" panose="020B0503020204020204" pitchFamily="34" charset="-122"/>
              </a:rPr>
              <a:t>3 </a:t>
            </a:r>
            <a:r>
              <a:rPr lang="zh-CN" altLang="en-US" sz="1600" b="1" dirty="0">
                <a:latin typeface="微软雅黑" panose="020B0503020204020204" pitchFamily="34" charset="-122"/>
                <a:ea typeface="微软雅黑" panose="020B0503020204020204" pitchFamily="34" charset="-122"/>
              </a:rPr>
              <a:t>个分组丢失了。这时接收方只能对前两个分组发出确认。发送方无法知道后面三个分组的下落，而</a:t>
            </a:r>
            <a:r>
              <a:rPr lang="zh-CN" altLang="en-US" sz="1600" b="1" dirty="0">
                <a:solidFill>
                  <a:srgbClr val="0000FF"/>
                </a:solidFill>
                <a:latin typeface="微软雅黑" panose="020B0503020204020204" pitchFamily="34" charset="-122"/>
                <a:ea typeface="微软雅黑" panose="020B0503020204020204" pitchFamily="34" charset="-122"/>
              </a:rPr>
              <a:t>只好把后面的三个分组都再重传一次</a:t>
            </a:r>
            <a:r>
              <a:rPr lang="zh-CN" altLang="en-US"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p>
            <a:pPr marL="342900" indent="-342900">
              <a:lnSpc>
                <a:spcPct val="150000"/>
              </a:lnSpc>
              <a:buClr>
                <a:srgbClr val="0070C0"/>
              </a:buClr>
              <a:buFont typeface="Wingdings" panose="05000000000000000000" pitchFamily="2" charset="2"/>
              <a:buChar char="l"/>
            </a:pPr>
            <a:r>
              <a:rPr lang="zh-CN" altLang="en-US" sz="1600" b="1" dirty="0">
                <a:latin typeface="微软雅黑" panose="020B0503020204020204" pitchFamily="34" charset="-122"/>
                <a:ea typeface="微软雅黑" panose="020B0503020204020204" pitchFamily="34" charset="-122"/>
              </a:rPr>
              <a:t>这就叫做 </a:t>
            </a:r>
            <a:r>
              <a:rPr lang="en-US" altLang="zh-CN" sz="1600" b="1" dirty="0">
                <a:latin typeface="微软雅黑" panose="020B0503020204020204" pitchFamily="34" charset="-122"/>
                <a:ea typeface="微软雅黑" panose="020B0503020204020204" pitchFamily="34" charset="-122"/>
              </a:rPr>
              <a:t>Go-back-N</a:t>
            </a:r>
            <a:r>
              <a:rPr lang="zh-CN" altLang="en-US" sz="1600" b="1" dirty="0">
                <a:latin typeface="微软雅黑" panose="020B0503020204020204" pitchFamily="34" charset="-122"/>
                <a:ea typeface="微软雅黑" panose="020B0503020204020204" pitchFamily="34" charset="-122"/>
              </a:rPr>
              <a:t>（</a:t>
            </a:r>
            <a:r>
              <a:rPr lang="zh-CN" altLang="en-US" sz="1600" b="1" dirty="0">
                <a:solidFill>
                  <a:srgbClr val="0000FF"/>
                </a:solidFill>
                <a:latin typeface="微软雅黑" panose="020B0503020204020204" pitchFamily="34" charset="-122"/>
                <a:ea typeface="微软雅黑" panose="020B0503020204020204" pitchFamily="34" charset="-122"/>
              </a:rPr>
              <a:t>回退 </a:t>
            </a:r>
            <a:r>
              <a:rPr lang="en-US" altLang="zh-CN" sz="1600" b="1" dirty="0">
                <a:solidFill>
                  <a:srgbClr val="0000FF"/>
                </a:solidFill>
                <a:latin typeface="微软雅黑" panose="020B0503020204020204" pitchFamily="34" charset="-122"/>
                <a:ea typeface="微软雅黑" panose="020B0503020204020204" pitchFamily="34" charset="-122"/>
              </a:rPr>
              <a:t>N</a:t>
            </a:r>
            <a:r>
              <a:rPr lang="zh-CN" altLang="en-US" sz="1600" b="1" dirty="0">
                <a:latin typeface="微软雅黑" panose="020B0503020204020204" pitchFamily="34" charset="-122"/>
                <a:ea typeface="微软雅黑" panose="020B0503020204020204" pitchFamily="34" charset="-122"/>
              </a:rPr>
              <a:t>），</a:t>
            </a:r>
            <a:r>
              <a:rPr lang="zh-CN" altLang="en-US" sz="1600" b="1" dirty="0">
                <a:solidFill>
                  <a:srgbClr val="0000FF"/>
                </a:solidFill>
                <a:latin typeface="微软雅黑" panose="020B0503020204020204" pitchFamily="34" charset="-122"/>
                <a:ea typeface="微软雅黑" panose="020B0503020204020204" pitchFamily="34" charset="-122"/>
              </a:rPr>
              <a:t>表示需要再退回来重传已发送过的 </a:t>
            </a:r>
            <a:r>
              <a:rPr lang="en-US" altLang="zh-CN" sz="1600" b="1" dirty="0">
                <a:solidFill>
                  <a:srgbClr val="0000FF"/>
                </a:solidFill>
                <a:latin typeface="微软雅黑" panose="020B0503020204020204" pitchFamily="34" charset="-122"/>
                <a:ea typeface="微软雅黑" panose="020B0503020204020204" pitchFamily="34" charset="-122"/>
              </a:rPr>
              <a:t>N </a:t>
            </a:r>
            <a:r>
              <a:rPr lang="zh-CN" altLang="en-US" sz="1600" b="1" dirty="0">
                <a:solidFill>
                  <a:srgbClr val="0000FF"/>
                </a:solidFill>
                <a:latin typeface="微软雅黑" panose="020B0503020204020204" pitchFamily="34" charset="-122"/>
                <a:ea typeface="微软雅黑" panose="020B0503020204020204" pitchFamily="34" charset="-122"/>
              </a:rPr>
              <a:t>个分组</a:t>
            </a:r>
            <a:r>
              <a:rPr lang="zh-CN" altLang="en-US"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圆角矩形 105"/>
          <p:cNvSpPr/>
          <p:nvPr/>
        </p:nvSpPr>
        <p:spPr>
          <a:xfrm>
            <a:off x="556965" y="1189758"/>
            <a:ext cx="8048776" cy="315467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solidFill>
                <a:prstClr val="white"/>
              </a:solidFill>
            </a:endParaRPr>
          </a:p>
        </p:txBody>
      </p:sp>
      <p:sp>
        <p:nvSpPr>
          <p:cNvPr id="64" name="AutoShape 5"/>
          <p:cNvSpPr>
            <a:spLocks noChangeArrowheads="1"/>
          </p:cNvSpPr>
          <p:nvPr/>
        </p:nvSpPr>
        <p:spPr bwMode="auto">
          <a:xfrm>
            <a:off x="556965" y="719218"/>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solidFill>
                <a:prstClr val="black"/>
              </a:solidFill>
            </a:endParaRPr>
          </a:p>
        </p:txBody>
      </p:sp>
      <p:sp>
        <p:nvSpPr>
          <p:cNvPr id="65" name="Rectangle 6"/>
          <p:cNvSpPr>
            <a:spLocks noChangeArrowheads="1"/>
          </p:cNvSpPr>
          <p:nvPr/>
        </p:nvSpPr>
        <p:spPr bwMode="auto">
          <a:xfrm>
            <a:off x="3969649" y="686007"/>
            <a:ext cx="1223408"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prstClr val="white"/>
                </a:solidFill>
                <a:latin typeface="微软雅黑" panose="020B0503020204020204" pitchFamily="34" charset="-122"/>
                <a:ea typeface="微软雅黑" panose="020B0503020204020204" pitchFamily="34" charset="-122"/>
              </a:rPr>
              <a:t>累积确认</a:t>
            </a:r>
            <a:endParaRPr lang="zh-CN" altLang="en-US" sz="2000" b="1" dirty="0">
              <a:solidFill>
                <a:prstClr val="white"/>
              </a:solidFill>
              <a:latin typeface="微软雅黑" panose="020B0503020204020204" pitchFamily="34" charset="-122"/>
              <a:ea typeface="微软雅黑" panose="020B0503020204020204" pitchFamily="34" charset="-122"/>
            </a:endParaRPr>
          </a:p>
        </p:txBody>
      </p:sp>
      <p:sp>
        <p:nvSpPr>
          <p:cNvPr id="6" name="Text Box 7"/>
          <p:cNvSpPr txBox="1">
            <a:spLocks noChangeArrowheads="1"/>
          </p:cNvSpPr>
          <p:nvPr/>
        </p:nvSpPr>
        <p:spPr bwMode="auto">
          <a:xfrm>
            <a:off x="4649016" y="2440574"/>
            <a:ext cx="79220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200" b="1" dirty="0">
                <a:solidFill>
                  <a:srgbClr val="0000FF"/>
                </a:solidFill>
                <a:latin typeface="微软雅黑" panose="020B0503020204020204" pitchFamily="34" charset="-122"/>
                <a:ea typeface="微软雅黑" panose="020B0503020204020204" pitchFamily="34" charset="-122"/>
              </a:rPr>
              <a:t>M3 </a:t>
            </a:r>
            <a:r>
              <a:rPr lang="zh-CN" altLang="en-US" sz="1200" b="1" dirty="0">
                <a:solidFill>
                  <a:srgbClr val="0000FF"/>
                </a:solidFill>
                <a:latin typeface="微软雅黑" panose="020B0503020204020204" pitchFamily="34" charset="-122"/>
                <a:ea typeface="微软雅黑" panose="020B0503020204020204" pitchFamily="34" charset="-122"/>
              </a:rPr>
              <a:t>正确</a:t>
            </a:r>
            <a:endParaRPr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7" name="Text Box 8"/>
          <p:cNvSpPr txBox="1">
            <a:spLocks noChangeArrowheads="1"/>
          </p:cNvSpPr>
          <p:nvPr/>
        </p:nvSpPr>
        <p:spPr bwMode="auto">
          <a:xfrm>
            <a:off x="4649016" y="2686748"/>
            <a:ext cx="79220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200" b="1" dirty="0">
                <a:solidFill>
                  <a:srgbClr val="0000FF"/>
                </a:solidFill>
                <a:latin typeface="微软雅黑" panose="020B0503020204020204" pitchFamily="34" charset="-122"/>
                <a:ea typeface="微软雅黑" panose="020B0503020204020204" pitchFamily="34" charset="-122"/>
              </a:rPr>
              <a:t>M4 </a:t>
            </a:r>
            <a:r>
              <a:rPr lang="zh-CN" altLang="en-US" sz="1200" b="1" dirty="0">
                <a:solidFill>
                  <a:srgbClr val="0000FF"/>
                </a:solidFill>
                <a:latin typeface="微软雅黑" panose="020B0503020204020204" pitchFamily="34" charset="-122"/>
                <a:ea typeface="微软雅黑" panose="020B0503020204020204" pitchFamily="34" charset="-122"/>
              </a:rPr>
              <a:t>正确</a:t>
            </a:r>
            <a:endParaRPr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8" name="Text Box 9"/>
          <p:cNvSpPr txBox="1">
            <a:spLocks noChangeArrowheads="1"/>
          </p:cNvSpPr>
          <p:nvPr/>
        </p:nvSpPr>
        <p:spPr bwMode="auto">
          <a:xfrm>
            <a:off x="4649016" y="2939465"/>
            <a:ext cx="79220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200" b="1" dirty="0">
                <a:solidFill>
                  <a:srgbClr val="0000FF"/>
                </a:solidFill>
                <a:latin typeface="微软雅黑" panose="020B0503020204020204" pitchFamily="34" charset="-122"/>
                <a:ea typeface="微软雅黑" panose="020B0503020204020204" pitchFamily="34" charset="-122"/>
              </a:rPr>
              <a:t>M5 </a:t>
            </a:r>
            <a:r>
              <a:rPr lang="zh-CN" altLang="en-US" sz="1200" b="1" dirty="0">
                <a:solidFill>
                  <a:srgbClr val="0000FF"/>
                </a:solidFill>
                <a:latin typeface="微软雅黑" panose="020B0503020204020204" pitchFamily="34" charset="-122"/>
                <a:ea typeface="微软雅黑" panose="020B0503020204020204" pitchFamily="34" charset="-122"/>
              </a:rPr>
              <a:t>正确</a:t>
            </a:r>
            <a:endParaRPr lang="zh-CN" altLang="en-US" sz="1200" b="1" dirty="0">
              <a:solidFill>
                <a:srgbClr val="0000FF"/>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211429" y="1464591"/>
            <a:ext cx="3358863" cy="320244"/>
            <a:chOff x="1211428" y="1464591"/>
            <a:chExt cx="3358863" cy="320244"/>
          </a:xfrm>
        </p:grpSpPr>
        <p:sp>
          <p:nvSpPr>
            <p:cNvPr id="13" name="Line 14"/>
            <p:cNvSpPr>
              <a:spLocks noChangeShapeType="1"/>
            </p:cNvSpPr>
            <p:nvPr/>
          </p:nvSpPr>
          <p:spPr bwMode="auto">
            <a:xfrm>
              <a:off x="1211428" y="1464591"/>
              <a:ext cx="3358863" cy="320244"/>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prstClr val="black"/>
                </a:solidFill>
                <a:latin typeface="微软雅黑" panose="020B0503020204020204" pitchFamily="34" charset="-122"/>
                <a:ea typeface="微软雅黑" panose="020B0503020204020204" pitchFamily="34" charset="-122"/>
              </a:endParaRPr>
            </a:p>
          </p:txBody>
        </p:sp>
        <p:grpSp>
          <p:nvGrpSpPr>
            <p:cNvPr id="14" name="Group 15"/>
            <p:cNvGrpSpPr/>
            <p:nvPr/>
          </p:nvGrpSpPr>
          <p:grpSpPr bwMode="auto">
            <a:xfrm rot="344460">
              <a:off x="1533819" y="1464591"/>
              <a:ext cx="1357040" cy="191711"/>
              <a:chOff x="3024" y="1776"/>
              <a:chExt cx="1008" cy="144"/>
            </a:xfrm>
          </p:grpSpPr>
          <p:sp>
            <p:nvSpPr>
              <p:cNvPr id="96" name="Rectangle 16"/>
              <p:cNvSpPr>
                <a:spLocks noChangeArrowheads="1"/>
              </p:cNvSpPr>
              <p:nvPr/>
            </p:nvSpPr>
            <p:spPr bwMode="auto">
              <a:xfrm>
                <a:off x="3024" y="1776"/>
                <a:ext cx="864" cy="144"/>
              </a:xfrm>
              <a:prstGeom prst="rect">
                <a:avLst/>
              </a:prstGeom>
              <a:solidFill>
                <a:srgbClr val="66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prstClr val="black"/>
                    </a:solidFill>
                    <a:latin typeface="微软雅黑" panose="020B0503020204020204" pitchFamily="34" charset="-122"/>
                    <a:ea typeface="微软雅黑" panose="020B0503020204020204" pitchFamily="34" charset="-122"/>
                  </a:rPr>
                  <a:t>M0</a:t>
                </a:r>
                <a:endParaRPr lang="en-US" altLang="zh-CN" sz="1200" b="1" dirty="0">
                  <a:solidFill>
                    <a:prstClr val="black"/>
                  </a:solidFill>
                  <a:latin typeface="微软雅黑" panose="020B0503020204020204" pitchFamily="34" charset="-122"/>
                  <a:ea typeface="微软雅黑" panose="020B0503020204020204" pitchFamily="34" charset="-122"/>
                </a:endParaRPr>
              </a:p>
            </p:txBody>
          </p:sp>
          <p:sp>
            <p:nvSpPr>
              <p:cNvPr id="97" name="AutoShape 17"/>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ln>
              <a:effectLst/>
            </p:spPr>
            <p:txBody>
              <a:bodyPr wrap="none" anchor="ctr"/>
              <a:lstStyle/>
              <a:p>
                <a:endParaRPr lang="zh-CN" altLang="en-US" sz="1100" b="1">
                  <a:solidFill>
                    <a:prstClr val="black"/>
                  </a:solidFill>
                  <a:latin typeface="微软雅黑" panose="020B0503020204020204" pitchFamily="34" charset="-122"/>
                  <a:ea typeface="微软雅黑" panose="020B0503020204020204" pitchFamily="34" charset="-122"/>
                </a:endParaRPr>
              </a:p>
            </p:txBody>
          </p:sp>
        </p:grpSp>
      </p:grpSp>
      <p:grpSp>
        <p:nvGrpSpPr>
          <p:cNvPr id="4" name="组合 3"/>
          <p:cNvGrpSpPr/>
          <p:nvPr/>
        </p:nvGrpSpPr>
        <p:grpSpPr>
          <a:xfrm>
            <a:off x="1211429" y="1720568"/>
            <a:ext cx="3358863" cy="320244"/>
            <a:chOff x="1211428" y="1720568"/>
            <a:chExt cx="3358863" cy="320244"/>
          </a:xfrm>
        </p:grpSpPr>
        <p:sp>
          <p:nvSpPr>
            <p:cNvPr id="16" name="Line 19"/>
            <p:cNvSpPr>
              <a:spLocks noChangeShapeType="1"/>
            </p:cNvSpPr>
            <p:nvPr/>
          </p:nvSpPr>
          <p:spPr bwMode="auto">
            <a:xfrm>
              <a:off x="1211428" y="1720568"/>
              <a:ext cx="3358863" cy="320244"/>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prstClr val="black"/>
                </a:solidFill>
                <a:latin typeface="微软雅黑" panose="020B0503020204020204" pitchFamily="34" charset="-122"/>
                <a:ea typeface="微软雅黑" panose="020B0503020204020204" pitchFamily="34" charset="-122"/>
              </a:endParaRPr>
            </a:p>
          </p:txBody>
        </p:sp>
        <p:grpSp>
          <p:nvGrpSpPr>
            <p:cNvPr id="17" name="Group 20"/>
            <p:cNvGrpSpPr/>
            <p:nvPr/>
          </p:nvGrpSpPr>
          <p:grpSpPr bwMode="auto">
            <a:xfrm rot="344460">
              <a:off x="1533819" y="1720568"/>
              <a:ext cx="1357040" cy="191711"/>
              <a:chOff x="3024" y="1776"/>
              <a:chExt cx="1008" cy="144"/>
            </a:xfrm>
          </p:grpSpPr>
          <p:sp>
            <p:nvSpPr>
              <p:cNvPr id="94" name="Rectangle 21"/>
              <p:cNvSpPr>
                <a:spLocks noChangeArrowheads="1"/>
              </p:cNvSpPr>
              <p:nvPr/>
            </p:nvSpPr>
            <p:spPr bwMode="auto">
              <a:xfrm>
                <a:off x="3024" y="1776"/>
                <a:ext cx="864" cy="144"/>
              </a:xfrm>
              <a:prstGeom prst="rect">
                <a:avLst/>
              </a:prstGeom>
              <a:solidFill>
                <a:srgbClr val="66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prstClr val="black"/>
                    </a:solidFill>
                    <a:latin typeface="微软雅黑" panose="020B0503020204020204" pitchFamily="34" charset="-122"/>
                    <a:ea typeface="微软雅黑" panose="020B0503020204020204" pitchFamily="34" charset="-122"/>
                  </a:rPr>
                  <a:t>M1</a:t>
                </a:r>
                <a:endParaRPr lang="en-US" altLang="zh-CN" sz="1200" b="1" dirty="0">
                  <a:solidFill>
                    <a:prstClr val="black"/>
                  </a:solidFill>
                  <a:latin typeface="微软雅黑" panose="020B0503020204020204" pitchFamily="34" charset="-122"/>
                  <a:ea typeface="微软雅黑" panose="020B0503020204020204" pitchFamily="34" charset="-122"/>
                </a:endParaRPr>
              </a:p>
            </p:txBody>
          </p:sp>
          <p:sp>
            <p:nvSpPr>
              <p:cNvPr id="95" name="AutoShape 22"/>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ln>
              <a:effectLst/>
            </p:spPr>
            <p:txBody>
              <a:bodyPr wrap="none" anchor="ctr"/>
              <a:lstStyle/>
              <a:p>
                <a:endParaRPr lang="zh-CN" altLang="en-US" sz="1100" b="1">
                  <a:solidFill>
                    <a:prstClr val="black"/>
                  </a:solidFill>
                  <a:latin typeface="微软雅黑" panose="020B0503020204020204" pitchFamily="34" charset="-122"/>
                  <a:ea typeface="微软雅黑" panose="020B0503020204020204" pitchFamily="34" charset="-122"/>
                </a:endParaRPr>
              </a:p>
            </p:txBody>
          </p:sp>
        </p:grpSp>
      </p:grpSp>
      <p:grpSp>
        <p:nvGrpSpPr>
          <p:cNvPr id="100" name="组合 99"/>
          <p:cNvGrpSpPr/>
          <p:nvPr/>
        </p:nvGrpSpPr>
        <p:grpSpPr>
          <a:xfrm>
            <a:off x="1211429" y="2487410"/>
            <a:ext cx="3358863" cy="320244"/>
            <a:chOff x="1211428" y="2487410"/>
            <a:chExt cx="3358863" cy="320244"/>
          </a:xfrm>
        </p:grpSpPr>
        <p:sp>
          <p:nvSpPr>
            <p:cNvPr id="22" name="Line 31"/>
            <p:cNvSpPr>
              <a:spLocks noChangeShapeType="1"/>
            </p:cNvSpPr>
            <p:nvPr/>
          </p:nvSpPr>
          <p:spPr bwMode="auto">
            <a:xfrm>
              <a:off x="1211428" y="2487410"/>
              <a:ext cx="3358863" cy="320244"/>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prstClr val="black"/>
                </a:solidFill>
                <a:latin typeface="微软雅黑" panose="020B0503020204020204" pitchFamily="34" charset="-122"/>
                <a:ea typeface="微软雅黑" panose="020B0503020204020204" pitchFamily="34" charset="-122"/>
              </a:endParaRPr>
            </a:p>
          </p:txBody>
        </p:sp>
        <p:grpSp>
          <p:nvGrpSpPr>
            <p:cNvPr id="23" name="Group 32"/>
            <p:cNvGrpSpPr/>
            <p:nvPr/>
          </p:nvGrpSpPr>
          <p:grpSpPr bwMode="auto">
            <a:xfrm rot="344460">
              <a:off x="1533819" y="2487410"/>
              <a:ext cx="1357040" cy="191711"/>
              <a:chOff x="3024" y="1776"/>
              <a:chExt cx="1008" cy="144"/>
            </a:xfrm>
            <a:solidFill>
              <a:srgbClr val="FFFF99"/>
            </a:solidFill>
          </p:grpSpPr>
          <p:sp>
            <p:nvSpPr>
              <p:cNvPr id="88" name="Rectangle 33"/>
              <p:cNvSpPr>
                <a:spLocks noChangeArrowheads="1"/>
              </p:cNvSpPr>
              <p:nvPr/>
            </p:nvSpPr>
            <p:spPr bwMode="auto">
              <a:xfrm>
                <a:off x="3024" y="1776"/>
                <a:ext cx="864" cy="144"/>
              </a:xfrm>
              <a:prstGeom prst="rect">
                <a:avLst/>
              </a:prstGeom>
              <a:solidFill>
                <a:srgbClr val="66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prstClr val="black"/>
                    </a:solidFill>
                    <a:latin typeface="微软雅黑" panose="020B0503020204020204" pitchFamily="34" charset="-122"/>
                    <a:ea typeface="微软雅黑" panose="020B0503020204020204" pitchFamily="34" charset="-122"/>
                  </a:rPr>
                  <a:t>M4</a:t>
                </a:r>
                <a:endParaRPr lang="en-US" altLang="zh-CN" sz="1200" b="1" dirty="0">
                  <a:solidFill>
                    <a:prstClr val="black"/>
                  </a:solidFill>
                  <a:latin typeface="微软雅黑" panose="020B0503020204020204" pitchFamily="34" charset="-122"/>
                  <a:ea typeface="微软雅黑" panose="020B0503020204020204" pitchFamily="34" charset="-122"/>
                </a:endParaRPr>
              </a:p>
            </p:txBody>
          </p:sp>
          <p:sp>
            <p:nvSpPr>
              <p:cNvPr id="89" name="AutoShape 34"/>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ln>
              <a:effectLst/>
            </p:spPr>
            <p:txBody>
              <a:bodyPr wrap="none" anchor="ctr"/>
              <a:lstStyle/>
              <a:p>
                <a:endParaRPr lang="zh-CN" altLang="en-US" sz="1100" b="1">
                  <a:solidFill>
                    <a:prstClr val="black"/>
                  </a:solidFill>
                  <a:latin typeface="微软雅黑" panose="020B0503020204020204" pitchFamily="34" charset="-122"/>
                  <a:ea typeface="微软雅黑" panose="020B0503020204020204" pitchFamily="34" charset="-122"/>
                </a:endParaRPr>
              </a:p>
            </p:txBody>
          </p:sp>
        </p:grpSp>
      </p:grpSp>
      <p:grpSp>
        <p:nvGrpSpPr>
          <p:cNvPr id="101" name="组合 100"/>
          <p:cNvGrpSpPr/>
          <p:nvPr/>
        </p:nvGrpSpPr>
        <p:grpSpPr>
          <a:xfrm>
            <a:off x="1211429" y="2743388"/>
            <a:ext cx="3358863" cy="320244"/>
            <a:chOff x="1211428" y="2743388"/>
            <a:chExt cx="3358863" cy="320244"/>
          </a:xfrm>
        </p:grpSpPr>
        <p:sp>
          <p:nvSpPr>
            <p:cNvPr id="24" name="Line 35"/>
            <p:cNvSpPr>
              <a:spLocks noChangeShapeType="1"/>
            </p:cNvSpPr>
            <p:nvPr/>
          </p:nvSpPr>
          <p:spPr bwMode="auto">
            <a:xfrm>
              <a:off x="1211428" y="2743388"/>
              <a:ext cx="3358863" cy="320244"/>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prstClr val="black"/>
                </a:solidFill>
                <a:latin typeface="微软雅黑" panose="020B0503020204020204" pitchFamily="34" charset="-122"/>
                <a:ea typeface="微软雅黑" panose="020B0503020204020204" pitchFamily="34" charset="-122"/>
              </a:endParaRPr>
            </a:p>
          </p:txBody>
        </p:sp>
        <p:grpSp>
          <p:nvGrpSpPr>
            <p:cNvPr id="25" name="Group 36"/>
            <p:cNvGrpSpPr/>
            <p:nvPr/>
          </p:nvGrpSpPr>
          <p:grpSpPr bwMode="auto">
            <a:xfrm rot="344460">
              <a:off x="1533819" y="2743388"/>
              <a:ext cx="1357040" cy="191711"/>
              <a:chOff x="3024" y="1776"/>
              <a:chExt cx="1008" cy="144"/>
            </a:xfrm>
            <a:solidFill>
              <a:srgbClr val="FFFF99"/>
            </a:solidFill>
          </p:grpSpPr>
          <p:sp>
            <p:nvSpPr>
              <p:cNvPr id="86" name="Rectangle 37"/>
              <p:cNvSpPr>
                <a:spLocks noChangeArrowheads="1"/>
              </p:cNvSpPr>
              <p:nvPr/>
            </p:nvSpPr>
            <p:spPr bwMode="auto">
              <a:xfrm>
                <a:off x="3024" y="1776"/>
                <a:ext cx="864" cy="144"/>
              </a:xfrm>
              <a:prstGeom prst="rect">
                <a:avLst/>
              </a:prstGeom>
              <a:solidFill>
                <a:srgbClr val="66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prstClr val="black"/>
                    </a:solidFill>
                    <a:latin typeface="微软雅黑" panose="020B0503020204020204" pitchFamily="34" charset="-122"/>
                    <a:ea typeface="微软雅黑" panose="020B0503020204020204" pitchFamily="34" charset="-122"/>
                  </a:rPr>
                  <a:t>M5</a:t>
                </a:r>
                <a:endParaRPr lang="en-US" altLang="zh-CN" sz="1200" b="1" dirty="0">
                  <a:solidFill>
                    <a:prstClr val="black"/>
                  </a:solidFill>
                  <a:latin typeface="微软雅黑" panose="020B0503020204020204" pitchFamily="34" charset="-122"/>
                  <a:ea typeface="微软雅黑" panose="020B0503020204020204" pitchFamily="34" charset="-122"/>
                </a:endParaRPr>
              </a:p>
            </p:txBody>
          </p:sp>
          <p:sp>
            <p:nvSpPr>
              <p:cNvPr id="87" name="AutoShape 38"/>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ln>
              <a:effectLst/>
            </p:spPr>
            <p:txBody>
              <a:bodyPr wrap="none" anchor="ctr"/>
              <a:lstStyle/>
              <a:p>
                <a:endParaRPr lang="zh-CN" altLang="en-US" sz="1100" b="1">
                  <a:solidFill>
                    <a:prstClr val="black"/>
                  </a:solidFill>
                  <a:latin typeface="微软雅黑" panose="020B0503020204020204" pitchFamily="34" charset="-122"/>
                  <a:ea typeface="微软雅黑" panose="020B0503020204020204" pitchFamily="34" charset="-122"/>
                </a:endParaRPr>
              </a:p>
            </p:txBody>
          </p:sp>
        </p:grpSp>
      </p:grpSp>
      <p:grpSp>
        <p:nvGrpSpPr>
          <p:cNvPr id="102" name="组合 101"/>
          <p:cNvGrpSpPr/>
          <p:nvPr/>
        </p:nvGrpSpPr>
        <p:grpSpPr>
          <a:xfrm>
            <a:off x="1211429" y="1825139"/>
            <a:ext cx="3358863" cy="343119"/>
            <a:chOff x="1211428" y="1825137"/>
            <a:chExt cx="3358863" cy="343119"/>
          </a:xfrm>
        </p:grpSpPr>
        <p:sp>
          <p:nvSpPr>
            <p:cNvPr id="15" name="Line 18"/>
            <p:cNvSpPr>
              <a:spLocks noChangeShapeType="1"/>
            </p:cNvSpPr>
            <p:nvPr/>
          </p:nvSpPr>
          <p:spPr bwMode="auto">
            <a:xfrm flipH="1">
              <a:off x="1211428" y="1849101"/>
              <a:ext cx="3358863" cy="319155"/>
            </a:xfrm>
            <a:prstGeom prst="line">
              <a:avLst/>
            </a:prstGeom>
            <a:noFill/>
            <a:ln w="28575">
              <a:solidFill>
                <a:srgbClr val="0099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prstClr val="black"/>
                </a:solidFill>
                <a:latin typeface="微软雅黑" panose="020B0503020204020204" pitchFamily="34" charset="-122"/>
                <a:ea typeface="微软雅黑" panose="020B0503020204020204" pitchFamily="34" charset="-122"/>
              </a:endParaRPr>
            </a:p>
          </p:txBody>
        </p:sp>
        <p:grpSp>
          <p:nvGrpSpPr>
            <p:cNvPr id="33" name="Group 50"/>
            <p:cNvGrpSpPr/>
            <p:nvPr/>
          </p:nvGrpSpPr>
          <p:grpSpPr bwMode="auto">
            <a:xfrm rot="21254618">
              <a:off x="3213250" y="1825137"/>
              <a:ext cx="775987" cy="191711"/>
              <a:chOff x="3840" y="2448"/>
              <a:chExt cx="576" cy="144"/>
            </a:xfrm>
          </p:grpSpPr>
          <p:sp>
            <p:nvSpPr>
              <p:cNvPr id="80" name="AutoShape 51"/>
              <p:cNvSpPr>
                <a:spLocks noChangeArrowheads="1"/>
              </p:cNvSpPr>
              <p:nvPr/>
            </p:nvSpPr>
            <p:spPr bwMode="auto">
              <a:xfrm flipH="1">
                <a:off x="3840" y="2448"/>
                <a:ext cx="144" cy="144"/>
              </a:xfrm>
              <a:prstGeom prst="rightArrow">
                <a:avLst>
                  <a:gd name="adj1" fmla="val 50000"/>
                  <a:gd name="adj2" fmla="val 25000"/>
                </a:avLst>
              </a:prstGeom>
              <a:solidFill>
                <a:srgbClr val="0000FF"/>
              </a:solidFill>
              <a:ln w="9525">
                <a:solidFill>
                  <a:schemeClr val="tx1"/>
                </a:solidFill>
                <a:miter lim="800000"/>
              </a:ln>
              <a:effectLst/>
            </p:spPr>
            <p:txBody>
              <a:bodyPr wrap="none" anchor="ctr"/>
              <a:lstStyle/>
              <a:p>
                <a:endParaRPr lang="zh-CN" altLang="en-US" sz="1100" b="1">
                  <a:solidFill>
                    <a:prstClr val="white"/>
                  </a:solidFill>
                  <a:latin typeface="微软雅黑" panose="020B0503020204020204" pitchFamily="34" charset="-122"/>
                  <a:ea typeface="微软雅黑" panose="020B0503020204020204" pitchFamily="34" charset="-122"/>
                </a:endParaRPr>
              </a:p>
            </p:txBody>
          </p:sp>
          <p:sp>
            <p:nvSpPr>
              <p:cNvPr id="81" name="Rectangle 52"/>
              <p:cNvSpPr>
                <a:spLocks noChangeArrowheads="1"/>
              </p:cNvSpPr>
              <p:nvPr/>
            </p:nvSpPr>
            <p:spPr bwMode="auto">
              <a:xfrm flipH="1">
                <a:off x="3984" y="2448"/>
                <a:ext cx="432" cy="144"/>
              </a:xfrm>
              <a:prstGeom prst="rect">
                <a:avLst/>
              </a:prstGeom>
              <a:solidFill>
                <a:srgbClr val="00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prstClr val="white"/>
                    </a:solidFill>
                    <a:latin typeface="微软雅黑" panose="020B0503020204020204" pitchFamily="34" charset="-122"/>
                    <a:ea typeface="微软雅黑" panose="020B0503020204020204" pitchFamily="34" charset="-122"/>
                  </a:rPr>
                  <a:t>ACK0</a:t>
                </a:r>
                <a:endParaRPr lang="en-US" altLang="zh-CN" sz="1200" b="1" dirty="0">
                  <a:solidFill>
                    <a:prstClr val="white"/>
                  </a:solidFill>
                  <a:latin typeface="微软雅黑" panose="020B0503020204020204" pitchFamily="34" charset="-122"/>
                  <a:ea typeface="微软雅黑" panose="020B0503020204020204" pitchFamily="34" charset="-122"/>
                </a:endParaRPr>
              </a:p>
            </p:txBody>
          </p:sp>
        </p:grpSp>
      </p:grpSp>
      <p:sp>
        <p:nvSpPr>
          <p:cNvPr id="35" name="Text Box 56"/>
          <p:cNvSpPr txBox="1">
            <a:spLocks noChangeArrowheads="1"/>
          </p:cNvSpPr>
          <p:nvPr/>
        </p:nvSpPr>
        <p:spPr bwMode="auto">
          <a:xfrm>
            <a:off x="4635269" y="1647587"/>
            <a:ext cx="397047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200" b="1" dirty="0">
                <a:solidFill>
                  <a:prstClr val="black"/>
                </a:solidFill>
                <a:latin typeface="微软雅黑" panose="020B0503020204020204" pitchFamily="34" charset="-122"/>
                <a:ea typeface="微软雅黑" panose="020B0503020204020204" pitchFamily="34" charset="-122"/>
              </a:rPr>
              <a:t>ACK1 </a:t>
            </a:r>
            <a:r>
              <a:rPr lang="zh-CN" altLang="en-US" sz="1200" b="1" dirty="0">
                <a:solidFill>
                  <a:prstClr val="black"/>
                </a:solidFill>
                <a:latin typeface="微软雅黑" panose="020B0503020204020204" pitchFamily="34" charset="-122"/>
                <a:ea typeface="微软雅黑" panose="020B0503020204020204" pitchFamily="34" charset="-122"/>
              </a:rPr>
              <a:t>确认 </a:t>
            </a:r>
            <a:r>
              <a:rPr lang="en-US" altLang="zh-CN" sz="1200" b="1" dirty="0">
                <a:solidFill>
                  <a:prstClr val="black"/>
                </a:solidFill>
                <a:latin typeface="微软雅黑" panose="020B0503020204020204" pitchFamily="34" charset="-122"/>
                <a:ea typeface="微软雅黑" panose="020B0503020204020204" pitchFamily="34" charset="-122"/>
              </a:rPr>
              <a:t>M0</a:t>
            </a:r>
            <a:r>
              <a:rPr lang="zh-CN" altLang="en-US" sz="1200" b="1" dirty="0">
                <a:solidFill>
                  <a:prstClr val="black"/>
                </a:solidFill>
                <a:latin typeface="微软雅黑" panose="020B0503020204020204" pitchFamily="34" charset="-122"/>
                <a:ea typeface="微软雅黑" panose="020B0503020204020204" pitchFamily="34" charset="-122"/>
              </a:rPr>
              <a:t>，将</a:t>
            </a:r>
            <a:r>
              <a:rPr lang="en-US" altLang="zh-CN" sz="1200" b="1" dirty="0">
                <a:solidFill>
                  <a:prstClr val="black"/>
                </a:solidFill>
                <a:latin typeface="微软雅黑" panose="020B0503020204020204" pitchFamily="34" charset="-122"/>
                <a:ea typeface="微软雅黑" panose="020B0503020204020204" pitchFamily="34" charset="-122"/>
              </a:rPr>
              <a:t>M0</a:t>
            </a:r>
            <a:r>
              <a:rPr lang="zh-CN" altLang="en-US" sz="1200" b="1" dirty="0">
                <a:solidFill>
                  <a:prstClr val="black"/>
                </a:solidFill>
                <a:latin typeface="微软雅黑" panose="020B0503020204020204" pitchFamily="34" charset="-122"/>
                <a:ea typeface="微软雅黑" panose="020B0503020204020204" pitchFamily="34" charset="-122"/>
              </a:rPr>
              <a:t>提交给上层协议或用户</a:t>
            </a:r>
            <a:endParaRPr lang="zh-CN" altLang="en-US" sz="1200" b="1" dirty="0">
              <a:solidFill>
                <a:prstClr val="black"/>
              </a:solidFill>
              <a:latin typeface="微软雅黑" panose="020B0503020204020204" pitchFamily="34" charset="-122"/>
              <a:ea typeface="微软雅黑" panose="020B0503020204020204" pitchFamily="34" charset="-122"/>
            </a:endParaRPr>
          </a:p>
        </p:txBody>
      </p:sp>
      <p:sp>
        <p:nvSpPr>
          <p:cNvPr id="36" name="Text Box 57"/>
          <p:cNvSpPr txBox="1">
            <a:spLocks noChangeArrowheads="1"/>
          </p:cNvSpPr>
          <p:nvPr/>
        </p:nvSpPr>
        <p:spPr bwMode="auto">
          <a:xfrm>
            <a:off x="4649015" y="1916636"/>
            <a:ext cx="375040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200" b="1" dirty="0">
                <a:solidFill>
                  <a:prstClr val="black"/>
                </a:solidFill>
                <a:latin typeface="微软雅黑" panose="020B0503020204020204" pitchFamily="34" charset="-122"/>
                <a:ea typeface="微软雅黑" panose="020B0503020204020204" pitchFamily="34" charset="-122"/>
              </a:rPr>
              <a:t>ACK2 </a:t>
            </a:r>
            <a:r>
              <a:rPr lang="zh-CN" altLang="en-US" sz="1200" b="1" dirty="0">
                <a:solidFill>
                  <a:prstClr val="black"/>
                </a:solidFill>
                <a:latin typeface="微软雅黑" panose="020B0503020204020204" pitchFamily="34" charset="-122"/>
                <a:ea typeface="微软雅黑" panose="020B0503020204020204" pitchFamily="34" charset="-122"/>
              </a:rPr>
              <a:t>确认 </a:t>
            </a:r>
            <a:r>
              <a:rPr lang="en-US" altLang="zh-CN" sz="1200" b="1" dirty="0">
                <a:solidFill>
                  <a:prstClr val="black"/>
                </a:solidFill>
                <a:latin typeface="微软雅黑" panose="020B0503020204020204" pitchFamily="34" charset="-122"/>
                <a:ea typeface="微软雅黑" panose="020B0503020204020204" pitchFamily="34" charset="-122"/>
              </a:rPr>
              <a:t>M1</a:t>
            </a:r>
            <a:r>
              <a:rPr lang="zh-CN" altLang="en-US" sz="1200" b="1" dirty="0">
                <a:solidFill>
                  <a:prstClr val="black"/>
                </a:solidFill>
                <a:latin typeface="微软雅黑" panose="020B0503020204020204" pitchFamily="34" charset="-122"/>
                <a:ea typeface="微软雅黑" panose="020B0503020204020204" pitchFamily="34" charset="-122"/>
              </a:rPr>
              <a:t>，将</a:t>
            </a:r>
            <a:r>
              <a:rPr lang="en-US" altLang="zh-CN" sz="1200" b="1" dirty="0">
                <a:solidFill>
                  <a:prstClr val="black"/>
                </a:solidFill>
                <a:latin typeface="微软雅黑" panose="020B0503020204020204" pitchFamily="34" charset="-122"/>
                <a:ea typeface="微软雅黑" panose="020B0503020204020204" pitchFamily="34" charset="-122"/>
              </a:rPr>
              <a:t>M1</a:t>
            </a:r>
            <a:r>
              <a:rPr lang="zh-CN" altLang="en-US" sz="1200" b="1" dirty="0">
                <a:solidFill>
                  <a:prstClr val="black"/>
                </a:solidFill>
                <a:latin typeface="微软雅黑" panose="020B0503020204020204" pitchFamily="34" charset="-122"/>
                <a:ea typeface="微软雅黑" panose="020B0503020204020204" pitchFamily="34" charset="-122"/>
              </a:rPr>
              <a:t>提交给上层协议或用户</a:t>
            </a:r>
            <a:endParaRPr lang="zh-CN" altLang="en-US" sz="1200" b="1" dirty="0">
              <a:solidFill>
                <a:prstClr val="black"/>
              </a:solidFill>
              <a:latin typeface="微软雅黑" panose="020B0503020204020204" pitchFamily="34" charset="-122"/>
              <a:ea typeface="微软雅黑" panose="020B0503020204020204" pitchFamily="34" charset="-122"/>
            </a:endParaRPr>
          </a:p>
        </p:txBody>
      </p:sp>
      <p:sp>
        <p:nvSpPr>
          <p:cNvPr id="37" name="Text Box 58"/>
          <p:cNvSpPr txBox="1">
            <a:spLocks noChangeArrowheads="1"/>
          </p:cNvSpPr>
          <p:nvPr/>
        </p:nvSpPr>
        <p:spPr bwMode="auto">
          <a:xfrm>
            <a:off x="4649016" y="2175881"/>
            <a:ext cx="79220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200" b="1" dirty="0">
                <a:solidFill>
                  <a:srgbClr val="0000FF"/>
                </a:solidFill>
                <a:latin typeface="微软雅黑" panose="020B0503020204020204" pitchFamily="34" charset="-122"/>
                <a:ea typeface="微软雅黑" panose="020B0503020204020204" pitchFamily="34" charset="-122"/>
              </a:rPr>
              <a:t>M2 </a:t>
            </a:r>
            <a:r>
              <a:rPr lang="zh-CN" altLang="en-US" sz="1200" b="1" dirty="0">
                <a:solidFill>
                  <a:srgbClr val="0000FF"/>
                </a:solidFill>
                <a:latin typeface="微软雅黑" panose="020B0503020204020204" pitchFamily="34" charset="-122"/>
                <a:ea typeface="微软雅黑" panose="020B0503020204020204" pitchFamily="34" charset="-122"/>
              </a:rPr>
              <a:t>正确</a:t>
            </a:r>
            <a:endParaRPr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0" name="Text Box 63"/>
          <p:cNvSpPr txBox="1">
            <a:spLocks noChangeArrowheads="1"/>
          </p:cNvSpPr>
          <p:nvPr/>
        </p:nvSpPr>
        <p:spPr bwMode="auto">
          <a:xfrm>
            <a:off x="4649014" y="3234623"/>
            <a:ext cx="159691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200" b="1" dirty="0">
                <a:solidFill>
                  <a:srgbClr val="FF0000"/>
                </a:solidFill>
                <a:latin typeface="微软雅黑" panose="020B0503020204020204" pitchFamily="34" charset="-122"/>
                <a:ea typeface="微软雅黑" panose="020B0503020204020204" pitchFamily="34" charset="-122"/>
              </a:rPr>
              <a:t>ACK5 </a:t>
            </a:r>
            <a:r>
              <a:rPr lang="zh-CN" altLang="en-US" sz="1200" b="1" dirty="0">
                <a:solidFill>
                  <a:srgbClr val="FF0000"/>
                </a:solidFill>
                <a:latin typeface="微软雅黑" panose="020B0503020204020204" pitchFamily="34" charset="-122"/>
                <a:ea typeface="微软雅黑" panose="020B0503020204020204" pitchFamily="34" charset="-122"/>
              </a:rPr>
              <a:t>为累积确认，</a:t>
            </a:r>
            <a:endParaRPr lang="en-US" altLang="zh-CN" sz="1200" b="1" dirty="0">
              <a:solidFill>
                <a:srgbClr val="FF0000"/>
              </a:solidFill>
              <a:latin typeface="微软雅黑" panose="020B0503020204020204" pitchFamily="34" charset="-122"/>
              <a:ea typeface="微软雅黑" panose="020B0503020204020204" pitchFamily="34" charset="-122"/>
            </a:endParaRPr>
          </a:p>
          <a:p>
            <a:pPr eaLnBrk="1" hangingPunct="1"/>
            <a:r>
              <a:rPr lang="zh-CN" altLang="en-US" sz="1200" b="1" dirty="0">
                <a:solidFill>
                  <a:srgbClr val="FF0000"/>
                </a:solidFill>
                <a:latin typeface="微软雅黑" panose="020B0503020204020204" pitchFamily="34" charset="-122"/>
                <a:ea typeface="微软雅黑" panose="020B0503020204020204" pitchFamily="34" charset="-122"/>
              </a:rPr>
              <a:t>表示 </a:t>
            </a:r>
            <a:r>
              <a:rPr lang="en-US" altLang="zh-CN" sz="1200" b="1" dirty="0">
                <a:solidFill>
                  <a:srgbClr val="FF0000"/>
                </a:solidFill>
                <a:latin typeface="微软雅黑" panose="020B0503020204020204" pitchFamily="34" charset="-122"/>
                <a:ea typeface="微软雅黑" panose="020B0503020204020204" pitchFamily="34" charset="-122"/>
              </a:rPr>
              <a:t>M5 </a:t>
            </a:r>
            <a:r>
              <a:rPr lang="zh-CN" altLang="en-US" sz="1200" b="1" dirty="0">
                <a:solidFill>
                  <a:srgbClr val="FF0000"/>
                </a:solidFill>
                <a:latin typeface="微软雅黑" panose="020B0503020204020204" pitchFamily="34" charset="-122"/>
                <a:ea typeface="微软雅黑" panose="020B0503020204020204" pitchFamily="34" charset="-122"/>
              </a:rPr>
              <a:t>及之前的 </a:t>
            </a:r>
            <a:endParaRPr lang="en-US" altLang="zh-CN" sz="1200" b="1" dirty="0">
              <a:solidFill>
                <a:srgbClr val="FF0000"/>
              </a:solidFill>
              <a:latin typeface="微软雅黑" panose="020B0503020204020204" pitchFamily="34" charset="-122"/>
              <a:ea typeface="微软雅黑" panose="020B0503020204020204" pitchFamily="34" charset="-122"/>
            </a:endParaRPr>
          </a:p>
          <a:p>
            <a:pPr eaLnBrk="1" hangingPunct="1"/>
            <a:r>
              <a:rPr lang="en-US" altLang="zh-CN" sz="1200" b="1" dirty="0">
                <a:solidFill>
                  <a:srgbClr val="FF0000"/>
                </a:solidFill>
                <a:latin typeface="微软雅黑" panose="020B0503020204020204" pitchFamily="34" charset="-122"/>
                <a:ea typeface="微软雅黑" panose="020B0503020204020204" pitchFamily="34" charset="-122"/>
              </a:rPr>
              <a:t>M2</a:t>
            </a:r>
            <a:r>
              <a:rPr lang="zh-CN" altLang="en-US" sz="1200" b="1" dirty="0">
                <a:solidFill>
                  <a:srgbClr val="FF0000"/>
                </a:solidFill>
                <a:latin typeface="微软雅黑" panose="020B0503020204020204" pitchFamily="34" charset="-122"/>
                <a:ea typeface="微软雅黑" panose="020B0503020204020204" pitchFamily="34" charset="-122"/>
              </a:rPr>
              <a:t>、</a:t>
            </a:r>
            <a:r>
              <a:rPr lang="en-US" altLang="zh-CN" sz="1200" b="1" dirty="0">
                <a:solidFill>
                  <a:srgbClr val="FF0000"/>
                </a:solidFill>
                <a:latin typeface="微软雅黑" panose="020B0503020204020204" pitchFamily="34" charset="-122"/>
                <a:ea typeface="微软雅黑" panose="020B0503020204020204" pitchFamily="34" charset="-122"/>
              </a:rPr>
              <a:t>3</a:t>
            </a:r>
            <a:r>
              <a:rPr lang="zh-CN" altLang="en-US" sz="1200" b="1" dirty="0">
                <a:solidFill>
                  <a:srgbClr val="FF0000"/>
                </a:solidFill>
                <a:latin typeface="微软雅黑" panose="020B0503020204020204" pitchFamily="34" charset="-122"/>
                <a:ea typeface="微软雅黑" panose="020B0503020204020204" pitchFamily="34" charset="-122"/>
              </a:rPr>
              <a:t>、</a:t>
            </a:r>
            <a:r>
              <a:rPr lang="en-US" altLang="zh-CN" sz="1200" b="1" dirty="0">
                <a:solidFill>
                  <a:srgbClr val="FF0000"/>
                </a:solidFill>
                <a:latin typeface="微软雅黑" panose="020B0503020204020204" pitchFamily="34" charset="-122"/>
                <a:ea typeface="微软雅黑" panose="020B0503020204020204" pitchFamily="34" charset="-122"/>
              </a:rPr>
              <a:t>4 </a:t>
            </a:r>
            <a:r>
              <a:rPr lang="zh-CN" altLang="en-US" sz="1200" b="1" dirty="0">
                <a:solidFill>
                  <a:srgbClr val="FF0000"/>
                </a:solidFill>
                <a:latin typeface="微软雅黑" panose="020B0503020204020204" pitchFamily="34" charset="-122"/>
                <a:ea typeface="微软雅黑" panose="020B0503020204020204" pitchFamily="34" charset="-122"/>
              </a:rPr>
              <a:t>都正确。</a:t>
            </a:r>
            <a:endParaRPr lang="zh-CN" altLang="en-US" sz="1200" b="1" dirty="0">
              <a:solidFill>
                <a:srgbClr val="FF0000"/>
              </a:solidFill>
              <a:latin typeface="微软雅黑" panose="020B0503020204020204" pitchFamily="34" charset="-122"/>
              <a:ea typeface="微软雅黑" panose="020B0503020204020204" pitchFamily="34" charset="-122"/>
            </a:endParaRPr>
          </a:p>
        </p:txBody>
      </p:sp>
      <p:sp>
        <p:nvSpPr>
          <p:cNvPr id="52" name="Text Box 81"/>
          <p:cNvSpPr txBox="1">
            <a:spLocks noChangeArrowheads="1"/>
          </p:cNvSpPr>
          <p:nvPr/>
        </p:nvSpPr>
        <p:spPr bwMode="auto">
          <a:xfrm>
            <a:off x="6238272" y="3253668"/>
            <a:ext cx="19521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200" b="1" dirty="0">
                <a:solidFill>
                  <a:prstClr val="black"/>
                </a:solidFill>
                <a:latin typeface="微软雅黑" panose="020B0503020204020204" pitchFamily="34" charset="-122"/>
                <a:ea typeface="微软雅黑" panose="020B0503020204020204" pitchFamily="34" charset="-122"/>
              </a:rPr>
              <a:t>将</a:t>
            </a:r>
            <a:r>
              <a:rPr lang="en-US" altLang="zh-CN" sz="1200" b="1" dirty="0">
                <a:solidFill>
                  <a:prstClr val="black"/>
                </a:solidFill>
                <a:latin typeface="微软雅黑" panose="020B0503020204020204" pitchFamily="34" charset="-122"/>
                <a:ea typeface="微软雅黑" panose="020B0503020204020204" pitchFamily="34" charset="-122"/>
              </a:rPr>
              <a:t>M2</a:t>
            </a:r>
            <a:r>
              <a:rPr lang="zh-CN" altLang="en-US" sz="1200" b="1" dirty="0">
                <a:solidFill>
                  <a:prstClr val="black"/>
                </a:solidFill>
                <a:latin typeface="微软雅黑" panose="020B0503020204020204" pitchFamily="34" charset="-122"/>
                <a:ea typeface="微软雅黑" panose="020B0503020204020204" pitchFamily="34" charset="-122"/>
              </a:rPr>
              <a:t>、</a:t>
            </a:r>
            <a:r>
              <a:rPr lang="en-US" altLang="zh-CN" sz="1200" b="1" dirty="0">
                <a:solidFill>
                  <a:prstClr val="black"/>
                </a:solidFill>
                <a:latin typeface="微软雅黑" panose="020B0503020204020204" pitchFamily="34" charset="-122"/>
                <a:ea typeface="微软雅黑" panose="020B0503020204020204" pitchFamily="34" charset="-122"/>
              </a:rPr>
              <a:t>M3</a:t>
            </a:r>
            <a:r>
              <a:rPr lang="zh-CN" altLang="en-US" sz="1200" b="1" dirty="0">
                <a:solidFill>
                  <a:prstClr val="black"/>
                </a:solidFill>
                <a:latin typeface="微软雅黑" panose="020B0503020204020204" pitchFamily="34" charset="-122"/>
                <a:ea typeface="微软雅黑" panose="020B0503020204020204" pitchFamily="34" charset="-122"/>
              </a:rPr>
              <a:t>、</a:t>
            </a:r>
            <a:r>
              <a:rPr lang="en-US" altLang="zh-CN" sz="1200" b="1" dirty="0">
                <a:solidFill>
                  <a:prstClr val="black"/>
                </a:solidFill>
                <a:latin typeface="微软雅黑" panose="020B0503020204020204" pitchFamily="34" charset="-122"/>
                <a:ea typeface="微软雅黑" panose="020B0503020204020204" pitchFamily="34" charset="-122"/>
              </a:rPr>
              <a:t>M4</a:t>
            </a:r>
            <a:r>
              <a:rPr lang="zh-CN" altLang="en-US" sz="1200" b="1" dirty="0">
                <a:solidFill>
                  <a:prstClr val="black"/>
                </a:solidFill>
                <a:latin typeface="微软雅黑" panose="020B0503020204020204" pitchFamily="34" charset="-122"/>
                <a:ea typeface="微软雅黑" panose="020B0503020204020204" pitchFamily="34" charset="-122"/>
              </a:rPr>
              <a:t>、</a:t>
            </a:r>
            <a:r>
              <a:rPr lang="en-US" altLang="zh-CN" sz="1200" b="1" dirty="0">
                <a:solidFill>
                  <a:prstClr val="black"/>
                </a:solidFill>
                <a:latin typeface="微软雅黑" panose="020B0503020204020204" pitchFamily="34" charset="-122"/>
                <a:ea typeface="微软雅黑" panose="020B0503020204020204" pitchFamily="34" charset="-122"/>
              </a:rPr>
              <a:t>M5</a:t>
            </a:r>
            <a:endParaRPr lang="en-US" altLang="zh-CN" sz="1200" b="1" dirty="0">
              <a:solidFill>
                <a:prstClr val="black"/>
              </a:solidFill>
              <a:latin typeface="微软雅黑" panose="020B0503020204020204" pitchFamily="34" charset="-122"/>
              <a:ea typeface="微软雅黑" panose="020B0503020204020204" pitchFamily="34" charset="-122"/>
            </a:endParaRPr>
          </a:p>
          <a:p>
            <a:pPr eaLnBrk="1" hangingPunct="1"/>
            <a:r>
              <a:rPr lang="zh-CN" altLang="en-US" sz="1200" b="1" dirty="0">
                <a:solidFill>
                  <a:prstClr val="black"/>
                </a:solidFill>
                <a:latin typeface="微软雅黑" panose="020B0503020204020204" pitchFamily="34" charset="-122"/>
                <a:ea typeface="微软雅黑" panose="020B0503020204020204" pitchFamily="34" charset="-122"/>
              </a:rPr>
              <a:t>提交给上层协议或用户</a:t>
            </a:r>
            <a:endParaRPr lang="zh-CN" altLang="en-US" sz="1200" b="1" dirty="0">
              <a:solidFill>
                <a:prstClr val="black"/>
              </a:solidFill>
              <a:latin typeface="微软雅黑" panose="020B0503020204020204" pitchFamily="34" charset="-122"/>
              <a:ea typeface="微软雅黑" panose="020B0503020204020204" pitchFamily="34" charset="-122"/>
            </a:endParaRPr>
          </a:p>
        </p:txBody>
      </p:sp>
      <p:grpSp>
        <p:nvGrpSpPr>
          <p:cNvPr id="104" name="组合 103"/>
          <p:cNvGrpSpPr/>
          <p:nvPr/>
        </p:nvGrpSpPr>
        <p:grpSpPr>
          <a:xfrm>
            <a:off x="1211429" y="3370479"/>
            <a:ext cx="3358863" cy="323512"/>
            <a:chOff x="1211428" y="3370477"/>
            <a:chExt cx="3358863" cy="323512"/>
          </a:xfrm>
        </p:grpSpPr>
        <p:sp>
          <p:nvSpPr>
            <p:cNvPr id="10" name="Line 11"/>
            <p:cNvSpPr>
              <a:spLocks noChangeShapeType="1"/>
            </p:cNvSpPr>
            <p:nvPr/>
          </p:nvSpPr>
          <p:spPr bwMode="auto">
            <a:xfrm flipH="1">
              <a:off x="1211428" y="3373745"/>
              <a:ext cx="3358863" cy="320244"/>
            </a:xfrm>
            <a:prstGeom prst="line">
              <a:avLst/>
            </a:prstGeom>
            <a:noFill/>
            <a:ln w="28575">
              <a:solidFill>
                <a:srgbClr val="0099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prstClr val="black"/>
                </a:solidFill>
                <a:latin typeface="微软雅黑" panose="020B0503020204020204" pitchFamily="34" charset="-122"/>
                <a:ea typeface="微软雅黑" panose="020B0503020204020204" pitchFamily="34" charset="-122"/>
              </a:endParaRPr>
            </a:p>
          </p:txBody>
        </p:sp>
        <p:grpSp>
          <p:nvGrpSpPr>
            <p:cNvPr id="58" name="Group 89"/>
            <p:cNvGrpSpPr/>
            <p:nvPr/>
          </p:nvGrpSpPr>
          <p:grpSpPr bwMode="auto">
            <a:xfrm rot="21254618">
              <a:off x="3213250" y="3370477"/>
              <a:ext cx="775987" cy="191711"/>
              <a:chOff x="3840" y="2448"/>
              <a:chExt cx="576" cy="144"/>
            </a:xfrm>
          </p:grpSpPr>
          <p:sp>
            <p:nvSpPr>
              <p:cNvPr id="63" name="AutoShape 90"/>
              <p:cNvSpPr>
                <a:spLocks noChangeArrowheads="1"/>
              </p:cNvSpPr>
              <p:nvPr/>
            </p:nvSpPr>
            <p:spPr bwMode="auto">
              <a:xfrm flipH="1">
                <a:off x="3840" y="2448"/>
                <a:ext cx="144" cy="144"/>
              </a:xfrm>
              <a:prstGeom prst="rightArrow">
                <a:avLst>
                  <a:gd name="adj1" fmla="val 50000"/>
                  <a:gd name="adj2" fmla="val 25000"/>
                </a:avLst>
              </a:prstGeom>
              <a:solidFill>
                <a:srgbClr val="0000FF"/>
              </a:solidFill>
              <a:ln w="9525">
                <a:solidFill>
                  <a:schemeClr val="tx1"/>
                </a:solidFill>
                <a:miter lim="800000"/>
              </a:ln>
              <a:effectLst/>
            </p:spPr>
            <p:txBody>
              <a:bodyPr wrap="none" anchor="ctr"/>
              <a:lstStyle/>
              <a:p>
                <a:endParaRPr lang="zh-CN" altLang="en-US" sz="1100" b="1">
                  <a:solidFill>
                    <a:prstClr val="black"/>
                  </a:solidFill>
                  <a:latin typeface="微软雅黑" panose="020B0503020204020204" pitchFamily="34" charset="-122"/>
                  <a:ea typeface="微软雅黑" panose="020B0503020204020204" pitchFamily="34" charset="-122"/>
                </a:endParaRPr>
              </a:p>
            </p:txBody>
          </p:sp>
          <p:sp>
            <p:nvSpPr>
              <p:cNvPr id="67" name="Rectangle 91"/>
              <p:cNvSpPr>
                <a:spLocks noChangeArrowheads="1"/>
              </p:cNvSpPr>
              <p:nvPr/>
            </p:nvSpPr>
            <p:spPr bwMode="auto">
              <a:xfrm flipH="1">
                <a:off x="3984" y="2448"/>
                <a:ext cx="432" cy="144"/>
              </a:xfrm>
              <a:prstGeom prst="rect">
                <a:avLst/>
              </a:prstGeom>
              <a:solidFill>
                <a:srgbClr val="00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prstClr val="white"/>
                    </a:solidFill>
                    <a:latin typeface="微软雅黑" panose="020B0503020204020204" pitchFamily="34" charset="-122"/>
                    <a:ea typeface="微软雅黑" panose="020B0503020204020204" pitchFamily="34" charset="-122"/>
                  </a:rPr>
                  <a:t>ACK5</a:t>
                </a:r>
                <a:endParaRPr lang="en-US" altLang="zh-CN" sz="1200" b="1" dirty="0">
                  <a:solidFill>
                    <a:prstClr val="white"/>
                  </a:solidFill>
                  <a:latin typeface="微软雅黑" panose="020B0503020204020204" pitchFamily="34" charset="-122"/>
                  <a:ea typeface="微软雅黑" panose="020B0503020204020204" pitchFamily="34" charset="-122"/>
                </a:endParaRPr>
              </a:p>
            </p:txBody>
          </p:sp>
        </p:grpSp>
      </p:grpSp>
      <p:grpSp>
        <p:nvGrpSpPr>
          <p:cNvPr id="2" name="组合 1"/>
          <p:cNvGrpSpPr/>
          <p:nvPr/>
        </p:nvGrpSpPr>
        <p:grpSpPr>
          <a:xfrm>
            <a:off x="1211429" y="1237991"/>
            <a:ext cx="3358863" cy="2804856"/>
            <a:chOff x="1211428" y="1211865"/>
            <a:chExt cx="3358863" cy="3028156"/>
          </a:xfrm>
        </p:grpSpPr>
        <p:sp>
          <p:nvSpPr>
            <p:cNvPr id="32" name="Line 49"/>
            <p:cNvSpPr>
              <a:spLocks noChangeShapeType="1"/>
            </p:cNvSpPr>
            <p:nvPr/>
          </p:nvSpPr>
          <p:spPr bwMode="auto">
            <a:xfrm>
              <a:off x="4570291" y="1211865"/>
              <a:ext cx="0" cy="302815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prstClr val="black"/>
                </a:solidFill>
                <a:latin typeface="微软雅黑" panose="020B0503020204020204" pitchFamily="34" charset="-122"/>
                <a:ea typeface="微软雅黑" panose="020B0503020204020204" pitchFamily="34" charset="-122"/>
              </a:endParaRPr>
            </a:p>
          </p:txBody>
        </p:sp>
        <p:sp>
          <p:nvSpPr>
            <p:cNvPr id="60" name="Line 95"/>
            <p:cNvSpPr>
              <a:spLocks noChangeShapeType="1"/>
            </p:cNvSpPr>
            <p:nvPr/>
          </p:nvSpPr>
          <p:spPr bwMode="auto">
            <a:xfrm>
              <a:off x="1211428" y="1235829"/>
              <a:ext cx="0" cy="300419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prstClr val="black"/>
                </a:solidFill>
                <a:latin typeface="微软雅黑" panose="020B0503020204020204" pitchFamily="34" charset="-122"/>
                <a:ea typeface="微软雅黑" panose="020B0503020204020204" pitchFamily="34" charset="-122"/>
              </a:endParaRPr>
            </a:p>
          </p:txBody>
        </p:sp>
      </p:grpSp>
      <p:grpSp>
        <p:nvGrpSpPr>
          <p:cNvPr id="98" name="组合 97"/>
          <p:cNvGrpSpPr/>
          <p:nvPr/>
        </p:nvGrpSpPr>
        <p:grpSpPr>
          <a:xfrm>
            <a:off x="1211429" y="1976546"/>
            <a:ext cx="3358863" cy="319155"/>
            <a:chOff x="1211428" y="1976545"/>
            <a:chExt cx="3358863" cy="319155"/>
          </a:xfrm>
        </p:grpSpPr>
        <p:sp>
          <p:nvSpPr>
            <p:cNvPr id="18" name="Line 23"/>
            <p:cNvSpPr>
              <a:spLocks noChangeShapeType="1"/>
            </p:cNvSpPr>
            <p:nvPr/>
          </p:nvSpPr>
          <p:spPr bwMode="auto">
            <a:xfrm>
              <a:off x="1211428" y="1976545"/>
              <a:ext cx="3358863" cy="319155"/>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prstClr val="black"/>
                </a:solidFill>
                <a:latin typeface="微软雅黑" panose="020B0503020204020204" pitchFamily="34" charset="-122"/>
                <a:ea typeface="微软雅黑" panose="020B0503020204020204" pitchFamily="34" charset="-122"/>
              </a:endParaRPr>
            </a:p>
          </p:txBody>
        </p:sp>
        <p:grpSp>
          <p:nvGrpSpPr>
            <p:cNvPr id="19" name="Group 24"/>
            <p:cNvGrpSpPr/>
            <p:nvPr/>
          </p:nvGrpSpPr>
          <p:grpSpPr bwMode="auto">
            <a:xfrm rot="344460">
              <a:off x="1533819" y="1976545"/>
              <a:ext cx="1357040" cy="191711"/>
              <a:chOff x="3024" y="1776"/>
              <a:chExt cx="1008" cy="144"/>
            </a:xfrm>
          </p:grpSpPr>
          <p:sp>
            <p:nvSpPr>
              <p:cNvPr id="92" name="Rectangle 25"/>
              <p:cNvSpPr>
                <a:spLocks noChangeArrowheads="1"/>
              </p:cNvSpPr>
              <p:nvPr/>
            </p:nvSpPr>
            <p:spPr bwMode="auto">
              <a:xfrm>
                <a:off x="3024" y="1776"/>
                <a:ext cx="864" cy="144"/>
              </a:xfrm>
              <a:prstGeom prst="rect">
                <a:avLst/>
              </a:prstGeom>
              <a:solidFill>
                <a:srgbClr val="66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prstClr val="black"/>
                    </a:solidFill>
                    <a:latin typeface="微软雅黑" panose="020B0503020204020204" pitchFamily="34" charset="-122"/>
                    <a:ea typeface="微软雅黑" panose="020B0503020204020204" pitchFamily="34" charset="-122"/>
                  </a:rPr>
                  <a:t>M2</a:t>
                </a:r>
                <a:endParaRPr lang="en-US" altLang="zh-CN" sz="1200" b="1" dirty="0">
                  <a:solidFill>
                    <a:prstClr val="black"/>
                  </a:solidFill>
                  <a:latin typeface="微软雅黑" panose="020B0503020204020204" pitchFamily="34" charset="-122"/>
                  <a:ea typeface="微软雅黑" panose="020B0503020204020204" pitchFamily="34" charset="-122"/>
                </a:endParaRPr>
              </a:p>
            </p:txBody>
          </p:sp>
          <p:sp>
            <p:nvSpPr>
              <p:cNvPr id="93" name="AutoShape 26"/>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ln>
              <a:effectLst/>
            </p:spPr>
            <p:txBody>
              <a:bodyPr wrap="none" anchor="ctr"/>
              <a:lstStyle/>
              <a:p>
                <a:endParaRPr lang="zh-CN" altLang="en-US" sz="1100" b="1">
                  <a:solidFill>
                    <a:prstClr val="black"/>
                  </a:solidFill>
                  <a:latin typeface="微软雅黑" panose="020B0503020204020204" pitchFamily="34" charset="-122"/>
                  <a:ea typeface="微软雅黑" panose="020B0503020204020204" pitchFamily="34" charset="-122"/>
                </a:endParaRPr>
              </a:p>
            </p:txBody>
          </p:sp>
        </p:grpSp>
      </p:grpSp>
      <p:grpSp>
        <p:nvGrpSpPr>
          <p:cNvPr id="103" name="组合 102"/>
          <p:cNvGrpSpPr/>
          <p:nvPr/>
        </p:nvGrpSpPr>
        <p:grpSpPr>
          <a:xfrm>
            <a:off x="1211429" y="2103989"/>
            <a:ext cx="3358863" cy="320244"/>
            <a:chOff x="1211428" y="2103989"/>
            <a:chExt cx="3358863" cy="320244"/>
          </a:xfrm>
        </p:grpSpPr>
        <p:sp>
          <p:nvSpPr>
            <p:cNvPr id="12" name="Line 13"/>
            <p:cNvSpPr>
              <a:spLocks noChangeShapeType="1"/>
            </p:cNvSpPr>
            <p:nvPr/>
          </p:nvSpPr>
          <p:spPr bwMode="auto">
            <a:xfrm flipH="1">
              <a:off x="1211428" y="2103989"/>
              <a:ext cx="3358863" cy="320244"/>
            </a:xfrm>
            <a:prstGeom prst="line">
              <a:avLst/>
            </a:prstGeom>
            <a:noFill/>
            <a:ln w="28575">
              <a:solidFill>
                <a:srgbClr val="0099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prstClr val="black"/>
                </a:solidFill>
                <a:latin typeface="微软雅黑" panose="020B0503020204020204" pitchFamily="34" charset="-122"/>
                <a:ea typeface="微软雅黑" panose="020B0503020204020204" pitchFamily="34" charset="-122"/>
              </a:endParaRPr>
            </a:p>
          </p:txBody>
        </p:sp>
        <p:grpSp>
          <p:nvGrpSpPr>
            <p:cNvPr id="34" name="Group 53"/>
            <p:cNvGrpSpPr/>
            <p:nvPr/>
          </p:nvGrpSpPr>
          <p:grpSpPr bwMode="auto">
            <a:xfrm rot="21254618">
              <a:off x="3213250" y="2103989"/>
              <a:ext cx="775987" cy="191711"/>
              <a:chOff x="3840" y="2448"/>
              <a:chExt cx="576" cy="144"/>
            </a:xfrm>
          </p:grpSpPr>
          <p:sp>
            <p:nvSpPr>
              <p:cNvPr id="78" name="AutoShape 54"/>
              <p:cNvSpPr>
                <a:spLocks noChangeArrowheads="1"/>
              </p:cNvSpPr>
              <p:nvPr/>
            </p:nvSpPr>
            <p:spPr bwMode="auto">
              <a:xfrm flipH="1">
                <a:off x="3840" y="2448"/>
                <a:ext cx="144" cy="144"/>
              </a:xfrm>
              <a:prstGeom prst="rightArrow">
                <a:avLst>
                  <a:gd name="adj1" fmla="val 50000"/>
                  <a:gd name="adj2" fmla="val 25000"/>
                </a:avLst>
              </a:prstGeom>
              <a:solidFill>
                <a:srgbClr val="0000FF"/>
              </a:solidFill>
              <a:ln w="9525">
                <a:solidFill>
                  <a:schemeClr val="tx1"/>
                </a:solidFill>
                <a:miter lim="800000"/>
              </a:ln>
              <a:effectLst/>
            </p:spPr>
            <p:txBody>
              <a:bodyPr wrap="none" anchor="ctr"/>
              <a:lstStyle/>
              <a:p>
                <a:endParaRPr lang="zh-CN" altLang="en-US" sz="1100" b="1">
                  <a:solidFill>
                    <a:prstClr val="black"/>
                  </a:solidFill>
                  <a:latin typeface="微软雅黑" panose="020B0503020204020204" pitchFamily="34" charset="-122"/>
                  <a:ea typeface="微软雅黑" panose="020B0503020204020204" pitchFamily="34" charset="-122"/>
                </a:endParaRPr>
              </a:p>
            </p:txBody>
          </p:sp>
          <p:sp>
            <p:nvSpPr>
              <p:cNvPr id="79" name="Rectangle 55"/>
              <p:cNvSpPr>
                <a:spLocks noChangeArrowheads="1"/>
              </p:cNvSpPr>
              <p:nvPr/>
            </p:nvSpPr>
            <p:spPr bwMode="auto">
              <a:xfrm flipH="1">
                <a:off x="3984" y="2448"/>
                <a:ext cx="432" cy="144"/>
              </a:xfrm>
              <a:prstGeom prst="rect">
                <a:avLst/>
              </a:prstGeom>
              <a:solidFill>
                <a:srgbClr val="00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prstClr val="white"/>
                    </a:solidFill>
                    <a:latin typeface="微软雅黑" panose="020B0503020204020204" pitchFamily="34" charset="-122"/>
                    <a:ea typeface="微软雅黑" panose="020B0503020204020204" pitchFamily="34" charset="-122"/>
                  </a:rPr>
                  <a:t>ACK1</a:t>
                </a:r>
                <a:endParaRPr lang="en-US" altLang="zh-CN" sz="1200" b="1" dirty="0">
                  <a:solidFill>
                    <a:prstClr val="white"/>
                  </a:solidFill>
                  <a:latin typeface="微软雅黑" panose="020B0503020204020204" pitchFamily="34" charset="-122"/>
                  <a:ea typeface="微软雅黑" panose="020B0503020204020204" pitchFamily="34" charset="-122"/>
                </a:endParaRPr>
              </a:p>
            </p:txBody>
          </p:sp>
        </p:grpSp>
      </p:grpSp>
      <p:grpSp>
        <p:nvGrpSpPr>
          <p:cNvPr id="99" name="组合 98"/>
          <p:cNvGrpSpPr/>
          <p:nvPr/>
        </p:nvGrpSpPr>
        <p:grpSpPr>
          <a:xfrm>
            <a:off x="1211429" y="2232524"/>
            <a:ext cx="3358863" cy="319155"/>
            <a:chOff x="1211428" y="2232522"/>
            <a:chExt cx="3358863" cy="319155"/>
          </a:xfrm>
        </p:grpSpPr>
        <p:sp>
          <p:nvSpPr>
            <p:cNvPr id="20" name="Line 27"/>
            <p:cNvSpPr>
              <a:spLocks noChangeShapeType="1"/>
            </p:cNvSpPr>
            <p:nvPr/>
          </p:nvSpPr>
          <p:spPr bwMode="auto">
            <a:xfrm>
              <a:off x="1211428" y="2232522"/>
              <a:ext cx="3358863" cy="319155"/>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prstClr val="black"/>
                </a:solidFill>
                <a:latin typeface="微软雅黑" panose="020B0503020204020204" pitchFamily="34" charset="-122"/>
                <a:ea typeface="微软雅黑" panose="020B0503020204020204" pitchFamily="34" charset="-122"/>
              </a:endParaRPr>
            </a:p>
          </p:txBody>
        </p:sp>
        <p:grpSp>
          <p:nvGrpSpPr>
            <p:cNvPr id="21" name="Group 28"/>
            <p:cNvGrpSpPr/>
            <p:nvPr/>
          </p:nvGrpSpPr>
          <p:grpSpPr bwMode="auto">
            <a:xfrm rot="344460">
              <a:off x="1533819" y="2232522"/>
              <a:ext cx="1357040" cy="191711"/>
              <a:chOff x="3024" y="1776"/>
              <a:chExt cx="1008" cy="144"/>
            </a:xfrm>
          </p:grpSpPr>
          <p:sp>
            <p:nvSpPr>
              <p:cNvPr id="90" name="Rectangle 29"/>
              <p:cNvSpPr>
                <a:spLocks noChangeArrowheads="1"/>
              </p:cNvSpPr>
              <p:nvPr/>
            </p:nvSpPr>
            <p:spPr bwMode="auto">
              <a:xfrm>
                <a:off x="3024" y="1776"/>
                <a:ext cx="864" cy="144"/>
              </a:xfrm>
              <a:prstGeom prst="rect">
                <a:avLst/>
              </a:prstGeom>
              <a:solidFill>
                <a:srgbClr val="66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prstClr val="black"/>
                    </a:solidFill>
                    <a:latin typeface="微软雅黑" panose="020B0503020204020204" pitchFamily="34" charset="-122"/>
                    <a:ea typeface="微软雅黑" panose="020B0503020204020204" pitchFamily="34" charset="-122"/>
                  </a:rPr>
                  <a:t>M3</a:t>
                </a:r>
                <a:endParaRPr lang="en-US" altLang="zh-CN" sz="1200" b="1" dirty="0">
                  <a:solidFill>
                    <a:prstClr val="black"/>
                  </a:solidFill>
                  <a:latin typeface="微软雅黑" panose="020B0503020204020204" pitchFamily="34" charset="-122"/>
                  <a:ea typeface="微软雅黑" panose="020B0503020204020204" pitchFamily="34" charset="-122"/>
                </a:endParaRPr>
              </a:p>
            </p:txBody>
          </p:sp>
          <p:sp>
            <p:nvSpPr>
              <p:cNvPr id="91" name="AutoShape 30"/>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ln>
              <a:effectLst/>
            </p:spPr>
            <p:txBody>
              <a:bodyPr wrap="none" anchor="ctr"/>
              <a:lstStyle/>
              <a:p>
                <a:endParaRPr lang="zh-CN" altLang="en-US" sz="1100" b="1">
                  <a:solidFill>
                    <a:prstClr val="black"/>
                  </a:solidFill>
                  <a:latin typeface="微软雅黑" panose="020B0503020204020204" pitchFamily="34" charset="-122"/>
                  <a:ea typeface="微软雅黑" panose="020B0503020204020204" pitchFamily="34"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par>
                                <p:cTn id="8" presetID="22" presetClass="entr" presetSubtype="8" fill="hold" nodeType="withEffect">
                                  <p:stCondLst>
                                    <p:cond delay="250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2000"/>
                                        <p:tgtEl>
                                          <p:spTgt spid="4"/>
                                        </p:tgtEl>
                                      </p:cBhvr>
                                    </p:animEffect>
                                  </p:childTnLst>
                                </p:cTn>
                              </p:par>
                              <p:par>
                                <p:cTn id="11" presetID="22" presetClass="entr" presetSubtype="8" fill="hold" grpId="0" nodeType="withEffect">
                                  <p:stCondLst>
                                    <p:cond delay="3500"/>
                                  </p:stCondLst>
                                  <p:childTnLst>
                                    <p:set>
                                      <p:cBhvr>
                                        <p:cTn id="12" dur="1" fill="hold">
                                          <p:stCondLst>
                                            <p:cond delay="0"/>
                                          </p:stCondLst>
                                        </p:cTn>
                                        <p:tgtEl>
                                          <p:spTgt spid="35"/>
                                        </p:tgtEl>
                                        <p:attrNameLst>
                                          <p:attrName>style.visibility</p:attrName>
                                        </p:attrNameLst>
                                      </p:cBhvr>
                                      <p:to>
                                        <p:strVal val="visible"/>
                                      </p:to>
                                    </p:set>
                                    <p:animEffect transition="in" filter="wipe(left)">
                                      <p:cBhvr>
                                        <p:cTn id="13" dur="2000"/>
                                        <p:tgtEl>
                                          <p:spTgt spid="35"/>
                                        </p:tgtEl>
                                      </p:cBhvr>
                                    </p:animEffect>
                                  </p:childTnLst>
                                </p:cTn>
                              </p:par>
                              <p:par>
                                <p:cTn id="14" presetID="22" presetClass="entr" presetSubtype="2" fill="hold" nodeType="withEffect">
                                  <p:stCondLst>
                                    <p:cond delay="5500"/>
                                  </p:stCondLst>
                                  <p:childTnLst>
                                    <p:set>
                                      <p:cBhvr>
                                        <p:cTn id="15" dur="1" fill="hold">
                                          <p:stCondLst>
                                            <p:cond delay="0"/>
                                          </p:stCondLst>
                                        </p:cTn>
                                        <p:tgtEl>
                                          <p:spTgt spid="102"/>
                                        </p:tgtEl>
                                        <p:attrNameLst>
                                          <p:attrName>style.visibility</p:attrName>
                                        </p:attrNameLst>
                                      </p:cBhvr>
                                      <p:to>
                                        <p:strVal val="visible"/>
                                      </p:to>
                                    </p:set>
                                    <p:animEffect transition="in" filter="wipe(right)">
                                      <p:cBhvr>
                                        <p:cTn id="16" dur="2000"/>
                                        <p:tgtEl>
                                          <p:spTgt spid="102"/>
                                        </p:tgtEl>
                                      </p:cBhvr>
                                    </p:animEffect>
                                  </p:childTnLst>
                                </p:cTn>
                              </p:par>
                              <p:par>
                                <p:cTn id="17" presetID="22" presetClass="entr" presetSubtype="8" fill="hold" nodeType="withEffect">
                                  <p:stCondLst>
                                    <p:cond delay="4750"/>
                                  </p:stCondLst>
                                  <p:childTnLst>
                                    <p:set>
                                      <p:cBhvr>
                                        <p:cTn id="18" dur="1" fill="hold">
                                          <p:stCondLst>
                                            <p:cond delay="0"/>
                                          </p:stCondLst>
                                        </p:cTn>
                                        <p:tgtEl>
                                          <p:spTgt spid="98"/>
                                        </p:tgtEl>
                                        <p:attrNameLst>
                                          <p:attrName>style.visibility</p:attrName>
                                        </p:attrNameLst>
                                      </p:cBhvr>
                                      <p:to>
                                        <p:strVal val="visible"/>
                                      </p:to>
                                    </p:set>
                                    <p:animEffect transition="in" filter="wipe(left)">
                                      <p:cBhvr>
                                        <p:cTn id="19" dur="2000"/>
                                        <p:tgtEl>
                                          <p:spTgt spid="98"/>
                                        </p:tgtEl>
                                      </p:cBhvr>
                                    </p:animEffect>
                                  </p:childTnLst>
                                </p:cTn>
                              </p:par>
                              <p:par>
                                <p:cTn id="20" presetID="22" presetClass="entr" presetSubtype="8" fill="hold" grpId="0" nodeType="withEffect">
                                  <p:stCondLst>
                                    <p:cond delay="700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2000"/>
                                        <p:tgtEl>
                                          <p:spTgt spid="37"/>
                                        </p:tgtEl>
                                      </p:cBhvr>
                                    </p:animEffect>
                                  </p:childTnLst>
                                </p:cTn>
                              </p:par>
                              <p:par>
                                <p:cTn id="23" presetID="22" presetClass="entr" presetSubtype="8" fill="hold" grpId="0" nodeType="withEffect">
                                  <p:stCondLst>
                                    <p:cond delay="5000"/>
                                  </p:stCondLst>
                                  <p:childTnLst>
                                    <p:set>
                                      <p:cBhvr>
                                        <p:cTn id="24" dur="1" fill="hold">
                                          <p:stCondLst>
                                            <p:cond delay="0"/>
                                          </p:stCondLst>
                                        </p:cTn>
                                        <p:tgtEl>
                                          <p:spTgt spid="36"/>
                                        </p:tgtEl>
                                        <p:attrNameLst>
                                          <p:attrName>style.visibility</p:attrName>
                                        </p:attrNameLst>
                                      </p:cBhvr>
                                      <p:to>
                                        <p:strVal val="visible"/>
                                      </p:to>
                                    </p:set>
                                    <p:animEffect transition="in" filter="wipe(left)">
                                      <p:cBhvr>
                                        <p:cTn id="25" dur="2000"/>
                                        <p:tgtEl>
                                          <p:spTgt spid="36"/>
                                        </p:tgtEl>
                                      </p:cBhvr>
                                    </p:animEffect>
                                  </p:childTnLst>
                                </p:cTn>
                              </p:par>
                              <p:par>
                                <p:cTn id="26" presetID="22" presetClass="entr" presetSubtype="2" fill="hold" nodeType="withEffect">
                                  <p:stCondLst>
                                    <p:cond delay="7750"/>
                                  </p:stCondLst>
                                  <p:childTnLst>
                                    <p:set>
                                      <p:cBhvr>
                                        <p:cTn id="27" dur="1" fill="hold">
                                          <p:stCondLst>
                                            <p:cond delay="0"/>
                                          </p:stCondLst>
                                        </p:cTn>
                                        <p:tgtEl>
                                          <p:spTgt spid="103"/>
                                        </p:tgtEl>
                                        <p:attrNameLst>
                                          <p:attrName>style.visibility</p:attrName>
                                        </p:attrNameLst>
                                      </p:cBhvr>
                                      <p:to>
                                        <p:strVal val="visible"/>
                                      </p:to>
                                    </p:set>
                                    <p:animEffect transition="in" filter="wipe(right)">
                                      <p:cBhvr>
                                        <p:cTn id="28" dur="2000"/>
                                        <p:tgtEl>
                                          <p:spTgt spid="103"/>
                                        </p:tgtEl>
                                      </p:cBhvr>
                                    </p:animEffect>
                                  </p:childTnLst>
                                </p:cTn>
                              </p:par>
                              <p:par>
                                <p:cTn id="29" presetID="22" presetClass="entr" presetSubtype="8" fill="hold" nodeType="withEffect">
                                  <p:stCondLst>
                                    <p:cond delay="7250"/>
                                  </p:stCondLst>
                                  <p:childTnLst>
                                    <p:set>
                                      <p:cBhvr>
                                        <p:cTn id="30" dur="1" fill="hold">
                                          <p:stCondLst>
                                            <p:cond delay="0"/>
                                          </p:stCondLst>
                                        </p:cTn>
                                        <p:tgtEl>
                                          <p:spTgt spid="99"/>
                                        </p:tgtEl>
                                        <p:attrNameLst>
                                          <p:attrName>style.visibility</p:attrName>
                                        </p:attrNameLst>
                                      </p:cBhvr>
                                      <p:to>
                                        <p:strVal val="visible"/>
                                      </p:to>
                                    </p:set>
                                    <p:animEffect transition="in" filter="wipe(left)">
                                      <p:cBhvr>
                                        <p:cTn id="31" dur="2000"/>
                                        <p:tgtEl>
                                          <p:spTgt spid="99"/>
                                        </p:tgtEl>
                                      </p:cBhvr>
                                    </p:animEffect>
                                  </p:childTnLst>
                                </p:cTn>
                              </p:par>
                              <p:par>
                                <p:cTn id="32" presetID="22" presetClass="entr" presetSubtype="8" fill="hold" grpId="0" nodeType="withEffect">
                                  <p:stCondLst>
                                    <p:cond delay="925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2000"/>
                                        <p:tgtEl>
                                          <p:spTgt spid="6"/>
                                        </p:tgtEl>
                                      </p:cBhvr>
                                    </p:animEffect>
                                  </p:childTnLst>
                                </p:cTn>
                              </p:par>
                              <p:par>
                                <p:cTn id="35" presetID="22" presetClass="entr" presetSubtype="8" fill="hold" nodeType="withEffect">
                                  <p:stCondLst>
                                    <p:cond delay="10000"/>
                                  </p:stCondLst>
                                  <p:childTnLst>
                                    <p:set>
                                      <p:cBhvr>
                                        <p:cTn id="36" dur="1" fill="hold">
                                          <p:stCondLst>
                                            <p:cond delay="0"/>
                                          </p:stCondLst>
                                        </p:cTn>
                                        <p:tgtEl>
                                          <p:spTgt spid="100"/>
                                        </p:tgtEl>
                                        <p:attrNameLst>
                                          <p:attrName>style.visibility</p:attrName>
                                        </p:attrNameLst>
                                      </p:cBhvr>
                                      <p:to>
                                        <p:strVal val="visible"/>
                                      </p:to>
                                    </p:set>
                                    <p:animEffect transition="in" filter="wipe(left)">
                                      <p:cBhvr>
                                        <p:cTn id="37" dur="2000"/>
                                        <p:tgtEl>
                                          <p:spTgt spid="100"/>
                                        </p:tgtEl>
                                      </p:cBhvr>
                                    </p:animEffect>
                                  </p:childTnLst>
                                </p:cTn>
                              </p:par>
                              <p:par>
                                <p:cTn id="38" presetID="22" presetClass="entr" presetSubtype="8" fill="hold" grpId="0" nodeType="withEffect">
                                  <p:stCondLst>
                                    <p:cond delay="1200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2000"/>
                                        <p:tgtEl>
                                          <p:spTgt spid="7"/>
                                        </p:tgtEl>
                                      </p:cBhvr>
                                    </p:animEffect>
                                  </p:childTnLst>
                                </p:cTn>
                              </p:par>
                              <p:par>
                                <p:cTn id="41" presetID="22" presetClass="entr" presetSubtype="8" fill="hold" nodeType="withEffect">
                                  <p:stCondLst>
                                    <p:cond delay="11000"/>
                                  </p:stCondLst>
                                  <p:childTnLst>
                                    <p:set>
                                      <p:cBhvr>
                                        <p:cTn id="42" dur="1" fill="hold">
                                          <p:stCondLst>
                                            <p:cond delay="0"/>
                                          </p:stCondLst>
                                        </p:cTn>
                                        <p:tgtEl>
                                          <p:spTgt spid="101"/>
                                        </p:tgtEl>
                                        <p:attrNameLst>
                                          <p:attrName>style.visibility</p:attrName>
                                        </p:attrNameLst>
                                      </p:cBhvr>
                                      <p:to>
                                        <p:strVal val="visible"/>
                                      </p:to>
                                    </p:set>
                                    <p:animEffect transition="in" filter="wipe(left)">
                                      <p:cBhvr>
                                        <p:cTn id="43" dur="2000"/>
                                        <p:tgtEl>
                                          <p:spTgt spid="101"/>
                                        </p:tgtEl>
                                      </p:cBhvr>
                                    </p:animEffect>
                                  </p:childTnLst>
                                </p:cTn>
                              </p:par>
                              <p:par>
                                <p:cTn id="44" presetID="22" presetClass="entr" presetSubtype="8" fill="hold" grpId="0" nodeType="withEffect">
                                  <p:stCondLst>
                                    <p:cond delay="13250"/>
                                  </p:stCondLst>
                                  <p:childTnLst>
                                    <p:set>
                                      <p:cBhvr>
                                        <p:cTn id="45" dur="1" fill="hold">
                                          <p:stCondLst>
                                            <p:cond delay="0"/>
                                          </p:stCondLst>
                                        </p:cTn>
                                        <p:tgtEl>
                                          <p:spTgt spid="8"/>
                                        </p:tgtEl>
                                        <p:attrNameLst>
                                          <p:attrName>style.visibility</p:attrName>
                                        </p:attrNameLst>
                                      </p:cBhvr>
                                      <p:to>
                                        <p:strVal val="visible"/>
                                      </p:to>
                                    </p:set>
                                    <p:animEffect transition="in" filter="wipe(left)">
                                      <p:cBhvr>
                                        <p:cTn id="46" dur="2000"/>
                                        <p:tgtEl>
                                          <p:spTgt spid="8"/>
                                        </p:tgtEl>
                                      </p:cBhvr>
                                    </p:animEffect>
                                  </p:childTnLst>
                                </p:cTn>
                              </p:par>
                            </p:childTnLst>
                          </p:cTn>
                        </p:par>
                        <p:par>
                          <p:cTn id="47" fill="hold">
                            <p:stCondLst>
                              <p:cond delay="3000"/>
                            </p:stCondLst>
                            <p:childTnLst>
                              <p:par>
                                <p:cTn id="48" presetID="22" presetClass="entr" presetSubtype="8" fill="hold" grpId="0" nodeType="afterEffect">
                                  <p:stCondLst>
                                    <p:cond delay="500"/>
                                  </p:stCondLst>
                                  <p:childTnLst>
                                    <p:set>
                                      <p:cBhvr>
                                        <p:cTn id="49" dur="1" fill="hold">
                                          <p:stCondLst>
                                            <p:cond delay="0"/>
                                          </p:stCondLst>
                                        </p:cTn>
                                        <p:tgtEl>
                                          <p:spTgt spid="40"/>
                                        </p:tgtEl>
                                        <p:attrNameLst>
                                          <p:attrName>style.visibility</p:attrName>
                                        </p:attrNameLst>
                                      </p:cBhvr>
                                      <p:to>
                                        <p:strVal val="visible"/>
                                      </p:to>
                                    </p:set>
                                    <p:animEffect transition="in" filter="wipe(left)">
                                      <p:cBhvr>
                                        <p:cTn id="50" dur="2000"/>
                                        <p:tgtEl>
                                          <p:spTgt spid="40"/>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52"/>
                                        </p:tgtEl>
                                        <p:attrNameLst>
                                          <p:attrName>style.visibility</p:attrName>
                                        </p:attrNameLst>
                                      </p:cBhvr>
                                      <p:to>
                                        <p:strVal val="visible"/>
                                      </p:to>
                                    </p:set>
                                    <p:animEffect transition="in" filter="wipe(left)">
                                      <p:cBhvr>
                                        <p:cTn id="54" dur="2000"/>
                                        <p:tgtEl>
                                          <p:spTgt spid="52"/>
                                        </p:tgtEl>
                                      </p:cBhvr>
                                    </p:animEffect>
                                  </p:childTnLst>
                                </p:cTn>
                              </p:par>
                            </p:childTnLst>
                          </p:cTn>
                        </p:par>
                        <p:par>
                          <p:cTn id="55" fill="hold">
                            <p:stCondLst>
                              <p:cond delay="7500"/>
                            </p:stCondLst>
                            <p:childTnLst>
                              <p:par>
                                <p:cTn id="56" presetID="22" presetClass="entr" presetSubtype="2" fill="hold" nodeType="afterEffect">
                                  <p:stCondLst>
                                    <p:cond delay="0"/>
                                  </p:stCondLst>
                                  <p:childTnLst>
                                    <p:set>
                                      <p:cBhvr>
                                        <p:cTn id="57" dur="1" fill="hold">
                                          <p:stCondLst>
                                            <p:cond delay="0"/>
                                          </p:stCondLst>
                                        </p:cTn>
                                        <p:tgtEl>
                                          <p:spTgt spid="104"/>
                                        </p:tgtEl>
                                        <p:attrNameLst>
                                          <p:attrName>style.visibility</p:attrName>
                                        </p:attrNameLst>
                                      </p:cBhvr>
                                      <p:to>
                                        <p:strVal val="visible"/>
                                      </p:to>
                                    </p:set>
                                    <p:animEffect transition="in" filter="wipe(right)">
                                      <p:cBhvr>
                                        <p:cTn id="58" dur="20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35" grpId="0"/>
      <p:bldP spid="36" grpId="0"/>
      <p:bldP spid="37" grpId="0"/>
      <p:bldP spid="40" grpId="0" bldLvl="0" animBg="1"/>
      <p:bldP spid="5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AutoShape 5"/>
          <p:cNvSpPr>
            <a:spLocks noChangeArrowheads="1"/>
          </p:cNvSpPr>
          <p:nvPr/>
        </p:nvSpPr>
        <p:spPr bwMode="auto">
          <a:xfrm>
            <a:off x="556965" y="626704"/>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solidFill>
                <a:prstClr val="black"/>
              </a:solidFill>
            </a:endParaRPr>
          </a:p>
        </p:txBody>
      </p:sp>
      <p:sp>
        <p:nvSpPr>
          <p:cNvPr id="58" name="Rectangle 6"/>
          <p:cNvSpPr>
            <a:spLocks noChangeArrowheads="1"/>
          </p:cNvSpPr>
          <p:nvPr/>
        </p:nvSpPr>
        <p:spPr bwMode="auto">
          <a:xfrm>
            <a:off x="3094183" y="593491"/>
            <a:ext cx="29743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000" b="1" dirty="0">
                <a:solidFill>
                  <a:prstClr val="white"/>
                </a:solidFill>
                <a:latin typeface="微软雅黑" panose="020B0503020204020204" pitchFamily="34" charset="-122"/>
                <a:ea typeface="微软雅黑" panose="020B0503020204020204" pitchFamily="34" charset="-122"/>
              </a:rPr>
              <a:t>Go-back-N</a:t>
            </a:r>
            <a:r>
              <a:rPr lang="zh-CN" altLang="en-US" sz="2000" b="1" dirty="0">
                <a:solidFill>
                  <a:prstClr val="white"/>
                </a:solidFill>
                <a:latin typeface="微软雅黑" panose="020B0503020204020204" pitchFamily="34" charset="-122"/>
                <a:ea typeface="微软雅黑" panose="020B0503020204020204" pitchFamily="34" charset="-122"/>
              </a:rPr>
              <a:t>（回退 </a:t>
            </a:r>
            <a:r>
              <a:rPr lang="en-US" altLang="zh-CN" sz="2000" b="1" dirty="0">
                <a:solidFill>
                  <a:prstClr val="white"/>
                </a:solidFill>
                <a:latin typeface="微软雅黑" panose="020B0503020204020204" pitchFamily="34" charset="-122"/>
                <a:ea typeface="微软雅黑" panose="020B0503020204020204" pitchFamily="34" charset="-122"/>
              </a:rPr>
              <a:t>N</a:t>
            </a:r>
            <a:r>
              <a:rPr lang="zh-CN" altLang="en-US" sz="2000" b="1" dirty="0">
                <a:solidFill>
                  <a:prstClr val="white"/>
                </a:solidFill>
                <a:latin typeface="微软雅黑" panose="020B0503020204020204" pitchFamily="34" charset="-122"/>
                <a:ea typeface="微软雅黑" panose="020B0503020204020204" pitchFamily="34" charset="-122"/>
              </a:rPr>
              <a:t>）</a:t>
            </a:r>
            <a:endParaRPr lang="zh-CN" altLang="en-US" sz="2000" b="1" dirty="0">
              <a:solidFill>
                <a:prstClr val="white"/>
              </a:solidFill>
              <a:latin typeface="微软雅黑" panose="020B0503020204020204" pitchFamily="34" charset="-122"/>
              <a:ea typeface="微软雅黑" panose="020B0503020204020204" pitchFamily="34" charset="-122"/>
            </a:endParaRPr>
          </a:p>
        </p:txBody>
      </p:sp>
      <p:sp>
        <p:nvSpPr>
          <p:cNvPr id="5" name="圆角矩形 4"/>
          <p:cNvSpPr/>
          <p:nvPr/>
        </p:nvSpPr>
        <p:spPr>
          <a:xfrm>
            <a:off x="556965" y="1030485"/>
            <a:ext cx="8048776" cy="331598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solidFill>
                <a:prstClr val="white"/>
              </a:solidFill>
            </a:endParaRPr>
          </a:p>
        </p:txBody>
      </p:sp>
      <p:sp>
        <p:nvSpPr>
          <p:cNvPr id="6" name="Text Box 7"/>
          <p:cNvSpPr txBox="1">
            <a:spLocks noChangeArrowheads="1"/>
          </p:cNvSpPr>
          <p:nvPr/>
        </p:nvSpPr>
        <p:spPr bwMode="auto">
          <a:xfrm>
            <a:off x="4755030" y="2323799"/>
            <a:ext cx="171553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200" b="1" dirty="0">
                <a:solidFill>
                  <a:srgbClr val="CC0099"/>
                </a:solidFill>
                <a:latin typeface="微软雅黑" panose="020B0503020204020204" pitchFamily="34" charset="-122"/>
                <a:ea typeface="微软雅黑" panose="020B0503020204020204" pitchFamily="34" charset="-122"/>
              </a:rPr>
              <a:t>M4 </a:t>
            </a:r>
            <a:r>
              <a:rPr lang="zh-CN" altLang="en-US" sz="1200" b="1" dirty="0">
                <a:solidFill>
                  <a:srgbClr val="CC0099"/>
                </a:solidFill>
                <a:latin typeface="微软雅黑" panose="020B0503020204020204" pitchFamily="34" charset="-122"/>
                <a:ea typeface="微软雅黑" panose="020B0503020204020204" pitchFamily="34" charset="-122"/>
              </a:rPr>
              <a:t>未按序到达，丢弃</a:t>
            </a:r>
            <a:endParaRPr lang="zh-CN" altLang="en-US" sz="1200" b="1" dirty="0">
              <a:solidFill>
                <a:srgbClr val="CC0099"/>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1317446" y="1358326"/>
            <a:ext cx="3358863" cy="320244"/>
            <a:chOff x="1211428" y="1464591"/>
            <a:chExt cx="3358863" cy="320244"/>
          </a:xfrm>
        </p:grpSpPr>
        <p:sp>
          <p:nvSpPr>
            <p:cNvPr id="10" name="Line 14"/>
            <p:cNvSpPr>
              <a:spLocks noChangeShapeType="1"/>
            </p:cNvSpPr>
            <p:nvPr/>
          </p:nvSpPr>
          <p:spPr bwMode="auto">
            <a:xfrm>
              <a:off x="1211428" y="1464591"/>
              <a:ext cx="3358863" cy="320244"/>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prstClr val="black"/>
                </a:solidFill>
                <a:latin typeface="微软雅黑" panose="020B0503020204020204" pitchFamily="34" charset="-122"/>
                <a:ea typeface="微软雅黑" panose="020B0503020204020204" pitchFamily="34" charset="-122"/>
              </a:endParaRPr>
            </a:p>
          </p:txBody>
        </p:sp>
        <p:grpSp>
          <p:nvGrpSpPr>
            <p:cNvPr id="11" name="Group 15"/>
            <p:cNvGrpSpPr/>
            <p:nvPr/>
          </p:nvGrpSpPr>
          <p:grpSpPr bwMode="auto">
            <a:xfrm rot="344460">
              <a:off x="1533819" y="1464591"/>
              <a:ext cx="1357040" cy="191711"/>
              <a:chOff x="3024" y="1776"/>
              <a:chExt cx="1008" cy="144"/>
            </a:xfrm>
          </p:grpSpPr>
          <p:sp>
            <p:nvSpPr>
              <p:cNvPr id="12" name="Rectangle 16"/>
              <p:cNvSpPr>
                <a:spLocks noChangeArrowheads="1"/>
              </p:cNvSpPr>
              <p:nvPr/>
            </p:nvSpPr>
            <p:spPr bwMode="auto">
              <a:xfrm>
                <a:off x="3024" y="1776"/>
                <a:ext cx="864" cy="144"/>
              </a:xfrm>
              <a:prstGeom prst="rect">
                <a:avLst/>
              </a:prstGeom>
              <a:solidFill>
                <a:srgbClr val="66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prstClr val="black"/>
                    </a:solidFill>
                    <a:latin typeface="微软雅黑" panose="020B0503020204020204" pitchFamily="34" charset="-122"/>
                    <a:ea typeface="微软雅黑" panose="020B0503020204020204" pitchFamily="34" charset="-122"/>
                  </a:rPr>
                  <a:t>M1</a:t>
                </a:r>
                <a:endParaRPr lang="en-US" altLang="zh-CN" sz="1200" b="1" dirty="0">
                  <a:solidFill>
                    <a:prstClr val="black"/>
                  </a:solidFill>
                  <a:latin typeface="微软雅黑" panose="020B0503020204020204" pitchFamily="34" charset="-122"/>
                  <a:ea typeface="微软雅黑" panose="020B0503020204020204" pitchFamily="34" charset="-122"/>
                </a:endParaRPr>
              </a:p>
            </p:txBody>
          </p:sp>
          <p:sp>
            <p:nvSpPr>
              <p:cNvPr id="13" name="AutoShape 17"/>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ln>
              <a:effectLst/>
            </p:spPr>
            <p:txBody>
              <a:bodyPr wrap="none" anchor="ctr"/>
              <a:lstStyle/>
              <a:p>
                <a:endParaRPr lang="zh-CN" altLang="en-US" sz="1100" b="1">
                  <a:solidFill>
                    <a:prstClr val="black"/>
                  </a:solidFill>
                  <a:latin typeface="微软雅黑" panose="020B0503020204020204" pitchFamily="34" charset="-122"/>
                  <a:ea typeface="微软雅黑" panose="020B0503020204020204" pitchFamily="34" charset="-122"/>
                </a:endParaRPr>
              </a:p>
            </p:txBody>
          </p:sp>
        </p:grpSp>
      </p:grpSp>
      <p:grpSp>
        <p:nvGrpSpPr>
          <p:cNvPr id="14" name="组合 13"/>
          <p:cNvGrpSpPr/>
          <p:nvPr/>
        </p:nvGrpSpPr>
        <p:grpSpPr>
          <a:xfrm>
            <a:off x="1317446" y="1614303"/>
            <a:ext cx="3358863" cy="320244"/>
            <a:chOff x="1211428" y="1720568"/>
            <a:chExt cx="3358863" cy="320244"/>
          </a:xfrm>
        </p:grpSpPr>
        <p:sp>
          <p:nvSpPr>
            <p:cNvPr id="15" name="Line 19"/>
            <p:cNvSpPr>
              <a:spLocks noChangeShapeType="1"/>
            </p:cNvSpPr>
            <p:nvPr/>
          </p:nvSpPr>
          <p:spPr bwMode="auto">
            <a:xfrm>
              <a:off x="1211428" y="1720568"/>
              <a:ext cx="3358863" cy="320244"/>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prstClr val="black"/>
                </a:solidFill>
                <a:latin typeface="微软雅黑" panose="020B0503020204020204" pitchFamily="34" charset="-122"/>
                <a:ea typeface="微软雅黑" panose="020B0503020204020204" pitchFamily="34" charset="-122"/>
              </a:endParaRPr>
            </a:p>
          </p:txBody>
        </p:sp>
        <p:grpSp>
          <p:nvGrpSpPr>
            <p:cNvPr id="16" name="Group 20"/>
            <p:cNvGrpSpPr/>
            <p:nvPr/>
          </p:nvGrpSpPr>
          <p:grpSpPr bwMode="auto">
            <a:xfrm rot="344460">
              <a:off x="1533819" y="1720568"/>
              <a:ext cx="1357040" cy="191711"/>
              <a:chOff x="3024" y="1776"/>
              <a:chExt cx="1008" cy="144"/>
            </a:xfrm>
          </p:grpSpPr>
          <p:sp>
            <p:nvSpPr>
              <p:cNvPr id="17" name="Rectangle 21"/>
              <p:cNvSpPr>
                <a:spLocks noChangeArrowheads="1"/>
              </p:cNvSpPr>
              <p:nvPr/>
            </p:nvSpPr>
            <p:spPr bwMode="auto">
              <a:xfrm>
                <a:off x="3024" y="1776"/>
                <a:ext cx="864" cy="144"/>
              </a:xfrm>
              <a:prstGeom prst="rect">
                <a:avLst/>
              </a:prstGeom>
              <a:solidFill>
                <a:srgbClr val="66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prstClr val="black"/>
                    </a:solidFill>
                    <a:latin typeface="微软雅黑" panose="020B0503020204020204" pitchFamily="34" charset="-122"/>
                    <a:ea typeface="微软雅黑" panose="020B0503020204020204" pitchFamily="34" charset="-122"/>
                  </a:rPr>
                  <a:t>M2</a:t>
                </a:r>
                <a:endParaRPr lang="en-US" altLang="zh-CN" sz="1200" b="1" dirty="0">
                  <a:solidFill>
                    <a:prstClr val="black"/>
                  </a:solidFill>
                  <a:latin typeface="微软雅黑" panose="020B0503020204020204" pitchFamily="34" charset="-122"/>
                  <a:ea typeface="微软雅黑" panose="020B0503020204020204" pitchFamily="34" charset="-122"/>
                </a:endParaRPr>
              </a:p>
            </p:txBody>
          </p:sp>
          <p:sp>
            <p:nvSpPr>
              <p:cNvPr id="18" name="AutoShape 22"/>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ln>
              <a:effectLst/>
            </p:spPr>
            <p:txBody>
              <a:bodyPr wrap="none" anchor="ctr"/>
              <a:lstStyle/>
              <a:p>
                <a:endParaRPr lang="zh-CN" altLang="en-US" sz="1100" b="1">
                  <a:solidFill>
                    <a:prstClr val="black"/>
                  </a:solidFill>
                  <a:latin typeface="微软雅黑" panose="020B0503020204020204" pitchFamily="34" charset="-122"/>
                  <a:ea typeface="微软雅黑" panose="020B0503020204020204" pitchFamily="34" charset="-122"/>
                </a:endParaRPr>
              </a:p>
            </p:txBody>
          </p:sp>
        </p:grpSp>
      </p:grpSp>
      <p:grpSp>
        <p:nvGrpSpPr>
          <p:cNvPr id="19" name="组合 18"/>
          <p:cNvGrpSpPr/>
          <p:nvPr/>
        </p:nvGrpSpPr>
        <p:grpSpPr>
          <a:xfrm>
            <a:off x="1317446" y="2381145"/>
            <a:ext cx="3358863" cy="320244"/>
            <a:chOff x="1211428" y="2487410"/>
            <a:chExt cx="3358863" cy="320244"/>
          </a:xfrm>
          <a:effectLst/>
        </p:grpSpPr>
        <p:sp>
          <p:nvSpPr>
            <p:cNvPr id="20" name="Line 31"/>
            <p:cNvSpPr>
              <a:spLocks noChangeShapeType="1"/>
            </p:cNvSpPr>
            <p:nvPr/>
          </p:nvSpPr>
          <p:spPr bwMode="auto">
            <a:xfrm>
              <a:off x="1211428" y="2487410"/>
              <a:ext cx="3358863" cy="320244"/>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prstClr val="black"/>
                </a:solidFill>
                <a:latin typeface="微软雅黑" panose="020B0503020204020204" pitchFamily="34" charset="-122"/>
                <a:ea typeface="微软雅黑" panose="020B0503020204020204" pitchFamily="34" charset="-122"/>
              </a:endParaRPr>
            </a:p>
          </p:txBody>
        </p:sp>
        <p:grpSp>
          <p:nvGrpSpPr>
            <p:cNvPr id="21" name="Group 32"/>
            <p:cNvGrpSpPr/>
            <p:nvPr/>
          </p:nvGrpSpPr>
          <p:grpSpPr bwMode="auto">
            <a:xfrm rot="344460">
              <a:off x="1533819" y="2487410"/>
              <a:ext cx="1357040" cy="191711"/>
              <a:chOff x="3024" y="1776"/>
              <a:chExt cx="1008" cy="144"/>
            </a:xfrm>
            <a:solidFill>
              <a:srgbClr val="FFFF99"/>
            </a:solidFill>
          </p:grpSpPr>
          <p:sp>
            <p:nvSpPr>
              <p:cNvPr id="22" name="Rectangle 33"/>
              <p:cNvSpPr>
                <a:spLocks noChangeArrowheads="1"/>
              </p:cNvSpPr>
              <p:nvPr/>
            </p:nvSpPr>
            <p:spPr bwMode="auto">
              <a:xfrm>
                <a:off x="3024" y="1776"/>
                <a:ext cx="864" cy="144"/>
              </a:xfrm>
              <a:prstGeom prst="rect">
                <a:avLst/>
              </a:prstGeom>
              <a:solidFill>
                <a:srgbClr val="66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prstClr val="black"/>
                    </a:solidFill>
                    <a:latin typeface="微软雅黑" panose="020B0503020204020204" pitchFamily="34" charset="-122"/>
                    <a:ea typeface="微软雅黑" panose="020B0503020204020204" pitchFamily="34" charset="-122"/>
                  </a:rPr>
                  <a:t>M5</a:t>
                </a:r>
                <a:endParaRPr lang="en-US" altLang="zh-CN" sz="1200" b="1" dirty="0">
                  <a:solidFill>
                    <a:prstClr val="black"/>
                  </a:solidFill>
                  <a:latin typeface="微软雅黑" panose="020B0503020204020204" pitchFamily="34" charset="-122"/>
                  <a:ea typeface="微软雅黑" panose="020B0503020204020204" pitchFamily="34" charset="-122"/>
                </a:endParaRPr>
              </a:p>
            </p:txBody>
          </p:sp>
          <p:sp>
            <p:nvSpPr>
              <p:cNvPr id="23" name="AutoShape 34"/>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ln>
              <a:effectLst/>
            </p:spPr>
            <p:txBody>
              <a:bodyPr wrap="none" anchor="ctr"/>
              <a:lstStyle/>
              <a:p>
                <a:endParaRPr lang="zh-CN" altLang="en-US" sz="1100" b="1">
                  <a:solidFill>
                    <a:prstClr val="black"/>
                  </a:solidFill>
                  <a:latin typeface="微软雅黑" panose="020B0503020204020204" pitchFamily="34" charset="-122"/>
                  <a:ea typeface="微软雅黑" panose="020B0503020204020204" pitchFamily="34" charset="-122"/>
                </a:endParaRPr>
              </a:p>
            </p:txBody>
          </p:sp>
        </p:grpSp>
      </p:grpSp>
      <p:grpSp>
        <p:nvGrpSpPr>
          <p:cNvPr id="29" name="组合 28"/>
          <p:cNvGrpSpPr/>
          <p:nvPr/>
        </p:nvGrpSpPr>
        <p:grpSpPr>
          <a:xfrm>
            <a:off x="1317446" y="1718873"/>
            <a:ext cx="3358863" cy="343119"/>
            <a:chOff x="1211428" y="1825137"/>
            <a:chExt cx="3358863" cy="343119"/>
          </a:xfrm>
        </p:grpSpPr>
        <p:sp>
          <p:nvSpPr>
            <p:cNvPr id="30" name="Line 18"/>
            <p:cNvSpPr>
              <a:spLocks noChangeShapeType="1"/>
            </p:cNvSpPr>
            <p:nvPr/>
          </p:nvSpPr>
          <p:spPr bwMode="auto">
            <a:xfrm flipH="1">
              <a:off x="1211428" y="1849101"/>
              <a:ext cx="3358863" cy="319155"/>
            </a:xfrm>
            <a:prstGeom prst="line">
              <a:avLst/>
            </a:prstGeom>
            <a:noFill/>
            <a:ln w="28575">
              <a:solidFill>
                <a:srgbClr val="0099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prstClr val="black"/>
                </a:solidFill>
                <a:latin typeface="微软雅黑" panose="020B0503020204020204" pitchFamily="34" charset="-122"/>
                <a:ea typeface="微软雅黑" panose="020B0503020204020204" pitchFamily="34" charset="-122"/>
              </a:endParaRPr>
            </a:p>
          </p:txBody>
        </p:sp>
        <p:grpSp>
          <p:nvGrpSpPr>
            <p:cNvPr id="31" name="Group 50"/>
            <p:cNvGrpSpPr/>
            <p:nvPr/>
          </p:nvGrpSpPr>
          <p:grpSpPr bwMode="auto">
            <a:xfrm rot="21254618">
              <a:off x="3213250" y="1825137"/>
              <a:ext cx="775987" cy="191711"/>
              <a:chOff x="3840" y="2448"/>
              <a:chExt cx="576" cy="144"/>
            </a:xfrm>
          </p:grpSpPr>
          <p:sp>
            <p:nvSpPr>
              <p:cNvPr id="32" name="AutoShape 51"/>
              <p:cNvSpPr>
                <a:spLocks noChangeArrowheads="1"/>
              </p:cNvSpPr>
              <p:nvPr/>
            </p:nvSpPr>
            <p:spPr bwMode="auto">
              <a:xfrm flipH="1">
                <a:off x="3840" y="2448"/>
                <a:ext cx="144" cy="144"/>
              </a:xfrm>
              <a:prstGeom prst="rightArrow">
                <a:avLst>
                  <a:gd name="adj1" fmla="val 50000"/>
                  <a:gd name="adj2" fmla="val 25000"/>
                </a:avLst>
              </a:prstGeom>
              <a:solidFill>
                <a:srgbClr val="FF66FF"/>
              </a:solidFill>
              <a:ln w="9525">
                <a:solidFill>
                  <a:schemeClr val="tx1"/>
                </a:solidFill>
                <a:miter lim="800000"/>
              </a:ln>
              <a:effectLst>
                <a:outerShdw dist="35921" dir="2700000" algn="ctr" rotWithShape="0">
                  <a:schemeClr val="bg2"/>
                </a:outerShdw>
              </a:effectLst>
            </p:spPr>
            <p:txBody>
              <a:bodyPr wrap="none" anchor="ctr"/>
              <a:lstStyle/>
              <a:p>
                <a:endParaRPr lang="zh-CN" altLang="en-US" sz="1100" b="1">
                  <a:solidFill>
                    <a:prstClr val="black"/>
                  </a:solidFill>
                  <a:latin typeface="微软雅黑" panose="020B0503020204020204" pitchFamily="34" charset="-122"/>
                  <a:ea typeface="微软雅黑" panose="020B0503020204020204" pitchFamily="34" charset="-122"/>
                </a:endParaRPr>
              </a:p>
            </p:txBody>
          </p:sp>
          <p:sp>
            <p:nvSpPr>
              <p:cNvPr id="33" name="Rectangle 52"/>
              <p:cNvSpPr>
                <a:spLocks noChangeArrowheads="1"/>
              </p:cNvSpPr>
              <p:nvPr/>
            </p:nvSpPr>
            <p:spPr bwMode="auto">
              <a:xfrm flipH="1">
                <a:off x="3984" y="2448"/>
                <a:ext cx="432" cy="144"/>
              </a:xfrm>
              <a:prstGeom prst="rect">
                <a:avLst/>
              </a:prstGeom>
              <a:solidFill>
                <a:srgbClr val="FF66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srgbClr val="333399"/>
                    </a:solidFill>
                    <a:latin typeface="微软雅黑" panose="020B0503020204020204" pitchFamily="34" charset="-122"/>
                    <a:ea typeface="微软雅黑" panose="020B0503020204020204" pitchFamily="34" charset="-122"/>
                  </a:rPr>
                  <a:t>ACK1</a:t>
                </a:r>
                <a:endParaRPr lang="en-US" altLang="zh-CN" sz="1200" b="1" dirty="0">
                  <a:solidFill>
                    <a:srgbClr val="333399"/>
                  </a:solidFill>
                  <a:latin typeface="微软雅黑" panose="020B0503020204020204" pitchFamily="34" charset="-122"/>
                  <a:ea typeface="微软雅黑" panose="020B0503020204020204" pitchFamily="34" charset="-122"/>
                </a:endParaRPr>
              </a:p>
            </p:txBody>
          </p:sp>
        </p:grpSp>
      </p:grpSp>
      <p:sp>
        <p:nvSpPr>
          <p:cNvPr id="39" name="Text Box 56"/>
          <p:cNvSpPr txBox="1">
            <a:spLocks noChangeArrowheads="1"/>
          </p:cNvSpPr>
          <p:nvPr/>
        </p:nvSpPr>
        <p:spPr bwMode="auto">
          <a:xfrm>
            <a:off x="4675518" y="1501568"/>
            <a:ext cx="397047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200" b="1" dirty="0">
                <a:solidFill>
                  <a:prstClr val="black"/>
                </a:solidFill>
                <a:latin typeface="微软雅黑" panose="020B0503020204020204" pitchFamily="34" charset="-122"/>
                <a:ea typeface="微软雅黑" panose="020B0503020204020204" pitchFamily="34" charset="-122"/>
              </a:rPr>
              <a:t>ACK1 </a:t>
            </a:r>
            <a:r>
              <a:rPr lang="zh-CN" altLang="en-US" sz="1200" b="1" dirty="0">
                <a:solidFill>
                  <a:prstClr val="black"/>
                </a:solidFill>
                <a:latin typeface="微软雅黑" panose="020B0503020204020204" pitchFamily="34" charset="-122"/>
                <a:ea typeface="微软雅黑" panose="020B0503020204020204" pitchFamily="34" charset="-122"/>
              </a:rPr>
              <a:t>确认 </a:t>
            </a:r>
            <a:r>
              <a:rPr lang="en-US" altLang="zh-CN" sz="1200" b="1" dirty="0">
                <a:solidFill>
                  <a:prstClr val="black"/>
                </a:solidFill>
                <a:latin typeface="微软雅黑" panose="020B0503020204020204" pitchFamily="34" charset="-122"/>
                <a:ea typeface="微软雅黑" panose="020B0503020204020204" pitchFamily="34" charset="-122"/>
              </a:rPr>
              <a:t>M1</a:t>
            </a:r>
            <a:r>
              <a:rPr lang="zh-CN" altLang="en-US" sz="1200" b="1" dirty="0">
                <a:solidFill>
                  <a:prstClr val="black"/>
                </a:solidFill>
                <a:latin typeface="微软雅黑" panose="020B0503020204020204" pitchFamily="34" charset="-122"/>
                <a:ea typeface="微软雅黑" panose="020B0503020204020204" pitchFamily="34" charset="-122"/>
              </a:rPr>
              <a:t>，将</a:t>
            </a:r>
            <a:r>
              <a:rPr lang="en-US" altLang="zh-CN" sz="1200" b="1" dirty="0">
                <a:solidFill>
                  <a:prstClr val="black"/>
                </a:solidFill>
                <a:latin typeface="微软雅黑" panose="020B0503020204020204" pitchFamily="34" charset="-122"/>
                <a:ea typeface="微软雅黑" panose="020B0503020204020204" pitchFamily="34" charset="-122"/>
              </a:rPr>
              <a:t>M1</a:t>
            </a:r>
            <a:r>
              <a:rPr lang="zh-CN" altLang="en-US" sz="1200" b="1" dirty="0">
                <a:solidFill>
                  <a:prstClr val="black"/>
                </a:solidFill>
                <a:latin typeface="微软雅黑" panose="020B0503020204020204" pitchFamily="34" charset="-122"/>
                <a:ea typeface="微软雅黑" panose="020B0503020204020204" pitchFamily="34" charset="-122"/>
              </a:rPr>
              <a:t>提交给上层协议或用户</a:t>
            </a:r>
            <a:endParaRPr lang="zh-CN" altLang="en-US" sz="1200" b="1" dirty="0">
              <a:solidFill>
                <a:prstClr val="black"/>
              </a:solidFill>
              <a:latin typeface="微软雅黑" panose="020B0503020204020204" pitchFamily="34" charset="-122"/>
              <a:ea typeface="微软雅黑" panose="020B0503020204020204" pitchFamily="34" charset="-122"/>
            </a:endParaRPr>
          </a:p>
        </p:txBody>
      </p:sp>
      <p:sp>
        <p:nvSpPr>
          <p:cNvPr id="40" name="Text Box 57"/>
          <p:cNvSpPr txBox="1">
            <a:spLocks noChangeArrowheads="1"/>
          </p:cNvSpPr>
          <p:nvPr/>
        </p:nvSpPr>
        <p:spPr bwMode="auto">
          <a:xfrm>
            <a:off x="4689264" y="1770617"/>
            <a:ext cx="375040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200" b="1" dirty="0">
                <a:solidFill>
                  <a:prstClr val="black"/>
                </a:solidFill>
                <a:latin typeface="微软雅黑" panose="020B0503020204020204" pitchFamily="34" charset="-122"/>
                <a:ea typeface="微软雅黑" panose="020B0503020204020204" pitchFamily="34" charset="-122"/>
              </a:rPr>
              <a:t>ACK2 </a:t>
            </a:r>
            <a:r>
              <a:rPr lang="zh-CN" altLang="en-US" sz="1200" b="1" dirty="0">
                <a:solidFill>
                  <a:prstClr val="black"/>
                </a:solidFill>
                <a:latin typeface="微软雅黑" panose="020B0503020204020204" pitchFamily="34" charset="-122"/>
                <a:ea typeface="微软雅黑" panose="020B0503020204020204" pitchFamily="34" charset="-122"/>
              </a:rPr>
              <a:t>确认 </a:t>
            </a:r>
            <a:r>
              <a:rPr lang="en-US" altLang="zh-CN" sz="1200" b="1" dirty="0">
                <a:solidFill>
                  <a:prstClr val="black"/>
                </a:solidFill>
                <a:latin typeface="微软雅黑" panose="020B0503020204020204" pitchFamily="34" charset="-122"/>
                <a:ea typeface="微软雅黑" panose="020B0503020204020204" pitchFamily="34" charset="-122"/>
              </a:rPr>
              <a:t>M2</a:t>
            </a:r>
            <a:r>
              <a:rPr lang="zh-CN" altLang="en-US" sz="1200" b="1" dirty="0">
                <a:solidFill>
                  <a:prstClr val="black"/>
                </a:solidFill>
                <a:latin typeface="微软雅黑" panose="020B0503020204020204" pitchFamily="34" charset="-122"/>
                <a:ea typeface="微软雅黑" panose="020B0503020204020204" pitchFamily="34" charset="-122"/>
              </a:rPr>
              <a:t>，将</a:t>
            </a:r>
            <a:r>
              <a:rPr lang="en-US" altLang="zh-CN" sz="1200" b="1" dirty="0">
                <a:solidFill>
                  <a:prstClr val="black"/>
                </a:solidFill>
                <a:latin typeface="微软雅黑" panose="020B0503020204020204" pitchFamily="34" charset="-122"/>
                <a:ea typeface="微软雅黑" panose="020B0503020204020204" pitchFamily="34" charset="-122"/>
              </a:rPr>
              <a:t>M2</a:t>
            </a:r>
            <a:r>
              <a:rPr lang="zh-CN" altLang="en-US" sz="1200" b="1" dirty="0">
                <a:solidFill>
                  <a:prstClr val="black"/>
                </a:solidFill>
                <a:latin typeface="微软雅黑" panose="020B0503020204020204" pitchFamily="34" charset="-122"/>
                <a:ea typeface="微软雅黑" panose="020B0503020204020204" pitchFamily="34" charset="-122"/>
              </a:rPr>
              <a:t>提交给上层协议或用户</a:t>
            </a:r>
            <a:endParaRPr lang="zh-CN" altLang="en-US" sz="1200" b="1" dirty="0">
              <a:solidFill>
                <a:prstClr val="black"/>
              </a:solidFill>
              <a:latin typeface="微软雅黑" panose="020B0503020204020204" pitchFamily="34" charset="-122"/>
              <a:ea typeface="微软雅黑" panose="020B0503020204020204" pitchFamily="34" charset="-122"/>
            </a:endParaRPr>
          </a:p>
        </p:txBody>
      </p:sp>
      <p:sp>
        <p:nvSpPr>
          <p:cNvPr id="41" name="Text Box 58"/>
          <p:cNvSpPr txBox="1">
            <a:spLocks noChangeArrowheads="1"/>
          </p:cNvSpPr>
          <p:nvPr/>
        </p:nvSpPr>
        <p:spPr bwMode="auto">
          <a:xfrm>
            <a:off x="4755032" y="2069618"/>
            <a:ext cx="79220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200" b="1" dirty="0">
                <a:solidFill>
                  <a:srgbClr val="CC0099"/>
                </a:solidFill>
                <a:latin typeface="微软雅黑" panose="020B0503020204020204" pitchFamily="34" charset="-122"/>
                <a:ea typeface="微软雅黑" panose="020B0503020204020204" pitchFamily="34" charset="-122"/>
              </a:rPr>
              <a:t>M3 </a:t>
            </a:r>
            <a:r>
              <a:rPr lang="zh-CN" altLang="en-US" sz="1200" b="1" dirty="0">
                <a:solidFill>
                  <a:srgbClr val="CC0099"/>
                </a:solidFill>
                <a:latin typeface="微软雅黑" panose="020B0503020204020204" pitchFamily="34" charset="-122"/>
                <a:ea typeface="微软雅黑" panose="020B0503020204020204" pitchFamily="34" charset="-122"/>
              </a:rPr>
              <a:t>丢失</a:t>
            </a:r>
            <a:endParaRPr lang="zh-CN" altLang="en-US" sz="1200" b="1" dirty="0">
              <a:solidFill>
                <a:srgbClr val="CC0099"/>
              </a:solidFill>
              <a:latin typeface="微软雅黑" panose="020B0503020204020204" pitchFamily="34" charset="-122"/>
              <a:ea typeface="微软雅黑" panose="020B0503020204020204" pitchFamily="34" charset="-122"/>
            </a:endParaRPr>
          </a:p>
        </p:txBody>
      </p:sp>
      <p:grpSp>
        <p:nvGrpSpPr>
          <p:cNvPr id="49" name="组合 48"/>
          <p:cNvGrpSpPr/>
          <p:nvPr/>
        </p:nvGrpSpPr>
        <p:grpSpPr>
          <a:xfrm>
            <a:off x="1317446" y="1131726"/>
            <a:ext cx="3358863" cy="2804856"/>
            <a:chOff x="1211428" y="1211865"/>
            <a:chExt cx="3358863" cy="3028156"/>
          </a:xfrm>
        </p:grpSpPr>
        <p:sp>
          <p:nvSpPr>
            <p:cNvPr id="50" name="Line 49"/>
            <p:cNvSpPr>
              <a:spLocks noChangeShapeType="1"/>
            </p:cNvSpPr>
            <p:nvPr/>
          </p:nvSpPr>
          <p:spPr bwMode="auto">
            <a:xfrm>
              <a:off x="4570291" y="1211865"/>
              <a:ext cx="0" cy="302815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prstClr val="black"/>
                </a:solidFill>
                <a:latin typeface="微软雅黑" panose="020B0503020204020204" pitchFamily="34" charset="-122"/>
                <a:ea typeface="微软雅黑" panose="020B0503020204020204" pitchFamily="34" charset="-122"/>
              </a:endParaRPr>
            </a:p>
          </p:txBody>
        </p:sp>
        <p:sp>
          <p:nvSpPr>
            <p:cNvPr id="51" name="Line 95"/>
            <p:cNvSpPr>
              <a:spLocks noChangeShapeType="1"/>
            </p:cNvSpPr>
            <p:nvPr/>
          </p:nvSpPr>
          <p:spPr bwMode="auto">
            <a:xfrm>
              <a:off x="1211428" y="1235829"/>
              <a:ext cx="0" cy="300419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prstClr val="black"/>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1317445" y="1870280"/>
            <a:ext cx="2982200" cy="287565"/>
            <a:chOff x="1211428" y="1976545"/>
            <a:chExt cx="2982200" cy="287565"/>
          </a:xfrm>
          <a:solidFill>
            <a:srgbClr val="FF0000"/>
          </a:solidFill>
        </p:grpSpPr>
        <p:sp>
          <p:nvSpPr>
            <p:cNvPr id="53" name="Line 23"/>
            <p:cNvSpPr>
              <a:spLocks noChangeShapeType="1"/>
            </p:cNvSpPr>
            <p:nvPr/>
          </p:nvSpPr>
          <p:spPr bwMode="auto">
            <a:xfrm>
              <a:off x="1211428" y="1976545"/>
              <a:ext cx="2982200" cy="287565"/>
            </a:xfrm>
            <a:prstGeom prst="line">
              <a:avLst/>
            </a:prstGeom>
            <a:grpFill/>
            <a:ln w="28575">
              <a:solidFill>
                <a:schemeClr val="tx1"/>
              </a:solidFill>
              <a:rou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prstClr val="black"/>
                </a:solidFill>
                <a:latin typeface="微软雅黑" panose="020B0503020204020204" pitchFamily="34" charset="-122"/>
                <a:ea typeface="微软雅黑" panose="020B0503020204020204" pitchFamily="34" charset="-122"/>
              </a:endParaRPr>
            </a:p>
          </p:txBody>
        </p:sp>
        <p:grpSp>
          <p:nvGrpSpPr>
            <p:cNvPr id="54" name="Group 24"/>
            <p:cNvGrpSpPr/>
            <p:nvPr/>
          </p:nvGrpSpPr>
          <p:grpSpPr bwMode="auto">
            <a:xfrm rot="344460">
              <a:off x="1533819" y="1976545"/>
              <a:ext cx="1357040" cy="191711"/>
              <a:chOff x="3024" y="1776"/>
              <a:chExt cx="1008" cy="144"/>
            </a:xfrm>
            <a:grpFill/>
          </p:grpSpPr>
          <p:sp>
            <p:nvSpPr>
              <p:cNvPr id="55" name="Rectangle 25"/>
              <p:cNvSpPr>
                <a:spLocks noChangeArrowheads="1"/>
              </p:cNvSpPr>
              <p:nvPr/>
            </p:nvSpPr>
            <p:spPr bwMode="auto">
              <a:xfrm>
                <a:off x="3024" y="1776"/>
                <a:ext cx="864" cy="144"/>
              </a:xfrm>
              <a:prstGeom prst="rect">
                <a:avLst/>
              </a:prstGeom>
              <a:solidFill>
                <a:srgbClr val="00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prstClr val="white"/>
                    </a:solidFill>
                    <a:latin typeface="微软雅黑" panose="020B0503020204020204" pitchFamily="34" charset="-122"/>
                    <a:ea typeface="微软雅黑" panose="020B0503020204020204" pitchFamily="34" charset="-122"/>
                  </a:rPr>
                  <a:t>M3</a:t>
                </a:r>
                <a:endParaRPr lang="en-US" altLang="zh-CN" sz="1200" b="1" dirty="0">
                  <a:solidFill>
                    <a:prstClr val="white"/>
                  </a:solidFill>
                  <a:latin typeface="微软雅黑" panose="020B0503020204020204" pitchFamily="34" charset="-122"/>
                  <a:ea typeface="微软雅黑" panose="020B0503020204020204" pitchFamily="34" charset="-122"/>
                </a:endParaRPr>
              </a:p>
            </p:txBody>
          </p:sp>
          <p:sp>
            <p:nvSpPr>
              <p:cNvPr id="56" name="AutoShape 26"/>
              <p:cNvSpPr>
                <a:spLocks noChangeArrowheads="1"/>
              </p:cNvSpPr>
              <p:nvPr/>
            </p:nvSpPr>
            <p:spPr bwMode="auto">
              <a:xfrm>
                <a:off x="3888" y="1776"/>
                <a:ext cx="144" cy="144"/>
              </a:xfrm>
              <a:prstGeom prst="rightArrow">
                <a:avLst>
                  <a:gd name="adj1" fmla="val 50000"/>
                  <a:gd name="adj2" fmla="val 25000"/>
                </a:avLst>
              </a:prstGeom>
              <a:solidFill>
                <a:srgbClr val="0000FF"/>
              </a:solidFill>
              <a:ln w="9525">
                <a:solidFill>
                  <a:schemeClr val="tx1"/>
                </a:solidFill>
                <a:miter lim="800000"/>
              </a:ln>
              <a:effectLst/>
            </p:spPr>
            <p:txBody>
              <a:bodyPr wrap="none" anchor="ctr"/>
              <a:lstStyle/>
              <a:p>
                <a:endParaRPr lang="zh-CN" altLang="en-US" sz="1100" b="1">
                  <a:solidFill>
                    <a:prstClr val="white"/>
                  </a:solidFill>
                  <a:latin typeface="微软雅黑" panose="020B0503020204020204" pitchFamily="34" charset="-122"/>
                  <a:ea typeface="微软雅黑" panose="020B0503020204020204" pitchFamily="34" charset="-122"/>
                </a:endParaRPr>
              </a:p>
            </p:txBody>
          </p:sp>
        </p:grpSp>
      </p:grpSp>
      <p:sp>
        <p:nvSpPr>
          <p:cNvPr id="2" name="矩形 1"/>
          <p:cNvSpPr/>
          <p:nvPr/>
        </p:nvSpPr>
        <p:spPr>
          <a:xfrm>
            <a:off x="2539241" y="3949836"/>
            <a:ext cx="4526688" cy="338554"/>
          </a:xfrm>
          <a:prstGeom prst="rect">
            <a:avLst/>
          </a:prstGeom>
        </p:spPr>
        <p:txBody>
          <a:bodyPr wrap="none" lIns="91436" tIns="45718" rIns="91436" bIns="45718">
            <a:spAutoFit/>
          </a:bodyPr>
          <a:lstStyle/>
          <a:p>
            <a:r>
              <a:rPr lang="zh-CN" altLang="en-US" sz="1600" b="1" dirty="0">
                <a:solidFill>
                  <a:prstClr val="black"/>
                </a:solidFill>
                <a:latin typeface="微软雅黑" panose="020B0503020204020204" pitchFamily="34" charset="-122"/>
                <a:ea typeface="微软雅黑" panose="020B0503020204020204" pitchFamily="34" charset="-122"/>
              </a:rPr>
              <a:t>连续 </a:t>
            </a:r>
            <a:r>
              <a:rPr lang="en-US" altLang="zh-CN" sz="1600" b="1" dirty="0">
                <a:solidFill>
                  <a:prstClr val="black"/>
                </a:solidFill>
                <a:latin typeface="微软雅黑" panose="020B0503020204020204" pitchFamily="34" charset="-122"/>
                <a:ea typeface="微软雅黑" panose="020B0503020204020204" pitchFamily="34" charset="-122"/>
              </a:rPr>
              <a:t>ARQ </a:t>
            </a:r>
            <a:r>
              <a:rPr lang="zh-CN" altLang="en-US" sz="1600" b="1" dirty="0">
                <a:solidFill>
                  <a:prstClr val="black"/>
                </a:solidFill>
                <a:latin typeface="微软雅黑" panose="020B0503020204020204" pitchFamily="34" charset="-122"/>
                <a:ea typeface="微软雅黑" panose="020B0503020204020204" pitchFamily="34" charset="-122"/>
              </a:rPr>
              <a:t>协议采用</a:t>
            </a:r>
            <a:r>
              <a:rPr lang="zh-CN" altLang="en-US" sz="1600" b="1" dirty="0">
                <a:solidFill>
                  <a:srgbClr val="CC0099"/>
                </a:solidFill>
                <a:latin typeface="微软雅黑" panose="020B0503020204020204" pitchFamily="34" charset="-122"/>
                <a:ea typeface="微软雅黑" panose="020B0503020204020204" pitchFamily="34" charset="-122"/>
              </a:rPr>
              <a:t>回退</a:t>
            </a:r>
            <a:r>
              <a:rPr lang="en-US" altLang="zh-CN" sz="1600" b="1" dirty="0">
                <a:solidFill>
                  <a:srgbClr val="CC0099"/>
                </a:solidFill>
                <a:latin typeface="微软雅黑" panose="020B0503020204020204" pitchFamily="34" charset="-122"/>
                <a:ea typeface="微软雅黑" panose="020B0503020204020204" pitchFamily="34" charset="-122"/>
              </a:rPr>
              <a:t>N</a:t>
            </a:r>
            <a:r>
              <a:rPr lang="zh-CN" altLang="en-US" sz="1600" b="1" dirty="0">
                <a:solidFill>
                  <a:prstClr val="black"/>
                </a:solidFill>
                <a:latin typeface="微软雅黑" panose="020B0503020204020204" pitchFamily="34" charset="-122"/>
                <a:ea typeface="微软雅黑" panose="020B0503020204020204" pitchFamily="34" charset="-122"/>
              </a:rPr>
              <a:t>（</a:t>
            </a:r>
            <a:r>
              <a:rPr lang="en-US" altLang="zh-CN" sz="1600" b="1" dirty="0">
                <a:solidFill>
                  <a:prstClr val="black"/>
                </a:solidFill>
                <a:latin typeface="微软雅黑" panose="020B0503020204020204" pitchFamily="34" charset="-122"/>
                <a:ea typeface="微软雅黑" panose="020B0503020204020204" pitchFamily="34" charset="-122"/>
              </a:rPr>
              <a:t>Go-Back-N</a:t>
            </a:r>
            <a:r>
              <a:rPr lang="zh-CN" altLang="en-US" sz="1600" b="1" dirty="0">
                <a:solidFill>
                  <a:prstClr val="black"/>
                </a:solidFill>
                <a:latin typeface="微软雅黑" panose="020B0503020204020204" pitchFamily="34" charset="-122"/>
                <a:ea typeface="微软雅黑" panose="020B0503020204020204" pitchFamily="34" charset="-122"/>
              </a:rPr>
              <a:t>）重传</a:t>
            </a:r>
            <a:endParaRPr lang="zh-CN" altLang="en-US" sz="1600" b="1" dirty="0">
              <a:solidFill>
                <a:prstClr val="black"/>
              </a:solidFill>
              <a:latin typeface="微软雅黑" panose="020B0503020204020204" pitchFamily="34" charset="-122"/>
              <a:ea typeface="微软雅黑" panose="020B0503020204020204" pitchFamily="34" charset="-122"/>
            </a:endParaRPr>
          </a:p>
        </p:txBody>
      </p:sp>
      <p:sp>
        <p:nvSpPr>
          <p:cNvPr id="3" name="爆炸形 1 2"/>
          <p:cNvSpPr/>
          <p:nvPr/>
        </p:nvSpPr>
        <p:spPr>
          <a:xfrm>
            <a:off x="4299643" y="2058865"/>
            <a:ext cx="315311" cy="2269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solidFill>
                <a:prstClr val="white"/>
              </a:solidFill>
            </a:endParaRPr>
          </a:p>
        </p:txBody>
      </p:sp>
      <p:grpSp>
        <p:nvGrpSpPr>
          <p:cNvPr id="34" name="组合 33"/>
          <p:cNvGrpSpPr/>
          <p:nvPr/>
        </p:nvGrpSpPr>
        <p:grpSpPr>
          <a:xfrm>
            <a:off x="1317446" y="1997724"/>
            <a:ext cx="3358863" cy="320244"/>
            <a:chOff x="1211428" y="2103989"/>
            <a:chExt cx="3358863" cy="320244"/>
          </a:xfrm>
        </p:grpSpPr>
        <p:sp>
          <p:nvSpPr>
            <p:cNvPr id="35" name="Line 13"/>
            <p:cNvSpPr>
              <a:spLocks noChangeShapeType="1"/>
            </p:cNvSpPr>
            <p:nvPr/>
          </p:nvSpPr>
          <p:spPr bwMode="auto">
            <a:xfrm flipH="1">
              <a:off x="1211428" y="2103989"/>
              <a:ext cx="3358863" cy="320244"/>
            </a:xfrm>
            <a:prstGeom prst="line">
              <a:avLst/>
            </a:prstGeom>
            <a:noFill/>
            <a:ln w="28575">
              <a:solidFill>
                <a:srgbClr val="0099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prstClr val="black"/>
                </a:solidFill>
                <a:latin typeface="微软雅黑" panose="020B0503020204020204" pitchFamily="34" charset="-122"/>
                <a:ea typeface="微软雅黑" panose="020B0503020204020204" pitchFamily="34" charset="-122"/>
              </a:endParaRPr>
            </a:p>
          </p:txBody>
        </p:sp>
        <p:grpSp>
          <p:nvGrpSpPr>
            <p:cNvPr id="36" name="Group 53"/>
            <p:cNvGrpSpPr/>
            <p:nvPr/>
          </p:nvGrpSpPr>
          <p:grpSpPr bwMode="auto">
            <a:xfrm rot="21254618">
              <a:off x="3213250" y="2103989"/>
              <a:ext cx="775987" cy="191711"/>
              <a:chOff x="3840" y="2448"/>
              <a:chExt cx="576" cy="144"/>
            </a:xfrm>
          </p:grpSpPr>
          <p:sp>
            <p:nvSpPr>
              <p:cNvPr id="37" name="AutoShape 54"/>
              <p:cNvSpPr>
                <a:spLocks noChangeArrowheads="1"/>
              </p:cNvSpPr>
              <p:nvPr/>
            </p:nvSpPr>
            <p:spPr bwMode="auto">
              <a:xfrm flipH="1">
                <a:off x="3840" y="2448"/>
                <a:ext cx="144" cy="144"/>
              </a:xfrm>
              <a:prstGeom prst="rightArrow">
                <a:avLst>
                  <a:gd name="adj1" fmla="val 50000"/>
                  <a:gd name="adj2" fmla="val 25000"/>
                </a:avLst>
              </a:prstGeom>
              <a:solidFill>
                <a:srgbClr val="FF66FF"/>
              </a:solidFill>
              <a:ln w="9525">
                <a:solidFill>
                  <a:schemeClr val="tx1"/>
                </a:solidFill>
                <a:miter lim="800000"/>
              </a:ln>
              <a:effectLst>
                <a:outerShdw dist="35921" dir="2700000" algn="ctr" rotWithShape="0">
                  <a:schemeClr val="bg2"/>
                </a:outerShdw>
              </a:effectLst>
            </p:spPr>
            <p:txBody>
              <a:bodyPr wrap="none" anchor="ctr"/>
              <a:lstStyle/>
              <a:p>
                <a:endParaRPr lang="zh-CN" altLang="en-US" sz="1100" b="1">
                  <a:solidFill>
                    <a:prstClr val="black"/>
                  </a:solidFill>
                  <a:latin typeface="微软雅黑" panose="020B0503020204020204" pitchFamily="34" charset="-122"/>
                  <a:ea typeface="微软雅黑" panose="020B0503020204020204" pitchFamily="34" charset="-122"/>
                </a:endParaRPr>
              </a:p>
            </p:txBody>
          </p:sp>
          <p:sp>
            <p:nvSpPr>
              <p:cNvPr id="38" name="Rectangle 55"/>
              <p:cNvSpPr>
                <a:spLocks noChangeArrowheads="1"/>
              </p:cNvSpPr>
              <p:nvPr/>
            </p:nvSpPr>
            <p:spPr bwMode="auto">
              <a:xfrm flipH="1">
                <a:off x="3984" y="2448"/>
                <a:ext cx="432" cy="144"/>
              </a:xfrm>
              <a:prstGeom prst="rect">
                <a:avLst/>
              </a:prstGeom>
              <a:solidFill>
                <a:srgbClr val="FF66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srgbClr val="333399"/>
                    </a:solidFill>
                    <a:latin typeface="微软雅黑" panose="020B0503020204020204" pitchFamily="34" charset="-122"/>
                    <a:ea typeface="微软雅黑" panose="020B0503020204020204" pitchFamily="34" charset="-122"/>
                  </a:rPr>
                  <a:t>ACK2</a:t>
                </a:r>
                <a:endParaRPr lang="en-US" altLang="zh-CN" sz="1200" b="1" dirty="0">
                  <a:solidFill>
                    <a:srgbClr val="333399"/>
                  </a:solidFill>
                  <a:latin typeface="微软雅黑" panose="020B0503020204020204" pitchFamily="34" charset="-122"/>
                  <a:ea typeface="微软雅黑" panose="020B0503020204020204" pitchFamily="34" charset="-122"/>
                </a:endParaRPr>
              </a:p>
            </p:txBody>
          </p:sp>
        </p:grpSp>
      </p:grpSp>
      <p:grpSp>
        <p:nvGrpSpPr>
          <p:cNvPr id="60" name="组合 59"/>
          <p:cNvGrpSpPr/>
          <p:nvPr/>
        </p:nvGrpSpPr>
        <p:grpSpPr>
          <a:xfrm>
            <a:off x="1317446" y="2126258"/>
            <a:ext cx="3358863" cy="319155"/>
            <a:chOff x="1211428" y="2232522"/>
            <a:chExt cx="3358863" cy="319155"/>
          </a:xfrm>
          <a:effectLst/>
        </p:grpSpPr>
        <p:sp>
          <p:nvSpPr>
            <p:cNvPr id="61" name="Line 27"/>
            <p:cNvSpPr>
              <a:spLocks noChangeShapeType="1"/>
            </p:cNvSpPr>
            <p:nvPr/>
          </p:nvSpPr>
          <p:spPr bwMode="auto">
            <a:xfrm>
              <a:off x="1211428" y="2232522"/>
              <a:ext cx="3358863" cy="319155"/>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prstClr val="black"/>
                </a:solidFill>
                <a:latin typeface="微软雅黑" panose="020B0503020204020204" pitchFamily="34" charset="-122"/>
                <a:ea typeface="微软雅黑" panose="020B0503020204020204" pitchFamily="34" charset="-122"/>
              </a:endParaRPr>
            </a:p>
          </p:txBody>
        </p:sp>
        <p:grpSp>
          <p:nvGrpSpPr>
            <p:cNvPr id="62" name="Group 28"/>
            <p:cNvGrpSpPr/>
            <p:nvPr/>
          </p:nvGrpSpPr>
          <p:grpSpPr bwMode="auto">
            <a:xfrm rot="344460">
              <a:off x="1533819" y="2232522"/>
              <a:ext cx="1357040" cy="191711"/>
              <a:chOff x="3024" y="1776"/>
              <a:chExt cx="1008" cy="144"/>
            </a:xfrm>
          </p:grpSpPr>
          <p:sp>
            <p:nvSpPr>
              <p:cNvPr id="63" name="Rectangle 29"/>
              <p:cNvSpPr>
                <a:spLocks noChangeArrowheads="1"/>
              </p:cNvSpPr>
              <p:nvPr/>
            </p:nvSpPr>
            <p:spPr bwMode="auto">
              <a:xfrm>
                <a:off x="3024" y="1776"/>
                <a:ext cx="864" cy="144"/>
              </a:xfrm>
              <a:prstGeom prst="rect">
                <a:avLst/>
              </a:prstGeom>
              <a:solidFill>
                <a:srgbClr val="66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prstClr val="black"/>
                    </a:solidFill>
                    <a:latin typeface="微软雅黑" panose="020B0503020204020204" pitchFamily="34" charset="-122"/>
                    <a:ea typeface="微软雅黑" panose="020B0503020204020204" pitchFamily="34" charset="-122"/>
                  </a:rPr>
                  <a:t>M4</a:t>
                </a:r>
                <a:endParaRPr lang="en-US" altLang="zh-CN" sz="1200" b="1" dirty="0">
                  <a:solidFill>
                    <a:prstClr val="black"/>
                  </a:solidFill>
                  <a:latin typeface="微软雅黑" panose="020B0503020204020204" pitchFamily="34" charset="-122"/>
                  <a:ea typeface="微软雅黑" panose="020B0503020204020204" pitchFamily="34" charset="-122"/>
                </a:endParaRPr>
              </a:p>
            </p:txBody>
          </p:sp>
          <p:sp>
            <p:nvSpPr>
              <p:cNvPr id="64" name="AutoShape 30"/>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ln>
              <a:effectLst/>
            </p:spPr>
            <p:txBody>
              <a:bodyPr wrap="none" anchor="ctr"/>
              <a:lstStyle/>
              <a:p>
                <a:endParaRPr lang="zh-CN" altLang="en-US" sz="1100" b="1">
                  <a:solidFill>
                    <a:prstClr val="black"/>
                  </a:solidFill>
                  <a:latin typeface="微软雅黑" panose="020B0503020204020204" pitchFamily="34" charset="-122"/>
                  <a:ea typeface="微软雅黑" panose="020B0503020204020204" pitchFamily="34" charset="-122"/>
                </a:endParaRPr>
              </a:p>
            </p:txBody>
          </p:sp>
        </p:grpSp>
      </p:grpSp>
      <p:sp>
        <p:nvSpPr>
          <p:cNvPr id="65" name="Text Box 7"/>
          <p:cNvSpPr txBox="1">
            <a:spLocks noChangeArrowheads="1"/>
          </p:cNvSpPr>
          <p:nvPr/>
        </p:nvSpPr>
        <p:spPr bwMode="auto">
          <a:xfrm>
            <a:off x="4755030" y="2594420"/>
            <a:ext cx="171553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200" b="1" dirty="0">
                <a:solidFill>
                  <a:srgbClr val="CC0099"/>
                </a:solidFill>
                <a:latin typeface="微软雅黑" panose="020B0503020204020204" pitchFamily="34" charset="-122"/>
                <a:ea typeface="微软雅黑" panose="020B0503020204020204" pitchFamily="34" charset="-122"/>
              </a:rPr>
              <a:t>M5 </a:t>
            </a:r>
            <a:r>
              <a:rPr lang="zh-CN" altLang="en-US" sz="1200" b="1" dirty="0">
                <a:solidFill>
                  <a:srgbClr val="CC0099"/>
                </a:solidFill>
                <a:latin typeface="微软雅黑" panose="020B0503020204020204" pitchFamily="34" charset="-122"/>
                <a:ea typeface="微软雅黑" panose="020B0503020204020204" pitchFamily="34" charset="-122"/>
              </a:rPr>
              <a:t>未按序到达，丢弃</a:t>
            </a:r>
            <a:endParaRPr lang="zh-CN" altLang="en-US" sz="1200" b="1" dirty="0">
              <a:solidFill>
                <a:srgbClr val="CC0099"/>
              </a:solidFill>
              <a:latin typeface="微软雅黑" panose="020B0503020204020204" pitchFamily="34" charset="-122"/>
              <a:ea typeface="微软雅黑" panose="020B0503020204020204" pitchFamily="34" charset="-122"/>
            </a:endParaRPr>
          </a:p>
        </p:txBody>
      </p:sp>
      <p:grpSp>
        <p:nvGrpSpPr>
          <p:cNvPr id="66" name="组合 65"/>
          <p:cNvGrpSpPr/>
          <p:nvPr/>
        </p:nvGrpSpPr>
        <p:grpSpPr>
          <a:xfrm>
            <a:off x="1317446" y="3220688"/>
            <a:ext cx="3358863" cy="320244"/>
            <a:chOff x="1211428" y="2487410"/>
            <a:chExt cx="3358863" cy="320244"/>
          </a:xfrm>
          <a:solidFill>
            <a:srgbClr val="FFC000"/>
          </a:solidFill>
        </p:grpSpPr>
        <p:sp>
          <p:nvSpPr>
            <p:cNvPr id="67" name="Line 31"/>
            <p:cNvSpPr>
              <a:spLocks noChangeShapeType="1"/>
            </p:cNvSpPr>
            <p:nvPr/>
          </p:nvSpPr>
          <p:spPr bwMode="auto">
            <a:xfrm>
              <a:off x="1211428" y="2487410"/>
              <a:ext cx="3358863" cy="320244"/>
            </a:xfrm>
            <a:prstGeom prst="line">
              <a:avLst/>
            </a:prstGeom>
            <a:grpFill/>
            <a:ln w="28575">
              <a:solidFill>
                <a:schemeClr val="tx1"/>
              </a:solidFill>
              <a:rou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prstClr val="black"/>
                </a:solidFill>
                <a:latin typeface="微软雅黑" panose="020B0503020204020204" pitchFamily="34" charset="-122"/>
                <a:ea typeface="微软雅黑" panose="020B0503020204020204" pitchFamily="34" charset="-122"/>
              </a:endParaRPr>
            </a:p>
          </p:txBody>
        </p:sp>
        <p:grpSp>
          <p:nvGrpSpPr>
            <p:cNvPr id="68" name="Group 32"/>
            <p:cNvGrpSpPr/>
            <p:nvPr/>
          </p:nvGrpSpPr>
          <p:grpSpPr bwMode="auto">
            <a:xfrm rot="344460">
              <a:off x="1533819" y="2487410"/>
              <a:ext cx="1357040" cy="191711"/>
              <a:chOff x="3024" y="1776"/>
              <a:chExt cx="1008" cy="144"/>
            </a:xfrm>
            <a:grpFill/>
          </p:grpSpPr>
          <p:sp>
            <p:nvSpPr>
              <p:cNvPr id="69" name="Rectangle 33"/>
              <p:cNvSpPr>
                <a:spLocks noChangeArrowheads="1"/>
              </p:cNvSpPr>
              <p:nvPr/>
            </p:nvSpPr>
            <p:spPr bwMode="auto">
              <a:xfrm>
                <a:off x="3024" y="1776"/>
                <a:ext cx="864" cy="144"/>
              </a:xfrm>
              <a:prstGeom prst="rect">
                <a:avLst/>
              </a:prstGeom>
              <a:solidFill>
                <a:srgbClr val="66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1" dirty="0">
                    <a:solidFill>
                      <a:prstClr val="black"/>
                    </a:solidFill>
                    <a:latin typeface="微软雅黑" panose="020B0503020204020204" pitchFamily="34" charset="-122"/>
                    <a:ea typeface="微软雅黑" panose="020B0503020204020204" pitchFamily="34" charset="-122"/>
                  </a:rPr>
                  <a:t>重传 </a:t>
                </a:r>
                <a:r>
                  <a:rPr lang="en-US" altLang="zh-CN" sz="1200" b="1" dirty="0">
                    <a:solidFill>
                      <a:prstClr val="black"/>
                    </a:solidFill>
                    <a:latin typeface="微软雅黑" panose="020B0503020204020204" pitchFamily="34" charset="-122"/>
                    <a:ea typeface="微软雅黑" panose="020B0503020204020204" pitchFamily="34" charset="-122"/>
                  </a:rPr>
                  <a:t>M5</a:t>
                </a:r>
                <a:endParaRPr lang="en-US" altLang="zh-CN" sz="1200" b="1" dirty="0">
                  <a:solidFill>
                    <a:prstClr val="black"/>
                  </a:solidFill>
                  <a:latin typeface="微软雅黑" panose="020B0503020204020204" pitchFamily="34" charset="-122"/>
                  <a:ea typeface="微软雅黑" panose="020B0503020204020204" pitchFamily="34" charset="-122"/>
                </a:endParaRPr>
              </a:p>
            </p:txBody>
          </p:sp>
          <p:sp>
            <p:nvSpPr>
              <p:cNvPr id="70" name="AutoShape 34"/>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ln>
              <a:effectLst/>
            </p:spPr>
            <p:txBody>
              <a:bodyPr wrap="none" anchor="ctr"/>
              <a:lstStyle/>
              <a:p>
                <a:endParaRPr lang="zh-CN" altLang="en-US" sz="1100" b="1">
                  <a:solidFill>
                    <a:prstClr val="black"/>
                  </a:solidFill>
                  <a:latin typeface="微软雅黑" panose="020B0503020204020204" pitchFamily="34" charset="-122"/>
                  <a:ea typeface="微软雅黑" panose="020B0503020204020204" pitchFamily="34" charset="-122"/>
                </a:endParaRPr>
              </a:p>
            </p:txBody>
          </p:sp>
        </p:grpSp>
      </p:grpSp>
      <p:grpSp>
        <p:nvGrpSpPr>
          <p:cNvPr id="71" name="组合 70"/>
          <p:cNvGrpSpPr/>
          <p:nvPr/>
        </p:nvGrpSpPr>
        <p:grpSpPr>
          <a:xfrm>
            <a:off x="1317443" y="2709823"/>
            <a:ext cx="3358863" cy="342136"/>
            <a:chOff x="1211427" y="1976545"/>
            <a:chExt cx="3358863" cy="342136"/>
          </a:xfrm>
          <a:solidFill>
            <a:srgbClr val="FFC000"/>
          </a:solidFill>
          <a:effectLst/>
        </p:grpSpPr>
        <p:sp>
          <p:nvSpPr>
            <p:cNvPr id="72" name="Line 23"/>
            <p:cNvSpPr>
              <a:spLocks noChangeShapeType="1"/>
            </p:cNvSpPr>
            <p:nvPr/>
          </p:nvSpPr>
          <p:spPr bwMode="auto">
            <a:xfrm>
              <a:off x="1211427" y="1976545"/>
              <a:ext cx="3358863" cy="342136"/>
            </a:xfrm>
            <a:prstGeom prst="line">
              <a:avLst/>
            </a:prstGeom>
            <a:grpFill/>
            <a:ln w="28575">
              <a:solidFill>
                <a:schemeClr val="tx1"/>
              </a:solidFill>
              <a:rou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prstClr val="black"/>
                </a:solidFill>
                <a:latin typeface="微软雅黑" panose="020B0503020204020204" pitchFamily="34" charset="-122"/>
                <a:ea typeface="微软雅黑" panose="020B0503020204020204" pitchFamily="34" charset="-122"/>
              </a:endParaRPr>
            </a:p>
          </p:txBody>
        </p:sp>
        <p:grpSp>
          <p:nvGrpSpPr>
            <p:cNvPr id="73" name="Group 24"/>
            <p:cNvGrpSpPr/>
            <p:nvPr/>
          </p:nvGrpSpPr>
          <p:grpSpPr bwMode="auto">
            <a:xfrm rot="344460">
              <a:off x="1533819" y="1976545"/>
              <a:ext cx="1357040" cy="191711"/>
              <a:chOff x="3024" y="1776"/>
              <a:chExt cx="1008" cy="144"/>
            </a:xfrm>
            <a:grpFill/>
          </p:grpSpPr>
          <p:sp>
            <p:nvSpPr>
              <p:cNvPr id="74" name="Rectangle 25"/>
              <p:cNvSpPr>
                <a:spLocks noChangeArrowheads="1"/>
              </p:cNvSpPr>
              <p:nvPr/>
            </p:nvSpPr>
            <p:spPr bwMode="auto">
              <a:xfrm>
                <a:off x="3024" y="1776"/>
                <a:ext cx="864" cy="144"/>
              </a:xfrm>
              <a:prstGeom prst="rect">
                <a:avLst/>
              </a:prstGeom>
              <a:solidFill>
                <a:srgbClr val="66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1" dirty="0">
                    <a:solidFill>
                      <a:prstClr val="black"/>
                    </a:solidFill>
                    <a:latin typeface="微软雅黑" panose="020B0503020204020204" pitchFamily="34" charset="-122"/>
                    <a:ea typeface="微软雅黑" panose="020B0503020204020204" pitchFamily="34" charset="-122"/>
                  </a:rPr>
                  <a:t>重传 </a:t>
                </a:r>
                <a:r>
                  <a:rPr lang="en-US" altLang="zh-CN" sz="1200" b="1" dirty="0">
                    <a:solidFill>
                      <a:prstClr val="black"/>
                    </a:solidFill>
                    <a:latin typeface="微软雅黑" panose="020B0503020204020204" pitchFamily="34" charset="-122"/>
                    <a:ea typeface="微软雅黑" panose="020B0503020204020204" pitchFamily="34" charset="-122"/>
                  </a:rPr>
                  <a:t>M3</a:t>
                </a:r>
                <a:endParaRPr lang="en-US" altLang="zh-CN" sz="1200" b="1" dirty="0">
                  <a:solidFill>
                    <a:prstClr val="black"/>
                  </a:solidFill>
                  <a:latin typeface="微软雅黑" panose="020B0503020204020204" pitchFamily="34" charset="-122"/>
                  <a:ea typeface="微软雅黑" panose="020B0503020204020204" pitchFamily="34" charset="-122"/>
                </a:endParaRPr>
              </a:p>
            </p:txBody>
          </p:sp>
          <p:sp>
            <p:nvSpPr>
              <p:cNvPr id="75" name="AutoShape 26"/>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ln>
              <a:effectLst/>
            </p:spPr>
            <p:txBody>
              <a:bodyPr wrap="none" anchor="ctr"/>
              <a:lstStyle/>
              <a:p>
                <a:endParaRPr lang="zh-CN" altLang="en-US" sz="1100" b="1">
                  <a:solidFill>
                    <a:prstClr val="black"/>
                  </a:solidFill>
                  <a:latin typeface="微软雅黑" panose="020B0503020204020204" pitchFamily="34" charset="-122"/>
                  <a:ea typeface="微软雅黑" panose="020B0503020204020204" pitchFamily="34" charset="-122"/>
                </a:endParaRPr>
              </a:p>
            </p:txBody>
          </p:sp>
        </p:grpSp>
      </p:grpSp>
      <p:grpSp>
        <p:nvGrpSpPr>
          <p:cNvPr id="76" name="组合 75"/>
          <p:cNvGrpSpPr/>
          <p:nvPr/>
        </p:nvGrpSpPr>
        <p:grpSpPr>
          <a:xfrm>
            <a:off x="1317446" y="2965802"/>
            <a:ext cx="3358863" cy="319155"/>
            <a:chOff x="1211428" y="2232522"/>
            <a:chExt cx="3358863" cy="319155"/>
          </a:xfrm>
          <a:solidFill>
            <a:srgbClr val="FFC000"/>
          </a:solidFill>
        </p:grpSpPr>
        <p:sp>
          <p:nvSpPr>
            <p:cNvPr id="77" name="Line 27"/>
            <p:cNvSpPr>
              <a:spLocks noChangeShapeType="1"/>
            </p:cNvSpPr>
            <p:nvPr/>
          </p:nvSpPr>
          <p:spPr bwMode="auto">
            <a:xfrm>
              <a:off x="1211428" y="2232522"/>
              <a:ext cx="3358863" cy="319155"/>
            </a:xfrm>
            <a:prstGeom prst="line">
              <a:avLst/>
            </a:prstGeom>
            <a:grpFill/>
            <a:ln w="28575">
              <a:solidFill>
                <a:schemeClr val="tx1"/>
              </a:solidFill>
              <a:rou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prstClr val="black"/>
                </a:solidFill>
                <a:latin typeface="微软雅黑" panose="020B0503020204020204" pitchFamily="34" charset="-122"/>
                <a:ea typeface="微软雅黑" panose="020B0503020204020204" pitchFamily="34" charset="-122"/>
              </a:endParaRPr>
            </a:p>
          </p:txBody>
        </p:sp>
        <p:grpSp>
          <p:nvGrpSpPr>
            <p:cNvPr id="78" name="Group 28"/>
            <p:cNvGrpSpPr/>
            <p:nvPr/>
          </p:nvGrpSpPr>
          <p:grpSpPr bwMode="auto">
            <a:xfrm rot="344460">
              <a:off x="1533819" y="2232522"/>
              <a:ext cx="1357040" cy="191711"/>
              <a:chOff x="3024" y="1776"/>
              <a:chExt cx="1008" cy="144"/>
            </a:xfrm>
            <a:grpFill/>
          </p:grpSpPr>
          <p:sp>
            <p:nvSpPr>
              <p:cNvPr id="79" name="Rectangle 29"/>
              <p:cNvSpPr>
                <a:spLocks noChangeArrowheads="1"/>
              </p:cNvSpPr>
              <p:nvPr/>
            </p:nvSpPr>
            <p:spPr bwMode="auto">
              <a:xfrm>
                <a:off x="3024" y="1776"/>
                <a:ext cx="864" cy="144"/>
              </a:xfrm>
              <a:prstGeom prst="rect">
                <a:avLst/>
              </a:prstGeom>
              <a:solidFill>
                <a:srgbClr val="66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1" dirty="0">
                    <a:solidFill>
                      <a:prstClr val="black"/>
                    </a:solidFill>
                    <a:latin typeface="微软雅黑" panose="020B0503020204020204" pitchFamily="34" charset="-122"/>
                    <a:ea typeface="微软雅黑" panose="020B0503020204020204" pitchFamily="34" charset="-122"/>
                  </a:rPr>
                  <a:t>重传 </a:t>
                </a:r>
                <a:r>
                  <a:rPr lang="en-US" altLang="zh-CN" sz="1200" b="1" dirty="0">
                    <a:solidFill>
                      <a:prstClr val="black"/>
                    </a:solidFill>
                    <a:latin typeface="微软雅黑" panose="020B0503020204020204" pitchFamily="34" charset="-122"/>
                    <a:ea typeface="微软雅黑" panose="020B0503020204020204" pitchFamily="34" charset="-122"/>
                  </a:rPr>
                  <a:t>M4</a:t>
                </a:r>
                <a:endParaRPr lang="en-US" altLang="zh-CN" sz="1200" b="1" dirty="0">
                  <a:solidFill>
                    <a:prstClr val="black"/>
                  </a:solidFill>
                  <a:latin typeface="微软雅黑" panose="020B0503020204020204" pitchFamily="34" charset="-122"/>
                  <a:ea typeface="微软雅黑" panose="020B0503020204020204" pitchFamily="34" charset="-122"/>
                </a:endParaRPr>
              </a:p>
            </p:txBody>
          </p:sp>
          <p:sp>
            <p:nvSpPr>
              <p:cNvPr id="80" name="AutoShape 30"/>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ln>
              <a:effectLst/>
            </p:spPr>
            <p:txBody>
              <a:bodyPr wrap="none" anchor="ctr"/>
              <a:lstStyle/>
              <a:p>
                <a:endParaRPr lang="zh-CN" altLang="en-US" sz="1100" b="1">
                  <a:solidFill>
                    <a:prstClr val="black"/>
                  </a:solidFill>
                  <a:latin typeface="微软雅黑" panose="020B0503020204020204" pitchFamily="34" charset="-122"/>
                  <a:ea typeface="微软雅黑" panose="020B0503020204020204" pitchFamily="34" charset="-122"/>
                </a:endParaRPr>
              </a:p>
            </p:txBody>
          </p:sp>
        </p:grpSp>
      </p:grpSp>
      <p:sp>
        <p:nvSpPr>
          <p:cNvPr id="81" name="Line 75"/>
          <p:cNvSpPr>
            <a:spLocks noChangeShapeType="1"/>
          </p:cNvSpPr>
          <p:nvPr/>
        </p:nvSpPr>
        <p:spPr bwMode="auto">
          <a:xfrm>
            <a:off x="937865" y="1866608"/>
            <a:ext cx="0" cy="852427"/>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a:solidFill>
                <a:prstClr val="black"/>
              </a:solidFill>
            </a:endParaRPr>
          </a:p>
        </p:txBody>
      </p:sp>
      <p:sp>
        <p:nvSpPr>
          <p:cNvPr id="82" name="Line 76"/>
          <p:cNvSpPr>
            <a:spLocks noChangeShapeType="1"/>
          </p:cNvSpPr>
          <p:nvPr/>
        </p:nvSpPr>
        <p:spPr bwMode="auto">
          <a:xfrm>
            <a:off x="756893" y="1877718"/>
            <a:ext cx="49212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a:solidFill>
                <a:prstClr val="black"/>
              </a:solidFill>
            </a:endParaRPr>
          </a:p>
        </p:txBody>
      </p:sp>
      <p:sp>
        <p:nvSpPr>
          <p:cNvPr id="83" name="Line 77"/>
          <p:cNvSpPr>
            <a:spLocks noChangeShapeType="1"/>
          </p:cNvSpPr>
          <p:nvPr/>
        </p:nvSpPr>
        <p:spPr bwMode="auto">
          <a:xfrm>
            <a:off x="766417" y="2719033"/>
            <a:ext cx="4826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a:solidFill>
                <a:prstClr val="black"/>
              </a:solidFill>
            </a:endParaRPr>
          </a:p>
        </p:txBody>
      </p:sp>
      <p:sp>
        <p:nvSpPr>
          <p:cNvPr id="4" name="矩形 3"/>
          <p:cNvSpPr/>
          <p:nvPr/>
        </p:nvSpPr>
        <p:spPr>
          <a:xfrm>
            <a:off x="703883" y="2044015"/>
            <a:ext cx="515688" cy="4616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spAutoFit/>
          </a:bodyPr>
          <a:lstStyle/>
          <a:p>
            <a:pPr algn="ctr"/>
            <a:r>
              <a:rPr lang="en-US" altLang="zh-CN" sz="1200" b="1" dirty="0">
                <a:solidFill>
                  <a:prstClr val="black"/>
                </a:solidFill>
                <a:latin typeface="微软雅黑" panose="020B0503020204020204" pitchFamily="34" charset="-122"/>
                <a:ea typeface="微软雅黑" panose="020B0503020204020204" pitchFamily="34" charset="-122"/>
              </a:rPr>
              <a:t>M3</a:t>
            </a:r>
            <a:r>
              <a:rPr lang="zh-CN" altLang="en-US" sz="1200" b="1" dirty="0">
                <a:solidFill>
                  <a:prstClr val="black"/>
                </a:solidFill>
                <a:latin typeface="微软雅黑" panose="020B0503020204020204" pitchFamily="34" charset="-122"/>
                <a:ea typeface="微软雅黑" panose="020B0503020204020204" pitchFamily="34" charset="-122"/>
              </a:rPr>
              <a:t>超时</a:t>
            </a:r>
            <a:endParaRPr lang="zh-CN" altLang="en-US" sz="1200" b="1"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5145" y="772197"/>
            <a:ext cx="8053711" cy="388721"/>
          </a:xfrm>
          <a:prstGeom prst="roundRect">
            <a:avLst>
              <a:gd name="adj" fmla="val 16667"/>
            </a:avLst>
          </a:prstGeom>
          <a:solidFill>
            <a:srgbClr val="0089FA"/>
          </a:solidFill>
          <a:ln>
            <a:noFill/>
          </a:ln>
          <a:effectLst/>
        </p:spPr>
        <p:txBody>
          <a:bodyPr wrap="none" lIns="91436" tIns="45718" rIns="91436" bIns="45718" anchor="ctr"/>
          <a:lstStyle/>
          <a:p>
            <a:endParaRPr lang="zh-CN" altLang="en-US">
              <a:solidFill>
                <a:prstClr val="black"/>
              </a:solidFill>
            </a:endParaRPr>
          </a:p>
        </p:txBody>
      </p:sp>
      <p:sp>
        <p:nvSpPr>
          <p:cNvPr id="6" name="Rectangle 6"/>
          <p:cNvSpPr>
            <a:spLocks noChangeArrowheads="1"/>
          </p:cNvSpPr>
          <p:nvPr/>
        </p:nvSpPr>
        <p:spPr bwMode="auto">
          <a:xfrm>
            <a:off x="3118048" y="729926"/>
            <a:ext cx="29079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400" b="1" dirty="0">
                <a:solidFill>
                  <a:prstClr val="white"/>
                </a:solidFill>
                <a:latin typeface="微软雅黑" panose="020B0503020204020204" pitchFamily="34" charset="-122"/>
                <a:ea typeface="微软雅黑" panose="020B0503020204020204" pitchFamily="34" charset="-122"/>
              </a:rPr>
              <a:t>连续 </a:t>
            </a:r>
            <a:r>
              <a:rPr lang="en-US" altLang="zh-CN" sz="2400" b="1" dirty="0">
                <a:solidFill>
                  <a:prstClr val="white"/>
                </a:solidFill>
                <a:latin typeface="微软雅黑" panose="020B0503020204020204" pitchFamily="34" charset="-122"/>
                <a:ea typeface="微软雅黑" panose="020B0503020204020204" pitchFamily="34" charset="-122"/>
              </a:rPr>
              <a:t>ARQ </a:t>
            </a:r>
            <a:r>
              <a:rPr lang="zh-CN" altLang="en-US" sz="2400" b="1" dirty="0">
                <a:solidFill>
                  <a:prstClr val="white"/>
                </a:solidFill>
                <a:latin typeface="微软雅黑" panose="020B0503020204020204" pitchFamily="34" charset="-122"/>
                <a:ea typeface="微软雅黑" panose="020B0503020204020204" pitchFamily="34" charset="-122"/>
              </a:rPr>
              <a:t>协议要点</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7" name="Rectangle 8"/>
          <p:cNvSpPr>
            <a:spLocks noChangeArrowheads="1"/>
          </p:cNvSpPr>
          <p:nvPr/>
        </p:nvSpPr>
        <p:spPr bwMode="auto">
          <a:xfrm>
            <a:off x="545145" y="1185222"/>
            <a:ext cx="8053711" cy="25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285750" indent="-285750">
              <a:lnSpc>
                <a:spcPct val="150000"/>
              </a:lnSpc>
              <a:buClr>
                <a:srgbClr val="0070C0"/>
              </a:buClr>
              <a:buFont typeface="Wingdings" panose="05000000000000000000" pitchFamily="2" charset="2"/>
              <a:buChar char="l"/>
            </a:pPr>
            <a:r>
              <a:rPr lang="zh-CN" altLang="en-US" b="1" dirty="0">
                <a:solidFill>
                  <a:srgbClr val="CC00CC"/>
                </a:solidFill>
                <a:latin typeface="微软雅黑" panose="020B0503020204020204" pitchFamily="34" charset="-122"/>
                <a:ea typeface="微软雅黑" panose="020B0503020204020204" pitchFamily="34" charset="-122"/>
              </a:rPr>
              <a:t>基本思想：</a:t>
            </a:r>
            <a:endParaRPr lang="en-US" altLang="zh-CN" b="1" dirty="0">
              <a:solidFill>
                <a:srgbClr val="CC00CC"/>
              </a:solidFill>
              <a:latin typeface="微软雅黑" panose="020B0503020204020204" pitchFamily="34" charset="-122"/>
              <a:ea typeface="微软雅黑" panose="020B0503020204020204" pitchFamily="34" charset="-122"/>
            </a:endParaRPr>
          </a:p>
          <a:p>
            <a:pPr marL="285750" indent="-285750">
              <a:lnSpc>
                <a:spcPct val="150000"/>
              </a:lnSpc>
              <a:buClr>
                <a:srgbClr val="0070C0"/>
              </a:buClr>
              <a:buFont typeface="Wingdings" panose="05000000000000000000" pitchFamily="2" charset="2"/>
              <a:buChar char="l"/>
            </a:pPr>
            <a:r>
              <a:rPr lang="zh-CN" altLang="en-US" b="1" dirty="0">
                <a:solidFill>
                  <a:prstClr val="black"/>
                </a:solidFill>
                <a:latin typeface="微软雅黑" panose="020B0503020204020204" pitchFamily="34" charset="-122"/>
                <a:ea typeface="微软雅黑" panose="020B0503020204020204" pitchFamily="34" charset="-122"/>
              </a:rPr>
              <a:t>发送方一次可以发出</a:t>
            </a:r>
            <a:r>
              <a:rPr lang="zh-CN" altLang="en-US" b="1" dirty="0">
                <a:solidFill>
                  <a:srgbClr val="0000FF"/>
                </a:solidFill>
                <a:latin typeface="微软雅黑" panose="020B0503020204020204" pitchFamily="34" charset="-122"/>
                <a:ea typeface="微软雅黑" panose="020B0503020204020204" pitchFamily="34" charset="-122"/>
              </a:rPr>
              <a:t>多个分组</a:t>
            </a:r>
            <a:r>
              <a:rPr lang="zh-CN" altLang="en-US" b="1" dirty="0">
                <a:solidFill>
                  <a:prstClr val="black"/>
                </a:solidFill>
                <a:latin typeface="微软雅黑" panose="020B0503020204020204" pitchFamily="34" charset="-122"/>
                <a:ea typeface="微软雅黑" panose="020B0503020204020204" pitchFamily="34" charset="-122"/>
              </a:rPr>
              <a:t>。</a:t>
            </a:r>
            <a:endParaRPr lang="en-US" altLang="zh-CN" b="1" dirty="0">
              <a:solidFill>
                <a:prstClr val="black"/>
              </a:solidFill>
              <a:latin typeface="微软雅黑" panose="020B0503020204020204" pitchFamily="34" charset="-122"/>
              <a:ea typeface="微软雅黑" panose="020B0503020204020204" pitchFamily="34" charset="-122"/>
            </a:endParaRPr>
          </a:p>
          <a:p>
            <a:pPr marL="285750" indent="-285750">
              <a:lnSpc>
                <a:spcPct val="150000"/>
              </a:lnSpc>
              <a:buClr>
                <a:srgbClr val="0070C0"/>
              </a:buClr>
              <a:buFont typeface="Wingdings" panose="05000000000000000000" pitchFamily="2" charset="2"/>
              <a:buChar char="l"/>
            </a:pPr>
            <a:r>
              <a:rPr lang="zh-CN" altLang="en-US" b="1" dirty="0">
                <a:solidFill>
                  <a:prstClr val="black"/>
                </a:solidFill>
                <a:latin typeface="微软雅黑" panose="020B0503020204020204" pitchFamily="34" charset="-122"/>
                <a:ea typeface="微软雅黑" panose="020B0503020204020204" pitchFamily="34" charset="-122"/>
              </a:rPr>
              <a:t>使用</a:t>
            </a:r>
            <a:r>
              <a:rPr lang="zh-CN" altLang="en-US" b="1" dirty="0">
                <a:solidFill>
                  <a:srgbClr val="0000FF"/>
                </a:solidFill>
                <a:latin typeface="微软雅黑" panose="020B0503020204020204" pitchFamily="34" charset="-122"/>
                <a:ea typeface="微软雅黑" panose="020B0503020204020204" pitchFamily="34" charset="-122"/>
              </a:rPr>
              <a:t>滑动窗口协议</a:t>
            </a:r>
            <a:r>
              <a:rPr lang="zh-CN" altLang="en-US" b="1" dirty="0">
                <a:solidFill>
                  <a:prstClr val="black"/>
                </a:solidFill>
                <a:latin typeface="微软雅黑" panose="020B0503020204020204" pitchFamily="34" charset="-122"/>
                <a:ea typeface="微软雅黑" panose="020B0503020204020204" pitchFamily="34" charset="-122"/>
              </a:rPr>
              <a:t>控制发送方和接收方所能发送和接收的分组的数量和编号。</a:t>
            </a:r>
            <a:endParaRPr lang="en-US" altLang="zh-CN" b="1" dirty="0">
              <a:solidFill>
                <a:prstClr val="black"/>
              </a:solidFill>
              <a:latin typeface="微软雅黑" panose="020B0503020204020204" pitchFamily="34" charset="-122"/>
              <a:ea typeface="微软雅黑" panose="020B0503020204020204" pitchFamily="34" charset="-122"/>
            </a:endParaRPr>
          </a:p>
          <a:p>
            <a:pPr marL="285750" indent="-285750">
              <a:lnSpc>
                <a:spcPct val="150000"/>
              </a:lnSpc>
              <a:buClr>
                <a:srgbClr val="0070C0"/>
              </a:buClr>
              <a:buFont typeface="Wingdings" panose="05000000000000000000" pitchFamily="2" charset="2"/>
              <a:buChar char="l"/>
            </a:pPr>
            <a:r>
              <a:rPr lang="zh-CN" altLang="en-US" b="1" dirty="0">
                <a:solidFill>
                  <a:prstClr val="black"/>
                </a:solidFill>
                <a:latin typeface="微软雅黑" panose="020B0503020204020204" pitchFamily="34" charset="-122"/>
                <a:ea typeface="微软雅黑" panose="020B0503020204020204" pitchFamily="34" charset="-122"/>
              </a:rPr>
              <a:t>每收到一个确认，发送方就把发送窗口</a:t>
            </a:r>
            <a:r>
              <a:rPr lang="zh-CN" altLang="en-US" b="1" dirty="0">
                <a:solidFill>
                  <a:srgbClr val="0000FF"/>
                </a:solidFill>
                <a:latin typeface="微软雅黑" panose="020B0503020204020204" pitchFamily="34" charset="-122"/>
                <a:ea typeface="微软雅黑" panose="020B0503020204020204" pitchFamily="34" charset="-122"/>
              </a:rPr>
              <a:t>向前滑动</a:t>
            </a:r>
            <a:r>
              <a:rPr lang="zh-CN" altLang="en-US" b="1" dirty="0">
                <a:solidFill>
                  <a:prstClr val="black"/>
                </a:solidFill>
                <a:latin typeface="微软雅黑" panose="020B0503020204020204" pitchFamily="34" charset="-122"/>
                <a:ea typeface="微软雅黑" panose="020B0503020204020204" pitchFamily="34" charset="-122"/>
              </a:rPr>
              <a:t>。</a:t>
            </a:r>
            <a:endParaRPr lang="en-US" altLang="zh-CN" b="1" dirty="0">
              <a:solidFill>
                <a:prstClr val="black"/>
              </a:solidFill>
              <a:latin typeface="微软雅黑" panose="020B0503020204020204" pitchFamily="34" charset="-122"/>
              <a:ea typeface="微软雅黑" panose="020B0503020204020204" pitchFamily="34" charset="-122"/>
            </a:endParaRPr>
          </a:p>
          <a:p>
            <a:pPr marL="285750" indent="-285750">
              <a:lnSpc>
                <a:spcPct val="150000"/>
              </a:lnSpc>
              <a:buClr>
                <a:srgbClr val="0070C0"/>
              </a:buClr>
              <a:buFont typeface="Wingdings" panose="05000000000000000000" pitchFamily="2" charset="2"/>
              <a:buChar char="l"/>
            </a:pPr>
            <a:r>
              <a:rPr lang="zh-CN" altLang="en-US" b="1" dirty="0">
                <a:solidFill>
                  <a:prstClr val="black"/>
                </a:solidFill>
                <a:latin typeface="微软雅黑" panose="020B0503020204020204" pitchFamily="34" charset="-122"/>
                <a:ea typeface="微软雅黑" panose="020B0503020204020204" pitchFamily="34" charset="-122"/>
              </a:rPr>
              <a:t>接收方一般采用</a:t>
            </a:r>
            <a:r>
              <a:rPr lang="zh-CN" altLang="en-US" b="1" dirty="0">
                <a:solidFill>
                  <a:srgbClr val="0000FF"/>
                </a:solidFill>
                <a:latin typeface="微软雅黑" panose="020B0503020204020204" pitchFamily="34" charset="-122"/>
                <a:ea typeface="微软雅黑" panose="020B0503020204020204" pitchFamily="34" charset="-122"/>
              </a:rPr>
              <a:t>累积确认</a:t>
            </a:r>
            <a:r>
              <a:rPr lang="zh-CN" altLang="en-US" b="1" dirty="0">
                <a:solidFill>
                  <a:prstClr val="black"/>
                </a:solidFill>
                <a:latin typeface="微软雅黑" panose="020B0503020204020204" pitchFamily="34" charset="-122"/>
                <a:ea typeface="微软雅黑" panose="020B0503020204020204" pitchFamily="34" charset="-122"/>
              </a:rPr>
              <a:t>的方式。</a:t>
            </a:r>
            <a:endParaRPr lang="en-US" altLang="zh-CN" b="1" dirty="0">
              <a:solidFill>
                <a:prstClr val="black"/>
              </a:solidFill>
              <a:latin typeface="微软雅黑" panose="020B0503020204020204" pitchFamily="34" charset="-122"/>
              <a:ea typeface="微软雅黑" panose="020B0503020204020204" pitchFamily="34" charset="-122"/>
            </a:endParaRPr>
          </a:p>
          <a:p>
            <a:pPr marL="285750" indent="-285750">
              <a:lnSpc>
                <a:spcPct val="150000"/>
              </a:lnSpc>
              <a:buClr>
                <a:srgbClr val="0070C0"/>
              </a:buClr>
              <a:buFont typeface="Wingdings" panose="05000000000000000000" pitchFamily="2" charset="2"/>
              <a:buChar char="l"/>
            </a:pPr>
            <a:r>
              <a:rPr lang="zh-CN" altLang="en-US" b="1" dirty="0">
                <a:solidFill>
                  <a:prstClr val="black"/>
                </a:solidFill>
                <a:latin typeface="微软雅黑" panose="020B0503020204020204" pitchFamily="34" charset="-122"/>
                <a:ea typeface="微软雅黑" panose="020B0503020204020204" pitchFamily="34" charset="-122"/>
              </a:rPr>
              <a:t>采用</a:t>
            </a:r>
            <a:r>
              <a:rPr lang="zh-CN" altLang="en-US" b="1" dirty="0">
                <a:solidFill>
                  <a:srgbClr val="0000FF"/>
                </a:solidFill>
                <a:latin typeface="微软雅黑" panose="020B0503020204020204" pitchFamily="34" charset="-122"/>
                <a:ea typeface="微软雅黑" panose="020B0503020204020204" pitchFamily="34" charset="-122"/>
              </a:rPr>
              <a:t>回退</a:t>
            </a:r>
            <a:r>
              <a:rPr lang="en-US" altLang="zh-CN" b="1" dirty="0">
                <a:solidFill>
                  <a:srgbClr val="0000FF"/>
                </a:solidFill>
                <a:latin typeface="微软雅黑" panose="020B0503020204020204" pitchFamily="34" charset="-122"/>
                <a:ea typeface="微软雅黑" panose="020B0503020204020204" pitchFamily="34" charset="-122"/>
              </a:rPr>
              <a:t>N</a:t>
            </a:r>
            <a:r>
              <a:rPr lang="zh-CN" altLang="en-US" b="1" dirty="0">
                <a:solidFill>
                  <a:prstClr val="black"/>
                </a:solidFill>
                <a:latin typeface="微软雅黑" panose="020B0503020204020204" pitchFamily="34" charset="-122"/>
                <a:ea typeface="微软雅黑" panose="020B0503020204020204" pitchFamily="34" charset="-122"/>
              </a:rPr>
              <a:t>（</a:t>
            </a:r>
            <a:r>
              <a:rPr lang="en-US" altLang="zh-CN" b="1" dirty="0">
                <a:solidFill>
                  <a:prstClr val="black"/>
                </a:solidFill>
                <a:latin typeface="微软雅黑" panose="020B0503020204020204" pitchFamily="34" charset="-122"/>
                <a:ea typeface="微软雅黑" panose="020B0503020204020204" pitchFamily="34" charset="-122"/>
              </a:rPr>
              <a:t>Go-Back-N</a:t>
            </a:r>
            <a:r>
              <a:rPr lang="zh-CN" altLang="en-US" b="1" dirty="0">
                <a:solidFill>
                  <a:prstClr val="black"/>
                </a:solidFill>
                <a:latin typeface="微软雅黑" panose="020B0503020204020204" pitchFamily="34" charset="-122"/>
                <a:ea typeface="微软雅黑" panose="020B0503020204020204" pitchFamily="34" charset="-122"/>
              </a:rPr>
              <a:t>）方法进行重传。</a:t>
            </a:r>
            <a:endParaRPr lang="zh-CN" altLang="en-US" b="1"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5" y="831559"/>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3" name="Rectangle 6"/>
          <p:cNvSpPr>
            <a:spLocks noChangeArrowheads="1"/>
          </p:cNvSpPr>
          <p:nvPr/>
        </p:nvSpPr>
        <p:spPr bwMode="auto">
          <a:xfrm>
            <a:off x="3012045" y="798348"/>
            <a:ext cx="31386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TCP </a:t>
            </a:r>
            <a:r>
              <a:rPr lang="zh-CN" altLang="en-US" sz="2000" b="1" dirty="0">
                <a:solidFill>
                  <a:schemeClr val="bg1"/>
                </a:solidFill>
                <a:latin typeface="微软雅黑" panose="020B0503020204020204" pitchFamily="34" charset="-122"/>
                <a:ea typeface="微软雅黑" panose="020B0503020204020204" pitchFamily="34" charset="-122"/>
              </a:rPr>
              <a:t>可靠通信的具体实现</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Rectangle 68"/>
          <p:cNvSpPr>
            <a:spLocks noChangeArrowheads="1"/>
          </p:cNvSpPr>
          <p:nvPr/>
        </p:nvSpPr>
        <p:spPr bwMode="auto">
          <a:xfrm>
            <a:off x="556963" y="1194660"/>
            <a:ext cx="8184960" cy="2628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42900" indent="-342900">
              <a:lnSpc>
                <a:spcPts val="3300"/>
              </a:lnSpc>
              <a:buClr>
                <a:srgbClr val="0070C0"/>
              </a:buClr>
              <a:buFont typeface="Wingdings" panose="05000000000000000000" pitchFamily="2" charset="2"/>
              <a:buChar char="l"/>
            </a:pPr>
            <a:r>
              <a:rPr lang="en-US" altLang="zh-CN" b="1" dirty="0">
                <a:latin typeface="微软雅黑" panose="020B0503020204020204" pitchFamily="34" charset="-122"/>
                <a:ea typeface="微软雅黑" panose="020B0503020204020204" pitchFamily="34" charset="-122"/>
              </a:rPr>
              <a:t>TCP </a:t>
            </a:r>
            <a:r>
              <a:rPr lang="zh-CN" altLang="en-US" b="1" dirty="0">
                <a:latin typeface="微软雅黑" panose="020B0503020204020204" pitchFamily="34" charset="-122"/>
                <a:ea typeface="微软雅黑" panose="020B0503020204020204" pitchFamily="34" charset="-122"/>
              </a:rPr>
              <a:t>连接的每一端都必须设有两个窗口</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一个</a:t>
            </a:r>
            <a:r>
              <a:rPr lang="zh-CN" altLang="en-US" b="1" dirty="0">
                <a:solidFill>
                  <a:srgbClr val="0000FF"/>
                </a:solidFill>
                <a:latin typeface="微软雅黑" panose="020B0503020204020204" pitchFamily="34" charset="-122"/>
                <a:ea typeface="微软雅黑" panose="020B0503020204020204" pitchFamily="34" charset="-122"/>
              </a:rPr>
              <a:t>发送窗口</a:t>
            </a:r>
            <a:r>
              <a:rPr lang="zh-CN" altLang="en-US" b="1" dirty="0">
                <a:latin typeface="微软雅黑" panose="020B0503020204020204" pitchFamily="34" charset="-122"/>
                <a:ea typeface="微软雅黑" panose="020B0503020204020204" pitchFamily="34" charset="-122"/>
              </a:rPr>
              <a:t>和一个</a:t>
            </a:r>
            <a:r>
              <a:rPr lang="zh-CN" altLang="en-US" b="1" dirty="0">
                <a:solidFill>
                  <a:srgbClr val="0000FF"/>
                </a:solidFill>
                <a:latin typeface="微软雅黑" panose="020B0503020204020204" pitchFamily="34" charset="-122"/>
                <a:ea typeface="微软雅黑" panose="020B0503020204020204" pitchFamily="34" charset="-122"/>
              </a:rPr>
              <a:t>接收窗口</a:t>
            </a:r>
            <a:r>
              <a:rPr lang="zh-CN" altLang="en-US"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r>
              <a:rPr lang="en-US" altLang="zh-CN" b="1" dirty="0">
                <a:latin typeface="微软雅黑" panose="020B0503020204020204" pitchFamily="34" charset="-122"/>
                <a:ea typeface="微软雅黑" panose="020B0503020204020204" pitchFamily="34" charset="-122"/>
              </a:rPr>
              <a:t>TCP </a:t>
            </a:r>
            <a:r>
              <a:rPr lang="zh-CN" altLang="en-US" b="1" dirty="0">
                <a:latin typeface="微软雅黑" panose="020B0503020204020204" pitchFamily="34" charset="-122"/>
                <a:ea typeface="微软雅黑" panose="020B0503020204020204" pitchFamily="34" charset="-122"/>
              </a:rPr>
              <a:t>的可靠传输机制用</a:t>
            </a:r>
            <a:r>
              <a:rPr lang="zh-CN" altLang="en-US" b="1" dirty="0">
                <a:solidFill>
                  <a:srgbClr val="0000FF"/>
                </a:solidFill>
                <a:latin typeface="微软雅黑" panose="020B0503020204020204" pitchFamily="34" charset="-122"/>
                <a:ea typeface="微软雅黑" panose="020B0503020204020204" pitchFamily="34" charset="-122"/>
              </a:rPr>
              <a:t>字节的序号</a:t>
            </a:r>
            <a:r>
              <a:rPr lang="zh-CN" altLang="en-US" b="1" dirty="0">
                <a:latin typeface="微软雅黑" panose="020B0503020204020204" pitchFamily="34" charset="-122"/>
                <a:ea typeface="微软雅黑" panose="020B0503020204020204" pitchFamily="34" charset="-122"/>
              </a:rPr>
              <a:t>进行控制。</a:t>
            </a:r>
            <a:r>
              <a:rPr lang="en-US" altLang="zh-CN" b="1" dirty="0">
                <a:latin typeface="微软雅黑" panose="020B0503020204020204" pitchFamily="34" charset="-122"/>
                <a:ea typeface="微软雅黑" panose="020B0503020204020204" pitchFamily="34" charset="-122"/>
              </a:rPr>
              <a:t>TCP </a:t>
            </a:r>
            <a:r>
              <a:rPr lang="zh-CN" altLang="en-US" b="1" dirty="0">
                <a:latin typeface="微软雅黑" panose="020B0503020204020204" pitchFamily="34" charset="-122"/>
                <a:ea typeface="微软雅黑" panose="020B0503020204020204" pitchFamily="34" charset="-122"/>
              </a:rPr>
              <a:t>所有的确认都是基于序号而不是基于报文段。</a:t>
            </a:r>
            <a:endParaRPr lang="zh-CN" altLang="en-US"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r>
              <a:rPr lang="en-US" altLang="zh-CN" b="1" dirty="0">
                <a:latin typeface="微软雅黑" panose="020B0503020204020204" pitchFamily="34" charset="-122"/>
                <a:ea typeface="微软雅黑" panose="020B0503020204020204" pitchFamily="34" charset="-122"/>
              </a:rPr>
              <a:t>TCP </a:t>
            </a:r>
            <a:r>
              <a:rPr lang="zh-CN" altLang="en-US" b="1" dirty="0">
                <a:latin typeface="微软雅黑" panose="020B0503020204020204" pitchFamily="34" charset="-122"/>
                <a:ea typeface="微软雅黑" panose="020B0503020204020204" pitchFamily="34" charset="-122"/>
              </a:rPr>
              <a:t>两端的四个窗口经常处于</a:t>
            </a:r>
            <a:r>
              <a:rPr lang="zh-CN" altLang="en-US" b="1" dirty="0">
                <a:solidFill>
                  <a:srgbClr val="0000FF"/>
                </a:solidFill>
                <a:latin typeface="微软雅黑" panose="020B0503020204020204" pitchFamily="34" charset="-122"/>
                <a:ea typeface="微软雅黑" panose="020B0503020204020204" pitchFamily="34" charset="-122"/>
              </a:rPr>
              <a:t>动态变化</a:t>
            </a:r>
            <a:r>
              <a:rPr lang="zh-CN" altLang="en-US" b="1" dirty="0">
                <a:latin typeface="微软雅黑" panose="020B0503020204020204" pitchFamily="34" charset="-122"/>
                <a:ea typeface="微软雅黑" panose="020B0503020204020204" pitchFamily="34" charset="-122"/>
              </a:rPr>
              <a:t>之中。</a:t>
            </a:r>
            <a:endParaRPr lang="zh-CN" altLang="en-US"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r>
              <a:rPr lang="en-US" altLang="zh-CN" b="1" dirty="0">
                <a:latin typeface="微软雅黑" panose="020B0503020204020204" pitchFamily="34" charset="-122"/>
                <a:ea typeface="微软雅黑" panose="020B0503020204020204" pitchFamily="34" charset="-122"/>
              </a:rPr>
              <a:t>TCP</a:t>
            </a:r>
            <a:r>
              <a:rPr lang="zh-CN" altLang="en-US" b="1" dirty="0">
                <a:latin typeface="微软雅黑" panose="020B0503020204020204" pitchFamily="34" charset="-122"/>
                <a:ea typeface="微软雅黑" panose="020B0503020204020204" pitchFamily="34" charset="-122"/>
              </a:rPr>
              <a:t>连接的往返时间 </a:t>
            </a:r>
            <a:r>
              <a:rPr lang="en-US" altLang="zh-CN" b="1" dirty="0">
                <a:latin typeface="微软雅黑" panose="020B0503020204020204" pitchFamily="34" charset="-122"/>
                <a:ea typeface="微软雅黑" panose="020B0503020204020204" pitchFamily="34" charset="-122"/>
              </a:rPr>
              <a:t>RTT </a:t>
            </a:r>
            <a:r>
              <a:rPr lang="zh-CN" altLang="en-US" b="1" dirty="0">
                <a:latin typeface="微软雅黑" panose="020B0503020204020204" pitchFamily="34" charset="-122"/>
                <a:ea typeface="微软雅黑" panose="020B0503020204020204" pitchFamily="34" charset="-122"/>
              </a:rPr>
              <a:t>也不是固定不变的。需要使用特定的算法</a:t>
            </a:r>
            <a:r>
              <a:rPr lang="zh-CN" altLang="en-US" b="1" dirty="0">
                <a:solidFill>
                  <a:srgbClr val="0000FF"/>
                </a:solidFill>
                <a:latin typeface="微软雅黑" panose="020B0503020204020204" pitchFamily="34" charset="-122"/>
                <a:ea typeface="微软雅黑" panose="020B0503020204020204" pitchFamily="34" charset="-122"/>
              </a:rPr>
              <a:t>估算较为合理的重传时间</a:t>
            </a:r>
            <a:r>
              <a:rPr lang="zh-CN" altLang="en-US"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 </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AutoShape 5"/>
          <p:cNvSpPr>
            <a:spLocks noChangeArrowheads="1"/>
          </p:cNvSpPr>
          <p:nvPr/>
        </p:nvSpPr>
        <p:spPr bwMode="auto">
          <a:xfrm>
            <a:off x="545146" y="858271"/>
            <a:ext cx="8053711"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67" name="Rectangle 6"/>
          <p:cNvSpPr>
            <a:spLocks noChangeArrowheads="1"/>
          </p:cNvSpPr>
          <p:nvPr/>
        </p:nvSpPr>
        <p:spPr bwMode="auto">
          <a:xfrm>
            <a:off x="2672723" y="835181"/>
            <a:ext cx="3781271"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连续 </a:t>
            </a:r>
            <a:r>
              <a:rPr lang="en-US" altLang="zh-CN" sz="2000" b="1" dirty="0">
                <a:solidFill>
                  <a:schemeClr val="bg1"/>
                </a:solidFill>
                <a:latin typeface="微软雅黑" panose="020B0503020204020204" pitchFamily="34" charset="-122"/>
                <a:ea typeface="微软雅黑" panose="020B0503020204020204" pitchFamily="34" charset="-122"/>
              </a:rPr>
              <a:t>ARQ </a:t>
            </a:r>
            <a:r>
              <a:rPr lang="zh-CN" altLang="en-US" sz="2000" b="1" dirty="0">
                <a:solidFill>
                  <a:schemeClr val="bg1"/>
                </a:solidFill>
                <a:latin typeface="微软雅黑" panose="020B0503020204020204" pitchFamily="34" charset="-122"/>
                <a:ea typeface="微软雅黑" panose="020B0503020204020204" pitchFamily="34" charset="-122"/>
              </a:rPr>
              <a:t>协议与停止等待协议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545146" y="1370069"/>
          <a:ext cx="8053711" cy="2588397"/>
        </p:xfrm>
        <a:graphic>
          <a:graphicData uri="http://schemas.openxmlformats.org/drawingml/2006/table">
            <a:tbl>
              <a:tblPr firstRow="1" bandRow="1">
                <a:tableStyleId>{69012ECD-51FC-41F1-AA8D-1B2483CD663E}</a:tableStyleId>
              </a:tblPr>
              <a:tblGrid>
                <a:gridCol w="2064438"/>
                <a:gridCol w="2996502"/>
                <a:gridCol w="2992771"/>
              </a:tblGrid>
              <a:tr h="369771">
                <a:tc>
                  <a:txBody>
                    <a:bodyPr/>
                    <a:lstStyle/>
                    <a:p>
                      <a:pPr algn="ctr"/>
                      <a:endParaRPr lang="zh-CN" altLang="en-US" sz="1600" b="1"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连续</a:t>
                      </a:r>
                      <a:r>
                        <a:rPr lang="en-US" altLang="zh-CN" sz="1600" b="1" dirty="0">
                          <a:solidFill>
                            <a:schemeClr val="bg1"/>
                          </a:solidFill>
                          <a:latin typeface="微软雅黑" panose="020B0503020204020204" pitchFamily="34" charset="-122"/>
                          <a:ea typeface="微软雅黑" panose="020B0503020204020204" pitchFamily="34" charset="-122"/>
                        </a:rPr>
                        <a:t>ARQ</a:t>
                      </a:r>
                      <a:r>
                        <a:rPr lang="zh-CN" altLang="en-US" sz="1600" b="1" dirty="0">
                          <a:solidFill>
                            <a:schemeClr val="bg1"/>
                          </a:solidFill>
                          <a:latin typeface="微软雅黑" panose="020B0503020204020204" pitchFamily="34" charset="-122"/>
                          <a:ea typeface="微软雅黑" panose="020B0503020204020204" pitchFamily="34" charset="-122"/>
                        </a:rPr>
                        <a:t>协议</a:t>
                      </a:r>
                      <a:endParaRPr lang="zh-CN" altLang="en-US" sz="1600" b="1"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停止等待协议</a:t>
                      </a:r>
                      <a:endParaRPr lang="zh-CN" altLang="en-US" sz="1600" b="1"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r>
              <a:tr h="369771">
                <a:tc>
                  <a:txBody>
                    <a:bodyPr/>
                    <a:lstStyle/>
                    <a:p>
                      <a:pPr algn="ctr"/>
                      <a:r>
                        <a:rPr lang="zh-CN" altLang="en-US" sz="1600" b="1" dirty="0">
                          <a:solidFill>
                            <a:srgbClr val="CC0099"/>
                          </a:solidFill>
                          <a:latin typeface="微软雅黑" panose="020B0503020204020204" pitchFamily="34" charset="-122"/>
                          <a:ea typeface="微软雅黑" panose="020B0503020204020204" pitchFamily="34" charset="-122"/>
                        </a:rPr>
                        <a:t>发送的分组数量</a:t>
                      </a:r>
                      <a:endParaRPr lang="zh-CN" altLang="en-US" sz="1600" b="1" dirty="0">
                        <a:solidFill>
                          <a:srgbClr val="CC0099"/>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600" b="1" dirty="0">
                          <a:solidFill>
                            <a:sysClr val="windowText" lastClr="000000"/>
                          </a:solidFill>
                          <a:latin typeface="微软雅黑" panose="020B0503020204020204" pitchFamily="34" charset="-122"/>
                          <a:ea typeface="微软雅黑" panose="020B0503020204020204" pitchFamily="34" charset="-122"/>
                        </a:rPr>
                        <a:t>一次发送多个分组</a:t>
                      </a:r>
                      <a:endParaRPr lang="zh-CN" altLang="en-US" sz="1600" b="1" dirty="0">
                        <a:solidFill>
                          <a:sysClr val="windowText" lastClr="00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600" b="1" dirty="0">
                          <a:solidFill>
                            <a:sysClr val="windowText" lastClr="000000"/>
                          </a:solidFill>
                          <a:latin typeface="微软雅黑" panose="020B0503020204020204" pitchFamily="34" charset="-122"/>
                          <a:ea typeface="微软雅黑" panose="020B0503020204020204" pitchFamily="34" charset="-122"/>
                        </a:rPr>
                        <a:t>一次发送一个分组</a:t>
                      </a:r>
                      <a:endParaRPr lang="zh-CN" altLang="en-US" sz="1600" b="1" dirty="0">
                        <a:solidFill>
                          <a:sysClr val="windowText" lastClr="00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9771">
                <a:tc>
                  <a:txBody>
                    <a:bodyPr/>
                    <a:lstStyle/>
                    <a:p>
                      <a:pPr algn="ctr"/>
                      <a:r>
                        <a:rPr lang="zh-CN" altLang="en-US" sz="1600" b="1" dirty="0">
                          <a:solidFill>
                            <a:srgbClr val="CC0099"/>
                          </a:solidFill>
                          <a:latin typeface="微软雅黑" panose="020B0503020204020204" pitchFamily="34" charset="-122"/>
                          <a:ea typeface="微软雅黑" panose="020B0503020204020204" pitchFamily="34" charset="-122"/>
                        </a:rPr>
                        <a:t>传输控制</a:t>
                      </a:r>
                      <a:endParaRPr lang="zh-CN" altLang="en-US" sz="1600" b="1" dirty="0">
                        <a:solidFill>
                          <a:srgbClr val="CC0099"/>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FFFF"/>
                    </a:solidFill>
                  </a:tcPr>
                </a:tc>
                <a:tc>
                  <a:txBody>
                    <a:bodyPr/>
                    <a:lstStyle/>
                    <a:p>
                      <a:pPr algn="ctr"/>
                      <a:r>
                        <a:rPr lang="zh-CN" altLang="en-US" sz="1600" b="1" dirty="0">
                          <a:solidFill>
                            <a:sysClr val="windowText" lastClr="000000"/>
                          </a:solidFill>
                          <a:latin typeface="微软雅黑" panose="020B0503020204020204" pitchFamily="34" charset="-122"/>
                          <a:ea typeface="微软雅黑" panose="020B0503020204020204" pitchFamily="34" charset="-122"/>
                        </a:rPr>
                        <a:t>滑动窗口协议</a:t>
                      </a:r>
                      <a:endParaRPr lang="zh-CN" altLang="en-US" sz="1600" b="1" dirty="0">
                        <a:solidFill>
                          <a:sysClr val="windowText" lastClr="00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FFFF"/>
                    </a:solidFill>
                  </a:tcPr>
                </a:tc>
                <a:tc>
                  <a:txBody>
                    <a:bodyPr/>
                    <a:lstStyle/>
                    <a:p>
                      <a:pPr algn="ctr"/>
                      <a:r>
                        <a:rPr lang="zh-CN" altLang="en-US" sz="1600" b="1" dirty="0">
                          <a:solidFill>
                            <a:sysClr val="windowText" lastClr="000000"/>
                          </a:solidFill>
                          <a:latin typeface="微软雅黑" panose="020B0503020204020204" pitchFamily="34" charset="-122"/>
                          <a:ea typeface="微软雅黑" panose="020B0503020204020204" pitchFamily="34" charset="-122"/>
                        </a:rPr>
                        <a:t>停等</a:t>
                      </a:r>
                      <a:r>
                        <a:rPr lang="en-US" altLang="zh-CN" sz="1600" b="1" dirty="0">
                          <a:solidFill>
                            <a:sysClr val="windowText" lastClr="000000"/>
                          </a:solidFill>
                          <a:latin typeface="微软雅黑" panose="020B0503020204020204" pitchFamily="34" charset="-122"/>
                          <a:ea typeface="微软雅黑" panose="020B0503020204020204" pitchFamily="34" charset="-122"/>
                        </a:rPr>
                        <a:t>-</a:t>
                      </a:r>
                      <a:r>
                        <a:rPr lang="zh-CN" altLang="en-US" sz="1600" b="1" dirty="0">
                          <a:solidFill>
                            <a:sysClr val="windowText" lastClr="000000"/>
                          </a:solidFill>
                          <a:latin typeface="微软雅黑" panose="020B0503020204020204" pitchFamily="34" charset="-122"/>
                          <a:ea typeface="微软雅黑" panose="020B0503020204020204" pitchFamily="34" charset="-122"/>
                        </a:rPr>
                        <a:t>等待</a:t>
                      </a:r>
                      <a:endParaRPr lang="zh-CN" altLang="en-US" sz="1600" b="1" dirty="0">
                        <a:solidFill>
                          <a:sysClr val="windowText" lastClr="00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FFFF"/>
                    </a:solidFill>
                  </a:tcPr>
                </a:tc>
              </a:tr>
              <a:tr h="369771">
                <a:tc>
                  <a:txBody>
                    <a:bodyPr/>
                    <a:lstStyle/>
                    <a:p>
                      <a:pPr algn="ctr"/>
                      <a:r>
                        <a:rPr lang="zh-CN" altLang="en-US" sz="1600" b="1" dirty="0">
                          <a:solidFill>
                            <a:srgbClr val="CC0099"/>
                          </a:solidFill>
                          <a:latin typeface="微软雅黑" panose="020B0503020204020204" pitchFamily="34" charset="-122"/>
                          <a:ea typeface="微软雅黑" panose="020B0503020204020204" pitchFamily="34" charset="-122"/>
                        </a:rPr>
                        <a:t>确认</a:t>
                      </a:r>
                      <a:endParaRPr lang="zh-CN" altLang="en-US" sz="1600" b="1" dirty="0">
                        <a:solidFill>
                          <a:srgbClr val="CC0099"/>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600" b="1" dirty="0">
                          <a:solidFill>
                            <a:sysClr val="windowText" lastClr="000000"/>
                          </a:solidFill>
                          <a:latin typeface="微软雅黑" panose="020B0503020204020204" pitchFamily="34" charset="-122"/>
                          <a:ea typeface="微软雅黑" panose="020B0503020204020204" pitchFamily="34" charset="-122"/>
                        </a:rPr>
                        <a:t>单独确认 </a:t>
                      </a:r>
                      <a:r>
                        <a:rPr lang="en-US" altLang="zh-CN" sz="1600" b="1" dirty="0">
                          <a:solidFill>
                            <a:sysClr val="windowText" lastClr="000000"/>
                          </a:solidFill>
                          <a:latin typeface="微软雅黑" panose="020B0503020204020204" pitchFamily="34" charset="-122"/>
                          <a:ea typeface="微软雅黑" panose="020B0503020204020204" pitchFamily="34" charset="-122"/>
                        </a:rPr>
                        <a:t>+ </a:t>
                      </a:r>
                      <a:r>
                        <a:rPr lang="zh-CN" altLang="en-US" sz="1600" b="1" dirty="0">
                          <a:solidFill>
                            <a:sysClr val="windowText" lastClr="000000"/>
                          </a:solidFill>
                          <a:latin typeface="微软雅黑" panose="020B0503020204020204" pitchFamily="34" charset="-122"/>
                          <a:ea typeface="微软雅黑" panose="020B0503020204020204" pitchFamily="34" charset="-122"/>
                        </a:rPr>
                        <a:t>累积确认</a:t>
                      </a:r>
                      <a:endParaRPr lang="zh-CN" altLang="en-US" sz="1600" b="1" dirty="0">
                        <a:solidFill>
                          <a:sysClr val="windowText" lastClr="00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600" b="1" dirty="0">
                          <a:solidFill>
                            <a:sysClr val="windowText" lastClr="000000"/>
                          </a:solidFill>
                          <a:latin typeface="微软雅黑" panose="020B0503020204020204" pitchFamily="34" charset="-122"/>
                          <a:ea typeface="微软雅黑" panose="020B0503020204020204" pitchFamily="34" charset="-122"/>
                        </a:rPr>
                        <a:t>单独确认</a:t>
                      </a:r>
                      <a:endParaRPr lang="zh-CN" altLang="en-US" sz="1600" b="1" dirty="0">
                        <a:solidFill>
                          <a:sysClr val="windowText" lastClr="00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9771">
                <a:tc>
                  <a:txBody>
                    <a:bodyPr/>
                    <a:lstStyle/>
                    <a:p>
                      <a:pPr algn="ctr"/>
                      <a:r>
                        <a:rPr lang="zh-CN" altLang="en-US" sz="1600" b="1" dirty="0">
                          <a:solidFill>
                            <a:srgbClr val="CC0099"/>
                          </a:solidFill>
                          <a:latin typeface="微软雅黑" panose="020B0503020204020204" pitchFamily="34" charset="-122"/>
                          <a:ea typeface="微软雅黑" panose="020B0503020204020204" pitchFamily="34" charset="-122"/>
                        </a:rPr>
                        <a:t>超时定时器</a:t>
                      </a:r>
                      <a:endParaRPr lang="zh-CN" altLang="en-US" sz="1600" b="1" dirty="0">
                        <a:solidFill>
                          <a:srgbClr val="CC0099"/>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FFFF"/>
                    </a:solidFill>
                  </a:tcPr>
                </a:tc>
                <a:tc>
                  <a:txBody>
                    <a:bodyPr/>
                    <a:lstStyle/>
                    <a:p>
                      <a:pPr algn="ctr"/>
                      <a:r>
                        <a:rPr lang="zh-CN" altLang="en-US" sz="1600" b="1" dirty="0">
                          <a:solidFill>
                            <a:sysClr val="windowText" lastClr="000000"/>
                          </a:solidFill>
                          <a:latin typeface="微软雅黑" panose="020B0503020204020204" pitchFamily="34" charset="-122"/>
                          <a:ea typeface="微软雅黑" panose="020B0503020204020204" pitchFamily="34" charset="-122"/>
                        </a:rPr>
                        <a:t>每个发送的分组</a:t>
                      </a:r>
                      <a:endParaRPr lang="zh-CN" altLang="en-US" sz="1600" b="1" dirty="0">
                        <a:solidFill>
                          <a:sysClr val="windowText" lastClr="00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1" dirty="0">
                          <a:solidFill>
                            <a:sysClr val="windowText" lastClr="000000"/>
                          </a:solidFill>
                          <a:latin typeface="微软雅黑" panose="020B0503020204020204" pitchFamily="34" charset="-122"/>
                          <a:ea typeface="微软雅黑" panose="020B0503020204020204" pitchFamily="34" charset="-122"/>
                        </a:rPr>
                        <a:t>每个发送的分组</a:t>
                      </a:r>
                      <a:endParaRPr lang="zh-CN" altLang="en-US" sz="1600" b="1" dirty="0">
                        <a:solidFill>
                          <a:sysClr val="windowText" lastClr="00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FFFF"/>
                    </a:solidFill>
                  </a:tcPr>
                </a:tc>
              </a:tr>
              <a:tr h="369771">
                <a:tc>
                  <a:txBody>
                    <a:bodyPr/>
                    <a:lstStyle/>
                    <a:p>
                      <a:pPr algn="ctr"/>
                      <a:r>
                        <a:rPr lang="zh-CN" altLang="en-US" sz="1600" b="1" dirty="0">
                          <a:solidFill>
                            <a:srgbClr val="CC0099"/>
                          </a:solidFill>
                          <a:latin typeface="微软雅黑" panose="020B0503020204020204" pitchFamily="34" charset="-122"/>
                          <a:ea typeface="微软雅黑" panose="020B0503020204020204" pitchFamily="34" charset="-122"/>
                        </a:rPr>
                        <a:t>编号</a:t>
                      </a:r>
                      <a:endParaRPr lang="zh-CN" altLang="en-US" sz="1600" b="1" dirty="0">
                        <a:solidFill>
                          <a:srgbClr val="CC0099"/>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600" b="1" dirty="0">
                          <a:solidFill>
                            <a:sysClr val="windowText" lastClr="000000"/>
                          </a:solidFill>
                          <a:latin typeface="微软雅黑" panose="020B0503020204020204" pitchFamily="34" charset="-122"/>
                          <a:ea typeface="微软雅黑" panose="020B0503020204020204" pitchFamily="34" charset="-122"/>
                        </a:rPr>
                        <a:t>每个发送的分组</a:t>
                      </a:r>
                      <a:endParaRPr lang="zh-CN" altLang="en-US" sz="1600" b="1" dirty="0">
                        <a:solidFill>
                          <a:sysClr val="windowText" lastClr="00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600" b="1" dirty="0">
                          <a:solidFill>
                            <a:sysClr val="windowText" lastClr="000000"/>
                          </a:solidFill>
                          <a:latin typeface="微软雅黑" panose="020B0503020204020204" pitchFamily="34" charset="-122"/>
                          <a:ea typeface="微软雅黑" panose="020B0503020204020204" pitchFamily="34" charset="-122"/>
                        </a:rPr>
                        <a:t>每个发送的分组</a:t>
                      </a:r>
                      <a:endParaRPr lang="zh-CN" altLang="en-US" sz="1600" b="0" dirty="0">
                        <a:solidFill>
                          <a:sysClr val="windowText" lastClr="00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9771">
                <a:tc>
                  <a:txBody>
                    <a:bodyPr/>
                    <a:lstStyle/>
                    <a:p>
                      <a:pPr algn="ctr"/>
                      <a:r>
                        <a:rPr lang="zh-CN" altLang="en-US" sz="1600" b="1" dirty="0">
                          <a:solidFill>
                            <a:srgbClr val="CC0099"/>
                          </a:solidFill>
                          <a:latin typeface="微软雅黑" panose="020B0503020204020204" pitchFamily="34" charset="-122"/>
                          <a:ea typeface="微软雅黑" panose="020B0503020204020204" pitchFamily="34" charset="-122"/>
                        </a:rPr>
                        <a:t>重传</a:t>
                      </a:r>
                      <a:endParaRPr lang="zh-CN" altLang="en-US" sz="1600" b="1" dirty="0">
                        <a:solidFill>
                          <a:srgbClr val="CC0099"/>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FFFF"/>
                    </a:solidFill>
                  </a:tcPr>
                </a:tc>
                <a:tc>
                  <a:txBody>
                    <a:bodyPr/>
                    <a:lstStyle/>
                    <a:p>
                      <a:pPr algn="ctr"/>
                      <a:r>
                        <a:rPr lang="zh-CN" altLang="en-US" sz="1600" b="1" dirty="0">
                          <a:solidFill>
                            <a:sysClr val="windowText" lastClr="000000"/>
                          </a:solidFill>
                          <a:latin typeface="微软雅黑" panose="020B0503020204020204" pitchFamily="34" charset="-122"/>
                          <a:ea typeface="微软雅黑" panose="020B0503020204020204" pitchFamily="34" charset="-122"/>
                        </a:rPr>
                        <a:t>回退</a:t>
                      </a:r>
                      <a:r>
                        <a:rPr lang="en-US" altLang="zh-CN" sz="1600" b="1" dirty="0">
                          <a:solidFill>
                            <a:sysClr val="windowText" lastClr="000000"/>
                          </a:solidFill>
                          <a:latin typeface="微软雅黑" panose="020B0503020204020204" pitchFamily="34" charset="-122"/>
                          <a:ea typeface="微软雅黑" panose="020B0503020204020204" pitchFamily="34" charset="-122"/>
                        </a:rPr>
                        <a:t>N</a:t>
                      </a:r>
                      <a:r>
                        <a:rPr lang="zh-CN" altLang="en-US" sz="1600" b="1" dirty="0">
                          <a:solidFill>
                            <a:sysClr val="windowText" lastClr="000000"/>
                          </a:solidFill>
                          <a:latin typeface="微软雅黑" panose="020B0503020204020204" pitchFamily="34" charset="-122"/>
                          <a:ea typeface="微软雅黑" panose="020B0503020204020204" pitchFamily="34" charset="-122"/>
                        </a:rPr>
                        <a:t>，多个分组</a:t>
                      </a:r>
                      <a:endParaRPr lang="zh-CN" altLang="en-US" sz="1600" b="1" dirty="0">
                        <a:solidFill>
                          <a:sysClr val="windowText" lastClr="00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FFFF"/>
                    </a:solidFill>
                  </a:tcPr>
                </a:tc>
                <a:tc>
                  <a:txBody>
                    <a:bodyPr/>
                    <a:lstStyle/>
                    <a:p>
                      <a:pPr algn="ctr"/>
                      <a:r>
                        <a:rPr lang="zh-CN" altLang="en-US" sz="1600" b="1" kern="1200" dirty="0">
                          <a:solidFill>
                            <a:sysClr val="windowText" lastClr="000000"/>
                          </a:solidFill>
                          <a:latin typeface="微软雅黑" panose="020B0503020204020204" pitchFamily="34" charset="-122"/>
                          <a:ea typeface="微软雅黑" panose="020B0503020204020204" pitchFamily="34" charset="-122"/>
                          <a:cs typeface="+mn-cs"/>
                        </a:rPr>
                        <a:t>一个分组</a:t>
                      </a:r>
                      <a:endParaRPr lang="zh-CN" altLang="en-US" sz="1600" b="1" kern="1200" dirty="0">
                        <a:solidFill>
                          <a:sysClr val="windowText" lastClr="000000"/>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FFFF"/>
                    </a:solidFill>
                  </a:tcPr>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8"/>
          <p:cNvSpPr>
            <a:spLocks noChangeArrowheads="1"/>
          </p:cNvSpPr>
          <p:nvPr/>
        </p:nvSpPr>
        <p:spPr bwMode="auto">
          <a:xfrm>
            <a:off x="545145" y="1487266"/>
            <a:ext cx="7940488" cy="2208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342900" indent="-342900">
              <a:lnSpc>
                <a:spcPts val="3300"/>
              </a:lnSpc>
              <a:buClr>
                <a:srgbClr val="0070C0"/>
              </a:buClr>
              <a:buFont typeface="Wingdings" panose="05000000000000000000" pitchFamily="2" charset="2"/>
              <a:buChar char="l"/>
            </a:pPr>
            <a:r>
              <a:rPr lang="en-US" altLang="zh-CN" b="1" dirty="0">
                <a:latin typeface="微软雅黑" panose="020B0503020204020204" pitchFamily="34" charset="-122"/>
                <a:ea typeface="微软雅黑" panose="020B0503020204020204" pitchFamily="34" charset="-122"/>
              </a:rPr>
              <a:t>TCP </a:t>
            </a:r>
            <a:r>
              <a:rPr lang="zh-CN" altLang="en-US" b="1" dirty="0">
                <a:latin typeface="微软雅黑" panose="020B0503020204020204" pitchFamily="34" charset="-122"/>
                <a:ea typeface="微软雅黑" panose="020B0503020204020204" pitchFamily="34" charset="-122"/>
              </a:rPr>
              <a:t>虽然是面向字节流的，但 </a:t>
            </a:r>
            <a:r>
              <a:rPr lang="en-US" altLang="zh-CN" b="1" dirty="0">
                <a:latin typeface="微软雅黑" panose="020B0503020204020204" pitchFamily="34" charset="-122"/>
                <a:ea typeface="微软雅黑" panose="020B0503020204020204" pitchFamily="34" charset="-122"/>
              </a:rPr>
              <a:t>TCP </a:t>
            </a:r>
            <a:r>
              <a:rPr lang="zh-CN" altLang="en-US" b="1" dirty="0">
                <a:latin typeface="微软雅黑" panose="020B0503020204020204" pitchFamily="34" charset="-122"/>
                <a:ea typeface="微软雅黑" panose="020B0503020204020204" pitchFamily="34" charset="-122"/>
              </a:rPr>
              <a:t>传送的</a:t>
            </a:r>
            <a:r>
              <a:rPr lang="zh-CN" altLang="en-US" b="1" dirty="0">
                <a:solidFill>
                  <a:srgbClr val="FF0000"/>
                </a:solidFill>
                <a:latin typeface="微软雅黑" panose="020B0503020204020204" pitchFamily="34" charset="-122"/>
                <a:ea typeface="微软雅黑" panose="020B0503020204020204" pitchFamily="34" charset="-122"/>
              </a:rPr>
              <a:t>数据单元</a:t>
            </a:r>
            <a:r>
              <a:rPr lang="zh-CN" altLang="en-US" b="1" dirty="0">
                <a:latin typeface="微软雅黑" panose="020B0503020204020204" pitchFamily="34" charset="-122"/>
                <a:ea typeface="微软雅黑" panose="020B0503020204020204" pitchFamily="34" charset="-122"/>
              </a:rPr>
              <a:t>却是</a:t>
            </a:r>
            <a:r>
              <a:rPr lang="zh-CN" altLang="en-US" b="1" dirty="0">
                <a:solidFill>
                  <a:srgbClr val="FF0000"/>
                </a:solidFill>
                <a:latin typeface="微软雅黑" panose="020B0503020204020204" pitchFamily="34" charset="-122"/>
                <a:ea typeface="微软雅黑" panose="020B0503020204020204" pitchFamily="34" charset="-122"/>
              </a:rPr>
              <a:t>报文段</a:t>
            </a:r>
            <a:r>
              <a:rPr lang="zh-CN" altLang="en-US"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一个 </a:t>
            </a:r>
            <a:r>
              <a:rPr lang="en-US" altLang="zh-CN" b="1" dirty="0">
                <a:latin typeface="微软雅黑" panose="020B0503020204020204" pitchFamily="34" charset="-122"/>
                <a:ea typeface="微软雅黑" panose="020B0503020204020204" pitchFamily="34" charset="-122"/>
              </a:rPr>
              <a:t>TCP </a:t>
            </a:r>
            <a:r>
              <a:rPr lang="zh-CN" altLang="en-US" b="1" dirty="0">
                <a:latin typeface="微软雅黑" panose="020B0503020204020204" pitchFamily="34" charset="-122"/>
                <a:ea typeface="微软雅黑" panose="020B0503020204020204" pitchFamily="34" charset="-122"/>
              </a:rPr>
              <a:t>报文段分为</a:t>
            </a:r>
            <a:r>
              <a:rPr lang="zh-CN" altLang="en-US" b="1" dirty="0">
                <a:solidFill>
                  <a:srgbClr val="FF0000"/>
                </a:solidFill>
                <a:latin typeface="微软雅黑" panose="020B0503020204020204" pitchFamily="34" charset="-122"/>
                <a:ea typeface="微软雅黑" panose="020B0503020204020204" pitchFamily="34" charset="-122"/>
              </a:rPr>
              <a:t>首部</a:t>
            </a:r>
            <a:r>
              <a:rPr lang="zh-CN" altLang="en-US" b="1" dirty="0">
                <a:latin typeface="微软雅黑" panose="020B0503020204020204" pitchFamily="34" charset="-122"/>
                <a:ea typeface="微软雅黑" panose="020B0503020204020204" pitchFamily="34" charset="-122"/>
              </a:rPr>
              <a:t>和</a:t>
            </a:r>
            <a:r>
              <a:rPr lang="zh-CN" altLang="en-US" b="1" dirty="0">
                <a:solidFill>
                  <a:srgbClr val="FF0000"/>
                </a:solidFill>
                <a:latin typeface="微软雅黑" panose="020B0503020204020204" pitchFamily="34" charset="-122"/>
                <a:ea typeface="微软雅黑" panose="020B0503020204020204" pitchFamily="34" charset="-122"/>
              </a:rPr>
              <a:t>数据</a:t>
            </a:r>
            <a:r>
              <a:rPr lang="zh-CN" altLang="en-US" b="1" dirty="0">
                <a:latin typeface="微软雅黑" panose="020B0503020204020204" pitchFamily="34" charset="-122"/>
                <a:ea typeface="微软雅黑" panose="020B0503020204020204" pitchFamily="34" charset="-122"/>
              </a:rPr>
              <a:t>两部分，而 </a:t>
            </a:r>
            <a:r>
              <a:rPr lang="en-US" altLang="zh-CN" b="1" dirty="0">
                <a:latin typeface="微软雅黑" panose="020B0503020204020204" pitchFamily="34" charset="-122"/>
                <a:ea typeface="微软雅黑" panose="020B0503020204020204" pitchFamily="34" charset="-122"/>
              </a:rPr>
              <a:t>TCP </a:t>
            </a:r>
            <a:r>
              <a:rPr lang="zh-CN" altLang="en-US" b="1" dirty="0">
                <a:latin typeface="微软雅黑" panose="020B0503020204020204" pitchFamily="34" charset="-122"/>
                <a:ea typeface="微软雅黑" panose="020B0503020204020204" pitchFamily="34" charset="-122"/>
              </a:rPr>
              <a:t>的全部功能都体现在它首部中各字段的作用。</a:t>
            </a:r>
            <a:endParaRPr lang="zh-CN" altLang="en-US"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r>
              <a:rPr lang="en-US" altLang="zh-CN" b="1" dirty="0">
                <a:latin typeface="微软雅黑" panose="020B0503020204020204" pitchFamily="34" charset="-122"/>
                <a:ea typeface="微软雅黑" panose="020B0503020204020204" pitchFamily="34" charset="-122"/>
              </a:rPr>
              <a:t>TCP </a:t>
            </a:r>
            <a:r>
              <a:rPr lang="zh-CN" altLang="en-US" b="1" dirty="0">
                <a:latin typeface="微软雅黑" panose="020B0503020204020204" pitchFamily="34" charset="-122"/>
                <a:ea typeface="微软雅黑" panose="020B0503020204020204" pitchFamily="34" charset="-122"/>
              </a:rPr>
              <a:t>报文段首部的前 </a:t>
            </a:r>
            <a:r>
              <a:rPr lang="en-US" altLang="zh-CN" b="1" dirty="0">
                <a:solidFill>
                  <a:srgbClr val="FF0000"/>
                </a:solidFill>
                <a:latin typeface="微软雅黑" panose="020B0503020204020204" pitchFamily="34" charset="-122"/>
                <a:ea typeface="微软雅黑" panose="020B0503020204020204" pitchFamily="34" charset="-122"/>
              </a:rPr>
              <a:t>20 </a:t>
            </a:r>
            <a:r>
              <a:rPr lang="zh-CN" altLang="en-US" b="1" dirty="0">
                <a:solidFill>
                  <a:srgbClr val="FF0000"/>
                </a:solidFill>
                <a:latin typeface="微软雅黑" panose="020B0503020204020204" pitchFamily="34" charset="-122"/>
                <a:ea typeface="微软雅黑" panose="020B0503020204020204" pitchFamily="34" charset="-122"/>
              </a:rPr>
              <a:t>个字节</a:t>
            </a:r>
            <a:r>
              <a:rPr lang="zh-CN" altLang="en-US" b="1" dirty="0">
                <a:latin typeface="微软雅黑" panose="020B0503020204020204" pitchFamily="34" charset="-122"/>
                <a:ea typeface="微软雅黑" panose="020B0503020204020204" pitchFamily="34" charset="-122"/>
              </a:rPr>
              <a:t>是</a:t>
            </a:r>
            <a:r>
              <a:rPr lang="zh-CN" altLang="en-US" b="1" dirty="0">
                <a:solidFill>
                  <a:srgbClr val="FF0000"/>
                </a:solidFill>
                <a:latin typeface="微软雅黑" panose="020B0503020204020204" pitchFamily="34" charset="-122"/>
                <a:ea typeface="微软雅黑" panose="020B0503020204020204" pitchFamily="34" charset="-122"/>
              </a:rPr>
              <a:t>固定</a:t>
            </a:r>
            <a:r>
              <a:rPr lang="zh-CN" altLang="en-US" b="1" dirty="0">
                <a:latin typeface="微软雅黑" panose="020B0503020204020204" pitchFamily="34" charset="-122"/>
                <a:ea typeface="微软雅黑" panose="020B0503020204020204" pitchFamily="34" charset="-122"/>
              </a:rPr>
              <a:t>的，后面有</a:t>
            </a:r>
            <a:r>
              <a:rPr lang="zh-CN" altLang="en-US" b="1" dirty="0">
                <a:solidFill>
                  <a:srgbClr val="FF0000"/>
                </a:solidFill>
                <a:latin typeface="微软雅黑" panose="020B0503020204020204" pitchFamily="34" charset="-122"/>
                <a:ea typeface="微软雅黑" panose="020B0503020204020204" pitchFamily="34" charset="-122"/>
              </a:rPr>
              <a:t> </a:t>
            </a:r>
            <a:r>
              <a:rPr lang="en-US" altLang="zh-CN" b="1" dirty="0">
                <a:solidFill>
                  <a:srgbClr val="FF0000"/>
                </a:solidFill>
                <a:latin typeface="微软雅黑" panose="020B0503020204020204" pitchFamily="34" charset="-122"/>
                <a:ea typeface="微软雅黑" panose="020B0503020204020204" pitchFamily="34" charset="-122"/>
              </a:rPr>
              <a:t>4</a:t>
            </a:r>
            <a:r>
              <a:rPr lang="en-US" altLang="zh-CN" b="1" i="1" dirty="0">
                <a:solidFill>
                  <a:srgbClr val="FF0000"/>
                </a:solidFill>
                <a:latin typeface="微软雅黑" panose="020B0503020204020204" pitchFamily="34" charset="-122"/>
                <a:ea typeface="微软雅黑" panose="020B0503020204020204" pitchFamily="34" charset="-122"/>
              </a:rPr>
              <a:t>n</a:t>
            </a:r>
            <a:r>
              <a:rPr lang="en-US" altLang="zh-CN" b="1" dirty="0">
                <a:solidFill>
                  <a:srgbClr val="FF0000"/>
                </a:solidFill>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字节是根据需要而增加的选项 </a:t>
            </a:r>
            <a:r>
              <a:rPr lang="en-US" altLang="zh-CN" b="1" dirty="0">
                <a:latin typeface="微软雅黑" panose="020B0503020204020204" pitchFamily="34" charset="-122"/>
                <a:ea typeface="微软雅黑" panose="020B0503020204020204" pitchFamily="34" charset="-122"/>
              </a:rPr>
              <a:t>(</a:t>
            </a:r>
            <a:r>
              <a:rPr lang="en-US" altLang="zh-CN" b="1" i="1" dirty="0">
                <a:latin typeface="微软雅黑" panose="020B0503020204020204" pitchFamily="34" charset="-122"/>
                <a:ea typeface="微软雅黑" panose="020B0503020204020204" pitchFamily="34" charset="-122"/>
              </a:rPr>
              <a:t>n</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是整数</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a:t>
            </a:r>
            <a:r>
              <a:rPr lang="zh-CN" altLang="en-US" b="1" dirty="0">
                <a:solidFill>
                  <a:srgbClr val="0000FF"/>
                </a:solidFill>
                <a:latin typeface="微软雅黑" panose="020B0503020204020204" pitchFamily="34" charset="-122"/>
                <a:ea typeface="微软雅黑" panose="020B0503020204020204" pitchFamily="34" charset="-122"/>
              </a:rPr>
              <a:t>因此 </a:t>
            </a:r>
            <a:r>
              <a:rPr lang="en-US" altLang="zh-CN" b="1" dirty="0">
                <a:solidFill>
                  <a:srgbClr val="0000FF"/>
                </a:solidFill>
                <a:latin typeface="微软雅黑" panose="020B0503020204020204" pitchFamily="34" charset="-122"/>
                <a:ea typeface="微软雅黑" panose="020B0503020204020204" pitchFamily="34" charset="-122"/>
              </a:rPr>
              <a:t>TCP </a:t>
            </a:r>
            <a:r>
              <a:rPr lang="zh-CN" altLang="en-US" b="1" dirty="0">
                <a:solidFill>
                  <a:srgbClr val="0000FF"/>
                </a:solidFill>
                <a:latin typeface="微软雅黑" panose="020B0503020204020204" pitchFamily="34" charset="-122"/>
                <a:ea typeface="微软雅黑" panose="020B0503020204020204" pitchFamily="34" charset="-122"/>
              </a:rPr>
              <a:t>首部的最小长度是 </a:t>
            </a:r>
            <a:r>
              <a:rPr lang="en-US" altLang="zh-CN" b="1" dirty="0">
                <a:solidFill>
                  <a:srgbClr val="0000FF"/>
                </a:solidFill>
                <a:latin typeface="微软雅黑" panose="020B0503020204020204" pitchFamily="34" charset="-122"/>
                <a:ea typeface="微软雅黑" panose="020B0503020204020204" pitchFamily="34" charset="-122"/>
              </a:rPr>
              <a:t>20 </a:t>
            </a:r>
            <a:r>
              <a:rPr lang="zh-CN" altLang="en-US" b="1" dirty="0">
                <a:solidFill>
                  <a:srgbClr val="0000FF"/>
                </a:solidFill>
                <a:latin typeface="微软雅黑" panose="020B0503020204020204" pitchFamily="34" charset="-122"/>
                <a:ea typeface="微软雅黑" panose="020B0503020204020204" pitchFamily="34" charset="-122"/>
              </a:rPr>
              <a:t>字节。</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3" name="AutoShape 5"/>
          <p:cNvSpPr>
            <a:spLocks noChangeArrowheads="1"/>
          </p:cNvSpPr>
          <p:nvPr/>
        </p:nvSpPr>
        <p:spPr bwMode="auto">
          <a:xfrm>
            <a:off x="545146" y="1036177"/>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endParaRPr lang="zh-CN" altLang="en-US">
              <a:latin typeface="宋体" panose="02010600030101010101" pitchFamily="2" charset="-122"/>
            </a:endParaRPr>
          </a:p>
        </p:txBody>
      </p:sp>
      <p:sp>
        <p:nvSpPr>
          <p:cNvPr id="4" name="Rectangle 6"/>
          <p:cNvSpPr>
            <a:spLocks noChangeArrowheads="1"/>
          </p:cNvSpPr>
          <p:nvPr/>
        </p:nvSpPr>
        <p:spPr bwMode="auto">
          <a:xfrm>
            <a:off x="2583733" y="993906"/>
            <a:ext cx="39765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b="1" dirty="0">
                <a:solidFill>
                  <a:srgbClr val="FFFF00"/>
                </a:solidFill>
                <a:latin typeface="微软雅黑" panose="020B0503020204020204" pitchFamily="34" charset="-122"/>
                <a:ea typeface="微软雅黑" panose="020B0503020204020204" pitchFamily="34" charset="-122"/>
              </a:rPr>
              <a:t>5.5  </a:t>
            </a:r>
            <a:r>
              <a:rPr lang="en-US" altLang="zh-CN" sz="2400" b="1" dirty="0">
                <a:solidFill>
                  <a:schemeClr val="bg1"/>
                </a:solidFill>
                <a:latin typeface="微软雅黑" panose="020B0503020204020204" pitchFamily="34" charset="-122"/>
                <a:ea typeface="微软雅黑" panose="020B0503020204020204" pitchFamily="34" charset="-122"/>
              </a:rPr>
              <a:t>TCP </a:t>
            </a:r>
            <a:r>
              <a:rPr lang="zh-CN" altLang="en-US" sz="2400" b="1" dirty="0">
                <a:solidFill>
                  <a:schemeClr val="bg1"/>
                </a:solidFill>
                <a:latin typeface="微软雅黑" panose="020B0503020204020204" pitchFamily="34" charset="-122"/>
                <a:ea typeface="微软雅黑" panose="020B0503020204020204" pitchFamily="34" charset="-122"/>
              </a:rPr>
              <a:t>报文段的首部格式</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7" name="Rectangle 105"/>
          <p:cNvSpPr>
            <a:spLocks noChangeArrowheads="1"/>
          </p:cNvSpPr>
          <p:nvPr/>
        </p:nvSpPr>
        <p:spPr bwMode="auto">
          <a:xfrm>
            <a:off x="2318448" y="4030623"/>
            <a:ext cx="2652894" cy="280821"/>
          </a:xfrm>
          <a:prstGeom prst="rect">
            <a:avLst/>
          </a:prstGeom>
          <a:solidFill>
            <a:srgbClr val="99FFCC"/>
          </a:solidFill>
          <a:ln>
            <a:noFill/>
          </a:ln>
          <a:effectLst/>
        </p:spPr>
        <p:txBody>
          <a:bodyPr wrap="none" lIns="91436" tIns="45718" rIns="91436" bIns="45718" anchor="ctr"/>
          <a:p>
            <a:endParaRPr lang="zh-CN" altLang="en-US" sz="1000" b="1">
              <a:latin typeface="微软雅黑" panose="020B0503020204020204" pitchFamily="34" charset="-122"/>
              <a:ea typeface="微软雅黑" panose="020B0503020204020204" pitchFamily="34" charset="-122"/>
            </a:endParaRPr>
          </a:p>
        </p:txBody>
      </p:sp>
      <p:sp>
        <p:nvSpPr>
          <p:cNvPr id="89" name="Rectangle 84"/>
          <p:cNvSpPr>
            <a:spLocks noChangeArrowheads="1"/>
          </p:cNvSpPr>
          <p:nvPr/>
        </p:nvSpPr>
        <p:spPr bwMode="auto">
          <a:xfrm>
            <a:off x="3172422" y="4040283"/>
            <a:ext cx="985848" cy="24365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p>
            <a:pPr defTabSz="762000" eaLnBrk="0" hangingPunct="0"/>
            <a:r>
              <a:rPr kumimoji="1" lang="en-US" altLang="zh-CN" sz="1000" b="1" dirty="0">
                <a:latin typeface="微软雅黑" panose="020B0503020204020204" pitchFamily="34" charset="-122"/>
                <a:ea typeface="微软雅黑" panose="020B0503020204020204" pitchFamily="34" charset="-122"/>
              </a:rPr>
              <a:t>TCP </a:t>
            </a:r>
            <a:r>
              <a:rPr kumimoji="1" lang="zh-CN" altLang="en-US" sz="1000" b="1" dirty="0">
                <a:latin typeface="微软雅黑" panose="020B0503020204020204" pitchFamily="34" charset="-122"/>
                <a:ea typeface="微软雅黑" panose="020B0503020204020204" pitchFamily="34" charset="-122"/>
              </a:rPr>
              <a:t>数据部分</a:t>
            </a:r>
            <a:endParaRPr kumimoji="1" lang="zh-CN" altLang="en-US" sz="1000" b="1" dirty="0">
              <a:latin typeface="微软雅黑" panose="020B0503020204020204" pitchFamily="34" charset="-122"/>
              <a:ea typeface="微软雅黑" panose="020B0503020204020204" pitchFamily="34" charset="-122"/>
            </a:endParaRPr>
          </a:p>
        </p:txBody>
      </p:sp>
      <p:sp>
        <p:nvSpPr>
          <p:cNvPr id="90" name="Rectangle 85"/>
          <p:cNvSpPr>
            <a:spLocks noChangeArrowheads="1"/>
          </p:cNvSpPr>
          <p:nvPr/>
        </p:nvSpPr>
        <p:spPr bwMode="auto">
          <a:xfrm>
            <a:off x="1439042" y="4016175"/>
            <a:ext cx="866690" cy="288044"/>
          </a:xfrm>
          <a:prstGeom prst="rect">
            <a:avLst/>
          </a:prstGeom>
          <a:solidFill>
            <a:srgbClr val="3366FF"/>
          </a:solidFill>
          <a:ln>
            <a:noFill/>
          </a:ln>
          <a:effectLst/>
        </p:spPr>
        <p:txBody>
          <a:bodyPr wrap="none" lIns="91436" tIns="45718" rIns="91436" bIns="45718" anchor="ctr"/>
          <a:p>
            <a:endParaRPr lang="zh-CN" altLang="en-US" sz="1000" b="1">
              <a:latin typeface="微软雅黑" panose="020B0503020204020204" pitchFamily="34" charset="-122"/>
              <a:ea typeface="微软雅黑" panose="020B0503020204020204" pitchFamily="34" charset="-122"/>
            </a:endParaRPr>
          </a:p>
        </p:txBody>
      </p:sp>
      <p:sp>
        <p:nvSpPr>
          <p:cNvPr id="91" name="Rectangle 86"/>
          <p:cNvSpPr>
            <a:spLocks noChangeArrowheads="1"/>
          </p:cNvSpPr>
          <p:nvPr/>
        </p:nvSpPr>
        <p:spPr bwMode="auto">
          <a:xfrm>
            <a:off x="1439042" y="4016175"/>
            <a:ext cx="3547952" cy="288044"/>
          </a:xfrm>
          <a:prstGeom prst="rect">
            <a:avLst/>
          </a:prstGeom>
          <a:noFill/>
          <a:ln w="19050">
            <a:solidFill>
              <a:srgbClr val="333399"/>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p>
            <a:endParaRPr lang="zh-CN" altLang="en-US" sz="1000" b="1">
              <a:latin typeface="微软雅黑" panose="020B0503020204020204" pitchFamily="34" charset="-122"/>
              <a:ea typeface="微软雅黑" panose="020B0503020204020204" pitchFamily="34" charset="-122"/>
            </a:endParaRPr>
          </a:p>
        </p:txBody>
      </p:sp>
      <p:sp>
        <p:nvSpPr>
          <p:cNvPr id="92" name="Line 87"/>
          <p:cNvSpPr>
            <a:spLocks noChangeShapeType="1"/>
          </p:cNvSpPr>
          <p:nvPr/>
        </p:nvSpPr>
        <p:spPr bwMode="auto">
          <a:xfrm flipH="1">
            <a:off x="2305732" y="4022498"/>
            <a:ext cx="0" cy="28172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p>
            <a:endParaRPr lang="zh-CN" altLang="en-US" sz="1000" b="1">
              <a:latin typeface="微软雅黑" panose="020B0503020204020204" pitchFamily="34" charset="-122"/>
              <a:ea typeface="微软雅黑" panose="020B0503020204020204" pitchFamily="34" charset="-122"/>
            </a:endParaRPr>
          </a:p>
        </p:txBody>
      </p:sp>
      <p:sp>
        <p:nvSpPr>
          <p:cNvPr id="93" name="Rectangle 88"/>
          <p:cNvSpPr>
            <a:spLocks noChangeArrowheads="1"/>
          </p:cNvSpPr>
          <p:nvPr/>
        </p:nvSpPr>
        <p:spPr bwMode="auto">
          <a:xfrm>
            <a:off x="1559361" y="4089317"/>
            <a:ext cx="444105" cy="15350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p>
            <a:endParaRPr lang="zh-CN" altLang="en-US" sz="1000" b="1">
              <a:latin typeface="微软雅黑" panose="020B0503020204020204" pitchFamily="34" charset="-122"/>
              <a:ea typeface="微软雅黑" panose="020B0503020204020204" pitchFamily="34" charset="-122"/>
            </a:endParaRPr>
          </a:p>
        </p:txBody>
      </p:sp>
      <p:sp>
        <p:nvSpPr>
          <p:cNvPr id="94" name="Rectangle 89"/>
          <p:cNvSpPr>
            <a:spLocks noChangeArrowheads="1"/>
          </p:cNvSpPr>
          <p:nvPr/>
        </p:nvSpPr>
        <p:spPr bwMode="auto">
          <a:xfrm>
            <a:off x="1534994" y="4040283"/>
            <a:ext cx="729368" cy="24365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p>
            <a:pPr defTabSz="762000" eaLnBrk="0" hangingPunct="0"/>
            <a:r>
              <a:rPr kumimoji="1" lang="en-US" altLang="zh-CN" sz="1000" b="1" dirty="0">
                <a:solidFill>
                  <a:schemeClr val="bg1"/>
                </a:solidFill>
                <a:latin typeface="微软雅黑" panose="020B0503020204020204" pitchFamily="34" charset="-122"/>
                <a:ea typeface="微软雅黑" panose="020B0503020204020204" pitchFamily="34" charset="-122"/>
              </a:rPr>
              <a:t>TCP </a:t>
            </a:r>
            <a:r>
              <a:rPr kumimoji="1" lang="zh-CN" altLang="en-US" sz="1000" b="1" dirty="0">
                <a:solidFill>
                  <a:schemeClr val="bg1"/>
                </a:solidFill>
                <a:latin typeface="微软雅黑" panose="020B0503020204020204" pitchFamily="34" charset="-122"/>
                <a:ea typeface="微软雅黑" panose="020B0503020204020204" pitchFamily="34" charset="-122"/>
              </a:rPr>
              <a:t>首部</a:t>
            </a:r>
            <a:endParaRPr kumimoji="1"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95" name="Rectangle 93"/>
          <p:cNvSpPr>
            <a:spLocks noChangeArrowheads="1"/>
          </p:cNvSpPr>
          <p:nvPr/>
        </p:nvSpPr>
        <p:spPr bwMode="auto">
          <a:xfrm>
            <a:off x="5004917" y="4025604"/>
            <a:ext cx="1004618"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4" tIns="44448" rIns="90484" bIns="44448">
            <a:spAutoFit/>
          </a:bodyPr>
          <a:p>
            <a:pPr defTabSz="762000" eaLnBrk="0" hangingPunct="0"/>
            <a:r>
              <a:rPr kumimoji="1" lang="en-US" altLang="zh-CN" sz="1200" b="1" dirty="0">
                <a:latin typeface="微软雅黑" panose="020B0503020204020204" pitchFamily="34" charset="-122"/>
                <a:ea typeface="微软雅黑" panose="020B0503020204020204" pitchFamily="34" charset="-122"/>
              </a:rPr>
              <a:t>TCP </a:t>
            </a:r>
            <a:r>
              <a:rPr kumimoji="1" lang="zh-CN" altLang="en-US" sz="1200" b="1" dirty="0">
                <a:latin typeface="微软雅黑" panose="020B0503020204020204" pitchFamily="34" charset="-122"/>
                <a:ea typeface="微软雅黑" panose="020B0503020204020204" pitchFamily="34" charset="-122"/>
              </a:rPr>
              <a:t>报文段</a:t>
            </a:r>
            <a:endParaRPr kumimoji="1" lang="zh-CN" altLang="en-US" sz="12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45145" y="673929"/>
            <a:ext cx="8053710"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7" name="Rectangle 6"/>
          <p:cNvSpPr>
            <a:spLocks noChangeArrowheads="1"/>
          </p:cNvSpPr>
          <p:nvPr/>
        </p:nvSpPr>
        <p:spPr bwMode="auto">
          <a:xfrm>
            <a:off x="2155492" y="650840"/>
            <a:ext cx="4815737"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schemeClr val="bg1"/>
                </a:solidFill>
                <a:ea typeface="微软雅黑" panose="020B0503020204020204" pitchFamily="34" charset="-122"/>
              </a:rPr>
              <a:t>运输层的作用</a:t>
            </a:r>
            <a:r>
              <a:rPr lang="en-US" altLang="zh-CN" sz="2000" b="1" dirty="0">
                <a:solidFill>
                  <a:schemeClr val="bg1"/>
                </a:solidFill>
                <a:ea typeface="微软雅黑" panose="020B0503020204020204" pitchFamily="34" charset="-122"/>
              </a:rPr>
              <a:t>------</a:t>
            </a:r>
            <a:r>
              <a:rPr lang="zh-CN" altLang="en-US" sz="2000" b="1" dirty="0">
                <a:solidFill>
                  <a:schemeClr val="bg1"/>
                </a:solidFill>
                <a:ea typeface="微软雅黑" panose="020B0503020204020204" pitchFamily="34" charset="-122"/>
              </a:rPr>
              <a:t>提供进程间的逻辑通信</a:t>
            </a:r>
            <a:endParaRPr lang="zh-CN" altLang="en-US" sz="2000" b="1" dirty="0">
              <a:solidFill>
                <a:schemeClr val="bg1"/>
              </a:solidFill>
              <a:ea typeface="微软雅黑" panose="020B0503020204020204" pitchFamily="34" charset="-122"/>
            </a:endParaRPr>
          </a:p>
        </p:txBody>
      </p:sp>
      <p:sp>
        <p:nvSpPr>
          <p:cNvPr id="8" name="圆角矩形 7"/>
          <p:cNvSpPr/>
          <p:nvPr/>
        </p:nvSpPr>
        <p:spPr>
          <a:xfrm>
            <a:off x="490425" y="1087553"/>
            <a:ext cx="8053710" cy="350447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98" name="矩形 97"/>
          <p:cNvSpPr/>
          <p:nvPr/>
        </p:nvSpPr>
        <p:spPr>
          <a:xfrm>
            <a:off x="1780888" y="4211459"/>
            <a:ext cx="5581076" cy="311621"/>
          </a:xfrm>
          <a:prstGeom prst="rect">
            <a:avLst/>
          </a:prstGeom>
        </p:spPr>
        <p:txBody>
          <a:bodyPr wrap="square" lIns="91436" tIns="45718" rIns="91436" bIns="45718">
            <a:spAutoFit/>
          </a:bodyPr>
          <a:lstStyle/>
          <a:p>
            <a:pPr algn="ctr"/>
            <a:r>
              <a:rPr lang="zh-CN" altLang="en-US" sz="1400" b="1" dirty="0">
                <a:latin typeface="微软雅黑" panose="020B0503020204020204" pitchFamily="34" charset="-122"/>
                <a:ea typeface="微软雅黑" panose="020B0503020204020204" pitchFamily="34" charset="-122"/>
              </a:rPr>
              <a:t>主机 </a:t>
            </a:r>
            <a:r>
              <a:rPr lang="en-US" altLang="zh-CN" sz="1400" b="1" dirty="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与 主机 </a:t>
            </a:r>
            <a:r>
              <a:rPr lang="en-US" altLang="zh-CN" sz="1400" b="1" dirty="0">
                <a:latin typeface="微软雅黑" panose="020B0503020204020204" pitchFamily="34" charset="-122"/>
                <a:ea typeface="微软雅黑" panose="020B0503020204020204" pitchFamily="34" charset="-122"/>
              </a:rPr>
              <a:t>B </a:t>
            </a:r>
            <a:r>
              <a:rPr lang="zh-CN" altLang="en-US" sz="1400" b="1" dirty="0">
                <a:latin typeface="微软雅黑" panose="020B0503020204020204" pitchFamily="34" charset="-122"/>
                <a:ea typeface="微软雅黑" panose="020B0503020204020204" pitchFamily="34" charset="-122"/>
              </a:rPr>
              <a:t>之间的通信的两层含义</a:t>
            </a:r>
            <a:endParaRPr lang="zh-CN" altLang="en-US" sz="1400" b="1" dirty="0">
              <a:latin typeface="微软雅黑" panose="020B0503020204020204" pitchFamily="34" charset="-122"/>
              <a:ea typeface="微软雅黑" panose="020B0503020204020204" pitchFamily="34" charset="-122"/>
            </a:endParaRPr>
          </a:p>
        </p:txBody>
      </p:sp>
      <p:sp>
        <p:nvSpPr>
          <p:cNvPr id="12" name="Line 315"/>
          <p:cNvSpPr>
            <a:spLocks noChangeShapeType="1"/>
          </p:cNvSpPr>
          <p:nvPr/>
        </p:nvSpPr>
        <p:spPr bwMode="auto">
          <a:xfrm>
            <a:off x="2225001" y="3299499"/>
            <a:ext cx="4254580" cy="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29" name="Rectangle 333"/>
          <p:cNvSpPr>
            <a:spLocks noChangeArrowheads="1"/>
          </p:cNvSpPr>
          <p:nvPr/>
        </p:nvSpPr>
        <p:spPr bwMode="auto">
          <a:xfrm>
            <a:off x="1166898" y="3047696"/>
            <a:ext cx="1063936" cy="497135"/>
          </a:xfrm>
          <a:prstGeom prst="rect">
            <a:avLst/>
          </a:prstGeom>
          <a:solidFill>
            <a:srgbClr val="0000FF"/>
          </a:solidFill>
          <a:ln w="19050">
            <a:solidFill>
              <a:srgbClr val="333399"/>
            </a:solidFill>
            <a:miter lim="800000"/>
          </a:ln>
          <a:effectLst/>
        </p:spPr>
        <p:txBody>
          <a:bodyPr wrap="none" lIns="91436" tIns="45718" rIns="91436" bIns="45718"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32" name="Rectangle 336"/>
          <p:cNvSpPr>
            <a:spLocks noChangeArrowheads="1"/>
          </p:cNvSpPr>
          <p:nvPr/>
        </p:nvSpPr>
        <p:spPr bwMode="auto">
          <a:xfrm>
            <a:off x="1418968" y="2808841"/>
            <a:ext cx="622759" cy="262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r>
              <a:rPr kumimoji="1" lang="zh-CN" altLang="en-US" sz="1100" b="1" dirty="0">
                <a:solidFill>
                  <a:srgbClr val="0033CC"/>
                </a:solidFill>
                <a:latin typeface="微软雅黑" panose="020B0503020204020204" pitchFamily="34" charset="-122"/>
                <a:ea typeface="微软雅黑" panose="020B0503020204020204" pitchFamily="34" charset="-122"/>
              </a:rPr>
              <a:t>主机 </a:t>
            </a:r>
            <a:r>
              <a:rPr kumimoji="1" lang="en-US" altLang="zh-CN" sz="1100" b="1" dirty="0">
                <a:solidFill>
                  <a:srgbClr val="0033CC"/>
                </a:solidFill>
                <a:latin typeface="微软雅黑" panose="020B0503020204020204" pitchFamily="34" charset="-122"/>
                <a:ea typeface="微软雅黑" panose="020B0503020204020204" pitchFamily="34" charset="-122"/>
              </a:rPr>
              <a:t>A</a:t>
            </a:r>
            <a:endParaRPr kumimoji="1" lang="en-US" altLang="zh-CN" sz="1100" b="1" dirty="0">
              <a:solidFill>
                <a:srgbClr val="0033CC"/>
              </a:solidFill>
              <a:latin typeface="微软雅黑" panose="020B0503020204020204" pitchFamily="34" charset="-122"/>
              <a:ea typeface="微软雅黑" panose="020B0503020204020204" pitchFamily="34" charset="-122"/>
            </a:endParaRPr>
          </a:p>
        </p:txBody>
      </p:sp>
      <p:sp>
        <p:nvSpPr>
          <p:cNvPr id="33" name="Rectangle 337"/>
          <p:cNvSpPr>
            <a:spLocks noChangeArrowheads="1"/>
          </p:cNvSpPr>
          <p:nvPr/>
        </p:nvSpPr>
        <p:spPr bwMode="auto">
          <a:xfrm>
            <a:off x="6741147" y="2808841"/>
            <a:ext cx="613141" cy="262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r>
              <a:rPr kumimoji="1" lang="zh-CN" altLang="en-US" sz="1100" b="1" dirty="0">
                <a:solidFill>
                  <a:srgbClr val="0033CC"/>
                </a:solidFill>
                <a:latin typeface="微软雅黑" panose="020B0503020204020204" pitchFamily="34" charset="-122"/>
                <a:ea typeface="微软雅黑" panose="020B0503020204020204" pitchFamily="34" charset="-122"/>
              </a:rPr>
              <a:t>主机 </a:t>
            </a:r>
            <a:r>
              <a:rPr kumimoji="1" lang="en-US" altLang="zh-CN" sz="1100" b="1" dirty="0">
                <a:solidFill>
                  <a:srgbClr val="0033CC"/>
                </a:solidFill>
                <a:latin typeface="微软雅黑" panose="020B0503020204020204" pitchFamily="34" charset="-122"/>
                <a:ea typeface="微软雅黑" panose="020B0503020204020204" pitchFamily="34" charset="-122"/>
              </a:rPr>
              <a:t>B</a:t>
            </a:r>
            <a:endParaRPr kumimoji="1" lang="en-US" altLang="zh-CN" sz="1100" b="1" dirty="0">
              <a:solidFill>
                <a:srgbClr val="0033CC"/>
              </a:solidFill>
              <a:latin typeface="微软雅黑" panose="020B0503020204020204" pitchFamily="34" charset="-122"/>
              <a:ea typeface="微软雅黑" panose="020B0503020204020204" pitchFamily="34" charset="-122"/>
            </a:endParaRPr>
          </a:p>
        </p:txBody>
      </p:sp>
      <p:sp>
        <p:nvSpPr>
          <p:cNvPr id="39" name="Rectangle 343"/>
          <p:cNvSpPr>
            <a:spLocks noChangeArrowheads="1"/>
          </p:cNvSpPr>
          <p:nvPr/>
        </p:nvSpPr>
        <p:spPr bwMode="auto">
          <a:xfrm>
            <a:off x="3204976" y="2947922"/>
            <a:ext cx="747794" cy="262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r>
              <a:rPr kumimoji="1" lang="zh-CN" altLang="en-US" sz="1100" b="1" dirty="0">
                <a:solidFill>
                  <a:srgbClr val="0033CC"/>
                </a:solidFill>
                <a:latin typeface="微软雅黑" panose="020B0503020204020204" pitchFamily="34" charset="-122"/>
                <a:ea typeface="微软雅黑" panose="020B0503020204020204" pitchFamily="34" charset="-122"/>
              </a:rPr>
              <a:t>路由器 </a:t>
            </a:r>
            <a:r>
              <a:rPr kumimoji="1" lang="en-US" altLang="zh-CN" sz="1100" b="1" dirty="0">
                <a:solidFill>
                  <a:srgbClr val="0033CC"/>
                </a:solidFill>
                <a:latin typeface="微软雅黑" panose="020B0503020204020204" pitchFamily="34" charset="-122"/>
                <a:ea typeface="微软雅黑" panose="020B0503020204020204" pitchFamily="34" charset="-122"/>
              </a:rPr>
              <a:t>1</a:t>
            </a:r>
            <a:endParaRPr kumimoji="1" lang="en-US" altLang="zh-CN" sz="1100" b="1" dirty="0">
              <a:solidFill>
                <a:srgbClr val="0033CC"/>
              </a:solidFill>
              <a:latin typeface="微软雅黑" panose="020B0503020204020204" pitchFamily="34" charset="-122"/>
              <a:ea typeface="微软雅黑" panose="020B0503020204020204" pitchFamily="34" charset="-122"/>
            </a:endParaRPr>
          </a:p>
        </p:txBody>
      </p:sp>
      <p:pic>
        <p:nvPicPr>
          <p:cNvPr id="40" name="Picture 34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57440" y="3182791"/>
            <a:ext cx="531968" cy="241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1" name="Rectangle 345"/>
          <p:cNvSpPr>
            <a:spLocks noChangeArrowheads="1"/>
          </p:cNvSpPr>
          <p:nvPr/>
        </p:nvSpPr>
        <p:spPr bwMode="auto">
          <a:xfrm>
            <a:off x="4826546" y="2947922"/>
            <a:ext cx="747794" cy="262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r>
              <a:rPr kumimoji="1" lang="zh-CN" altLang="en-US" sz="1100" b="1" dirty="0">
                <a:solidFill>
                  <a:srgbClr val="0033CC"/>
                </a:solidFill>
                <a:latin typeface="微软雅黑" panose="020B0503020204020204" pitchFamily="34" charset="-122"/>
                <a:ea typeface="微软雅黑" panose="020B0503020204020204" pitchFamily="34" charset="-122"/>
              </a:rPr>
              <a:t>路由器 </a:t>
            </a:r>
            <a:r>
              <a:rPr kumimoji="1" lang="en-US" altLang="zh-CN" sz="1100" b="1" dirty="0">
                <a:solidFill>
                  <a:srgbClr val="0033CC"/>
                </a:solidFill>
                <a:latin typeface="微软雅黑" panose="020B0503020204020204" pitchFamily="34" charset="-122"/>
                <a:ea typeface="微软雅黑" panose="020B0503020204020204" pitchFamily="34" charset="-122"/>
              </a:rPr>
              <a:t>2</a:t>
            </a:r>
            <a:endParaRPr kumimoji="1" lang="en-US" altLang="zh-CN" sz="1100" b="1" dirty="0">
              <a:solidFill>
                <a:srgbClr val="0033CC"/>
              </a:solidFill>
              <a:latin typeface="微软雅黑" panose="020B0503020204020204" pitchFamily="34" charset="-122"/>
              <a:ea typeface="微软雅黑" panose="020B0503020204020204" pitchFamily="34" charset="-122"/>
            </a:endParaRPr>
          </a:p>
        </p:txBody>
      </p:sp>
      <p:pic>
        <p:nvPicPr>
          <p:cNvPr id="47" name="Picture 35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1965" y="3133788"/>
            <a:ext cx="664960" cy="30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35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06396" y="3133788"/>
            <a:ext cx="726791" cy="30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Rectangle 358"/>
          <p:cNvSpPr>
            <a:spLocks noChangeArrowheads="1"/>
          </p:cNvSpPr>
          <p:nvPr/>
        </p:nvSpPr>
        <p:spPr bwMode="auto">
          <a:xfrm flipH="1">
            <a:off x="6490080" y="3036679"/>
            <a:ext cx="1063936" cy="497135"/>
          </a:xfrm>
          <a:prstGeom prst="rect">
            <a:avLst/>
          </a:prstGeom>
          <a:solidFill>
            <a:srgbClr val="0000FF"/>
          </a:solidFill>
          <a:ln w="19050">
            <a:solidFill>
              <a:srgbClr val="333399"/>
            </a:solidFill>
            <a:miter lim="800000"/>
          </a:ln>
          <a:effectLst/>
        </p:spPr>
        <p:txBody>
          <a:bodyPr wrap="none" lIns="91436" tIns="45718" rIns="91436" bIns="45718" anchor="ctr"/>
          <a:lstStyle/>
          <a:p>
            <a:pPr algn="ctr"/>
            <a:endParaRPr lang="zh-CN" altLang="en-US" sz="1100" b="1">
              <a:latin typeface="微软雅黑" panose="020B0503020204020204" pitchFamily="34" charset="-122"/>
              <a:ea typeface="微软雅黑" panose="020B0503020204020204" pitchFamily="34" charset="-122"/>
            </a:endParaRPr>
          </a:p>
        </p:txBody>
      </p:sp>
      <p:pic>
        <p:nvPicPr>
          <p:cNvPr id="62" name="Picture 36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71994" y="3133788"/>
            <a:ext cx="666127" cy="30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40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909342" y="3182791"/>
            <a:ext cx="531968" cy="241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07" name="Rectangle 352"/>
          <p:cNvSpPr>
            <a:spLocks noChangeArrowheads="1"/>
          </p:cNvSpPr>
          <p:nvPr/>
        </p:nvSpPr>
        <p:spPr bwMode="auto">
          <a:xfrm>
            <a:off x="5727253" y="3147422"/>
            <a:ext cx="555434" cy="262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r>
              <a:rPr kumimoji="1" lang="en-US" altLang="zh-CN" sz="1100" b="1">
                <a:latin typeface="微软雅黑" panose="020B0503020204020204" pitchFamily="34" charset="-122"/>
                <a:ea typeface="微软雅黑" panose="020B0503020204020204" pitchFamily="34" charset="-122"/>
              </a:rPr>
              <a:t>LAN</a:t>
            </a:r>
            <a:r>
              <a:rPr kumimoji="1" lang="en-US" altLang="zh-CN" sz="1100" b="1" baseline="-25000">
                <a:latin typeface="微软雅黑" panose="020B0503020204020204" pitchFamily="34" charset="-122"/>
                <a:ea typeface="微软雅黑" panose="020B0503020204020204" pitchFamily="34" charset="-122"/>
              </a:rPr>
              <a:t>2</a:t>
            </a:r>
            <a:endParaRPr kumimoji="1" lang="en-US" altLang="zh-CN" sz="1100" b="1">
              <a:latin typeface="微软雅黑" panose="020B0503020204020204" pitchFamily="34" charset="-122"/>
              <a:ea typeface="微软雅黑" panose="020B0503020204020204" pitchFamily="34" charset="-122"/>
            </a:endParaRPr>
          </a:p>
        </p:txBody>
      </p:sp>
      <p:sp>
        <p:nvSpPr>
          <p:cNvPr id="108" name="Rectangle 354"/>
          <p:cNvSpPr>
            <a:spLocks noChangeArrowheads="1"/>
          </p:cNvSpPr>
          <p:nvPr/>
        </p:nvSpPr>
        <p:spPr bwMode="auto">
          <a:xfrm>
            <a:off x="4096451" y="3153658"/>
            <a:ext cx="563176" cy="262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r>
              <a:rPr kumimoji="1" lang="en-US" altLang="zh-CN" sz="1100" b="1" dirty="0">
                <a:latin typeface="微软雅黑" panose="020B0503020204020204" pitchFamily="34" charset="-122"/>
                <a:ea typeface="微软雅黑" panose="020B0503020204020204" pitchFamily="34" charset="-122"/>
              </a:rPr>
              <a:t>WAN</a:t>
            </a:r>
            <a:endParaRPr kumimoji="1" lang="en-US" altLang="zh-CN" sz="1100" b="1" dirty="0">
              <a:latin typeface="微软雅黑" panose="020B0503020204020204" pitchFamily="34" charset="-122"/>
              <a:ea typeface="微软雅黑" panose="020B0503020204020204" pitchFamily="34" charset="-122"/>
            </a:endParaRPr>
          </a:p>
        </p:txBody>
      </p:sp>
      <p:sp>
        <p:nvSpPr>
          <p:cNvPr id="109" name="Rectangle 368"/>
          <p:cNvSpPr>
            <a:spLocks noChangeArrowheads="1"/>
          </p:cNvSpPr>
          <p:nvPr/>
        </p:nvSpPr>
        <p:spPr bwMode="auto">
          <a:xfrm>
            <a:off x="2473948" y="3146533"/>
            <a:ext cx="555434" cy="262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r>
              <a:rPr kumimoji="1" lang="en-US" altLang="zh-CN" sz="1100" b="1" dirty="0">
                <a:latin typeface="微软雅黑" panose="020B0503020204020204" pitchFamily="34" charset="-122"/>
                <a:ea typeface="微软雅黑" panose="020B0503020204020204" pitchFamily="34" charset="-122"/>
              </a:rPr>
              <a:t>LAN</a:t>
            </a:r>
            <a:r>
              <a:rPr kumimoji="1" lang="en-US" altLang="zh-CN" sz="1100" b="1" baseline="-25000" dirty="0">
                <a:latin typeface="微软雅黑" panose="020B0503020204020204" pitchFamily="34" charset="-122"/>
                <a:ea typeface="微软雅黑" panose="020B0503020204020204" pitchFamily="34" charset="-122"/>
              </a:rPr>
              <a:t>1</a:t>
            </a:r>
            <a:endParaRPr kumimoji="1" lang="en-US" altLang="zh-CN" sz="1100" b="1" dirty="0">
              <a:latin typeface="微软雅黑" panose="020B0503020204020204" pitchFamily="34" charset="-122"/>
              <a:ea typeface="微软雅黑" panose="020B0503020204020204" pitchFamily="34" charset="-122"/>
            </a:endParaRPr>
          </a:p>
        </p:txBody>
      </p:sp>
      <p:sp>
        <p:nvSpPr>
          <p:cNvPr id="80" name="Freeform 334"/>
          <p:cNvSpPr/>
          <p:nvPr/>
        </p:nvSpPr>
        <p:spPr bwMode="auto">
          <a:xfrm>
            <a:off x="1751363" y="3190988"/>
            <a:ext cx="481803" cy="92656"/>
          </a:xfrm>
          <a:custGeom>
            <a:avLst/>
            <a:gdLst>
              <a:gd name="T0" fmla="*/ 0 w 382"/>
              <a:gd name="T1" fmla="*/ 0 h 277"/>
              <a:gd name="T2" fmla="*/ 9 w 382"/>
              <a:gd name="T3" fmla="*/ 0 h 277"/>
              <a:gd name="T4" fmla="*/ 18 w 382"/>
              <a:gd name="T5" fmla="*/ 6 h 277"/>
              <a:gd name="T6" fmla="*/ 27 w 382"/>
              <a:gd name="T7" fmla="*/ 6 h 277"/>
              <a:gd name="T8" fmla="*/ 36 w 382"/>
              <a:gd name="T9" fmla="*/ 9 h 277"/>
              <a:gd name="T10" fmla="*/ 48 w 382"/>
              <a:gd name="T11" fmla="*/ 12 h 277"/>
              <a:gd name="T12" fmla="*/ 57 w 382"/>
              <a:gd name="T13" fmla="*/ 15 h 277"/>
              <a:gd name="T14" fmla="*/ 66 w 382"/>
              <a:gd name="T15" fmla="*/ 18 h 277"/>
              <a:gd name="T16" fmla="*/ 75 w 382"/>
              <a:gd name="T17" fmla="*/ 21 h 277"/>
              <a:gd name="T18" fmla="*/ 84 w 382"/>
              <a:gd name="T19" fmla="*/ 24 h 277"/>
              <a:gd name="T20" fmla="*/ 93 w 382"/>
              <a:gd name="T21" fmla="*/ 30 h 277"/>
              <a:gd name="T22" fmla="*/ 102 w 382"/>
              <a:gd name="T23" fmla="*/ 33 h 277"/>
              <a:gd name="T24" fmla="*/ 111 w 382"/>
              <a:gd name="T25" fmla="*/ 36 h 277"/>
              <a:gd name="T26" fmla="*/ 120 w 382"/>
              <a:gd name="T27" fmla="*/ 42 h 277"/>
              <a:gd name="T28" fmla="*/ 132 w 382"/>
              <a:gd name="T29" fmla="*/ 45 h 277"/>
              <a:gd name="T30" fmla="*/ 144 w 382"/>
              <a:gd name="T31" fmla="*/ 54 h 277"/>
              <a:gd name="T32" fmla="*/ 153 w 382"/>
              <a:gd name="T33" fmla="*/ 57 h 277"/>
              <a:gd name="T34" fmla="*/ 162 w 382"/>
              <a:gd name="T35" fmla="*/ 66 h 277"/>
              <a:gd name="T36" fmla="*/ 171 w 382"/>
              <a:gd name="T37" fmla="*/ 66 h 277"/>
              <a:gd name="T38" fmla="*/ 180 w 382"/>
              <a:gd name="T39" fmla="*/ 72 h 277"/>
              <a:gd name="T40" fmla="*/ 192 w 382"/>
              <a:gd name="T41" fmla="*/ 78 h 277"/>
              <a:gd name="T42" fmla="*/ 213 w 382"/>
              <a:gd name="T43" fmla="*/ 84 h 277"/>
              <a:gd name="T44" fmla="*/ 225 w 382"/>
              <a:gd name="T45" fmla="*/ 90 h 277"/>
              <a:gd name="T46" fmla="*/ 234 w 382"/>
              <a:gd name="T47" fmla="*/ 96 h 277"/>
              <a:gd name="T48" fmla="*/ 243 w 382"/>
              <a:gd name="T49" fmla="*/ 105 h 277"/>
              <a:gd name="T50" fmla="*/ 252 w 382"/>
              <a:gd name="T51" fmla="*/ 111 h 277"/>
              <a:gd name="T52" fmla="*/ 261 w 382"/>
              <a:gd name="T53" fmla="*/ 117 h 277"/>
              <a:gd name="T54" fmla="*/ 267 w 382"/>
              <a:gd name="T55" fmla="*/ 126 h 277"/>
              <a:gd name="T56" fmla="*/ 276 w 382"/>
              <a:gd name="T57" fmla="*/ 132 h 277"/>
              <a:gd name="T58" fmla="*/ 285 w 382"/>
              <a:gd name="T59" fmla="*/ 138 h 277"/>
              <a:gd name="T60" fmla="*/ 294 w 382"/>
              <a:gd name="T61" fmla="*/ 144 h 277"/>
              <a:gd name="T62" fmla="*/ 300 w 382"/>
              <a:gd name="T63" fmla="*/ 153 h 277"/>
              <a:gd name="T64" fmla="*/ 303 w 382"/>
              <a:gd name="T65" fmla="*/ 162 h 277"/>
              <a:gd name="T66" fmla="*/ 312 w 382"/>
              <a:gd name="T67" fmla="*/ 168 h 277"/>
              <a:gd name="T68" fmla="*/ 321 w 382"/>
              <a:gd name="T69" fmla="*/ 177 h 277"/>
              <a:gd name="T70" fmla="*/ 333 w 382"/>
              <a:gd name="T71" fmla="*/ 186 h 277"/>
              <a:gd name="T72" fmla="*/ 345 w 382"/>
              <a:gd name="T73" fmla="*/ 195 h 277"/>
              <a:gd name="T74" fmla="*/ 348 w 382"/>
              <a:gd name="T75" fmla="*/ 204 h 277"/>
              <a:gd name="T76" fmla="*/ 357 w 382"/>
              <a:gd name="T77" fmla="*/ 210 h 277"/>
              <a:gd name="T78" fmla="*/ 360 w 382"/>
              <a:gd name="T79" fmla="*/ 219 h 277"/>
              <a:gd name="T80" fmla="*/ 366 w 382"/>
              <a:gd name="T81" fmla="*/ 228 h 277"/>
              <a:gd name="T82" fmla="*/ 369 w 382"/>
              <a:gd name="T83" fmla="*/ 237 h 277"/>
              <a:gd name="T84" fmla="*/ 372 w 382"/>
              <a:gd name="T85" fmla="*/ 246 h 277"/>
              <a:gd name="T86" fmla="*/ 372 w 382"/>
              <a:gd name="T87" fmla="*/ 258 h 277"/>
              <a:gd name="T88" fmla="*/ 378 w 382"/>
              <a:gd name="T89" fmla="*/ 267 h 277"/>
              <a:gd name="T90" fmla="*/ 381 w 382"/>
              <a:gd name="T91"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28575" cap="rnd"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lgn="ctr"/>
            <a:endParaRPr lang="zh-CN" altLang="en-US" sz="1100" b="1">
              <a:latin typeface="微软雅黑" panose="020B0503020204020204" pitchFamily="34" charset="-122"/>
              <a:ea typeface="微软雅黑" panose="020B0503020204020204" pitchFamily="34" charset="-122"/>
            </a:endParaRPr>
          </a:p>
        </p:txBody>
      </p:sp>
      <p:sp>
        <p:nvSpPr>
          <p:cNvPr id="81" name="Freeform 335"/>
          <p:cNvSpPr/>
          <p:nvPr/>
        </p:nvSpPr>
        <p:spPr bwMode="auto">
          <a:xfrm>
            <a:off x="1705864" y="3296117"/>
            <a:ext cx="523802" cy="103347"/>
          </a:xfrm>
          <a:custGeom>
            <a:avLst/>
            <a:gdLst>
              <a:gd name="T0" fmla="*/ 0 w 334"/>
              <a:gd name="T1" fmla="*/ 243 h 244"/>
              <a:gd name="T2" fmla="*/ 12 w 334"/>
              <a:gd name="T3" fmla="*/ 243 h 244"/>
              <a:gd name="T4" fmla="*/ 31 w 334"/>
              <a:gd name="T5" fmla="*/ 237 h 244"/>
              <a:gd name="T6" fmla="*/ 40 w 334"/>
              <a:gd name="T7" fmla="*/ 234 h 244"/>
              <a:gd name="T8" fmla="*/ 49 w 334"/>
              <a:gd name="T9" fmla="*/ 231 h 244"/>
              <a:gd name="T10" fmla="*/ 59 w 334"/>
              <a:gd name="T11" fmla="*/ 225 h 244"/>
              <a:gd name="T12" fmla="*/ 71 w 334"/>
              <a:gd name="T13" fmla="*/ 222 h 244"/>
              <a:gd name="T14" fmla="*/ 80 w 334"/>
              <a:gd name="T15" fmla="*/ 216 h 244"/>
              <a:gd name="T16" fmla="*/ 89 w 334"/>
              <a:gd name="T17" fmla="*/ 210 h 244"/>
              <a:gd name="T18" fmla="*/ 99 w 334"/>
              <a:gd name="T19" fmla="*/ 204 h 244"/>
              <a:gd name="T20" fmla="*/ 108 w 334"/>
              <a:gd name="T21" fmla="*/ 198 h 244"/>
              <a:gd name="T22" fmla="*/ 117 w 334"/>
              <a:gd name="T23" fmla="*/ 195 h 244"/>
              <a:gd name="T24" fmla="*/ 126 w 334"/>
              <a:gd name="T25" fmla="*/ 189 h 244"/>
              <a:gd name="T26" fmla="*/ 136 w 334"/>
              <a:gd name="T27" fmla="*/ 183 h 244"/>
              <a:gd name="T28" fmla="*/ 145 w 334"/>
              <a:gd name="T29" fmla="*/ 177 h 244"/>
              <a:gd name="T30" fmla="*/ 154 w 334"/>
              <a:gd name="T31" fmla="*/ 174 h 244"/>
              <a:gd name="T32" fmla="*/ 163 w 334"/>
              <a:gd name="T33" fmla="*/ 171 h 244"/>
              <a:gd name="T34" fmla="*/ 173 w 334"/>
              <a:gd name="T35" fmla="*/ 165 h 244"/>
              <a:gd name="T36" fmla="*/ 182 w 334"/>
              <a:gd name="T37" fmla="*/ 162 h 244"/>
              <a:gd name="T38" fmla="*/ 194 w 334"/>
              <a:gd name="T39" fmla="*/ 156 h 244"/>
              <a:gd name="T40" fmla="*/ 207 w 334"/>
              <a:gd name="T41" fmla="*/ 150 h 244"/>
              <a:gd name="T42" fmla="*/ 213 w 334"/>
              <a:gd name="T43" fmla="*/ 141 h 244"/>
              <a:gd name="T44" fmla="*/ 222 w 334"/>
              <a:gd name="T45" fmla="*/ 138 h 244"/>
              <a:gd name="T46" fmla="*/ 231 w 334"/>
              <a:gd name="T47" fmla="*/ 129 h 244"/>
              <a:gd name="T48" fmla="*/ 241 w 334"/>
              <a:gd name="T49" fmla="*/ 120 h 244"/>
              <a:gd name="T50" fmla="*/ 247 w 334"/>
              <a:gd name="T51" fmla="*/ 111 h 244"/>
              <a:gd name="T52" fmla="*/ 256 w 334"/>
              <a:gd name="T53" fmla="*/ 102 h 244"/>
              <a:gd name="T54" fmla="*/ 259 w 334"/>
              <a:gd name="T55" fmla="*/ 93 h 244"/>
              <a:gd name="T56" fmla="*/ 268 w 334"/>
              <a:gd name="T57" fmla="*/ 87 h 244"/>
              <a:gd name="T58" fmla="*/ 271 w 334"/>
              <a:gd name="T59" fmla="*/ 78 h 244"/>
              <a:gd name="T60" fmla="*/ 278 w 334"/>
              <a:gd name="T61" fmla="*/ 69 h 244"/>
              <a:gd name="T62" fmla="*/ 284 w 334"/>
              <a:gd name="T63" fmla="*/ 60 h 244"/>
              <a:gd name="T64" fmla="*/ 290 w 334"/>
              <a:gd name="T65" fmla="*/ 51 h 244"/>
              <a:gd name="T66" fmla="*/ 293 w 334"/>
              <a:gd name="T67" fmla="*/ 42 h 244"/>
              <a:gd name="T68" fmla="*/ 299 w 334"/>
              <a:gd name="T69" fmla="*/ 33 h 244"/>
              <a:gd name="T70" fmla="*/ 308 w 334"/>
              <a:gd name="T71" fmla="*/ 27 h 244"/>
              <a:gd name="T72" fmla="*/ 311 w 334"/>
              <a:gd name="T73" fmla="*/ 18 h 244"/>
              <a:gd name="T74" fmla="*/ 321 w 334"/>
              <a:gd name="T75" fmla="*/ 15 h 244"/>
              <a:gd name="T76" fmla="*/ 324 w 334"/>
              <a:gd name="T77" fmla="*/ 6 h 244"/>
              <a:gd name="T78" fmla="*/ 333 w 334"/>
              <a:gd name="T7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28575" cap="rnd"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lgn="ctr"/>
            <a:endParaRPr lang="zh-CN" altLang="en-US" sz="1100" b="1">
              <a:latin typeface="微软雅黑" panose="020B0503020204020204" pitchFamily="34" charset="-122"/>
              <a:ea typeface="微软雅黑" panose="020B0503020204020204" pitchFamily="34" charset="-122"/>
            </a:endParaRPr>
          </a:p>
        </p:txBody>
      </p:sp>
      <p:sp>
        <p:nvSpPr>
          <p:cNvPr id="83" name="Oval 346"/>
          <p:cNvSpPr>
            <a:spLocks noChangeArrowheads="1"/>
          </p:cNvSpPr>
          <p:nvPr/>
        </p:nvSpPr>
        <p:spPr bwMode="auto">
          <a:xfrm>
            <a:off x="1353554" y="3087641"/>
            <a:ext cx="464305" cy="176403"/>
          </a:xfrm>
          <a:prstGeom prst="ellipse">
            <a:avLst/>
          </a:prstGeom>
          <a:solidFill>
            <a:srgbClr val="99FFCC"/>
          </a:solidFill>
          <a:ln w="12700">
            <a:solidFill>
              <a:srgbClr val="99FF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85" name="Oval 355"/>
          <p:cNvSpPr>
            <a:spLocks noChangeArrowheads="1"/>
          </p:cNvSpPr>
          <p:nvPr/>
        </p:nvSpPr>
        <p:spPr bwMode="auto">
          <a:xfrm>
            <a:off x="2174836" y="3247118"/>
            <a:ext cx="113160" cy="77511"/>
          </a:xfrm>
          <a:prstGeom prst="ellipse">
            <a:avLst/>
          </a:prstGeom>
          <a:solidFill>
            <a:schemeClr val="bg1"/>
          </a:solidFill>
          <a:ln w="28575">
            <a:solidFill>
              <a:srgbClr val="33339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89" name="Oval 356"/>
          <p:cNvSpPr>
            <a:spLocks noChangeArrowheads="1"/>
          </p:cNvSpPr>
          <p:nvPr/>
        </p:nvSpPr>
        <p:spPr bwMode="auto">
          <a:xfrm>
            <a:off x="1341889" y="3295226"/>
            <a:ext cx="465473" cy="176403"/>
          </a:xfrm>
          <a:prstGeom prst="ellipse">
            <a:avLst/>
          </a:prstGeom>
          <a:solidFill>
            <a:srgbClr val="99FFCC"/>
          </a:solidFill>
          <a:ln w="12700">
            <a:solidFill>
              <a:srgbClr val="99FF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90" name="Rectangle 347"/>
          <p:cNvSpPr>
            <a:spLocks noChangeArrowheads="1"/>
          </p:cNvSpPr>
          <p:nvPr/>
        </p:nvSpPr>
        <p:spPr bwMode="auto">
          <a:xfrm>
            <a:off x="1385150" y="3043231"/>
            <a:ext cx="444827" cy="262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r>
              <a:rPr kumimoji="1" lang="en-US" altLang="zh-CN" sz="1100" b="1" dirty="0">
                <a:latin typeface="微软雅黑" panose="020B0503020204020204" pitchFamily="34" charset="-122"/>
                <a:ea typeface="微软雅黑" panose="020B0503020204020204" pitchFamily="34" charset="-122"/>
              </a:rPr>
              <a:t>AP</a:t>
            </a:r>
            <a:r>
              <a:rPr kumimoji="1" lang="en-US" altLang="zh-CN" sz="1100" b="1" baseline="-25000" dirty="0">
                <a:latin typeface="微软雅黑" panose="020B0503020204020204" pitchFamily="34" charset="-122"/>
                <a:ea typeface="微软雅黑" panose="020B0503020204020204" pitchFamily="34" charset="-122"/>
              </a:rPr>
              <a:t>1</a:t>
            </a:r>
            <a:endParaRPr kumimoji="1" lang="en-US" altLang="zh-CN" sz="1100" b="1" dirty="0">
              <a:latin typeface="微软雅黑" panose="020B0503020204020204" pitchFamily="34" charset="-122"/>
              <a:ea typeface="微软雅黑" panose="020B0503020204020204" pitchFamily="34" charset="-122"/>
            </a:endParaRPr>
          </a:p>
        </p:txBody>
      </p:sp>
      <p:sp>
        <p:nvSpPr>
          <p:cNvPr id="91" name="Rectangle 357"/>
          <p:cNvSpPr>
            <a:spLocks noChangeArrowheads="1"/>
          </p:cNvSpPr>
          <p:nvPr/>
        </p:nvSpPr>
        <p:spPr bwMode="auto">
          <a:xfrm>
            <a:off x="1354818" y="3250816"/>
            <a:ext cx="444827" cy="262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r>
              <a:rPr kumimoji="1" lang="en-US" altLang="zh-CN" sz="1100" b="1">
                <a:latin typeface="微软雅黑" panose="020B0503020204020204" pitchFamily="34" charset="-122"/>
                <a:ea typeface="微软雅黑" panose="020B0503020204020204" pitchFamily="34" charset="-122"/>
              </a:rPr>
              <a:t>AP</a:t>
            </a:r>
            <a:r>
              <a:rPr kumimoji="1" lang="en-US" altLang="zh-CN" sz="1100" b="1" baseline="-25000">
                <a:latin typeface="微软雅黑" panose="020B0503020204020204" pitchFamily="34" charset="-122"/>
                <a:ea typeface="微软雅黑" panose="020B0503020204020204" pitchFamily="34" charset="-122"/>
              </a:rPr>
              <a:t>2</a:t>
            </a:r>
            <a:endParaRPr kumimoji="1" lang="en-US" altLang="zh-CN" sz="1100" b="1">
              <a:latin typeface="微软雅黑" panose="020B0503020204020204" pitchFamily="34" charset="-122"/>
              <a:ea typeface="微软雅黑" panose="020B0503020204020204" pitchFamily="34" charset="-122"/>
            </a:endParaRPr>
          </a:p>
        </p:txBody>
      </p:sp>
      <p:sp>
        <p:nvSpPr>
          <p:cNvPr id="93" name="Freeform 359"/>
          <p:cNvSpPr/>
          <p:nvPr/>
        </p:nvSpPr>
        <p:spPr bwMode="auto">
          <a:xfrm flipH="1">
            <a:off x="6490082" y="3190988"/>
            <a:ext cx="481803" cy="92656"/>
          </a:xfrm>
          <a:custGeom>
            <a:avLst/>
            <a:gdLst>
              <a:gd name="T0" fmla="*/ 0 w 382"/>
              <a:gd name="T1" fmla="*/ 0 h 277"/>
              <a:gd name="T2" fmla="*/ 9 w 382"/>
              <a:gd name="T3" fmla="*/ 0 h 277"/>
              <a:gd name="T4" fmla="*/ 18 w 382"/>
              <a:gd name="T5" fmla="*/ 6 h 277"/>
              <a:gd name="T6" fmla="*/ 27 w 382"/>
              <a:gd name="T7" fmla="*/ 6 h 277"/>
              <a:gd name="T8" fmla="*/ 36 w 382"/>
              <a:gd name="T9" fmla="*/ 9 h 277"/>
              <a:gd name="T10" fmla="*/ 48 w 382"/>
              <a:gd name="T11" fmla="*/ 12 h 277"/>
              <a:gd name="T12" fmla="*/ 57 w 382"/>
              <a:gd name="T13" fmla="*/ 15 h 277"/>
              <a:gd name="T14" fmla="*/ 66 w 382"/>
              <a:gd name="T15" fmla="*/ 18 h 277"/>
              <a:gd name="T16" fmla="*/ 75 w 382"/>
              <a:gd name="T17" fmla="*/ 21 h 277"/>
              <a:gd name="T18" fmla="*/ 84 w 382"/>
              <a:gd name="T19" fmla="*/ 24 h 277"/>
              <a:gd name="T20" fmla="*/ 93 w 382"/>
              <a:gd name="T21" fmla="*/ 30 h 277"/>
              <a:gd name="T22" fmla="*/ 102 w 382"/>
              <a:gd name="T23" fmla="*/ 33 h 277"/>
              <a:gd name="T24" fmla="*/ 111 w 382"/>
              <a:gd name="T25" fmla="*/ 36 h 277"/>
              <a:gd name="T26" fmla="*/ 120 w 382"/>
              <a:gd name="T27" fmla="*/ 42 h 277"/>
              <a:gd name="T28" fmla="*/ 132 w 382"/>
              <a:gd name="T29" fmla="*/ 45 h 277"/>
              <a:gd name="T30" fmla="*/ 144 w 382"/>
              <a:gd name="T31" fmla="*/ 54 h 277"/>
              <a:gd name="T32" fmla="*/ 153 w 382"/>
              <a:gd name="T33" fmla="*/ 57 h 277"/>
              <a:gd name="T34" fmla="*/ 162 w 382"/>
              <a:gd name="T35" fmla="*/ 66 h 277"/>
              <a:gd name="T36" fmla="*/ 171 w 382"/>
              <a:gd name="T37" fmla="*/ 66 h 277"/>
              <a:gd name="T38" fmla="*/ 180 w 382"/>
              <a:gd name="T39" fmla="*/ 72 h 277"/>
              <a:gd name="T40" fmla="*/ 192 w 382"/>
              <a:gd name="T41" fmla="*/ 78 h 277"/>
              <a:gd name="T42" fmla="*/ 213 w 382"/>
              <a:gd name="T43" fmla="*/ 84 h 277"/>
              <a:gd name="T44" fmla="*/ 225 w 382"/>
              <a:gd name="T45" fmla="*/ 90 h 277"/>
              <a:gd name="T46" fmla="*/ 234 w 382"/>
              <a:gd name="T47" fmla="*/ 96 h 277"/>
              <a:gd name="T48" fmla="*/ 243 w 382"/>
              <a:gd name="T49" fmla="*/ 105 h 277"/>
              <a:gd name="T50" fmla="*/ 252 w 382"/>
              <a:gd name="T51" fmla="*/ 111 h 277"/>
              <a:gd name="T52" fmla="*/ 261 w 382"/>
              <a:gd name="T53" fmla="*/ 117 h 277"/>
              <a:gd name="T54" fmla="*/ 267 w 382"/>
              <a:gd name="T55" fmla="*/ 126 h 277"/>
              <a:gd name="T56" fmla="*/ 276 w 382"/>
              <a:gd name="T57" fmla="*/ 132 h 277"/>
              <a:gd name="T58" fmla="*/ 285 w 382"/>
              <a:gd name="T59" fmla="*/ 138 h 277"/>
              <a:gd name="T60" fmla="*/ 294 w 382"/>
              <a:gd name="T61" fmla="*/ 144 h 277"/>
              <a:gd name="T62" fmla="*/ 300 w 382"/>
              <a:gd name="T63" fmla="*/ 153 h 277"/>
              <a:gd name="T64" fmla="*/ 303 w 382"/>
              <a:gd name="T65" fmla="*/ 162 h 277"/>
              <a:gd name="T66" fmla="*/ 312 w 382"/>
              <a:gd name="T67" fmla="*/ 168 h 277"/>
              <a:gd name="T68" fmla="*/ 321 w 382"/>
              <a:gd name="T69" fmla="*/ 177 h 277"/>
              <a:gd name="T70" fmla="*/ 333 w 382"/>
              <a:gd name="T71" fmla="*/ 186 h 277"/>
              <a:gd name="T72" fmla="*/ 345 w 382"/>
              <a:gd name="T73" fmla="*/ 195 h 277"/>
              <a:gd name="T74" fmla="*/ 348 w 382"/>
              <a:gd name="T75" fmla="*/ 204 h 277"/>
              <a:gd name="T76" fmla="*/ 357 w 382"/>
              <a:gd name="T77" fmla="*/ 210 h 277"/>
              <a:gd name="T78" fmla="*/ 360 w 382"/>
              <a:gd name="T79" fmla="*/ 219 h 277"/>
              <a:gd name="T80" fmla="*/ 366 w 382"/>
              <a:gd name="T81" fmla="*/ 228 h 277"/>
              <a:gd name="T82" fmla="*/ 369 w 382"/>
              <a:gd name="T83" fmla="*/ 237 h 277"/>
              <a:gd name="T84" fmla="*/ 372 w 382"/>
              <a:gd name="T85" fmla="*/ 246 h 277"/>
              <a:gd name="T86" fmla="*/ 372 w 382"/>
              <a:gd name="T87" fmla="*/ 258 h 277"/>
              <a:gd name="T88" fmla="*/ 378 w 382"/>
              <a:gd name="T89" fmla="*/ 267 h 277"/>
              <a:gd name="T90" fmla="*/ 381 w 382"/>
              <a:gd name="T91"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28575" cap="rnd"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lgn="ctr"/>
            <a:endParaRPr lang="zh-CN" altLang="en-US" sz="1100" b="1">
              <a:latin typeface="微软雅黑" panose="020B0503020204020204" pitchFamily="34" charset="-122"/>
              <a:ea typeface="微软雅黑" panose="020B0503020204020204" pitchFamily="34" charset="-122"/>
            </a:endParaRPr>
          </a:p>
        </p:txBody>
      </p:sp>
      <p:sp>
        <p:nvSpPr>
          <p:cNvPr id="94" name="Freeform 360"/>
          <p:cNvSpPr/>
          <p:nvPr/>
        </p:nvSpPr>
        <p:spPr bwMode="auto">
          <a:xfrm flipH="1">
            <a:off x="6490080" y="3296117"/>
            <a:ext cx="522636" cy="103347"/>
          </a:xfrm>
          <a:custGeom>
            <a:avLst/>
            <a:gdLst>
              <a:gd name="T0" fmla="*/ 0 w 334"/>
              <a:gd name="T1" fmla="*/ 243 h 244"/>
              <a:gd name="T2" fmla="*/ 12 w 334"/>
              <a:gd name="T3" fmla="*/ 243 h 244"/>
              <a:gd name="T4" fmla="*/ 31 w 334"/>
              <a:gd name="T5" fmla="*/ 237 h 244"/>
              <a:gd name="T6" fmla="*/ 40 w 334"/>
              <a:gd name="T7" fmla="*/ 234 h 244"/>
              <a:gd name="T8" fmla="*/ 49 w 334"/>
              <a:gd name="T9" fmla="*/ 231 h 244"/>
              <a:gd name="T10" fmla="*/ 59 w 334"/>
              <a:gd name="T11" fmla="*/ 225 h 244"/>
              <a:gd name="T12" fmla="*/ 71 w 334"/>
              <a:gd name="T13" fmla="*/ 222 h 244"/>
              <a:gd name="T14" fmla="*/ 80 w 334"/>
              <a:gd name="T15" fmla="*/ 216 h 244"/>
              <a:gd name="T16" fmla="*/ 89 w 334"/>
              <a:gd name="T17" fmla="*/ 210 h 244"/>
              <a:gd name="T18" fmla="*/ 99 w 334"/>
              <a:gd name="T19" fmla="*/ 204 h 244"/>
              <a:gd name="T20" fmla="*/ 108 w 334"/>
              <a:gd name="T21" fmla="*/ 198 h 244"/>
              <a:gd name="T22" fmla="*/ 117 w 334"/>
              <a:gd name="T23" fmla="*/ 195 h 244"/>
              <a:gd name="T24" fmla="*/ 126 w 334"/>
              <a:gd name="T25" fmla="*/ 189 h 244"/>
              <a:gd name="T26" fmla="*/ 136 w 334"/>
              <a:gd name="T27" fmla="*/ 183 h 244"/>
              <a:gd name="T28" fmla="*/ 145 w 334"/>
              <a:gd name="T29" fmla="*/ 177 h 244"/>
              <a:gd name="T30" fmla="*/ 154 w 334"/>
              <a:gd name="T31" fmla="*/ 174 h 244"/>
              <a:gd name="T32" fmla="*/ 163 w 334"/>
              <a:gd name="T33" fmla="*/ 171 h 244"/>
              <a:gd name="T34" fmla="*/ 173 w 334"/>
              <a:gd name="T35" fmla="*/ 165 h 244"/>
              <a:gd name="T36" fmla="*/ 182 w 334"/>
              <a:gd name="T37" fmla="*/ 162 h 244"/>
              <a:gd name="T38" fmla="*/ 194 w 334"/>
              <a:gd name="T39" fmla="*/ 156 h 244"/>
              <a:gd name="T40" fmla="*/ 207 w 334"/>
              <a:gd name="T41" fmla="*/ 150 h 244"/>
              <a:gd name="T42" fmla="*/ 213 w 334"/>
              <a:gd name="T43" fmla="*/ 141 h 244"/>
              <a:gd name="T44" fmla="*/ 222 w 334"/>
              <a:gd name="T45" fmla="*/ 138 h 244"/>
              <a:gd name="T46" fmla="*/ 231 w 334"/>
              <a:gd name="T47" fmla="*/ 129 h 244"/>
              <a:gd name="T48" fmla="*/ 241 w 334"/>
              <a:gd name="T49" fmla="*/ 120 h 244"/>
              <a:gd name="T50" fmla="*/ 247 w 334"/>
              <a:gd name="T51" fmla="*/ 111 h 244"/>
              <a:gd name="T52" fmla="*/ 256 w 334"/>
              <a:gd name="T53" fmla="*/ 102 h 244"/>
              <a:gd name="T54" fmla="*/ 259 w 334"/>
              <a:gd name="T55" fmla="*/ 93 h 244"/>
              <a:gd name="T56" fmla="*/ 268 w 334"/>
              <a:gd name="T57" fmla="*/ 87 h 244"/>
              <a:gd name="T58" fmla="*/ 271 w 334"/>
              <a:gd name="T59" fmla="*/ 78 h 244"/>
              <a:gd name="T60" fmla="*/ 278 w 334"/>
              <a:gd name="T61" fmla="*/ 69 h 244"/>
              <a:gd name="T62" fmla="*/ 284 w 334"/>
              <a:gd name="T63" fmla="*/ 60 h 244"/>
              <a:gd name="T64" fmla="*/ 290 w 334"/>
              <a:gd name="T65" fmla="*/ 51 h 244"/>
              <a:gd name="T66" fmla="*/ 293 w 334"/>
              <a:gd name="T67" fmla="*/ 42 h 244"/>
              <a:gd name="T68" fmla="*/ 299 w 334"/>
              <a:gd name="T69" fmla="*/ 33 h 244"/>
              <a:gd name="T70" fmla="*/ 308 w 334"/>
              <a:gd name="T71" fmla="*/ 27 h 244"/>
              <a:gd name="T72" fmla="*/ 311 w 334"/>
              <a:gd name="T73" fmla="*/ 18 h 244"/>
              <a:gd name="T74" fmla="*/ 321 w 334"/>
              <a:gd name="T75" fmla="*/ 15 h 244"/>
              <a:gd name="T76" fmla="*/ 324 w 334"/>
              <a:gd name="T77" fmla="*/ 6 h 244"/>
              <a:gd name="T78" fmla="*/ 333 w 334"/>
              <a:gd name="T7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28575" cap="rnd"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lgn="ctr"/>
            <a:endParaRPr lang="zh-CN" altLang="en-US" sz="1100" b="1">
              <a:latin typeface="微软雅黑" panose="020B0503020204020204" pitchFamily="34" charset="-122"/>
              <a:ea typeface="微软雅黑" panose="020B0503020204020204" pitchFamily="34" charset="-122"/>
            </a:endParaRPr>
          </a:p>
        </p:txBody>
      </p:sp>
      <p:sp>
        <p:nvSpPr>
          <p:cNvPr id="95" name="Oval 361"/>
          <p:cNvSpPr>
            <a:spLocks noChangeArrowheads="1"/>
          </p:cNvSpPr>
          <p:nvPr/>
        </p:nvSpPr>
        <p:spPr bwMode="auto">
          <a:xfrm flipH="1">
            <a:off x="6826062" y="3087641"/>
            <a:ext cx="464305" cy="176403"/>
          </a:xfrm>
          <a:prstGeom prst="ellipse">
            <a:avLst/>
          </a:prstGeom>
          <a:solidFill>
            <a:srgbClr val="99FFCC"/>
          </a:solidFill>
          <a:ln w="12700">
            <a:solidFill>
              <a:srgbClr val="99FF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96" name="Oval 364"/>
          <p:cNvSpPr>
            <a:spLocks noChangeArrowheads="1"/>
          </p:cNvSpPr>
          <p:nvPr/>
        </p:nvSpPr>
        <p:spPr bwMode="auto">
          <a:xfrm flipH="1">
            <a:off x="6815562" y="3295226"/>
            <a:ext cx="464305" cy="176403"/>
          </a:xfrm>
          <a:prstGeom prst="ellipse">
            <a:avLst/>
          </a:prstGeom>
          <a:solidFill>
            <a:srgbClr val="99FFCC"/>
          </a:solidFill>
          <a:ln w="12700">
            <a:solidFill>
              <a:srgbClr val="99FF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97" name="Oval 363"/>
          <p:cNvSpPr>
            <a:spLocks noChangeArrowheads="1"/>
          </p:cNvSpPr>
          <p:nvPr/>
        </p:nvSpPr>
        <p:spPr bwMode="auto">
          <a:xfrm flipH="1">
            <a:off x="6429419" y="3247118"/>
            <a:ext cx="111993" cy="77511"/>
          </a:xfrm>
          <a:prstGeom prst="ellipse">
            <a:avLst/>
          </a:prstGeom>
          <a:solidFill>
            <a:schemeClr val="bg1"/>
          </a:solidFill>
          <a:ln w="28575">
            <a:solidFill>
              <a:srgbClr val="33339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99" name="Rectangle 362"/>
          <p:cNvSpPr>
            <a:spLocks noChangeArrowheads="1"/>
          </p:cNvSpPr>
          <p:nvPr/>
        </p:nvSpPr>
        <p:spPr bwMode="auto">
          <a:xfrm flipH="1">
            <a:off x="6833161" y="3043231"/>
            <a:ext cx="444827" cy="262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r>
              <a:rPr kumimoji="1" lang="en-US" altLang="zh-CN" sz="1100" b="1">
                <a:latin typeface="微软雅黑" panose="020B0503020204020204" pitchFamily="34" charset="-122"/>
                <a:ea typeface="微软雅黑" panose="020B0503020204020204" pitchFamily="34" charset="-122"/>
              </a:rPr>
              <a:t>AP</a:t>
            </a:r>
            <a:r>
              <a:rPr kumimoji="1" lang="en-US" altLang="zh-CN" sz="1100" b="1" baseline="-25000">
                <a:latin typeface="微软雅黑" panose="020B0503020204020204" pitchFamily="34" charset="-122"/>
                <a:ea typeface="微软雅黑" panose="020B0503020204020204" pitchFamily="34" charset="-122"/>
              </a:rPr>
              <a:t>3</a:t>
            </a:r>
            <a:endParaRPr kumimoji="1" lang="en-US" altLang="zh-CN" sz="1100" b="1">
              <a:latin typeface="微软雅黑" panose="020B0503020204020204" pitchFamily="34" charset="-122"/>
              <a:ea typeface="微软雅黑" panose="020B0503020204020204" pitchFamily="34" charset="-122"/>
            </a:endParaRPr>
          </a:p>
        </p:txBody>
      </p:sp>
      <p:sp>
        <p:nvSpPr>
          <p:cNvPr id="100" name="Rectangle 365"/>
          <p:cNvSpPr>
            <a:spLocks noChangeArrowheads="1"/>
          </p:cNvSpPr>
          <p:nvPr/>
        </p:nvSpPr>
        <p:spPr bwMode="auto">
          <a:xfrm flipH="1">
            <a:off x="6833161" y="3250883"/>
            <a:ext cx="444827" cy="262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r>
              <a:rPr kumimoji="1" lang="en-US" altLang="zh-CN" sz="1100" b="1" dirty="0">
                <a:latin typeface="微软雅黑" panose="020B0503020204020204" pitchFamily="34" charset="-122"/>
                <a:ea typeface="微软雅黑" panose="020B0503020204020204" pitchFamily="34" charset="-122"/>
              </a:rPr>
              <a:t>AP</a:t>
            </a:r>
            <a:r>
              <a:rPr kumimoji="1" lang="en-US" altLang="zh-CN" sz="1100" b="1" baseline="-25000" dirty="0">
                <a:latin typeface="微软雅黑" panose="020B0503020204020204" pitchFamily="34" charset="-122"/>
                <a:ea typeface="微软雅黑" panose="020B0503020204020204" pitchFamily="34" charset="-122"/>
              </a:rPr>
              <a:t>4</a:t>
            </a:r>
            <a:endParaRPr kumimoji="1" lang="en-US" altLang="zh-CN" sz="1100" b="1"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2229668" y="3544831"/>
            <a:ext cx="3821" cy="190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54" idx="3"/>
          </p:cNvCxnSpPr>
          <p:nvPr/>
        </p:nvCxnSpPr>
        <p:spPr>
          <a:xfrm>
            <a:off x="6490080" y="3285247"/>
            <a:ext cx="7000" cy="450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H="1">
            <a:off x="2233487" y="3640302"/>
            <a:ext cx="1132749"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7" name="直接箭头连接符 36"/>
          <p:cNvCxnSpPr/>
          <p:nvPr/>
        </p:nvCxnSpPr>
        <p:spPr>
          <a:xfrm>
            <a:off x="5515736" y="3640302"/>
            <a:ext cx="981345"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8" name="矩形 37"/>
          <p:cNvSpPr/>
          <p:nvPr/>
        </p:nvSpPr>
        <p:spPr>
          <a:xfrm>
            <a:off x="3366236" y="3509859"/>
            <a:ext cx="2149500" cy="225916"/>
          </a:xfrm>
          <a:prstGeom prst="rect">
            <a:avLst/>
          </a:prstGeom>
        </p:spPr>
        <p:style>
          <a:lnRef idx="2">
            <a:schemeClr val="dk1"/>
          </a:lnRef>
          <a:fillRef idx="1">
            <a:schemeClr val="lt1"/>
          </a:fillRef>
          <a:effectRef idx="0">
            <a:schemeClr val="dk1"/>
          </a:effectRef>
          <a:fontRef idx="minor">
            <a:schemeClr val="dk1"/>
          </a:fontRef>
        </p:style>
        <p:txBody>
          <a:bodyPr lIns="91436" tIns="45718" rIns="91436" bIns="45718" rtlCol="0" anchor="ctr"/>
          <a:lstStyle/>
          <a:p>
            <a:pPr algn="ctr"/>
            <a:r>
              <a:rPr lang="en-US" altLang="zh-CN" sz="1400" b="1" dirty="0"/>
              <a:t>IP</a:t>
            </a:r>
            <a:r>
              <a:rPr lang="zh-CN" altLang="en-US" sz="1400" b="1" dirty="0"/>
              <a:t>协议的作用范围</a:t>
            </a:r>
            <a:endParaRPr lang="zh-CN" altLang="en-US" sz="1400" b="1" dirty="0"/>
          </a:p>
        </p:txBody>
      </p:sp>
      <p:grpSp>
        <p:nvGrpSpPr>
          <p:cNvPr id="42" name="组合 41"/>
          <p:cNvGrpSpPr/>
          <p:nvPr/>
        </p:nvGrpSpPr>
        <p:grpSpPr>
          <a:xfrm>
            <a:off x="1614871" y="3804654"/>
            <a:ext cx="5414179" cy="274600"/>
            <a:chOff x="2962450" y="3716285"/>
            <a:chExt cx="3530582" cy="225916"/>
          </a:xfrm>
        </p:grpSpPr>
        <p:cxnSp>
          <p:nvCxnSpPr>
            <p:cNvPr id="101" name="直接连接符 100"/>
            <p:cNvCxnSpPr/>
            <p:nvPr/>
          </p:nvCxnSpPr>
          <p:spPr>
            <a:xfrm>
              <a:off x="2962450" y="3751255"/>
              <a:ext cx="3161" cy="190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flipH="1">
              <a:off x="2965611" y="3846728"/>
              <a:ext cx="937163"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3" name="直接箭头连接符 102"/>
            <p:cNvCxnSpPr/>
            <p:nvPr/>
          </p:nvCxnSpPr>
          <p:spPr>
            <a:xfrm>
              <a:off x="5681131" y="3846728"/>
              <a:ext cx="811901"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4" name="矩形 103"/>
            <p:cNvSpPr/>
            <p:nvPr/>
          </p:nvSpPr>
          <p:spPr>
            <a:xfrm>
              <a:off x="3902774" y="3716285"/>
              <a:ext cx="1778357" cy="2259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b="1" dirty="0"/>
                <a:t>运输层协议的作用范围</a:t>
              </a:r>
              <a:endParaRPr lang="zh-CN" altLang="en-US" sz="1400" b="1" dirty="0"/>
            </a:p>
          </p:txBody>
        </p:sp>
      </p:grpSp>
      <p:cxnSp>
        <p:nvCxnSpPr>
          <p:cNvPr id="92" name="直接连接符 91"/>
          <p:cNvCxnSpPr/>
          <p:nvPr/>
        </p:nvCxnSpPr>
        <p:spPr>
          <a:xfrm flipV="1">
            <a:off x="1617293" y="3544830"/>
            <a:ext cx="0" cy="534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直接连接符 105"/>
          <p:cNvCxnSpPr>
            <a:endCxn id="54" idx="2"/>
          </p:cNvCxnSpPr>
          <p:nvPr/>
        </p:nvCxnSpPr>
        <p:spPr>
          <a:xfrm flipH="1" flipV="1">
            <a:off x="7022049" y="3533814"/>
            <a:ext cx="7000" cy="545441"/>
          </a:xfrm>
          <a:prstGeom prst="line">
            <a:avLst/>
          </a:prstGeom>
        </p:spPr>
        <p:style>
          <a:lnRef idx="1">
            <a:schemeClr val="accent1"/>
          </a:lnRef>
          <a:fillRef idx="0">
            <a:schemeClr val="accent1"/>
          </a:fillRef>
          <a:effectRef idx="0">
            <a:schemeClr val="accent1"/>
          </a:effectRef>
          <a:fontRef idx="minor">
            <a:schemeClr val="tx1"/>
          </a:fontRef>
        </p:style>
      </p:cxnSp>
      <p:grpSp>
        <p:nvGrpSpPr>
          <p:cNvPr id="117" name="组合 116"/>
          <p:cNvGrpSpPr/>
          <p:nvPr/>
        </p:nvGrpSpPr>
        <p:grpSpPr>
          <a:xfrm>
            <a:off x="1132003" y="1129117"/>
            <a:ext cx="6492069" cy="1652516"/>
            <a:chOff x="1905525" y="1175274"/>
            <a:chExt cx="5345832" cy="1652516"/>
          </a:xfrm>
        </p:grpSpPr>
        <p:sp>
          <p:nvSpPr>
            <p:cNvPr id="118" name="Rectangle 314"/>
            <p:cNvSpPr>
              <a:spLocks noChangeArrowheads="1"/>
            </p:cNvSpPr>
            <p:nvPr/>
          </p:nvSpPr>
          <p:spPr bwMode="auto">
            <a:xfrm>
              <a:off x="1930783" y="1258130"/>
              <a:ext cx="881198" cy="1424587"/>
            </a:xfrm>
            <a:prstGeom prst="rect">
              <a:avLst/>
            </a:prstGeom>
            <a:solidFill>
              <a:srgbClr val="0000FF"/>
            </a:solidFill>
            <a:ln w="12700">
              <a:solidFill>
                <a:srgbClr val="333399"/>
              </a:solidFill>
              <a:miter lim="800000"/>
            </a:ln>
            <a:effectLst/>
          </p:spPr>
          <p:txBody>
            <a:bodyPr wrap="none"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119" name="Rectangle 324"/>
            <p:cNvSpPr>
              <a:spLocks noChangeArrowheads="1"/>
            </p:cNvSpPr>
            <p:nvPr/>
          </p:nvSpPr>
          <p:spPr bwMode="auto">
            <a:xfrm>
              <a:off x="6337736" y="1258130"/>
              <a:ext cx="883128" cy="1424587"/>
            </a:xfrm>
            <a:prstGeom prst="rect">
              <a:avLst/>
            </a:prstGeom>
            <a:solidFill>
              <a:srgbClr val="0000FF"/>
            </a:solidFill>
            <a:ln w="12700">
              <a:solidFill>
                <a:srgbClr val="333399"/>
              </a:solidFill>
              <a:miter lim="800000"/>
            </a:ln>
            <a:effectLst/>
          </p:spPr>
          <p:txBody>
            <a:bodyPr wrap="none"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120" name="Line 316"/>
            <p:cNvSpPr>
              <a:spLocks noChangeShapeType="1"/>
            </p:cNvSpPr>
            <p:nvPr/>
          </p:nvSpPr>
          <p:spPr bwMode="auto">
            <a:xfrm>
              <a:off x="1930783" y="2148162"/>
              <a:ext cx="88023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121" name="Line 317"/>
            <p:cNvSpPr>
              <a:spLocks noChangeShapeType="1"/>
            </p:cNvSpPr>
            <p:nvPr/>
          </p:nvSpPr>
          <p:spPr bwMode="auto">
            <a:xfrm>
              <a:off x="1930783" y="2417221"/>
              <a:ext cx="88023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122" name="Line 325"/>
            <p:cNvSpPr>
              <a:spLocks noChangeShapeType="1"/>
            </p:cNvSpPr>
            <p:nvPr/>
          </p:nvSpPr>
          <p:spPr bwMode="auto">
            <a:xfrm>
              <a:off x="6337736" y="2148162"/>
              <a:ext cx="88216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123" name="Line 326"/>
            <p:cNvSpPr>
              <a:spLocks noChangeShapeType="1"/>
            </p:cNvSpPr>
            <p:nvPr/>
          </p:nvSpPr>
          <p:spPr bwMode="auto">
            <a:xfrm>
              <a:off x="6337736" y="2417221"/>
              <a:ext cx="88216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124" name="Freeform 572"/>
            <p:cNvSpPr/>
            <p:nvPr/>
          </p:nvSpPr>
          <p:spPr bwMode="auto">
            <a:xfrm>
              <a:off x="2313057" y="2682718"/>
              <a:ext cx="143731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25" name="Freeform 572"/>
            <p:cNvSpPr/>
            <p:nvPr/>
          </p:nvSpPr>
          <p:spPr bwMode="auto">
            <a:xfrm>
              <a:off x="5404109" y="2682718"/>
              <a:ext cx="143731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26" name="Rectangle 339"/>
            <p:cNvSpPr>
              <a:spLocks noChangeArrowheads="1"/>
            </p:cNvSpPr>
            <p:nvPr/>
          </p:nvSpPr>
          <p:spPr bwMode="auto">
            <a:xfrm>
              <a:off x="2963736" y="1175274"/>
              <a:ext cx="615110"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100" b="1" dirty="0">
                  <a:solidFill>
                    <a:srgbClr val="0033CC"/>
                  </a:solidFill>
                  <a:latin typeface="微软雅黑" panose="020B0503020204020204" pitchFamily="34" charset="-122"/>
                  <a:ea typeface="微软雅黑" panose="020B0503020204020204" pitchFamily="34" charset="-122"/>
                </a:rPr>
                <a:t>应用进程</a:t>
              </a:r>
              <a:endParaRPr kumimoji="1" lang="zh-CN" altLang="en-US" sz="1100" b="1" dirty="0">
                <a:solidFill>
                  <a:srgbClr val="0033CC"/>
                </a:solidFill>
                <a:latin typeface="微软雅黑" panose="020B0503020204020204" pitchFamily="34" charset="-122"/>
                <a:ea typeface="微软雅黑" panose="020B0503020204020204" pitchFamily="34" charset="-122"/>
              </a:endParaRPr>
            </a:p>
          </p:txBody>
        </p:sp>
        <p:sp>
          <p:nvSpPr>
            <p:cNvPr id="127" name="Freeform 340"/>
            <p:cNvSpPr/>
            <p:nvPr/>
          </p:nvSpPr>
          <p:spPr bwMode="auto">
            <a:xfrm>
              <a:off x="6083897" y="1338313"/>
              <a:ext cx="327191" cy="90874"/>
            </a:xfrm>
            <a:custGeom>
              <a:avLst/>
              <a:gdLst>
                <a:gd name="T0" fmla="*/ 0 w 297"/>
                <a:gd name="T1" fmla="*/ 0 h 105"/>
                <a:gd name="T2" fmla="*/ 297 w 297"/>
                <a:gd name="T3" fmla="*/ 105 h 105"/>
              </a:gdLst>
              <a:ahLst/>
              <a:cxnLst>
                <a:cxn ang="0">
                  <a:pos x="T0" y="T1"/>
                </a:cxn>
                <a:cxn ang="0">
                  <a:pos x="T2" y="T3"/>
                </a:cxn>
              </a:cxnLst>
              <a:rect l="0" t="0" r="r" b="b"/>
              <a:pathLst>
                <a:path w="297" h="105">
                  <a:moveTo>
                    <a:pt x="0" y="0"/>
                  </a:moveTo>
                  <a:lnTo>
                    <a:pt x="297" y="105"/>
                  </a:lnTo>
                </a:path>
              </a:pathLst>
            </a:custGeom>
            <a:noFill/>
            <a:ln w="28575" cmpd="sng">
              <a:solidFill>
                <a:srgbClr val="FFC000"/>
              </a:solidFill>
              <a:rou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128" name="Rectangle 341"/>
            <p:cNvSpPr>
              <a:spLocks noChangeArrowheads="1"/>
            </p:cNvSpPr>
            <p:nvPr/>
          </p:nvSpPr>
          <p:spPr bwMode="auto">
            <a:xfrm>
              <a:off x="5453638" y="1175274"/>
              <a:ext cx="615110"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100" b="1" dirty="0">
                  <a:solidFill>
                    <a:srgbClr val="0033CC"/>
                  </a:solidFill>
                  <a:latin typeface="微软雅黑" panose="020B0503020204020204" pitchFamily="34" charset="-122"/>
                  <a:ea typeface="微软雅黑" panose="020B0503020204020204" pitchFamily="34" charset="-122"/>
                </a:rPr>
                <a:t>应用进程</a:t>
              </a:r>
              <a:endParaRPr kumimoji="1" lang="zh-CN" altLang="en-US" sz="1100" b="1" dirty="0">
                <a:solidFill>
                  <a:srgbClr val="0033CC"/>
                </a:solidFill>
                <a:latin typeface="微软雅黑" panose="020B0503020204020204" pitchFamily="34" charset="-122"/>
                <a:ea typeface="微软雅黑" panose="020B0503020204020204" pitchFamily="34" charset="-122"/>
              </a:endParaRPr>
            </a:p>
          </p:txBody>
        </p:sp>
        <p:sp>
          <p:nvSpPr>
            <p:cNvPr id="129" name="Rectangle 396"/>
            <p:cNvSpPr>
              <a:spLocks noChangeArrowheads="1"/>
            </p:cNvSpPr>
            <p:nvPr/>
          </p:nvSpPr>
          <p:spPr bwMode="auto">
            <a:xfrm>
              <a:off x="2926006" y="1390610"/>
              <a:ext cx="38279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100" b="1" dirty="0">
                  <a:solidFill>
                    <a:srgbClr val="0033CC"/>
                  </a:solidFill>
                  <a:latin typeface="微软雅黑" panose="020B0503020204020204" pitchFamily="34" charset="-122"/>
                  <a:ea typeface="微软雅黑" panose="020B0503020204020204" pitchFamily="34" charset="-122"/>
                </a:rPr>
                <a:t>端口</a:t>
              </a:r>
              <a:endParaRPr kumimoji="1" lang="zh-CN" altLang="en-US" sz="1100" b="1" dirty="0">
                <a:solidFill>
                  <a:srgbClr val="0033CC"/>
                </a:solidFill>
                <a:latin typeface="微软雅黑" panose="020B0503020204020204" pitchFamily="34" charset="-122"/>
                <a:ea typeface="微软雅黑" panose="020B0503020204020204" pitchFamily="34" charset="-122"/>
              </a:endParaRPr>
            </a:p>
          </p:txBody>
        </p:sp>
        <p:sp>
          <p:nvSpPr>
            <p:cNvPr id="130" name="Rectangle 397"/>
            <p:cNvSpPr>
              <a:spLocks noChangeArrowheads="1"/>
            </p:cNvSpPr>
            <p:nvPr/>
          </p:nvSpPr>
          <p:spPr bwMode="auto">
            <a:xfrm>
              <a:off x="5804870" y="1382859"/>
              <a:ext cx="38279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100" b="1">
                  <a:solidFill>
                    <a:srgbClr val="0033CC"/>
                  </a:solidFill>
                  <a:latin typeface="微软雅黑" panose="020B0503020204020204" pitchFamily="34" charset="-122"/>
                  <a:ea typeface="微软雅黑" panose="020B0503020204020204" pitchFamily="34" charset="-122"/>
                </a:rPr>
                <a:t>端口</a:t>
              </a:r>
              <a:endParaRPr kumimoji="1" lang="zh-CN" altLang="en-US" sz="1100" b="1">
                <a:solidFill>
                  <a:srgbClr val="0033CC"/>
                </a:solidFill>
                <a:latin typeface="微软雅黑" panose="020B0503020204020204" pitchFamily="34" charset="-122"/>
                <a:ea typeface="微软雅黑" panose="020B0503020204020204" pitchFamily="34" charset="-122"/>
              </a:endParaRPr>
            </a:p>
          </p:txBody>
        </p:sp>
        <p:sp>
          <p:nvSpPr>
            <p:cNvPr id="131" name="Rectangle 313"/>
            <p:cNvSpPr>
              <a:spLocks noChangeArrowheads="1"/>
            </p:cNvSpPr>
            <p:nvPr/>
          </p:nvSpPr>
          <p:spPr bwMode="auto">
            <a:xfrm>
              <a:off x="1941401" y="1880885"/>
              <a:ext cx="5282359" cy="263713"/>
            </a:xfrm>
            <a:prstGeom prst="rect">
              <a:avLst/>
            </a:prstGeom>
            <a:solidFill>
              <a:schemeClr val="bg1">
                <a:alpha val="85000"/>
              </a:schemeClr>
            </a:solidFill>
            <a:ln>
              <a:noFill/>
            </a:ln>
            <a:effectLst/>
          </p:spPr>
          <p:txBody>
            <a:bodyPr wrap="none"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132" name="Rectangle 319"/>
            <p:cNvSpPr>
              <a:spLocks noChangeArrowheads="1"/>
            </p:cNvSpPr>
            <p:nvPr/>
          </p:nvSpPr>
          <p:spPr bwMode="auto">
            <a:xfrm>
              <a:off x="1905525" y="1363025"/>
              <a:ext cx="221758" cy="1401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155000"/>
                </a:lnSpc>
              </a:pPr>
              <a:r>
                <a:rPr kumimoji="1" lang="en-US" altLang="zh-CN" sz="1100" b="1" dirty="0">
                  <a:solidFill>
                    <a:schemeClr val="bg1"/>
                  </a:solidFill>
                  <a:latin typeface="微软雅黑" panose="020B0503020204020204" pitchFamily="34" charset="-122"/>
                  <a:ea typeface="微软雅黑" panose="020B0503020204020204" pitchFamily="34" charset="-122"/>
                </a:rPr>
                <a:t>5</a:t>
              </a: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gn="ctr" defTabSz="762000" eaLnBrk="0" hangingPunct="0">
                <a:lnSpc>
                  <a:spcPct val="155000"/>
                </a:lnSpc>
              </a:pPr>
              <a:r>
                <a:rPr kumimoji="1" lang="en-US" altLang="zh-CN" sz="1100" b="1" dirty="0">
                  <a:latin typeface="微软雅黑" panose="020B0503020204020204" pitchFamily="34" charset="-122"/>
                  <a:ea typeface="微软雅黑" panose="020B0503020204020204" pitchFamily="34" charset="-122"/>
                </a:rPr>
                <a:t>4</a:t>
              </a:r>
              <a:endParaRPr kumimoji="1" lang="en-US" altLang="zh-CN" sz="1100" b="1" dirty="0">
                <a:latin typeface="微软雅黑" panose="020B0503020204020204" pitchFamily="34" charset="-122"/>
                <a:ea typeface="微软雅黑" panose="020B0503020204020204" pitchFamily="34" charset="-122"/>
              </a:endParaRPr>
            </a:p>
            <a:p>
              <a:pPr algn="ctr" defTabSz="762000" eaLnBrk="0" hangingPunct="0">
                <a:lnSpc>
                  <a:spcPct val="155000"/>
                </a:lnSpc>
              </a:pPr>
              <a:r>
                <a:rPr kumimoji="1" lang="en-US" altLang="zh-CN" sz="1100" b="1" dirty="0">
                  <a:latin typeface="微软雅黑" panose="020B0503020204020204" pitchFamily="34" charset="-122"/>
                  <a:ea typeface="微软雅黑" panose="020B0503020204020204" pitchFamily="34" charset="-122"/>
                </a:rPr>
                <a:t>3</a:t>
              </a:r>
              <a:endParaRPr kumimoji="1" lang="en-US" altLang="zh-CN" sz="1100" b="1" dirty="0">
                <a:latin typeface="微软雅黑" panose="020B0503020204020204" pitchFamily="34" charset="-122"/>
                <a:ea typeface="微软雅黑" panose="020B0503020204020204" pitchFamily="34" charset="-122"/>
              </a:endParaRPr>
            </a:p>
            <a:p>
              <a:pPr algn="ctr" defTabSz="762000" eaLnBrk="0" hangingPunct="0">
                <a:lnSpc>
                  <a:spcPct val="155000"/>
                </a:lnSpc>
              </a:pPr>
              <a:r>
                <a:rPr kumimoji="1" lang="en-US" altLang="zh-CN" sz="1100" b="1" dirty="0">
                  <a:solidFill>
                    <a:schemeClr val="bg1"/>
                  </a:solidFill>
                  <a:latin typeface="微软雅黑" panose="020B0503020204020204" pitchFamily="34" charset="-122"/>
                  <a:ea typeface="微软雅黑" panose="020B0503020204020204" pitchFamily="34" charset="-122"/>
                </a:rPr>
                <a:t>2</a:t>
              </a: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gn="ctr" defTabSz="762000" eaLnBrk="0" hangingPunct="0">
                <a:lnSpc>
                  <a:spcPct val="155000"/>
                </a:lnSpc>
              </a:pPr>
              <a:r>
                <a:rPr kumimoji="1" lang="en-US" altLang="zh-CN" sz="1100" b="1" dirty="0">
                  <a:solidFill>
                    <a:schemeClr val="bg1"/>
                  </a:solidFill>
                  <a:latin typeface="微软雅黑" panose="020B0503020204020204" pitchFamily="34" charset="-122"/>
                  <a:ea typeface="微软雅黑" panose="020B0503020204020204" pitchFamily="34" charset="-122"/>
                </a:rPr>
                <a:t>1</a:t>
              </a:r>
              <a:endParaRPr kumimoji="1" lang="en-US" altLang="zh-CN" sz="1100" b="1" dirty="0">
                <a:solidFill>
                  <a:schemeClr val="bg1"/>
                </a:solidFill>
                <a:latin typeface="微软雅黑" panose="020B0503020204020204" pitchFamily="34" charset="-122"/>
                <a:ea typeface="微软雅黑" panose="020B0503020204020204" pitchFamily="34" charset="-122"/>
              </a:endParaRPr>
            </a:p>
          </p:txBody>
        </p:sp>
        <p:sp>
          <p:nvSpPr>
            <p:cNvPr id="133" name="Rectangle 400"/>
            <p:cNvSpPr>
              <a:spLocks noChangeArrowheads="1"/>
            </p:cNvSpPr>
            <p:nvPr/>
          </p:nvSpPr>
          <p:spPr bwMode="auto">
            <a:xfrm>
              <a:off x="7029599" y="1354116"/>
              <a:ext cx="221758" cy="1401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155000"/>
                </a:lnSpc>
              </a:pPr>
              <a:r>
                <a:rPr kumimoji="1" lang="en-US" altLang="zh-CN" sz="1100" b="1" dirty="0">
                  <a:solidFill>
                    <a:schemeClr val="bg1"/>
                  </a:solidFill>
                  <a:latin typeface="微软雅黑" panose="020B0503020204020204" pitchFamily="34" charset="-122"/>
                  <a:ea typeface="微软雅黑" panose="020B0503020204020204" pitchFamily="34" charset="-122"/>
                </a:rPr>
                <a:t>5</a:t>
              </a: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gn="ctr" defTabSz="762000" eaLnBrk="0" hangingPunct="0">
                <a:lnSpc>
                  <a:spcPct val="155000"/>
                </a:lnSpc>
              </a:pPr>
              <a:r>
                <a:rPr kumimoji="1" lang="en-US" altLang="zh-CN" sz="1100" b="1" dirty="0">
                  <a:latin typeface="微软雅黑" panose="020B0503020204020204" pitchFamily="34" charset="-122"/>
                  <a:ea typeface="微软雅黑" panose="020B0503020204020204" pitchFamily="34" charset="-122"/>
                </a:rPr>
                <a:t>4</a:t>
              </a:r>
              <a:endParaRPr kumimoji="1" lang="en-US" altLang="zh-CN" sz="1100" b="1" dirty="0">
                <a:latin typeface="微软雅黑" panose="020B0503020204020204" pitchFamily="34" charset="-122"/>
                <a:ea typeface="微软雅黑" panose="020B0503020204020204" pitchFamily="34" charset="-122"/>
              </a:endParaRPr>
            </a:p>
            <a:p>
              <a:pPr algn="ctr" defTabSz="762000" eaLnBrk="0" hangingPunct="0">
                <a:lnSpc>
                  <a:spcPct val="155000"/>
                </a:lnSpc>
              </a:pPr>
              <a:r>
                <a:rPr kumimoji="1" lang="en-US" altLang="zh-CN" sz="1100" b="1" dirty="0">
                  <a:latin typeface="微软雅黑" panose="020B0503020204020204" pitchFamily="34" charset="-122"/>
                  <a:ea typeface="微软雅黑" panose="020B0503020204020204" pitchFamily="34" charset="-122"/>
                </a:rPr>
                <a:t>3</a:t>
              </a:r>
              <a:endParaRPr kumimoji="1" lang="en-US" altLang="zh-CN" sz="1100" b="1" dirty="0">
                <a:latin typeface="微软雅黑" panose="020B0503020204020204" pitchFamily="34" charset="-122"/>
                <a:ea typeface="微软雅黑" panose="020B0503020204020204" pitchFamily="34" charset="-122"/>
              </a:endParaRPr>
            </a:p>
            <a:p>
              <a:pPr algn="ctr" defTabSz="762000" eaLnBrk="0" hangingPunct="0">
                <a:lnSpc>
                  <a:spcPct val="155000"/>
                </a:lnSpc>
              </a:pPr>
              <a:r>
                <a:rPr kumimoji="1" lang="en-US" altLang="zh-CN" sz="1100" b="1" dirty="0">
                  <a:solidFill>
                    <a:schemeClr val="bg1"/>
                  </a:solidFill>
                  <a:latin typeface="微软雅黑" panose="020B0503020204020204" pitchFamily="34" charset="-122"/>
                  <a:ea typeface="微软雅黑" panose="020B0503020204020204" pitchFamily="34" charset="-122"/>
                </a:rPr>
                <a:t>2</a:t>
              </a: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gn="ctr" defTabSz="762000" eaLnBrk="0" hangingPunct="0">
                <a:lnSpc>
                  <a:spcPct val="155000"/>
                </a:lnSpc>
              </a:pPr>
              <a:r>
                <a:rPr kumimoji="1" lang="en-US" altLang="zh-CN" sz="1100" b="1" dirty="0">
                  <a:solidFill>
                    <a:schemeClr val="bg1"/>
                  </a:solidFill>
                  <a:latin typeface="微软雅黑" panose="020B0503020204020204" pitchFamily="34" charset="-122"/>
                  <a:ea typeface="微软雅黑" panose="020B0503020204020204" pitchFamily="34" charset="-122"/>
                </a:rPr>
                <a:t>1</a:t>
              </a:r>
              <a:endParaRPr kumimoji="1" lang="en-US" altLang="zh-CN" sz="1100" b="1" dirty="0">
                <a:solidFill>
                  <a:schemeClr val="bg1"/>
                </a:solidFill>
                <a:latin typeface="微软雅黑" panose="020B0503020204020204" pitchFamily="34" charset="-122"/>
                <a:ea typeface="微软雅黑" panose="020B0503020204020204" pitchFamily="34" charset="-122"/>
              </a:endParaRPr>
            </a:p>
          </p:txBody>
        </p:sp>
        <p:sp>
          <p:nvSpPr>
            <p:cNvPr id="134" name="Rectangle 332"/>
            <p:cNvSpPr>
              <a:spLocks noChangeArrowheads="1"/>
            </p:cNvSpPr>
            <p:nvPr/>
          </p:nvSpPr>
          <p:spPr bwMode="auto">
            <a:xfrm>
              <a:off x="3339927" y="1462085"/>
              <a:ext cx="2486270"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100" b="1" dirty="0">
                  <a:solidFill>
                    <a:srgbClr val="CC00CC"/>
                  </a:solidFill>
                  <a:latin typeface="微软雅黑" panose="020B0503020204020204" pitchFamily="34" charset="-122"/>
                  <a:ea typeface="微软雅黑" panose="020B0503020204020204" pitchFamily="34" charset="-122"/>
                </a:rPr>
                <a:t>运输层提供应用进程</a:t>
              </a:r>
              <a:r>
                <a:rPr kumimoji="1" lang="zh-CN" altLang="zh-CN" sz="1100" b="1" dirty="0">
                  <a:solidFill>
                    <a:srgbClr val="CC00CC"/>
                  </a:solidFill>
                  <a:latin typeface="微软雅黑" panose="020B0503020204020204" pitchFamily="34" charset="-122"/>
                  <a:ea typeface="微软雅黑" panose="020B0503020204020204" pitchFamily="34" charset="-122"/>
                </a:rPr>
                <a:t>间的逻辑</a:t>
              </a:r>
              <a:r>
                <a:rPr kumimoji="1" lang="zh-CN" altLang="en-US" sz="1100" b="1" dirty="0">
                  <a:solidFill>
                    <a:srgbClr val="CC00CC"/>
                  </a:solidFill>
                  <a:latin typeface="微软雅黑" panose="020B0503020204020204" pitchFamily="34" charset="-122"/>
                  <a:ea typeface="微软雅黑" panose="020B0503020204020204" pitchFamily="34" charset="-122"/>
                </a:rPr>
                <a:t>通信</a:t>
              </a:r>
              <a:endParaRPr kumimoji="1" lang="zh-CN" altLang="en-US" sz="1100" b="1" dirty="0">
                <a:solidFill>
                  <a:srgbClr val="CC00CC"/>
                </a:solidFill>
                <a:latin typeface="微软雅黑" panose="020B0503020204020204" pitchFamily="34" charset="-122"/>
                <a:ea typeface="微软雅黑" panose="020B0503020204020204" pitchFamily="34" charset="-122"/>
              </a:endParaRPr>
            </a:p>
          </p:txBody>
        </p:sp>
        <p:sp>
          <p:nvSpPr>
            <p:cNvPr id="135" name="AutoShape 342"/>
            <p:cNvSpPr>
              <a:spLocks noChangeArrowheads="1"/>
            </p:cNvSpPr>
            <p:nvPr/>
          </p:nvSpPr>
          <p:spPr bwMode="auto">
            <a:xfrm>
              <a:off x="2799434" y="1658088"/>
              <a:ext cx="3535407" cy="206694"/>
            </a:xfrm>
            <a:prstGeom prst="leftRightArrow">
              <a:avLst>
                <a:gd name="adj1" fmla="val 59167"/>
                <a:gd name="adj2" fmla="val 215634"/>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100" b="1">
                <a:solidFill>
                  <a:srgbClr val="CC00CC"/>
                </a:solidFill>
                <a:latin typeface="微软雅黑" panose="020B0503020204020204" pitchFamily="34" charset="-122"/>
                <a:ea typeface="微软雅黑" panose="020B0503020204020204" pitchFamily="34" charset="-122"/>
              </a:endParaRPr>
            </a:p>
          </p:txBody>
        </p:sp>
        <p:grpSp>
          <p:nvGrpSpPr>
            <p:cNvPr id="136" name="组合 135"/>
            <p:cNvGrpSpPr/>
            <p:nvPr/>
          </p:nvGrpSpPr>
          <p:grpSpPr>
            <a:xfrm>
              <a:off x="3379886" y="1886232"/>
              <a:ext cx="846064" cy="880152"/>
              <a:chOff x="3379886" y="1886232"/>
              <a:chExt cx="846064" cy="880152"/>
            </a:xfrm>
          </p:grpSpPr>
          <p:grpSp>
            <p:nvGrpSpPr>
              <p:cNvPr id="170" name="Group 320"/>
              <p:cNvGrpSpPr/>
              <p:nvPr/>
            </p:nvGrpSpPr>
            <p:grpSpPr bwMode="auto">
              <a:xfrm>
                <a:off x="3580254" y="1886232"/>
                <a:ext cx="645696" cy="796486"/>
                <a:chOff x="2017" y="1543"/>
                <a:chExt cx="619" cy="922"/>
              </a:xfrm>
            </p:grpSpPr>
            <p:sp>
              <p:nvSpPr>
                <p:cNvPr id="173" name="Rectangle 321"/>
                <p:cNvSpPr>
                  <a:spLocks noChangeArrowheads="1"/>
                </p:cNvSpPr>
                <p:nvPr/>
              </p:nvSpPr>
              <p:spPr bwMode="auto">
                <a:xfrm>
                  <a:off x="2017" y="1543"/>
                  <a:ext cx="619" cy="922"/>
                </a:xfrm>
                <a:prstGeom prst="rect">
                  <a:avLst/>
                </a:prstGeom>
                <a:solidFill>
                  <a:srgbClr val="00FF99"/>
                </a:solidFill>
                <a:ln w="12700">
                  <a:solidFill>
                    <a:schemeClr val="tx1"/>
                  </a:solidFill>
                  <a:miter lim="800000"/>
                </a:ln>
                <a:effectLst/>
              </p:spPr>
              <p:txBody>
                <a:bodyPr wrap="none"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174" name="Line 322"/>
                <p:cNvSpPr>
                  <a:spLocks noChangeShapeType="1"/>
                </p:cNvSpPr>
                <p:nvPr/>
              </p:nvSpPr>
              <p:spPr bwMode="auto">
                <a:xfrm>
                  <a:off x="2017" y="1845"/>
                  <a:ext cx="619" cy="0"/>
                </a:xfrm>
                <a:prstGeom prst="line">
                  <a:avLst/>
                </a:prstGeom>
                <a:no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175" name="Line 323"/>
                <p:cNvSpPr>
                  <a:spLocks noChangeShapeType="1"/>
                </p:cNvSpPr>
                <p:nvPr/>
              </p:nvSpPr>
              <p:spPr bwMode="auto">
                <a:xfrm>
                  <a:off x="2017" y="2157"/>
                  <a:ext cx="619" cy="0"/>
                </a:xfrm>
                <a:prstGeom prst="line">
                  <a:avLst/>
                </a:prstGeom>
                <a:no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100" b="1">
                    <a:latin typeface="微软雅黑" panose="020B0503020204020204" pitchFamily="34" charset="-122"/>
                    <a:ea typeface="微软雅黑" panose="020B0503020204020204" pitchFamily="34" charset="-122"/>
                  </a:endParaRPr>
                </a:p>
              </p:txBody>
            </p:sp>
          </p:grpSp>
          <p:sp>
            <p:nvSpPr>
              <p:cNvPr id="171" name="Line 349"/>
              <p:cNvSpPr>
                <a:spLocks noChangeShapeType="1"/>
              </p:cNvSpPr>
              <p:nvPr/>
            </p:nvSpPr>
            <p:spPr bwMode="auto">
              <a:xfrm rot="5400000">
                <a:off x="3631333" y="2414548"/>
                <a:ext cx="5309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172" name="Rectangle 319"/>
              <p:cNvSpPr>
                <a:spLocks noChangeArrowheads="1"/>
              </p:cNvSpPr>
              <p:nvPr/>
            </p:nvSpPr>
            <p:spPr bwMode="auto">
              <a:xfrm>
                <a:off x="3379886" y="1889477"/>
                <a:ext cx="221758" cy="876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155000"/>
                  </a:lnSpc>
                </a:pPr>
                <a:r>
                  <a:rPr kumimoji="1" lang="en-US" altLang="zh-CN" sz="1100" b="1" dirty="0">
                    <a:solidFill>
                      <a:srgbClr val="0000FF"/>
                    </a:solidFill>
                    <a:latin typeface="微软雅黑" panose="020B0503020204020204" pitchFamily="34" charset="-122"/>
                    <a:ea typeface="微软雅黑" panose="020B0503020204020204" pitchFamily="34" charset="-122"/>
                  </a:rPr>
                  <a:t>3</a:t>
                </a:r>
                <a:endParaRPr kumimoji="1" lang="en-US" altLang="zh-CN"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lnSpc>
                    <a:spcPct val="155000"/>
                  </a:lnSpc>
                </a:pPr>
                <a:r>
                  <a:rPr kumimoji="1" lang="en-US" altLang="zh-CN" sz="1100" b="1" dirty="0">
                    <a:solidFill>
                      <a:srgbClr val="0000FF"/>
                    </a:solidFill>
                    <a:latin typeface="微软雅黑" panose="020B0503020204020204" pitchFamily="34" charset="-122"/>
                    <a:ea typeface="微软雅黑" panose="020B0503020204020204" pitchFamily="34" charset="-122"/>
                  </a:rPr>
                  <a:t>2</a:t>
                </a:r>
                <a:endParaRPr kumimoji="1" lang="en-US" altLang="zh-CN"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lnSpc>
                    <a:spcPct val="155000"/>
                  </a:lnSpc>
                </a:pPr>
                <a:r>
                  <a:rPr kumimoji="1" lang="en-US" altLang="zh-CN" sz="1100" b="1" dirty="0">
                    <a:solidFill>
                      <a:srgbClr val="0000FF"/>
                    </a:solidFill>
                    <a:latin typeface="微软雅黑" panose="020B0503020204020204" pitchFamily="34" charset="-122"/>
                    <a:ea typeface="微软雅黑" panose="020B0503020204020204" pitchFamily="34" charset="-122"/>
                  </a:rPr>
                  <a:t>1</a:t>
                </a:r>
                <a:endParaRPr kumimoji="1" lang="en-US" altLang="zh-CN" sz="1100" b="1" dirty="0">
                  <a:solidFill>
                    <a:srgbClr val="0000FF"/>
                  </a:solidFill>
                  <a:latin typeface="微软雅黑" panose="020B0503020204020204" pitchFamily="34" charset="-122"/>
                  <a:ea typeface="微软雅黑" panose="020B0503020204020204" pitchFamily="34" charset="-122"/>
                </a:endParaRPr>
              </a:p>
            </p:txBody>
          </p:sp>
        </p:grpSp>
        <p:grpSp>
          <p:nvGrpSpPr>
            <p:cNvPr id="137" name="组合 136"/>
            <p:cNvGrpSpPr/>
            <p:nvPr/>
          </p:nvGrpSpPr>
          <p:grpSpPr>
            <a:xfrm>
              <a:off x="4914115" y="1886232"/>
              <a:ext cx="858544" cy="880152"/>
              <a:chOff x="4914115" y="1886232"/>
              <a:chExt cx="858544" cy="880152"/>
            </a:xfrm>
          </p:grpSpPr>
          <p:grpSp>
            <p:nvGrpSpPr>
              <p:cNvPr id="164" name="Group 328"/>
              <p:cNvGrpSpPr/>
              <p:nvPr/>
            </p:nvGrpSpPr>
            <p:grpSpPr bwMode="auto">
              <a:xfrm>
                <a:off x="4914115" y="1886232"/>
                <a:ext cx="645696" cy="796486"/>
                <a:chOff x="3295" y="1543"/>
                <a:chExt cx="619" cy="922"/>
              </a:xfrm>
            </p:grpSpPr>
            <p:sp>
              <p:nvSpPr>
                <p:cNvPr id="167" name="Rectangle 329"/>
                <p:cNvSpPr>
                  <a:spLocks noChangeArrowheads="1"/>
                </p:cNvSpPr>
                <p:nvPr/>
              </p:nvSpPr>
              <p:spPr bwMode="auto">
                <a:xfrm>
                  <a:off x="3295" y="1543"/>
                  <a:ext cx="619" cy="922"/>
                </a:xfrm>
                <a:prstGeom prst="rect">
                  <a:avLst/>
                </a:prstGeom>
                <a:solidFill>
                  <a:srgbClr val="00FF99"/>
                </a:solidFill>
                <a:ln w="12700">
                  <a:solidFill>
                    <a:schemeClr val="tx1"/>
                  </a:solidFill>
                  <a:miter lim="800000"/>
                </a:ln>
                <a:effectLst/>
              </p:spPr>
              <p:txBody>
                <a:bodyPr wrap="none"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168" name="Line 330"/>
                <p:cNvSpPr>
                  <a:spLocks noChangeShapeType="1"/>
                </p:cNvSpPr>
                <p:nvPr/>
              </p:nvSpPr>
              <p:spPr bwMode="auto">
                <a:xfrm>
                  <a:off x="3295" y="1845"/>
                  <a:ext cx="61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169" name="Line 331"/>
                <p:cNvSpPr>
                  <a:spLocks noChangeShapeType="1"/>
                </p:cNvSpPr>
                <p:nvPr/>
              </p:nvSpPr>
              <p:spPr bwMode="auto">
                <a:xfrm>
                  <a:off x="3295" y="2157"/>
                  <a:ext cx="61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100" b="1">
                    <a:latin typeface="微软雅黑" panose="020B0503020204020204" pitchFamily="34" charset="-122"/>
                    <a:ea typeface="微软雅黑" panose="020B0503020204020204" pitchFamily="34" charset="-122"/>
                  </a:endParaRPr>
                </a:p>
              </p:txBody>
            </p:sp>
          </p:grpSp>
          <p:sp>
            <p:nvSpPr>
              <p:cNvPr id="165" name="Line 350"/>
              <p:cNvSpPr>
                <a:spLocks noChangeShapeType="1"/>
              </p:cNvSpPr>
              <p:nvPr/>
            </p:nvSpPr>
            <p:spPr bwMode="auto">
              <a:xfrm rot="5400000">
                <a:off x="4963041" y="2413212"/>
                <a:ext cx="53722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166" name="Rectangle 319"/>
              <p:cNvSpPr>
                <a:spLocks noChangeArrowheads="1"/>
              </p:cNvSpPr>
              <p:nvPr/>
            </p:nvSpPr>
            <p:spPr bwMode="auto">
              <a:xfrm>
                <a:off x="5550901" y="1889477"/>
                <a:ext cx="221758" cy="876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155000"/>
                  </a:lnSpc>
                </a:pPr>
                <a:r>
                  <a:rPr kumimoji="1" lang="en-US" altLang="zh-CN" sz="1100" b="1" dirty="0">
                    <a:solidFill>
                      <a:srgbClr val="0000FF"/>
                    </a:solidFill>
                    <a:latin typeface="微软雅黑" panose="020B0503020204020204" pitchFamily="34" charset="-122"/>
                    <a:ea typeface="微软雅黑" panose="020B0503020204020204" pitchFamily="34" charset="-122"/>
                  </a:rPr>
                  <a:t>3</a:t>
                </a:r>
                <a:endParaRPr kumimoji="1" lang="en-US" altLang="zh-CN"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lnSpc>
                    <a:spcPct val="155000"/>
                  </a:lnSpc>
                </a:pPr>
                <a:r>
                  <a:rPr kumimoji="1" lang="en-US" altLang="zh-CN" sz="1100" b="1" dirty="0">
                    <a:solidFill>
                      <a:srgbClr val="0000FF"/>
                    </a:solidFill>
                    <a:latin typeface="微软雅黑" panose="020B0503020204020204" pitchFamily="34" charset="-122"/>
                    <a:ea typeface="微软雅黑" panose="020B0503020204020204" pitchFamily="34" charset="-122"/>
                  </a:rPr>
                  <a:t>2</a:t>
                </a:r>
                <a:endParaRPr kumimoji="1" lang="en-US" altLang="zh-CN"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lnSpc>
                    <a:spcPct val="155000"/>
                  </a:lnSpc>
                </a:pPr>
                <a:r>
                  <a:rPr kumimoji="1" lang="en-US" altLang="zh-CN" sz="1100" b="1" dirty="0">
                    <a:solidFill>
                      <a:srgbClr val="0000FF"/>
                    </a:solidFill>
                    <a:latin typeface="微软雅黑" panose="020B0503020204020204" pitchFamily="34" charset="-122"/>
                    <a:ea typeface="微软雅黑" panose="020B0503020204020204" pitchFamily="34" charset="-122"/>
                  </a:rPr>
                  <a:t>1</a:t>
                </a:r>
                <a:endParaRPr kumimoji="1" lang="en-US" altLang="zh-CN" sz="1100" b="1" dirty="0">
                  <a:solidFill>
                    <a:srgbClr val="0000FF"/>
                  </a:solidFill>
                  <a:latin typeface="微软雅黑" panose="020B0503020204020204" pitchFamily="34" charset="-122"/>
                  <a:ea typeface="微软雅黑" panose="020B0503020204020204" pitchFamily="34" charset="-122"/>
                </a:endParaRPr>
              </a:p>
            </p:txBody>
          </p:sp>
        </p:grpSp>
        <p:sp>
          <p:nvSpPr>
            <p:cNvPr id="138" name="Freeform 572"/>
            <p:cNvSpPr/>
            <p:nvPr/>
          </p:nvSpPr>
          <p:spPr bwMode="auto">
            <a:xfrm>
              <a:off x="4052025" y="2682718"/>
              <a:ext cx="105600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39" name="Rectangle 366"/>
            <p:cNvSpPr>
              <a:spLocks noChangeArrowheads="1"/>
            </p:cNvSpPr>
            <p:nvPr/>
          </p:nvSpPr>
          <p:spPr bwMode="auto">
            <a:xfrm>
              <a:off x="4343166" y="1904940"/>
              <a:ext cx="49895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100" b="1" dirty="0">
                  <a:latin typeface="微软雅黑" panose="020B0503020204020204" pitchFamily="34" charset="-122"/>
                  <a:ea typeface="微软雅黑" panose="020B0503020204020204" pitchFamily="34" charset="-122"/>
                </a:rPr>
                <a:t>网络层</a:t>
              </a:r>
              <a:endParaRPr kumimoji="1" lang="zh-CN" altLang="en-US" sz="1100" b="1" dirty="0">
                <a:latin typeface="微软雅黑" panose="020B0503020204020204" pitchFamily="34" charset="-122"/>
                <a:ea typeface="微软雅黑" panose="020B0503020204020204" pitchFamily="34" charset="-122"/>
              </a:endParaRPr>
            </a:p>
          </p:txBody>
        </p:sp>
        <p:sp>
          <p:nvSpPr>
            <p:cNvPr id="140" name="Freeform 338"/>
            <p:cNvSpPr/>
            <p:nvPr/>
          </p:nvSpPr>
          <p:spPr bwMode="auto">
            <a:xfrm>
              <a:off x="2340838" y="1921867"/>
              <a:ext cx="4458107" cy="851125"/>
            </a:xfrm>
            <a:custGeom>
              <a:avLst/>
              <a:gdLst>
                <a:gd name="T0" fmla="*/ 0 w 4272"/>
                <a:gd name="T1" fmla="*/ 0 h 1138"/>
                <a:gd name="T2" fmla="*/ 0 w 4272"/>
                <a:gd name="T3" fmla="*/ 996 h 1138"/>
                <a:gd name="T4" fmla="*/ 9 w 4272"/>
                <a:gd name="T5" fmla="*/ 1056 h 1138"/>
                <a:gd name="T6" fmla="*/ 36 w 4272"/>
                <a:gd name="T7" fmla="*/ 1094 h 1138"/>
                <a:gd name="T8" fmla="*/ 75 w 4272"/>
                <a:gd name="T9" fmla="*/ 1110 h 1138"/>
                <a:gd name="T10" fmla="*/ 127 w 4272"/>
                <a:gd name="T11" fmla="*/ 1116 h 1138"/>
                <a:gd name="T12" fmla="*/ 1211 w 4272"/>
                <a:gd name="T13" fmla="*/ 1116 h 1138"/>
                <a:gd name="T14" fmla="*/ 1250 w 4272"/>
                <a:gd name="T15" fmla="*/ 1116 h 1138"/>
                <a:gd name="T16" fmla="*/ 1287 w 4272"/>
                <a:gd name="T17" fmla="*/ 1100 h 1138"/>
                <a:gd name="T18" fmla="*/ 1305 w 4272"/>
                <a:gd name="T19" fmla="*/ 1056 h 1138"/>
                <a:gd name="T20" fmla="*/ 1308 w 4272"/>
                <a:gd name="T21" fmla="*/ 1022 h 1138"/>
                <a:gd name="T22" fmla="*/ 1308 w 4272"/>
                <a:gd name="T23" fmla="*/ 307 h 1138"/>
                <a:gd name="T24" fmla="*/ 1311 w 4272"/>
                <a:gd name="T25" fmla="*/ 261 h 1138"/>
                <a:gd name="T26" fmla="*/ 1376 w 4272"/>
                <a:gd name="T27" fmla="*/ 191 h 1138"/>
                <a:gd name="T28" fmla="*/ 1620 w 4272"/>
                <a:gd name="T29" fmla="*/ 191 h 1138"/>
                <a:gd name="T30" fmla="*/ 1676 w 4272"/>
                <a:gd name="T31" fmla="*/ 252 h 1138"/>
                <a:gd name="T32" fmla="*/ 1680 w 4272"/>
                <a:gd name="T33" fmla="*/ 280 h 1138"/>
                <a:gd name="T34" fmla="*/ 1680 w 4272"/>
                <a:gd name="T35" fmla="*/ 1014 h 1138"/>
                <a:gd name="T36" fmla="*/ 1683 w 4272"/>
                <a:gd name="T37" fmla="*/ 1047 h 1138"/>
                <a:gd name="T38" fmla="*/ 1701 w 4272"/>
                <a:gd name="T39" fmla="*/ 1100 h 1138"/>
                <a:gd name="T40" fmla="*/ 1755 w 4272"/>
                <a:gd name="T41" fmla="*/ 1116 h 1138"/>
                <a:gd name="T42" fmla="*/ 1808 w 4272"/>
                <a:gd name="T43" fmla="*/ 1116 h 1138"/>
                <a:gd name="T44" fmla="*/ 2486 w 4272"/>
                <a:gd name="T45" fmla="*/ 1116 h 1138"/>
                <a:gd name="T46" fmla="*/ 2564 w 4272"/>
                <a:gd name="T47" fmla="*/ 1116 h 1138"/>
                <a:gd name="T48" fmla="*/ 2600 w 4272"/>
                <a:gd name="T49" fmla="*/ 1091 h 1138"/>
                <a:gd name="T50" fmla="*/ 2608 w 4272"/>
                <a:gd name="T51" fmla="*/ 999 h 1138"/>
                <a:gd name="T52" fmla="*/ 2608 w 4272"/>
                <a:gd name="T53" fmla="*/ 264 h 1138"/>
                <a:gd name="T54" fmla="*/ 2616 w 4272"/>
                <a:gd name="T55" fmla="*/ 227 h 1138"/>
                <a:gd name="T56" fmla="*/ 2676 w 4272"/>
                <a:gd name="T57" fmla="*/ 191 h 1138"/>
                <a:gd name="T58" fmla="*/ 2868 w 4272"/>
                <a:gd name="T59" fmla="*/ 195 h 1138"/>
                <a:gd name="T60" fmla="*/ 2928 w 4272"/>
                <a:gd name="T61" fmla="*/ 251 h 1138"/>
                <a:gd name="T62" fmla="*/ 2928 w 4272"/>
                <a:gd name="T63" fmla="*/ 280 h 1138"/>
                <a:gd name="T64" fmla="*/ 2928 w 4272"/>
                <a:gd name="T65" fmla="*/ 1002 h 1138"/>
                <a:gd name="T66" fmla="*/ 2944 w 4272"/>
                <a:gd name="T67" fmla="*/ 1087 h 1138"/>
                <a:gd name="T68" fmla="*/ 3014 w 4272"/>
                <a:gd name="T69" fmla="*/ 1116 h 1138"/>
                <a:gd name="T70" fmla="*/ 3071 w 4272"/>
                <a:gd name="T71" fmla="*/ 1116 h 1138"/>
                <a:gd name="T72" fmla="*/ 4117 w 4272"/>
                <a:gd name="T73" fmla="*/ 1116 h 1138"/>
                <a:gd name="T74" fmla="*/ 4190 w 4272"/>
                <a:gd name="T75" fmla="*/ 1116 h 1138"/>
                <a:gd name="T76" fmla="*/ 4251 w 4272"/>
                <a:gd name="T77" fmla="*/ 1097 h 1138"/>
                <a:gd name="T78" fmla="*/ 4269 w 4272"/>
                <a:gd name="T79" fmla="*/ 1044 h 1138"/>
                <a:gd name="T80" fmla="*/ 4271 w 4272"/>
                <a:gd name="T81" fmla="*/ 994 h 1138"/>
                <a:gd name="T82" fmla="*/ 4272 w 4272"/>
                <a:gd name="T83" fmla="*/ 0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72" h="1138">
                  <a:moveTo>
                    <a:pt x="0" y="0"/>
                  </a:moveTo>
                  <a:lnTo>
                    <a:pt x="0" y="996"/>
                  </a:lnTo>
                  <a:lnTo>
                    <a:pt x="9" y="1056"/>
                  </a:lnTo>
                  <a:lnTo>
                    <a:pt x="36" y="1094"/>
                  </a:lnTo>
                  <a:lnTo>
                    <a:pt x="75" y="1110"/>
                  </a:lnTo>
                  <a:lnTo>
                    <a:pt x="127" y="1116"/>
                  </a:lnTo>
                  <a:lnTo>
                    <a:pt x="1211" y="1116"/>
                  </a:lnTo>
                  <a:lnTo>
                    <a:pt x="1250" y="1116"/>
                  </a:lnTo>
                  <a:lnTo>
                    <a:pt x="1287" y="1100"/>
                  </a:lnTo>
                  <a:lnTo>
                    <a:pt x="1305" y="1056"/>
                  </a:lnTo>
                  <a:lnTo>
                    <a:pt x="1308" y="1022"/>
                  </a:lnTo>
                  <a:lnTo>
                    <a:pt x="1308" y="307"/>
                  </a:lnTo>
                  <a:lnTo>
                    <a:pt x="1311" y="261"/>
                  </a:lnTo>
                  <a:cubicBezTo>
                    <a:pt x="1322" y="241"/>
                    <a:pt x="1325" y="202"/>
                    <a:pt x="1376" y="191"/>
                  </a:cubicBezTo>
                  <a:cubicBezTo>
                    <a:pt x="1430" y="181"/>
                    <a:pt x="1567" y="182"/>
                    <a:pt x="1620" y="191"/>
                  </a:cubicBezTo>
                  <a:cubicBezTo>
                    <a:pt x="1673" y="200"/>
                    <a:pt x="1669" y="238"/>
                    <a:pt x="1676" y="252"/>
                  </a:cubicBezTo>
                  <a:lnTo>
                    <a:pt x="1680" y="280"/>
                  </a:lnTo>
                  <a:lnTo>
                    <a:pt x="1680" y="1014"/>
                  </a:lnTo>
                  <a:lnTo>
                    <a:pt x="1683" y="1047"/>
                  </a:lnTo>
                  <a:lnTo>
                    <a:pt x="1701" y="1100"/>
                  </a:lnTo>
                  <a:lnTo>
                    <a:pt x="1755" y="1116"/>
                  </a:lnTo>
                  <a:lnTo>
                    <a:pt x="1808" y="1116"/>
                  </a:lnTo>
                  <a:lnTo>
                    <a:pt x="2486" y="1116"/>
                  </a:lnTo>
                  <a:lnTo>
                    <a:pt x="2564" y="1116"/>
                  </a:lnTo>
                  <a:cubicBezTo>
                    <a:pt x="2583" y="1112"/>
                    <a:pt x="2593" y="1111"/>
                    <a:pt x="2600" y="1091"/>
                  </a:cubicBezTo>
                  <a:cubicBezTo>
                    <a:pt x="2607" y="1072"/>
                    <a:pt x="2610" y="1138"/>
                    <a:pt x="2608" y="999"/>
                  </a:cubicBezTo>
                  <a:lnTo>
                    <a:pt x="2608" y="264"/>
                  </a:lnTo>
                  <a:lnTo>
                    <a:pt x="2616" y="227"/>
                  </a:lnTo>
                  <a:cubicBezTo>
                    <a:pt x="2627" y="215"/>
                    <a:pt x="2634" y="196"/>
                    <a:pt x="2676" y="191"/>
                  </a:cubicBezTo>
                  <a:cubicBezTo>
                    <a:pt x="2721" y="184"/>
                    <a:pt x="2824" y="187"/>
                    <a:pt x="2868" y="195"/>
                  </a:cubicBezTo>
                  <a:cubicBezTo>
                    <a:pt x="2912" y="203"/>
                    <a:pt x="2925" y="238"/>
                    <a:pt x="2928" y="251"/>
                  </a:cubicBezTo>
                  <a:lnTo>
                    <a:pt x="2928" y="280"/>
                  </a:lnTo>
                  <a:cubicBezTo>
                    <a:pt x="2928" y="280"/>
                    <a:pt x="2925" y="867"/>
                    <a:pt x="2928" y="1002"/>
                  </a:cubicBezTo>
                  <a:cubicBezTo>
                    <a:pt x="2930" y="1136"/>
                    <a:pt x="2930" y="1068"/>
                    <a:pt x="2944" y="1087"/>
                  </a:cubicBezTo>
                  <a:cubicBezTo>
                    <a:pt x="2958" y="1107"/>
                    <a:pt x="2995" y="1113"/>
                    <a:pt x="3014" y="1116"/>
                  </a:cubicBezTo>
                  <a:lnTo>
                    <a:pt x="3071" y="1116"/>
                  </a:lnTo>
                  <a:lnTo>
                    <a:pt x="4117" y="1116"/>
                  </a:lnTo>
                  <a:lnTo>
                    <a:pt x="4190" y="1116"/>
                  </a:lnTo>
                  <a:lnTo>
                    <a:pt x="4251" y="1097"/>
                  </a:lnTo>
                  <a:lnTo>
                    <a:pt x="4269" y="1044"/>
                  </a:lnTo>
                  <a:lnTo>
                    <a:pt x="4271" y="994"/>
                  </a:lnTo>
                  <a:lnTo>
                    <a:pt x="4272" y="0"/>
                  </a:lnTo>
                </a:path>
              </a:pathLst>
            </a:custGeom>
            <a:noFill/>
            <a:ln w="57150" cap="flat" cmpd="sng">
              <a:solidFill>
                <a:srgbClr val="CC00CC"/>
              </a:solidFill>
              <a:prstDash val="sysDash"/>
              <a:round/>
              <a:headEnd type="non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100" b="1">
                <a:latin typeface="微软雅黑" panose="020B0503020204020204" pitchFamily="34" charset="-122"/>
                <a:ea typeface="微软雅黑" panose="020B0503020204020204" pitchFamily="34" charset="-122"/>
              </a:endParaRPr>
            </a:p>
          </p:txBody>
        </p:sp>
        <p:sp>
          <p:nvSpPr>
            <p:cNvPr id="141" name="Rectangle 318"/>
            <p:cNvSpPr>
              <a:spLocks noChangeArrowheads="1"/>
            </p:cNvSpPr>
            <p:nvPr/>
          </p:nvSpPr>
          <p:spPr bwMode="auto">
            <a:xfrm>
              <a:off x="1934644" y="1629646"/>
              <a:ext cx="875407" cy="251240"/>
            </a:xfrm>
            <a:prstGeom prst="rect">
              <a:avLst/>
            </a:prstGeom>
            <a:solidFill>
              <a:srgbClr val="00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142" name="Rectangle 327"/>
            <p:cNvSpPr>
              <a:spLocks noChangeArrowheads="1"/>
            </p:cNvSpPr>
            <p:nvPr/>
          </p:nvSpPr>
          <p:spPr bwMode="auto">
            <a:xfrm>
              <a:off x="6340632" y="1629646"/>
              <a:ext cx="880232" cy="251240"/>
            </a:xfrm>
            <a:prstGeom prst="rect">
              <a:avLst/>
            </a:prstGeom>
            <a:solidFill>
              <a:srgbClr val="00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143" name="Freeform 370"/>
            <p:cNvSpPr/>
            <p:nvPr/>
          </p:nvSpPr>
          <p:spPr bwMode="auto">
            <a:xfrm>
              <a:off x="2760827" y="1346332"/>
              <a:ext cx="198824" cy="72165"/>
            </a:xfrm>
            <a:custGeom>
              <a:avLst/>
              <a:gdLst>
                <a:gd name="T0" fmla="*/ 174 w 174"/>
                <a:gd name="T1" fmla="*/ 0 h 84"/>
                <a:gd name="T2" fmla="*/ 0 w 174"/>
                <a:gd name="T3" fmla="*/ 84 h 84"/>
              </a:gdLst>
              <a:ahLst/>
              <a:cxnLst>
                <a:cxn ang="0">
                  <a:pos x="T0" y="T1"/>
                </a:cxn>
                <a:cxn ang="0">
                  <a:pos x="T2" y="T3"/>
                </a:cxn>
              </a:cxnLst>
              <a:rect l="0" t="0" r="r" b="b"/>
              <a:pathLst>
                <a:path w="174" h="84">
                  <a:moveTo>
                    <a:pt x="174" y="0"/>
                  </a:moveTo>
                  <a:lnTo>
                    <a:pt x="0" y="84"/>
                  </a:lnTo>
                </a:path>
              </a:pathLst>
            </a:custGeom>
            <a:noFill/>
            <a:ln w="28575" cmpd="sng">
              <a:solidFill>
                <a:srgbClr val="FFC000"/>
              </a:solidFill>
              <a:rou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144" name="Oval 384"/>
            <p:cNvSpPr>
              <a:spLocks noChangeArrowheads="1"/>
            </p:cNvSpPr>
            <p:nvPr/>
          </p:nvSpPr>
          <p:spPr bwMode="auto">
            <a:xfrm>
              <a:off x="1977112" y="1271494"/>
              <a:ext cx="385102" cy="198676"/>
            </a:xfrm>
            <a:prstGeom prst="ellipse">
              <a:avLst/>
            </a:prstGeom>
            <a:solidFill>
              <a:srgbClr val="99FFCC"/>
            </a:solidFill>
            <a:ln w="12700">
              <a:solidFill>
                <a:srgbClr val="99FF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145" name="Line 399"/>
            <p:cNvSpPr>
              <a:spLocks noChangeShapeType="1"/>
            </p:cNvSpPr>
            <p:nvPr/>
          </p:nvSpPr>
          <p:spPr bwMode="auto">
            <a:xfrm flipH="1">
              <a:off x="2615087" y="1527189"/>
              <a:ext cx="331052" cy="68601"/>
            </a:xfrm>
            <a:prstGeom prst="line">
              <a:avLst/>
            </a:prstGeom>
            <a:noFill/>
            <a:ln w="28575">
              <a:solidFill>
                <a:srgbClr val="FFC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100" b="1">
                <a:latin typeface="微软雅黑" panose="020B0503020204020204" pitchFamily="34" charset="-122"/>
                <a:ea typeface="微软雅黑" panose="020B0503020204020204" pitchFamily="34" charset="-122"/>
              </a:endParaRPr>
            </a:p>
          </p:txBody>
        </p:sp>
        <p:sp>
          <p:nvSpPr>
            <p:cNvPr id="146" name="Rectangle 411"/>
            <p:cNvSpPr>
              <a:spLocks noChangeArrowheads="1"/>
            </p:cNvSpPr>
            <p:nvPr/>
          </p:nvSpPr>
          <p:spPr bwMode="auto">
            <a:xfrm>
              <a:off x="2131538" y="1561935"/>
              <a:ext cx="131263" cy="121166"/>
            </a:xfrm>
            <a:prstGeom prst="rect">
              <a:avLst/>
            </a:prstGeom>
            <a:noFill/>
            <a:ln w="28575">
              <a:solidFill>
                <a:srgbClr val="CC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147" name="Rectangle 412"/>
            <p:cNvSpPr>
              <a:spLocks noChangeArrowheads="1"/>
            </p:cNvSpPr>
            <p:nvPr/>
          </p:nvSpPr>
          <p:spPr bwMode="auto">
            <a:xfrm>
              <a:off x="2486719" y="1561935"/>
              <a:ext cx="131263" cy="121166"/>
            </a:xfrm>
            <a:prstGeom prst="rect">
              <a:avLst/>
            </a:prstGeom>
            <a:noFill/>
            <a:ln w="28575">
              <a:solidFill>
                <a:srgbClr val="CC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148" name="Rectangle 385"/>
            <p:cNvSpPr>
              <a:spLocks noChangeArrowheads="1"/>
            </p:cNvSpPr>
            <p:nvPr/>
          </p:nvSpPr>
          <p:spPr bwMode="auto">
            <a:xfrm>
              <a:off x="2008355" y="1233318"/>
              <a:ext cx="36167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100" b="1" dirty="0">
                  <a:latin typeface="微软雅黑" panose="020B0503020204020204" pitchFamily="34" charset="-122"/>
                  <a:ea typeface="微软雅黑" panose="020B0503020204020204" pitchFamily="34" charset="-122"/>
                </a:rPr>
                <a:t>AP</a:t>
              </a:r>
              <a:r>
                <a:rPr kumimoji="1" lang="en-US" altLang="zh-CN" sz="1100" b="1" baseline="-25000" dirty="0">
                  <a:latin typeface="微软雅黑" panose="020B0503020204020204" pitchFamily="34" charset="-122"/>
                  <a:ea typeface="微软雅黑" panose="020B0503020204020204" pitchFamily="34" charset="-122"/>
                </a:rPr>
                <a:t>1</a:t>
              </a:r>
              <a:endParaRPr kumimoji="1" lang="en-US" altLang="zh-CN" sz="1100" b="1" dirty="0">
                <a:latin typeface="微软雅黑" panose="020B0503020204020204" pitchFamily="34" charset="-122"/>
                <a:ea typeface="微软雅黑" panose="020B0503020204020204" pitchFamily="34" charset="-122"/>
              </a:endParaRPr>
            </a:p>
          </p:txBody>
        </p:sp>
        <p:sp>
          <p:nvSpPr>
            <p:cNvPr id="149" name="Freeform 386"/>
            <p:cNvSpPr/>
            <p:nvPr/>
          </p:nvSpPr>
          <p:spPr bwMode="auto">
            <a:xfrm>
              <a:off x="2395994" y="1509370"/>
              <a:ext cx="165044" cy="352806"/>
            </a:xfrm>
            <a:custGeom>
              <a:avLst/>
              <a:gdLst>
                <a:gd name="T0" fmla="*/ 156 w 159"/>
                <a:gd name="T1" fmla="*/ 0 h 408"/>
                <a:gd name="T2" fmla="*/ 147 w 159"/>
                <a:gd name="T3" fmla="*/ 279 h 408"/>
                <a:gd name="T4" fmla="*/ 81 w 159"/>
                <a:gd name="T5" fmla="*/ 372 h 408"/>
                <a:gd name="T6" fmla="*/ 0 w 159"/>
                <a:gd name="T7" fmla="*/ 408 h 408"/>
              </a:gdLst>
              <a:ahLst/>
              <a:cxnLst>
                <a:cxn ang="0">
                  <a:pos x="T0" y="T1"/>
                </a:cxn>
                <a:cxn ang="0">
                  <a:pos x="T2" y="T3"/>
                </a:cxn>
                <a:cxn ang="0">
                  <a:pos x="T4" y="T5"/>
                </a:cxn>
                <a:cxn ang="0">
                  <a:pos x="T6" y="T7"/>
                </a:cxn>
              </a:cxnLst>
              <a:rect l="0" t="0" r="r" b="b"/>
              <a:pathLst>
                <a:path w="159" h="408">
                  <a:moveTo>
                    <a:pt x="156" y="0"/>
                  </a:moveTo>
                  <a:cubicBezTo>
                    <a:pt x="155" y="46"/>
                    <a:pt x="159" y="217"/>
                    <a:pt x="147" y="279"/>
                  </a:cubicBezTo>
                  <a:cubicBezTo>
                    <a:pt x="135" y="341"/>
                    <a:pt x="105" y="351"/>
                    <a:pt x="81" y="372"/>
                  </a:cubicBezTo>
                  <a:cubicBezTo>
                    <a:pt x="57" y="393"/>
                    <a:pt x="17" y="401"/>
                    <a:pt x="0" y="408"/>
                  </a:cubicBezTo>
                </a:path>
              </a:pathLst>
            </a:custGeom>
            <a:noFill/>
            <a:ln w="28575" cap="flat"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150" name="Freeform 383"/>
            <p:cNvSpPr/>
            <p:nvPr/>
          </p:nvSpPr>
          <p:spPr bwMode="auto">
            <a:xfrm>
              <a:off x="2186553" y="1460370"/>
              <a:ext cx="155392" cy="424970"/>
            </a:xfrm>
            <a:custGeom>
              <a:avLst/>
              <a:gdLst>
                <a:gd name="T0" fmla="*/ 8 w 149"/>
                <a:gd name="T1" fmla="*/ 0 h 492"/>
                <a:gd name="T2" fmla="*/ 5 w 149"/>
                <a:gd name="T3" fmla="*/ 285 h 492"/>
                <a:gd name="T4" fmla="*/ 38 w 149"/>
                <a:gd name="T5" fmla="*/ 414 h 492"/>
                <a:gd name="T6" fmla="*/ 149 w 149"/>
                <a:gd name="T7" fmla="*/ 492 h 492"/>
              </a:gdLst>
              <a:ahLst/>
              <a:cxnLst>
                <a:cxn ang="0">
                  <a:pos x="T0" y="T1"/>
                </a:cxn>
                <a:cxn ang="0">
                  <a:pos x="T2" y="T3"/>
                </a:cxn>
                <a:cxn ang="0">
                  <a:pos x="T4" y="T5"/>
                </a:cxn>
                <a:cxn ang="0">
                  <a:pos x="T6" y="T7"/>
                </a:cxn>
              </a:cxnLst>
              <a:rect l="0" t="0" r="r" b="b"/>
              <a:pathLst>
                <a:path w="149" h="492">
                  <a:moveTo>
                    <a:pt x="8" y="0"/>
                  </a:moveTo>
                  <a:cubicBezTo>
                    <a:pt x="8" y="47"/>
                    <a:pt x="0" y="216"/>
                    <a:pt x="5" y="285"/>
                  </a:cubicBezTo>
                  <a:cubicBezTo>
                    <a:pt x="10" y="354"/>
                    <a:pt x="14" y="380"/>
                    <a:pt x="38" y="414"/>
                  </a:cubicBezTo>
                  <a:cubicBezTo>
                    <a:pt x="62" y="448"/>
                    <a:pt x="126" y="476"/>
                    <a:pt x="149" y="492"/>
                  </a:cubicBezTo>
                </a:path>
              </a:pathLst>
            </a:custGeom>
            <a:noFill/>
            <a:ln w="28575" cap="flat"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151" name="Oval 348"/>
            <p:cNvSpPr>
              <a:spLocks noChangeArrowheads="1"/>
            </p:cNvSpPr>
            <p:nvPr/>
          </p:nvSpPr>
          <p:spPr bwMode="auto">
            <a:xfrm>
              <a:off x="6762410" y="1273276"/>
              <a:ext cx="384136" cy="199567"/>
            </a:xfrm>
            <a:prstGeom prst="ellipse">
              <a:avLst/>
            </a:prstGeom>
            <a:solidFill>
              <a:srgbClr val="99FFCC"/>
            </a:solidFill>
            <a:ln w="12700">
              <a:solidFill>
                <a:srgbClr val="99FF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152" name="Line 398"/>
            <p:cNvSpPr>
              <a:spLocks noChangeShapeType="1"/>
            </p:cNvSpPr>
            <p:nvPr/>
          </p:nvSpPr>
          <p:spPr bwMode="auto">
            <a:xfrm>
              <a:off x="6159180" y="1519170"/>
              <a:ext cx="351321" cy="76619"/>
            </a:xfrm>
            <a:prstGeom prst="line">
              <a:avLst/>
            </a:prstGeom>
            <a:noFill/>
            <a:ln w="28575">
              <a:solidFill>
                <a:srgbClr val="FFC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100" b="1">
                <a:latin typeface="微软雅黑" panose="020B0503020204020204" pitchFamily="34" charset="-122"/>
                <a:ea typeface="微软雅黑" panose="020B0503020204020204" pitchFamily="34" charset="-122"/>
              </a:endParaRPr>
            </a:p>
          </p:txBody>
        </p:sp>
        <p:sp>
          <p:nvSpPr>
            <p:cNvPr id="153" name="Rectangle 413"/>
            <p:cNvSpPr>
              <a:spLocks noChangeArrowheads="1"/>
            </p:cNvSpPr>
            <p:nvPr/>
          </p:nvSpPr>
          <p:spPr bwMode="auto">
            <a:xfrm>
              <a:off x="6494093" y="1569062"/>
              <a:ext cx="131263" cy="121166"/>
            </a:xfrm>
            <a:prstGeom prst="rect">
              <a:avLst/>
            </a:prstGeom>
            <a:noFill/>
            <a:ln w="28575">
              <a:solidFill>
                <a:srgbClr val="CC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154" name="Rectangle 414"/>
            <p:cNvSpPr>
              <a:spLocks noChangeArrowheads="1"/>
            </p:cNvSpPr>
            <p:nvPr/>
          </p:nvSpPr>
          <p:spPr bwMode="auto">
            <a:xfrm>
              <a:off x="6941930" y="1569062"/>
              <a:ext cx="131263" cy="121166"/>
            </a:xfrm>
            <a:prstGeom prst="rect">
              <a:avLst/>
            </a:prstGeom>
            <a:noFill/>
            <a:ln w="28575">
              <a:solidFill>
                <a:srgbClr val="CC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155" name="Rectangle 392"/>
            <p:cNvSpPr>
              <a:spLocks noChangeArrowheads="1"/>
            </p:cNvSpPr>
            <p:nvPr/>
          </p:nvSpPr>
          <p:spPr bwMode="auto">
            <a:xfrm>
              <a:off x="6789794" y="1237706"/>
              <a:ext cx="36167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100" b="1">
                  <a:latin typeface="微软雅黑" panose="020B0503020204020204" pitchFamily="34" charset="-122"/>
                  <a:ea typeface="微软雅黑" panose="020B0503020204020204" pitchFamily="34" charset="-122"/>
                </a:rPr>
                <a:t>AP</a:t>
              </a:r>
              <a:r>
                <a:rPr kumimoji="1" lang="en-US" altLang="zh-CN" sz="1100" b="1" baseline="-25000">
                  <a:latin typeface="微软雅黑" panose="020B0503020204020204" pitchFamily="34" charset="-122"/>
                  <a:ea typeface="微软雅黑" panose="020B0503020204020204" pitchFamily="34" charset="-122"/>
                </a:rPr>
                <a:t>4</a:t>
              </a:r>
              <a:endParaRPr kumimoji="1" lang="en-US" altLang="zh-CN" sz="1100" b="1">
                <a:latin typeface="微软雅黑" panose="020B0503020204020204" pitchFamily="34" charset="-122"/>
                <a:ea typeface="微软雅黑" panose="020B0503020204020204" pitchFamily="34" charset="-122"/>
              </a:endParaRPr>
            </a:p>
          </p:txBody>
        </p:sp>
        <p:sp>
          <p:nvSpPr>
            <p:cNvPr id="156" name="Freeform 390"/>
            <p:cNvSpPr/>
            <p:nvPr/>
          </p:nvSpPr>
          <p:spPr bwMode="auto">
            <a:xfrm>
              <a:off x="6561655" y="1473734"/>
              <a:ext cx="201720" cy="390225"/>
            </a:xfrm>
            <a:custGeom>
              <a:avLst/>
              <a:gdLst>
                <a:gd name="T0" fmla="*/ 4 w 193"/>
                <a:gd name="T1" fmla="*/ 0 h 453"/>
                <a:gd name="T2" fmla="*/ 13 w 193"/>
                <a:gd name="T3" fmla="*/ 306 h 453"/>
                <a:gd name="T4" fmla="*/ 85 w 193"/>
                <a:gd name="T5" fmla="*/ 399 h 453"/>
                <a:gd name="T6" fmla="*/ 157 w 193"/>
                <a:gd name="T7" fmla="*/ 444 h 453"/>
                <a:gd name="T8" fmla="*/ 193 w 193"/>
                <a:gd name="T9" fmla="*/ 453 h 453"/>
              </a:gdLst>
              <a:ahLst/>
              <a:cxnLst>
                <a:cxn ang="0">
                  <a:pos x="T0" y="T1"/>
                </a:cxn>
                <a:cxn ang="0">
                  <a:pos x="T2" y="T3"/>
                </a:cxn>
                <a:cxn ang="0">
                  <a:pos x="T4" y="T5"/>
                </a:cxn>
                <a:cxn ang="0">
                  <a:pos x="T6" y="T7"/>
                </a:cxn>
                <a:cxn ang="0">
                  <a:pos x="T8" y="T9"/>
                </a:cxn>
              </a:cxnLst>
              <a:rect l="0" t="0" r="r" b="b"/>
              <a:pathLst>
                <a:path w="193" h="453">
                  <a:moveTo>
                    <a:pt x="4" y="0"/>
                  </a:moveTo>
                  <a:cubicBezTo>
                    <a:pt x="6" y="51"/>
                    <a:pt x="0" y="240"/>
                    <a:pt x="13" y="306"/>
                  </a:cubicBezTo>
                  <a:cubicBezTo>
                    <a:pt x="26" y="372"/>
                    <a:pt x="61" y="376"/>
                    <a:pt x="85" y="399"/>
                  </a:cubicBezTo>
                  <a:cubicBezTo>
                    <a:pt x="109" y="422"/>
                    <a:pt x="139" y="435"/>
                    <a:pt x="157" y="444"/>
                  </a:cubicBezTo>
                  <a:cubicBezTo>
                    <a:pt x="175" y="453"/>
                    <a:pt x="186" y="451"/>
                    <a:pt x="193" y="453"/>
                  </a:cubicBezTo>
                </a:path>
              </a:pathLst>
            </a:custGeom>
            <a:noFill/>
            <a:ln w="28575" cap="flat"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157" name="Freeform 391"/>
            <p:cNvSpPr/>
            <p:nvPr/>
          </p:nvSpPr>
          <p:spPr bwMode="auto">
            <a:xfrm>
              <a:off x="6835762" y="1475516"/>
              <a:ext cx="177591" cy="386661"/>
            </a:xfrm>
            <a:custGeom>
              <a:avLst/>
              <a:gdLst>
                <a:gd name="T0" fmla="*/ 170 w 171"/>
                <a:gd name="T1" fmla="*/ 0 h 447"/>
                <a:gd name="T2" fmla="*/ 165 w 171"/>
                <a:gd name="T3" fmla="*/ 264 h 447"/>
                <a:gd name="T4" fmla="*/ 135 w 171"/>
                <a:gd name="T5" fmla="*/ 351 h 447"/>
                <a:gd name="T6" fmla="*/ 81 w 171"/>
                <a:gd name="T7" fmla="*/ 411 h 447"/>
                <a:gd name="T8" fmla="*/ 0 w 171"/>
                <a:gd name="T9" fmla="*/ 447 h 447"/>
              </a:gdLst>
              <a:ahLst/>
              <a:cxnLst>
                <a:cxn ang="0">
                  <a:pos x="T0" y="T1"/>
                </a:cxn>
                <a:cxn ang="0">
                  <a:pos x="T2" y="T3"/>
                </a:cxn>
                <a:cxn ang="0">
                  <a:pos x="T4" y="T5"/>
                </a:cxn>
                <a:cxn ang="0">
                  <a:pos x="T6" y="T7"/>
                </a:cxn>
                <a:cxn ang="0">
                  <a:pos x="T8" y="T9"/>
                </a:cxn>
              </a:cxnLst>
              <a:rect l="0" t="0" r="r" b="b"/>
              <a:pathLst>
                <a:path w="171" h="447">
                  <a:moveTo>
                    <a:pt x="170" y="0"/>
                  </a:moveTo>
                  <a:cubicBezTo>
                    <a:pt x="169" y="44"/>
                    <a:pt x="171" y="206"/>
                    <a:pt x="165" y="264"/>
                  </a:cubicBezTo>
                  <a:cubicBezTo>
                    <a:pt x="159" y="322"/>
                    <a:pt x="149" y="326"/>
                    <a:pt x="135" y="351"/>
                  </a:cubicBezTo>
                  <a:cubicBezTo>
                    <a:pt x="121" y="376"/>
                    <a:pt x="103" y="395"/>
                    <a:pt x="81" y="411"/>
                  </a:cubicBezTo>
                  <a:cubicBezTo>
                    <a:pt x="59" y="427"/>
                    <a:pt x="17" y="440"/>
                    <a:pt x="0" y="447"/>
                  </a:cubicBezTo>
                </a:path>
              </a:pathLst>
            </a:custGeom>
            <a:noFill/>
            <a:ln w="28575" cap="flat"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158" name="Oval 387"/>
            <p:cNvSpPr>
              <a:spLocks noChangeArrowheads="1"/>
            </p:cNvSpPr>
            <p:nvPr/>
          </p:nvSpPr>
          <p:spPr bwMode="auto">
            <a:xfrm>
              <a:off x="2392133" y="1302609"/>
              <a:ext cx="385102" cy="211149"/>
            </a:xfrm>
            <a:prstGeom prst="ellipse">
              <a:avLst/>
            </a:prstGeom>
            <a:solidFill>
              <a:srgbClr val="99FFCC"/>
            </a:solidFill>
            <a:ln w="12700">
              <a:solidFill>
                <a:srgbClr val="99FF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159" name="Rectangle 388"/>
            <p:cNvSpPr>
              <a:spLocks noChangeArrowheads="1"/>
            </p:cNvSpPr>
            <p:nvPr/>
          </p:nvSpPr>
          <p:spPr bwMode="auto">
            <a:xfrm>
              <a:off x="2412761" y="1283210"/>
              <a:ext cx="361676" cy="25904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100" b="1" dirty="0">
                  <a:latin typeface="微软雅黑" panose="020B0503020204020204" pitchFamily="34" charset="-122"/>
                  <a:ea typeface="微软雅黑" panose="020B0503020204020204" pitchFamily="34" charset="-122"/>
                </a:rPr>
                <a:t>AP</a:t>
              </a:r>
              <a:r>
                <a:rPr kumimoji="1" lang="en-US" altLang="zh-CN" sz="1100" b="1" baseline="-25000" dirty="0">
                  <a:latin typeface="微软雅黑" panose="020B0503020204020204" pitchFamily="34" charset="-122"/>
                  <a:ea typeface="微软雅黑" panose="020B0503020204020204" pitchFamily="34" charset="-122"/>
                </a:rPr>
                <a:t>2</a:t>
              </a:r>
              <a:endParaRPr kumimoji="1" lang="en-US" altLang="zh-CN" sz="1100" b="1" dirty="0">
                <a:latin typeface="微软雅黑" panose="020B0503020204020204" pitchFamily="34" charset="-122"/>
                <a:ea typeface="微软雅黑" panose="020B0503020204020204" pitchFamily="34" charset="-122"/>
              </a:endParaRPr>
            </a:p>
          </p:txBody>
        </p:sp>
        <p:sp>
          <p:nvSpPr>
            <p:cNvPr id="160" name="Oval 394"/>
            <p:cNvSpPr>
              <a:spLocks noChangeArrowheads="1"/>
            </p:cNvSpPr>
            <p:nvPr/>
          </p:nvSpPr>
          <p:spPr bwMode="auto">
            <a:xfrm>
              <a:off x="6382133" y="1327488"/>
              <a:ext cx="383172" cy="197785"/>
            </a:xfrm>
            <a:prstGeom prst="ellipse">
              <a:avLst/>
            </a:prstGeom>
            <a:solidFill>
              <a:srgbClr val="99FFCC"/>
            </a:solidFill>
            <a:ln w="12700">
              <a:solidFill>
                <a:srgbClr val="99FF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161" name="Rectangle 395"/>
            <p:cNvSpPr>
              <a:spLocks noChangeArrowheads="1"/>
            </p:cNvSpPr>
            <p:nvPr/>
          </p:nvSpPr>
          <p:spPr bwMode="auto">
            <a:xfrm>
              <a:off x="6399866" y="1292809"/>
              <a:ext cx="36167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100" b="1" dirty="0">
                  <a:latin typeface="微软雅黑" panose="020B0503020204020204" pitchFamily="34" charset="-122"/>
                  <a:ea typeface="微软雅黑" panose="020B0503020204020204" pitchFamily="34" charset="-122"/>
                </a:rPr>
                <a:t>AP</a:t>
              </a:r>
              <a:r>
                <a:rPr kumimoji="1" lang="en-US" altLang="zh-CN" sz="1100" b="1" baseline="-25000" dirty="0">
                  <a:latin typeface="微软雅黑" panose="020B0503020204020204" pitchFamily="34" charset="-122"/>
                  <a:ea typeface="微软雅黑" panose="020B0503020204020204" pitchFamily="34" charset="-122"/>
                </a:rPr>
                <a:t>3</a:t>
              </a:r>
              <a:endParaRPr kumimoji="1" lang="en-US" altLang="zh-CN" sz="1100" b="1" dirty="0">
                <a:latin typeface="微软雅黑" panose="020B0503020204020204" pitchFamily="34" charset="-122"/>
                <a:ea typeface="微软雅黑" panose="020B0503020204020204" pitchFamily="34" charset="-122"/>
              </a:endParaRPr>
            </a:p>
          </p:txBody>
        </p:sp>
        <p:sp>
          <p:nvSpPr>
            <p:cNvPr id="162" name="Oval 389"/>
            <p:cNvSpPr>
              <a:spLocks noChangeArrowheads="1"/>
            </p:cNvSpPr>
            <p:nvPr/>
          </p:nvSpPr>
          <p:spPr bwMode="auto">
            <a:xfrm>
              <a:off x="2301407" y="1845249"/>
              <a:ext cx="93621" cy="76619"/>
            </a:xfrm>
            <a:prstGeom prst="ellipse">
              <a:avLst/>
            </a:prstGeom>
            <a:solidFill>
              <a:schemeClr val="bg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163" name="Oval 393"/>
            <p:cNvSpPr>
              <a:spLocks noChangeArrowheads="1"/>
            </p:cNvSpPr>
            <p:nvPr/>
          </p:nvSpPr>
          <p:spPr bwMode="auto">
            <a:xfrm>
              <a:off x="6757584" y="1845249"/>
              <a:ext cx="91691" cy="76619"/>
            </a:xfrm>
            <a:prstGeom prst="ellipse">
              <a:avLst/>
            </a:prstGeom>
            <a:solidFill>
              <a:schemeClr val="bg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100" b="1">
                <a:latin typeface="微软雅黑" panose="020B0503020204020204" pitchFamily="34" charset="-122"/>
                <a:ea typeface="微软雅黑" panose="020B0503020204020204" pitchFamily="34" charset="-122"/>
              </a:endParaRPr>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圆角矩形 107"/>
          <p:cNvSpPr/>
          <p:nvPr/>
        </p:nvSpPr>
        <p:spPr>
          <a:xfrm>
            <a:off x="545146" y="1030661"/>
            <a:ext cx="8053712" cy="339790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4" name="Freeform 5"/>
          <p:cNvSpPr/>
          <p:nvPr/>
        </p:nvSpPr>
        <p:spPr bwMode="auto">
          <a:xfrm>
            <a:off x="2583070" y="3184393"/>
            <a:ext cx="4206284" cy="314892"/>
          </a:xfrm>
          <a:custGeom>
            <a:avLst/>
            <a:gdLst>
              <a:gd name="T0" fmla="*/ 0 w 4626"/>
              <a:gd name="T1" fmla="*/ 0 h 544"/>
              <a:gd name="T2" fmla="*/ 861 w 4626"/>
              <a:gd name="T3" fmla="*/ 544 h 544"/>
              <a:gd name="T4" fmla="*/ 1814 w 4626"/>
              <a:gd name="T5" fmla="*/ 544 h 544"/>
              <a:gd name="T6" fmla="*/ 4626 w 4626"/>
              <a:gd name="T7" fmla="*/ 0 h 544"/>
              <a:gd name="T8" fmla="*/ 0 w 4626"/>
              <a:gd name="T9" fmla="*/ 0 h 544"/>
            </a:gdLst>
            <a:ahLst/>
            <a:cxnLst>
              <a:cxn ang="0">
                <a:pos x="T0" y="T1"/>
              </a:cxn>
              <a:cxn ang="0">
                <a:pos x="T2" y="T3"/>
              </a:cxn>
              <a:cxn ang="0">
                <a:pos x="T4" y="T5"/>
              </a:cxn>
              <a:cxn ang="0">
                <a:pos x="T6" y="T7"/>
              </a:cxn>
              <a:cxn ang="0">
                <a:pos x="T8" y="T9"/>
              </a:cxn>
            </a:cxnLst>
            <a:rect l="0" t="0" r="r" b="b"/>
            <a:pathLst>
              <a:path w="4626" h="544">
                <a:moveTo>
                  <a:pt x="0" y="0"/>
                </a:moveTo>
                <a:lnTo>
                  <a:pt x="861" y="544"/>
                </a:lnTo>
                <a:lnTo>
                  <a:pt x="1814" y="544"/>
                </a:lnTo>
                <a:lnTo>
                  <a:pt x="4626" y="0"/>
                </a:lnTo>
                <a:lnTo>
                  <a:pt x="0" y="0"/>
                </a:lnTo>
                <a:close/>
              </a:path>
            </a:pathLst>
          </a:custGeom>
          <a:gradFill rotWithShape="1">
            <a:gsLst>
              <a:gs pos="0">
                <a:srgbClr val="99FFCC"/>
              </a:gs>
              <a:gs pos="100000">
                <a:srgbClr val="00B0F0"/>
              </a:gs>
            </a:gsLst>
            <a:lin ang="5400000" scaled="1"/>
          </a:gradFill>
          <a:ln>
            <a:noFill/>
          </a:ln>
          <a:effectLst/>
        </p:spPr>
        <p:txBody>
          <a:bodyPr lIns="91436" tIns="45718" rIns="91436" bIns="45718"/>
          <a:lstStyle/>
          <a:p>
            <a:endParaRPr lang="zh-CN" altLang="en-US" sz="1000" b="1">
              <a:latin typeface="微软雅黑" panose="020B0503020204020204" pitchFamily="34" charset="-122"/>
              <a:ea typeface="微软雅黑" panose="020B0503020204020204" pitchFamily="34" charset="-122"/>
            </a:endParaRPr>
          </a:p>
        </p:txBody>
      </p:sp>
      <p:sp>
        <p:nvSpPr>
          <p:cNvPr id="7" name="AutoShape 4"/>
          <p:cNvSpPr>
            <a:spLocks noChangeArrowheads="1"/>
          </p:cNvSpPr>
          <p:nvPr/>
        </p:nvSpPr>
        <p:spPr bwMode="auto">
          <a:xfrm>
            <a:off x="2231892" y="4053590"/>
            <a:ext cx="391282" cy="143571"/>
          </a:xfrm>
          <a:prstGeom prst="leftArrow">
            <a:avLst>
              <a:gd name="adj1" fmla="val 50000"/>
              <a:gd name="adj2" fmla="val 62893"/>
            </a:avLst>
          </a:prstGeom>
          <a:solidFill>
            <a:srgbClr val="FF00FF"/>
          </a:solidFill>
          <a:ln w="12700">
            <a:solidFill>
              <a:schemeClr val="tx1"/>
            </a:solidFill>
            <a:miter lim="800000"/>
          </a:ln>
          <a:effectLst/>
        </p:spPr>
        <p:txBody>
          <a:bodyPr wrap="none" lIns="91436" tIns="45718" rIns="91436" bIns="45718" anchor="ctr"/>
          <a:lstStyle/>
          <a:p>
            <a:endParaRPr lang="zh-CN" altLang="en-US" sz="1000" b="1">
              <a:latin typeface="微软雅黑" panose="020B0503020204020204" pitchFamily="34" charset="-122"/>
              <a:ea typeface="微软雅黑" panose="020B0503020204020204" pitchFamily="34" charset="-122"/>
            </a:endParaRPr>
          </a:p>
        </p:txBody>
      </p:sp>
      <p:sp>
        <p:nvSpPr>
          <p:cNvPr id="8" name="Rectangle 106"/>
          <p:cNvSpPr>
            <a:spLocks noChangeArrowheads="1"/>
          </p:cNvSpPr>
          <p:nvPr/>
        </p:nvSpPr>
        <p:spPr bwMode="auto">
          <a:xfrm>
            <a:off x="2602631" y="3982257"/>
            <a:ext cx="755175" cy="287141"/>
          </a:xfrm>
          <a:prstGeom prst="rect">
            <a:avLst/>
          </a:prstGeom>
          <a:solidFill>
            <a:srgbClr val="66FF66"/>
          </a:solidFill>
          <a:ln w="19050">
            <a:solidFill>
              <a:srgbClr val="333399"/>
            </a:solidFill>
            <a:miter lim="800000"/>
          </a:ln>
          <a:effectLst/>
        </p:spPr>
        <p:txBody>
          <a:bodyPr wrap="none" lIns="91436" tIns="45718" rIns="91436" bIns="45718" anchor="ctr"/>
          <a:lstStyle/>
          <a:p>
            <a:endParaRPr lang="zh-CN" altLang="en-US" sz="1000" b="1">
              <a:latin typeface="微软雅黑" panose="020B0503020204020204" pitchFamily="34" charset="-122"/>
              <a:ea typeface="微软雅黑" panose="020B0503020204020204" pitchFamily="34" charset="-122"/>
            </a:endParaRPr>
          </a:p>
        </p:txBody>
      </p:sp>
      <p:sp>
        <p:nvSpPr>
          <p:cNvPr id="9" name="Line 33"/>
          <p:cNvSpPr>
            <a:spLocks noChangeShapeType="1"/>
          </p:cNvSpPr>
          <p:nvPr/>
        </p:nvSpPr>
        <p:spPr bwMode="auto">
          <a:xfrm flipH="1">
            <a:off x="2399165" y="1613246"/>
            <a:ext cx="9782" cy="1568439"/>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000" b="1">
              <a:latin typeface="微软雅黑" panose="020B0503020204020204" pitchFamily="34" charset="-122"/>
              <a:ea typeface="微软雅黑" panose="020B0503020204020204" pitchFamily="34" charset="-122"/>
            </a:endParaRPr>
          </a:p>
        </p:txBody>
      </p:sp>
      <p:sp>
        <p:nvSpPr>
          <p:cNvPr id="10" name="Rectangle 34"/>
          <p:cNvSpPr>
            <a:spLocks noChangeArrowheads="1"/>
          </p:cNvSpPr>
          <p:nvPr/>
        </p:nvSpPr>
        <p:spPr bwMode="auto">
          <a:xfrm>
            <a:off x="2140613" y="2221840"/>
            <a:ext cx="43922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lnSpc>
                <a:spcPct val="90000"/>
              </a:lnSpc>
            </a:pPr>
            <a:r>
              <a:rPr kumimoji="1" lang="en-US" altLang="zh-CN" sz="1000" b="1" dirty="0">
                <a:solidFill>
                  <a:srgbClr val="0000FF"/>
                </a:solidFill>
                <a:latin typeface="微软雅黑" panose="020B0503020204020204" pitchFamily="34" charset="-122"/>
                <a:ea typeface="微软雅黑" panose="020B0503020204020204" pitchFamily="34" charset="-122"/>
              </a:rPr>
              <a:t>TCP</a:t>
            </a:r>
            <a:endParaRPr kumimoji="1" lang="en-US" altLang="zh-CN" sz="10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lnSpc>
                <a:spcPct val="90000"/>
              </a:lnSpc>
            </a:pPr>
            <a:r>
              <a:rPr kumimoji="1" lang="zh-CN" altLang="en-US" sz="1000" b="1" dirty="0">
                <a:solidFill>
                  <a:srgbClr val="0000FF"/>
                </a:solidFill>
                <a:latin typeface="微软雅黑" panose="020B0503020204020204" pitchFamily="34" charset="-122"/>
                <a:ea typeface="微软雅黑" panose="020B0503020204020204" pitchFamily="34" charset="-122"/>
              </a:rPr>
              <a:t>首部</a:t>
            </a:r>
            <a:endParaRPr kumimoji="1" lang="zh-CN" altLang="en-US" sz="1000" b="1" dirty="0">
              <a:solidFill>
                <a:srgbClr val="0000FF"/>
              </a:solidFill>
              <a:latin typeface="微软雅黑" panose="020B0503020204020204" pitchFamily="34" charset="-122"/>
              <a:ea typeface="微软雅黑" panose="020B0503020204020204" pitchFamily="34" charset="-122"/>
            </a:endParaRPr>
          </a:p>
        </p:txBody>
      </p:sp>
      <p:sp>
        <p:nvSpPr>
          <p:cNvPr id="11" name="Line 35"/>
          <p:cNvSpPr>
            <a:spLocks noChangeShapeType="1"/>
          </p:cNvSpPr>
          <p:nvPr/>
        </p:nvSpPr>
        <p:spPr bwMode="auto">
          <a:xfrm>
            <a:off x="7035859" y="1609631"/>
            <a:ext cx="0" cy="1317417"/>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000" b="1">
              <a:latin typeface="微软雅黑" panose="020B0503020204020204" pitchFamily="34" charset="-122"/>
              <a:ea typeface="微软雅黑" panose="020B0503020204020204" pitchFamily="34" charset="-122"/>
            </a:endParaRPr>
          </a:p>
        </p:txBody>
      </p:sp>
      <p:sp>
        <p:nvSpPr>
          <p:cNvPr id="12" name="Rectangle 36"/>
          <p:cNvSpPr>
            <a:spLocks noChangeArrowheads="1"/>
          </p:cNvSpPr>
          <p:nvPr/>
        </p:nvSpPr>
        <p:spPr bwMode="auto">
          <a:xfrm>
            <a:off x="6752403" y="2090190"/>
            <a:ext cx="763030"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lnSpc>
                <a:spcPct val="90000"/>
              </a:lnSpc>
            </a:pPr>
            <a:r>
              <a:rPr kumimoji="1" lang="en-US" altLang="zh-CN" sz="1000" b="1" dirty="0">
                <a:solidFill>
                  <a:srgbClr val="0000FF"/>
                </a:solidFill>
                <a:latin typeface="微软雅黑" panose="020B0503020204020204" pitchFamily="34" charset="-122"/>
                <a:ea typeface="微软雅黑" panose="020B0503020204020204" pitchFamily="34" charset="-122"/>
              </a:rPr>
              <a:t>20 </a:t>
            </a:r>
            <a:r>
              <a:rPr kumimoji="1" lang="zh-CN" altLang="en-US" sz="1000" b="1" dirty="0">
                <a:solidFill>
                  <a:srgbClr val="0000FF"/>
                </a:solidFill>
                <a:latin typeface="微软雅黑" panose="020B0503020204020204" pitchFamily="34" charset="-122"/>
                <a:ea typeface="微软雅黑" panose="020B0503020204020204" pitchFamily="34" charset="-122"/>
              </a:rPr>
              <a:t>字节的</a:t>
            </a:r>
            <a:endParaRPr kumimoji="1" lang="zh-CN" altLang="en-US" sz="10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lnSpc>
                <a:spcPct val="90000"/>
              </a:lnSpc>
            </a:pPr>
            <a:r>
              <a:rPr kumimoji="1" lang="zh-CN" altLang="en-US" sz="1000" b="1" dirty="0">
                <a:solidFill>
                  <a:srgbClr val="0000FF"/>
                </a:solidFill>
                <a:latin typeface="微软雅黑" panose="020B0503020204020204" pitchFamily="34" charset="-122"/>
                <a:ea typeface="微软雅黑" panose="020B0503020204020204" pitchFamily="34" charset="-122"/>
              </a:rPr>
              <a:t>固定首部</a:t>
            </a:r>
            <a:endParaRPr kumimoji="1" lang="zh-CN" altLang="en-US" sz="1000" b="1" dirty="0">
              <a:solidFill>
                <a:srgbClr val="0000FF"/>
              </a:solidFill>
              <a:latin typeface="微软雅黑" panose="020B0503020204020204" pitchFamily="34" charset="-122"/>
              <a:ea typeface="微软雅黑" panose="020B0503020204020204" pitchFamily="34" charset="-122"/>
            </a:endParaRPr>
          </a:p>
        </p:txBody>
      </p:sp>
      <p:sp>
        <p:nvSpPr>
          <p:cNvPr id="13" name="Rectangle 75"/>
          <p:cNvSpPr>
            <a:spLocks noChangeArrowheads="1"/>
          </p:cNvSpPr>
          <p:nvPr/>
        </p:nvSpPr>
        <p:spPr bwMode="auto">
          <a:xfrm>
            <a:off x="2577198" y="1612341"/>
            <a:ext cx="4196502" cy="1572052"/>
          </a:xfrm>
          <a:prstGeom prst="rect">
            <a:avLst/>
          </a:prstGeom>
          <a:solidFill>
            <a:srgbClr val="00FFFF"/>
          </a:solidFill>
          <a:ln w="25400">
            <a:solidFill>
              <a:schemeClr val="tx1"/>
            </a:solidFill>
            <a:miter lim="800000"/>
          </a:ln>
          <a:effectLst/>
        </p:spPr>
        <p:txBody>
          <a:bodyPr wrap="none" lIns="91436" tIns="45718" rIns="91436" bIns="45718" anchor="ctr"/>
          <a:lstStyle/>
          <a:p>
            <a:endParaRPr lang="zh-CN" altLang="en-US" sz="1000" b="1">
              <a:latin typeface="微软雅黑" panose="020B0503020204020204" pitchFamily="34" charset="-122"/>
              <a:ea typeface="微软雅黑" panose="020B0503020204020204" pitchFamily="34" charset="-122"/>
            </a:endParaRPr>
          </a:p>
        </p:txBody>
      </p:sp>
      <p:sp>
        <p:nvSpPr>
          <p:cNvPr id="15" name="Line 6"/>
          <p:cNvSpPr>
            <a:spLocks noChangeShapeType="1"/>
          </p:cNvSpPr>
          <p:nvPr/>
        </p:nvSpPr>
        <p:spPr bwMode="auto">
          <a:xfrm>
            <a:off x="2573287" y="1879616"/>
            <a:ext cx="420334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000" b="1">
              <a:latin typeface="微软雅黑" panose="020B0503020204020204" pitchFamily="34" charset="-122"/>
              <a:ea typeface="微软雅黑" panose="020B0503020204020204" pitchFamily="34" charset="-122"/>
            </a:endParaRPr>
          </a:p>
        </p:txBody>
      </p:sp>
      <p:sp>
        <p:nvSpPr>
          <p:cNvPr id="16" name="Line 7"/>
          <p:cNvSpPr>
            <a:spLocks noChangeShapeType="1"/>
          </p:cNvSpPr>
          <p:nvPr/>
        </p:nvSpPr>
        <p:spPr bwMode="auto">
          <a:xfrm>
            <a:off x="2581111" y="2144183"/>
            <a:ext cx="4195524"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000" b="1">
              <a:latin typeface="微软雅黑" panose="020B0503020204020204" pitchFamily="34" charset="-122"/>
              <a:ea typeface="微软雅黑" panose="020B0503020204020204" pitchFamily="34" charset="-122"/>
            </a:endParaRPr>
          </a:p>
        </p:txBody>
      </p:sp>
      <p:sp>
        <p:nvSpPr>
          <p:cNvPr id="17" name="Line 8"/>
          <p:cNvSpPr>
            <a:spLocks noChangeShapeType="1"/>
          </p:cNvSpPr>
          <p:nvPr/>
        </p:nvSpPr>
        <p:spPr bwMode="auto">
          <a:xfrm>
            <a:off x="2573287" y="2407847"/>
            <a:ext cx="420334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000" b="1">
              <a:latin typeface="微软雅黑" panose="020B0503020204020204" pitchFamily="34" charset="-122"/>
              <a:ea typeface="微软雅黑" panose="020B0503020204020204" pitchFamily="34" charset="-122"/>
            </a:endParaRPr>
          </a:p>
        </p:txBody>
      </p:sp>
      <p:sp>
        <p:nvSpPr>
          <p:cNvPr id="18" name="Line 9"/>
          <p:cNvSpPr>
            <a:spLocks noChangeShapeType="1"/>
          </p:cNvSpPr>
          <p:nvPr/>
        </p:nvSpPr>
        <p:spPr bwMode="auto">
          <a:xfrm>
            <a:off x="2573287" y="2671511"/>
            <a:ext cx="420334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000" b="1">
              <a:latin typeface="微软雅黑" panose="020B0503020204020204" pitchFamily="34" charset="-122"/>
              <a:ea typeface="微软雅黑" panose="020B0503020204020204" pitchFamily="34" charset="-122"/>
            </a:endParaRPr>
          </a:p>
        </p:txBody>
      </p:sp>
      <p:sp>
        <p:nvSpPr>
          <p:cNvPr id="19" name="Line 10"/>
          <p:cNvSpPr>
            <a:spLocks noChangeShapeType="1"/>
          </p:cNvSpPr>
          <p:nvPr/>
        </p:nvSpPr>
        <p:spPr bwMode="auto">
          <a:xfrm>
            <a:off x="2581111" y="2936078"/>
            <a:ext cx="4195524"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000" b="1">
              <a:latin typeface="微软雅黑" panose="020B0503020204020204" pitchFamily="34" charset="-122"/>
              <a:ea typeface="微软雅黑" panose="020B0503020204020204" pitchFamily="34" charset="-122"/>
            </a:endParaRPr>
          </a:p>
        </p:txBody>
      </p:sp>
      <p:sp>
        <p:nvSpPr>
          <p:cNvPr id="20" name="Line 11"/>
          <p:cNvSpPr>
            <a:spLocks noChangeShapeType="1"/>
          </p:cNvSpPr>
          <p:nvPr/>
        </p:nvSpPr>
        <p:spPr bwMode="auto">
          <a:xfrm>
            <a:off x="4676428" y="1615051"/>
            <a:ext cx="0" cy="26998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000" b="1">
              <a:latin typeface="微软雅黑" panose="020B0503020204020204" pitchFamily="34" charset="-122"/>
              <a:ea typeface="微软雅黑" panose="020B0503020204020204" pitchFamily="34" charset="-122"/>
            </a:endParaRPr>
          </a:p>
        </p:txBody>
      </p:sp>
      <p:sp>
        <p:nvSpPr>
          <p:cNvPr id="21" name="Rectangle 12"/>
          <p:cNvSpPr>
            <a:spLocks noChangeArrowheads="1"/>
          </p:cNvSpPr>
          <p:nvPr/>
        </p:nvSpPr>
        <p:spPr bwMode="auto">
          <a:xfrm>
            <a:off x="5331827" y="1619920"/>
            <a:ext cx="926537"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000" b="1">
                <a:latin typeface="微软雅黑" panose="020B0503020204020204" pitchFamily="34" charset="-122"/>
                <a:ea typeface="微软雅黑" panose="020B0503020204020204" pitchFamily="34" charset="-122"/>
              </a:rPr>
              <a:t>目  的  端  口</a:t>
            </a:r>
            <a:endParaRPr kumimoji="1" lang="zh-CN" altLang="en-US" sz="1000" b="1">
              <a:latin typeface="微软雅黑" panose="020B0503020204020204" pitchFamily="34" charset="-122"/>
              <a:ea typeface="微软雅黑" panose="020B0503020204020204" pitchFamily="34" charset="-122"/>
            </a:endParaRPr>
          </a:p>
        </p:txBody>
      </p:sp>
      <p:sp>
        <p:nvSpPr>
          <p:cNvPr id="22" name="Rectangle 13"/>
          <p:cNvSpPr>
            <a:spLocks noChangeArrowheads="1"/>
          </p:cNvSpPr>
          <p:nvPr/>
        </p:nvSpPr>
        <p:spPr bwMode="auto">
          <a:xfrm>
            <a:off x="2544283" y="2418328"/>
            <a:ext cx="696483"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4" tIns="44448" rIns="90484" bIns="44448">
            <a:spAutoFit/>
          </a:bodyPr>
          <a:lstStyle/>
          <a:p>
            <a:pPr algn="ctr" defTabSz="762000" eaLnBrk="0" hangingPunct="0"/>
            <a:r>
              <a:rPr kumimoji="1" lang="zh-CN" altLang="en-US" sz="1000" b="1" dirty="0">
                <a:latin typeface="微软雅黑" panose="020B0503020204020204" pitchFamily="34" charset="-122"/>
                <a:ea typeface="微软雅黑" panose="020B0503020204020204" pitchFamily="34" charset="-122"/>
              </a:rPr>
              <a:t>数据偏移</a:t>
            </a:r>
            <a:endParaRPr kumimoji="1" lang="zh-CN" altLang="en-US" sz="1000" b="1" dirty="0">
              <a:latin typeface="微软雅黑" panose="020B0503020204020204" pitchFamily="34" charset="-122"/>
              <a:ea typeface="微软雅黑" panose="020B0503020204020204" pitchFamily="34" charset="-122"/>
            </a:endParaRPr>
          </a:p>
        </p:txBody>
      </p:sp>
      <p:sp>
        <p:nvSpPr>
          <p:cNvPr id="23" name="Rectangle 14"/>
          <p:cNvSpPr>
            <a:spLocks noChangeArrowheads="1"/>
          </p:cNvSpPr>
          <p:nvPr/>
        </p:nvSpPr>
        <p:spPr bwMode="auto">
          <a:xfrm>
            <a:off x="3250204" y="2687308"/>
            <a:ext cx="798296"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000" b="1">
                <a:latin typeface="微软雅黑" panose="020B0503020204020204" pitchFamily="34" charset="-122"/>
                <a:ea typeface="微软雅黑" panose="020B0503020204020204" pitchFamily="34" charset="-122"/>
              </a:rPr>
              <a:t>检   验   和</a:t>
            </a:r>
            <a:endParaRPr kumimoji="1" lang="zh-CN" altLang="en-US" sz="1000" b="1">
              <a:latin typeface="微软雅黑" panose="020B0503020204020204" pitchFamily="34" charset="-122"/>
              <a:ea typeface="微软雅黑" panose="020B0503020204020204" pitchFamily="34" charset="-122"/>
            </a:endParaRPr>
          </a:p>
        </p:txBody>
      </p:sp>
      <p:sp>
        <p:nvSpPr>
          <p:cNvPr id="24" name="Rectangle 15"/>
          <p:cNvSpPr>
            <a:spLocks noChangeArrowheads="1"/>
          </p:cNvSpPr>
          <p:nvPr/>
        </p:nvSpPr>
        <p:spPr bwMode="auto">
          <a:xfrm>
            <a:off x="3360742" y="2931109"/>
            <a:ext cx="1746098"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4" tIns="44448" rIns="90484" bIns="44448">
            <a:spAutoFit/>
          </a:bodyPr>
          <a:lstStyle/>
          <a:p>
            <a:pPr defTabSz="762000" eaLnBrk="0" hangingPunct="0"/>
            <a:r>
              <a:rPr kumimoji="1" lang="zh-CN" altLang="en-US" sz="1000" b="1">
                <a:latin typeface="微软雅黑" panose="020B0503020204020204" pitchFamily="34" charset="-122"/>
                <a:ea typeface="微软雅黑" panose="020B0503020204020204" pitchFamily="34" charset="-122"/>
              </a:rPr>
              <a:t>选    项    （长  度  可  变）</a:t>
            </a:r>
            <a:endParaRPr kumimoji="1" lang="zh-CN" altLang="en-US" sz="1000" b="1">
              <a:latin typeface="微软雅黑" panose="020B0503020204020204" pitchFamily="34" charset="-122"/>
              <a:ea typeface="微软雅黑" panose="020B0503020204020204" pitchFamily="34" charset="-122"/>
            </a:endParaRPr>
          </a:p>
        </p:txBody>
      </p:sp>
      <p:sp>
        <p:nvSpPr>
          <p:cNvPr id="25" name="Rectangle 16"/>
          <p:cNvSpPr>
            <a:spLocks noChangeArrowheads="1"/>
          </p:cNvSpPr>
          <p:nvPr/>
        </p:nvSpPr>
        <p:spPr bwMode="auto">
          <a:xfrm>
            <a:off x="3312811" y="1619920"/>
            <a:ext cx="721352"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000" b="1" dirty="0">
                <a:latin typeface="微软雅黑" panose="020B0503020204020204" pitchFamily="34" charset="-122"/>
                <a:ea typeface="微软雅黑" panose="020B0503020204020204" pitchFamily="34" charset="-122"/>
              </a:rPr>
              <a:t>源  端  口</a:t>
            </a:r>
            <a:endParaRPr kumimoji="1" lang="zh-CN" altLang="en-US" sz="1000" b="1" dirty="0">
              <a:latin typeface="微软雅黑" panose="020B0503020204020204" pitchFamily="34" charset="-122"/>
              <a:ea typeface="微软雅黑" panose="020B0503020204020204" pitchFamily="34" charset="-122"/>
            </a:endParaRPr>
          </a:p>
        </p:txBody>
      </p:sp>
      <p:sp>
        <p:nvSpPr>
          <p:cNvPr id="26" name="Rectangle 17"/>
          <p:cNvSpPr>
            <a:spLocks noChangeArrowheads="1"/>
          </p:cNvSpPr>
          <p:nvPr/>
        </p:nvSpPr>
        <p:spPr bwMode="auto">
          <a:xfrm>
            <a:off x="4433833" y="1880875"/>
            <a:ext cx="62996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4" tIns="44448" rIns="90484" bIns="44448">
            <a:spAutoFit/>
          </a:bodyPr>
          <a:lstStyle/>
          <a:p>
            <a:pPr defTabSz="762000" eaLnBrk="0" hangingPunct="0"/>
            <a:r>
              <a:rPr kumimoji="1" lang="zh-CN" altLang="en-US" sz="1000" b="1" dirty="0">
                <a:latin typeface="微软雅黑" panose="020B0503020204020204" pitchFamily="34" charset="-122"/>
                <a:ea typeface="微软雅黑" panose="020B0503020204020204" pitchFamily="34" charset="-122"/>
              </a:rPr>
              <a:t>序   号</a:t>
            </a:r>
            <a:endParaRPr kumimoji="1" lang="zh-CN" altLang="en-US" sz="1000" b="1" dirty="0">
              <a:latin typeface="微软雅黑" panose="020B0503020204020204" pitchFamily="34" charset="-122"/>
              <a:ea typeface="微软雅黑" panose="020B0503020204020204" pitchFamily="34" charset="-122"/>
            </a:endParaRPr>
          </a:p>
        </p:txBody>
      </p:sp>
      <p:sp>
        <p:nvSpPr>
          <p:cNvPr id="27" name="Line 18"/>
          <p:cNvSpPr>
            <a:spLocks noChangeShapeType="1"/>
          </p:cNvSpPr>
          <p:nvPr/>
        </p:nvSpPr>
        <p:spPr bwMode="auto">
          <a:xfrm>
            <a:off x="4679362" y="2411459"/>
            <a:ext cx="0" cy="52100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000" b="1">
              <a:latin typeface="微软雅黑" panose="020B0503020204020204" pitchFamily="34" charset="-122"/>
              <a:ea typeface="微软雅黑" panose="020B0503020204020204" pitchFamily="34" charset="-122"/>
            </a:endParaRPr>
          </a:p>
        </p:txBody>
      </p:sp>
      <p:sp>
        <p:nvSpPr>
          <p:cNvPr id="28" name="Rectangle 19"/>
          <p:cNvSpPr>
            <a:spLocks noChangeArrowheads="1"/>
          </p:cNvSpPr>
          <p:nvPr/>
        </p:nvSpPr>
        <p:spPr bwMode="auto">
          <a:xfrm>
            <a:off x="5243789" y="2687308"/>
            <a:ext cx="1041953"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000" b="1">
                <a:latin typeface="微软雅黑" panose="020B0503020204020204" pitchFamily="34" charset="-122"/>
                <a:ea typeface="微软雅黑" panose="020B0503020204020204" pitchFamily="34" charset="-122"/>
              </a:rPr>
              <a:t>紧   急   指   针</a:t>
            </a:r>
            <a:endParaRPr kumimoji="1" lang="zh-CN" altLang="en-US" sz="1000" b="1">
              <a:latin typeface="微软雅黑" panose="020B0503020204020204" pitchFamily="34" charset="-122"/>
              <a:ea typeface="微软雅黑" panose="020B0503020204020204" pitchFamily="34" charset="-122"/>
            </a:endParaRPr>
          </a:p>
        </p:txBody>
      </p:sp>
      <p:sp>
        <p:nvSpPr>
          <p:cNvPr id="29" name="Rectangle 20"/>
          <p:cNvSpPr>
            <a:spLocks noChangeArrowheads="1"/>
          </p:cNvSpPr>
          <p:nvPr/>
        </p:nvSpPr>
        <p:spPr bwMode="auto">
          <a:xfrm>
            <a:off x="5489316" y="2413711"/>
            <a:ext cx="554640"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000" b="1">
                <a:latin typeface="微软雅黑" panose="020B0503020204020204" pitchFamily="34" charset="-122"/>
                <a:ea typeface="微软雅黑" panose="020B0503020204020204" pitchFamily="34" charset="-122"/>
              </a:rPr>
              <a:t>窗   口</a:t>
            </a:r>
            <a:endParaRPr kumimoji="1" lang="zh-CN" altLang="en-US" sz="1000" b="1">
              <a:latin typeface="微软雅黑" panose="020B0503020204020204" pitchFamily="34" charset="-122"/>
              <a:ea typeface="微软雅黑" panose="020B0503020204020204" pitchFamily="34" charset="-122"/>
            </a:endParaRPr>
          </a:p>
        </p:txBody>
      </p:sp>
      <p:sp>
        <p:nvSpPr>
          <p:cNvPr id="30" name="Rectangle 21"/>
          <p:cNvSpPr>
            <a:spLocks noChangeArrowheads="1"/>
          </p:cNvSpPr>
          <p:nvPr/>
        </p:nvSpPr>
        <p:spPr bwMode="auto">
          <a:xfrm>
            <a:off x="4299819" y="2148961"/>
            <a:ext cx="92629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4" tIns="44448" rIns="90484" bIns="44448">
            <a:spAutoFit/>
          </a:bodyPr>
          <a:lstStyle/>
          <a:p>
            <a:pPr defTabSz="762000" eaLnBrk="0" hangingPunct="0"/>
            <a:r>
              <a:rPr kumimoji="1" lang="zh-CN" altLang="en-US" sz="1000" b="1" dirty="0">
                <a:latin typeface="微软雅黑" panose="020B0503020204020204" pitchFamily="34" charset="-122"/>
                <a:ea typeface="微软雅黑" panose="020B0503020204020204" pitchFamily="34" charset="-122"/>
              </a:rPr>
              <a:t>确    认    号</a:t>
            </a:r>
            <a:endParaRPr kumimoji="1" lang="zh-CN" altLang="en-US" sz="1000" b="1" dirty="0">
              <a:latin typeface="微软雅黑" panose="020B0503020204020204" pitchFamily="34" charset="-122"/>
              <a:ea typeface="微软雅黑" panose="020B0503020204020204" pitchFamily="34" charset="-122"/>
            </a:endParaRPr>
          </a:p>
        </p:txBody>
      </p:sp>
      <p:sp>
        <p:nvSpPr>
          <p:cNvPr id="31" name="Line 22"/>
          <p:cNvSpPr>
            <a:spLocks noChangeShapeType="1"/>
          </p:cNvSpPr>
          <p:nvPr/>
        </p:nvSpPr>
        <p:spPr bwMode="auto">
          <a:xfrm>
            <a:off x="3172710" y="2411459"/>
            <a:ext cx="0" cy="26366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000" b="1">
              <a:latin typeface="微软雅黑" panose="020B0503020204020204" pitchFamily="34" charset="-122"/>
              <a:ea typeface="微软雅黑" panose="020B0503020204020204" pitchFamily="34" charset="-122"/>
            </a:endParaRPr>
          </a:p>
        </p:txBody>
      </p:sp>
      <p:sp>
        <p:nvSpPr>
          <p:cNvPr id="32" name="Line 23"/>
          <p:cNvSpPr>
            <a:spLocks noChangeShapeType="1"/>
          </p:cNvSpPr>
          <p:nvPr/>
        </p:nvSpPr>
        <p:spPr bwMode="auto">
          <a:xfrm>
            <a:off x="4152109" y="2408750"/>
            <a:ext cx="0" cy="26005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000" b="1">
              <a:latin typeface="微软雅黑" panose="020B0503020204020204" pitchFamily="34" charset="-122"/>
              <a:ea typeface="微软雅黑" panose="020B0503020204020204" pitchFamily="34" charset="-122"/>
            </a:endParaRPr>
          </a:p>
        </p:txBody>
      </p:sp>
      <p:sp>
        <p:nvSpPr>
          <p:cNvPr id="33" name="Line 24"/>
          <p:cNvSpPr>
            <a:spLocks noChangeShapeType="1"/>
          </p:cNvSpPr>
          <p:nvPr/>
        </p:nvSpPr>
        <p:spPr bwMode="auto">
          <a:xfrm>
            <a:off x="3882125" y="2411459"/>
            <a:ext cx="0" cy="26366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000" b="1">
              <a:latin typeface="微软雅黑" panose="020B0503020204020204" pitchFamily="34" charset="-122"/>
              <a:ea typeface="微软雅黑" panose="020B0503020204020204" pitchFamily="34" charset="-122"/>
            </a:endParaRPr>
          </a:p>
        </p:txBody>
      </p:sp>
      <p:sp>
        <p:nvSpPr>
          <p:cNvPr id="34" name="Line 25"/>
          <p:cNvSpPr>
            <a:spLocks noChangeShapeType="1"/>
          </p:cNvSpPr>
          <p:nvPr/>
        </p:nvSpPr>
        <p:spPr bwMode="auto">
          <a:xfrm>
            <a:off x="4016138" y="2411459"/>
            <a:ext cx="0" cy="25914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000" b="1">
              <a:latin typeface="微软雅黑" panose="020B0503020204020204" pitchFamily="34" charset="-122"/>
              <a:ea typeface="微软雅黑" panose="020B0503020204020204" pitchFamily="34" charset="-122"/>
            </a:endParaRPr>
          </a:p>
        </p:txBody>
      </p:sp>
      <p:sp>
        <p:nvSpPr>
          <p:cNvPr id="35" name="Line 26"/>
          <p:cNvSpPr>
            <a:spLocks noChangeShapeType="1"/>
          </p:cNvSpPr>
          <p:nvPr/>
        </p:nvSpPr>
        <p:spPr bwMode="auto">
          <a:xfrm>
            <a:off x="4414269" y="2411459"/>
            <a:ext cx="0" cy="25914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000" b="1">
              <a:latin typeface="微软雅黑" panose="020B0503020204020204" pitchFamily="34" charset="-122"/>
              <a:ea typeface="微软雅黑" panose="020B0503020204020204" pitchFamily="34" charset="-122"/>
            </a:endParaRPr>
          </a:p>
        </p:txBody>
      </p:sp>
      <p:sp>
        <p:nvSpPr>
          <p:cNvPr id="36" name="Line 27"/>
          <p:cNvSpPr>
            <a:spLocks noChangeShapeType="1"/>
          </p:cNvSpPr>
          <p:nvPr/>
        </p:nvSpPr>
        <p:spPr bwMode="auto">
          <a:xfrm>
            <a:off x="4283189" y="2411459"/>
            <a:ext cx="0" cy="25914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000" b="1">
              <a:latin typeface="微软雅黑" panose="020B0503020204020204" pitchFamily="34" charset="-122"/>
              <a:ea typeface="微软雅黑" panose="020B0503020204020204" pitchFamily="34" charset="-122"/>
            </a:endParaRPr>
          </a:p>
        </p:txBody>
      </p:sp>
      <p:sp>
        <p:nvSpPr>
          <p:cNvPr id="37" name="Line 28"/>
          <p:cNvSpPr>
            <a:spLocks noChangeShapeType="1"/>
          </p:cNvSpPr>
          <p:nvPr/>
        </p:nvSpPr>
        <p:spPr bwMode="auto">
          <a:xfrm>
            <a:off x="4548282" y="2411459"/>
            <a:ext cx="0" cy="25914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000" b="1">
              <a:latin typeface="微软雅黑" panose="020B0503020204020204" pitchFamily="34" charset="-122"/>
              <a:ea typeface="微软雅黑" panose="020B0503020204020204" pitchFamily="34" charset="-122"/>
            </a:endParaRPr>
          </a:p>
        </p:txBody>
      </p:sp>
      <p:sp>
        <p:nvSpPr>
          <p:cNvPr id="38" name="Rectangle 29"/>
          <p:cNvSpPr>
            <a:spLocks noChangeArrowheads="1"/>
          </p:cNvSpPr>
          <p:nvPr/>
        </p:nvSpPr>
        <p:spPr bwMode="auto">
          <a:xfrm>
            <a:off x="3263899" y="2419129"/>
            <a:ext cx="554640"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000" b="1" dirty="0">
                <a:latin typeface="微软雅黑" panose="020B0503020204020204" pitchFamily="34" charset="-122"/>
                <a:ea typeface="微软雅黑" panose="020B0503020204020204" pitchFamily="34" charset="-122"/>
              </a:rPr>
              <a:t>保   留</a:t>
            </a:r>
            <a:endParaRPr kumimoji="1" lang="zh-CN" altLang="en-US" sz="1000" b="1" dirty="0">
              <a:latin typeface="微软雅黑" panose="020B0503020204020204" pitchFamily="34" charset="-122"/>
              <a:ea typeface="微软雅黑" panose="020B0503020204020204" pitchFamily="34" charset="-122"/>
            </a:endParaRPr>
          </a:p>
        </p:txBody>
      </p:sp>
      <p:sp>
        <p:nvSpPr>
          <p:cNvPr id="39" name="Rectangle 30"/>
          <p:cNvSpPr>
            <a:spLocks noChangeArrowheads="1"/>
          </p:cNvSpPr>
          <p:nvPr/>
        </p:nvSpPr>
        <p:spPr bwMode="auto">
          <a:xfrm>
            <a:off x="4493095" y="2389423"/>
            <a:ext cx="258085" cy="332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lnSpc>
                <a:spcPct val="75000"/>
              </a:lnSpc>
            </a:pPr>
            <a:r>
              <a:rPr kumimoji="1" lang="en-US" altLang="zh-CN" sz="700" b="1" dirty="0">
                <a:latin typeface="微软雅黑" panose="020B0503020204020204" pitchFamily="34" charset="-122"/>
                <a:ea typeface="微软雅黑" panose="020B0503020204020204" pitchFamily="34" charset="-122"/>
              </a:rPr>
              <a:t>F</a:t>
            </a:r>
            <a:endParaRPr kumimoji="1" lang="en-US" altLang="zh-CN" sz="700" b="1" dirty="0">
              <a:latin typeface="微软雅黑" panose="020B0503020204020204" pitchFamily="34" charset="-122"/>
              <a:ea typeface="微软雅黑" panose="020B0503020204020204" pitchFamily="34" charset="-122"/>
            </a:endParaRPr>
          </a:p>
          <a:p>
            <a:pPr algn="ctr" defTabSz="762000" eaLnBrk="0" hangingPunct="0">
              <a:lnSpc>
                <a:spcPct val="75000"/>
              </a:lnSpc>
            </a:pPr>
            <a:r>
              <a:rPr kumimoji="1" lang="en-US" altLang="zh-CN" sz="700" b="1" dirty="0">
                <a:latin typeface="微软雅黑" panose="020B0503020204020204" pitchFamily="34" charset="-122"/>
                <a:ea typeface="微软雅黑" panose="020B0503020204020204" pitchFamily="34" charset="-122"/>
              </a:rPr>
              <a:t>I</a:t>
            </a:r>
            <a:endParaRPr kumimoji="1" lang="en-US" altLang="zh-CN" sz="700" b="1" dirty="0">
              <a:latin typeface="微软雅黑" panose="020B0503020204020204" pitchFamily="34" charset="-122"/>
              <a:ea typeface="微软雅黑" panose="020B0503020204020204" pitchFamily="34" charset="-122"/>
            </a:endParaRPr>
          </a:p>
          <a:p>
            <a:pPr algn="ctr" defTabSz="762000" eaLnBrk="0" hangingPunct="0">
              <a:lnSpc>
                <a:spcPct val="75000"/>
              </a:lnSpc>
            </a:pPr>
            <a:r>
              <a:rPr kumimoji="1" lang="en-US" altLang="zh-CN" sz="700" b="1" dirty="0">
                <a:latin typeface="微软雅黑" panose="020B0503020204020204" pitchFamily="34" charset="-122"/>
                <a:ea typeface="微软雅黑" panose="020B0503020204020204" pitchFamily="34" charset="-122"/>
              </a:rPr>
              <a:t>N</a:t>
            </a:r>
            <a:endParaRPr kumimoji="1" lang="en-US" altLang="zh-CN" sz="700" b="1" dirty="0">
              <a:latin typeface="微软雅黑" panose="020B0503020204020204" pitchFamily="34" charset="-122"/>
              <a:ea typeface="微软雅黑" panose="020B0503020204020204" pitchFamily="34" charset="-122"/>
            </a:endParaRPr>
          </a:p>
        </p:txBody>
      </p:sp>
      <p:sp>
        <p:nvSpPr>
          <p:cNvPr id="40" name="Line 31"/>
          <p:cNvSpPr>
            <a:spLocks noChangeShapeType="1"/>
          </p:cNvSpPr>
          <p:nvPr/>
        </p:nvSpPr>
        <p:spPr bwMode="auto">
          <a:xfrm>
            <a:off x="2584047" y="1224367"/>
            <a:ext cx="4186720" cy="0"/>
          </a:xfrm>
          <a:prstGeom prst="line">
            <a:avLst/>
          </a:prstGeom>
          <a:noFill/>
          <a:ln w="1270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000" b="1">
              <a:latin typeface="微软雅黑" panose="020B0503020204020204" pitchFamily="34" charset="-122"/>
              <a:ea typeface="微软雅黑" panose="020B0503020204020204" pitchFamily="34" charset="-122"/>
            </a:endParaRPr>
          </a:p>
        </p:txBody>
      </p:sp>
      <p:sp>
        <p:nvSpPr>
          <p:cNvPr id="41" name="Rectangle 32"/>
          <p:cNvSpPr>
            <a:spLocks noChangeArrowheads="1"/>
          </p:cNvSpPr>
          <p:nvPr/>
        </p:nvSpPr>
        <p:spPr bwMode="auto">
          <a:xfrm>
            <a:off x="4652165" y="1150071"/>
            <a:ext cx="449639" cy="21672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r>
              <a:rPr kumimoji="1" lang="en-US" altLang="zh-CN" sz="800" b="1" dirty="0">
                <a:solidFill>
                  <a:srgbClr val="0000FF"/>
                </a:solidFill>
                <a:latin typeface="微软雅黑" panose="020B0503020204020204" pitchFamily="34" charset="-122"/>
                <a:ea typeface="微软雅黑" panose="020B0503020204020204" pitchFamily="34" charset="-122"/>
              </a:rPr>
              <a:t>32 </a:t>
            </a:r>
            <a:r>
              <a:rPr kumimoji="1" lang="zh-CN" altLang="en-US" sz="800" b="1" dirty="0">
                <a:solidFill>
                  <a:srgbClr val="0000FF"/>
                </a:solidFill>
                <a:latin typeface="微软雅黑" panose="020B0503020204020204" pitchFamily="34" charset="-122"/>
                <a:ea typeface="微软雅黑" panose="020B0503020204020204" pitchFamily="34" charset="-122"/>
              </a:rPr>
              <a:t>位</a:t>
            </a:r>
            <a:endParaRPr kumimoji="1" lang="zh-CN" altLang="en-US" sz="800" b="1" dirty="0">
              <a:solidFill>
                <a:srgbClr val="0000FF"/>
              </a:solidFill>
              <a:latin typeface="微软雅黑" panose="020B0503020204020204" pitchFamily="34" charset="-122"/>
              <a:ea typeface="微软雅黑" panose="020B0503020204020204" pitchFamily="34" charset="-122"/>
            </a:endParaRPr>
          </a:p>
        </p:txBody>
      </p:sp>
      <p:sp>
        <p:nvSpPr>
          <p:cNvPr id="80" name="Rectangle 76"/>
          <p:cNvSpPr>
            <a:spLocks noChangeArrowheads="1"/>
          </p:cNvSpPr>
          <p:nvPr/>
        </p:nvSpPr>
        <p:spPr bwMode="auto">
          <a:xfrm>
            <a:off x="4371826" y="2396740"/>
            <a:ext cx="258085" cy="33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700" b="1">
                <a:latin typeface="微软雅黑" panose="020B0503020204020204" pitchFamily="34" charset="-122"/>
                <a:ea typeface="微软雅黑" panose="020B0503020204020204" pitchFamily="34" charset="-122"/>
              </a:rPr>
              <a:t>S</a:t>
            </a:r>
            <a:endParaRPr kumimoji="1" lang="en-US" altLang="zh-CN" sz="700" b="1">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700" b="1">
                <a:latin typeface="微软雅黑" panose="020B0503020204020204" pitchFamily="34" charset="-122"/>
                <a:ea typeface="微软雅黑" panose="020B0503020204020204" pitchFamily="34" charset="-122"/>
              </a:rPr>
              <a:t>Y</a:t>
            </a:r>
            <a:endParaRPr kumimoji="1" lang="en-US" altLang="zh-CN" sz="700" b="1">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700" b="1">
                <a:latin typeface="微软雅黑" panose="020B0503020204020204" pitchFamily="34" charset="-122"/>
                <a:ea typeface="微软雅黑" panose="020B0503020204020204" pitchFamily="34" charset="-122"/>
              </a:rPr>
              <a:t>N</a:t>
            </a:r>
            <a:endParaRPr kumimoji="1" lang="en-US" altLang="zh-CN" sz="700" b="1">
              <a:latin typeface="微软雅黑" panose="020B0503020204020204" pitchFamily="34" charset="-122"/>
              <a:ea typeface="微软雅黑" panose="020B0503020204020204" pitchFamily="34" charset="-122"/>
            </a:endParaRPr>
          </a:p>
        </p:txBody>
      </p:sp>
      <p:sp>
        <p:nvSpPr>
          <p:cNvPr id="81" name="Rectangle 77"/>
          <p:cNvSpPr>
            <a:spLocks noChangeArrowheads="1"/>
          </p:cNvSpPr>
          <p:nvPr/>
        </p:nvSpPr>
        <p:spPr bwMode="auto">
          <a:xfrm>
            <a:off x="4241725" y="2396740"/>
            <a:ext cx="245261" cy="33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700" b="1">
                <a:latin typeface="微软雅黑" panose="020B0503020204020204" pitchFamily="34" charset="-122"/>
                <a:ea typeface="微软雅黑" panose="020B0503020204020204" pitchFamily="34" charset="-122"/>
              </a:rPr>
              <a:t>R</a:t>
            </a:r>
            <a:endParaRPr kumimoji="1" lang="en-US" altLang="zh-CN" sz="700" b="1">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700" b="1">
                <a:latin typeface="微软雅黑" panose="020B0503020204020204" pitchFamily="34" charset="-122"/>
                <a:ea typeface="微软雅黑" panose="020B0503020204020204" pitchFamily="34" charset="-122"/>
              </a:rPr>
              <a:t>S</a:t>
            </a:r>
            <a:endParaRPr kumimoji="1" lang="en-US" altLang="zh-CN" sz="700" b="1">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700" b="1">
                <a:latin typeface="微软雅黑" panose="020B0503020204020204" pitchFamily="34" charset="-122"/>
                <a:ea typeface="微软雅黑" panose="020B0503020204020204" pitchFamily="34" charset="-122"/>
              </a:rPr>
              <a:t>T</a:t>
            </a:r>
            <a:endParaRPr kumimoji="1" lang="en-US" altLang="zh-CN" sz="700" b="1">
              <a:latin typeface="微软雅黑" panose="020B0503020204020204" pitchFamily="34" charset="-122"/>
              <a:ea typeface="微软雅黑" panose="020B0503020204020204" pitchFamily="34" charset="-122"/>
            </a:endParaRPr>
          </a:p>
        </p:txBody>
      </p:sp>
      <p:sp>
        <p:nvSpPr>
          <p:cNvPr id="82" name="Rectangle 78"/>
          <p:cNvSpPr>
            <a:spLocks noChangeArrowheads="1"/>
          </p:cNvSpPr>
          <p:nvPr/>
        </p:nvSpPr>
        <p:spPr bwMode="auto">
          <a:xfrm>
            <a:off x="4101841" y="2396740"/>
            <a:ext cx="256481" cy="33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700" b="1" dirty="0">
                <a:latin typeface="微软雅黑" panose="020B0503020204020204" pitchFamily="34" charset="-122"/>
                <a:ea typeface="微软雅黑" panose="020B0503020204020204" pitchFamily="34" charset="-122"/>
              </a:rPr>
              <a:t>P</a:t>
            </a:r>
            <a:endParaRPr kumimoji="1" lang="en-US" altLang="zh-CN" sz="7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700" b="1" dirty="0">
                <a:latin typeface="微软雅黑" panose="020B0503020204020204" pitchFamily="34" charset="-122"/>
                <a:ea typeface="微软雅黑" panose="020B0503020204020204" pitchFamily="34" charset="-122"/>
              </a:rPr>
              <a:t>S</a:t>
            </a:r>
            <a:endParaRPr kumimoji="1" lang="en-US" altLang="zh-CN" sz="7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700" b="1" dirty="0">
                <a:latin typeface="微软雅黑" panose="020B0503020204020204" pitchFamily="34" charset="-122"/>
                <a:ea typeface="微软雅黑" panose="020B0503020204020204" pitchFamily="34" charset="-122"/>
              </a:rPr>
              <a:t>H</a:t>
            </a:r>
            <a:endParaRPr kumimoji="1" lang="en-US" altLang="zh-CN" sz="700" b="1" dirty="0">
              <a:latin typeface="微软雅黑" panose="020B0503020204020204" pitchFamily="34" charset="-122"/>
              <a:ea typeface="微软雅黑" panose="020B0503020204020204" pitchFamily="34" charset="-122"/>
            </a:endParaRPr>
          </a:p>
        </p:txBody>
      </p:sp>
      <p:sp>
        <p:nvSpPr>
          <p:cNvPr id="83" name="Rectangle 79"/>
          <p:cNvSpPr>
            <a:spLocks noChangeArrowheads="1"/>
          </p:cNvSpPr>
          <p:nvPr/>
        </p:nvSpPr>
        <p:spPr bwMode="auto">
          <a:xfrm>
            <a:off x="3963447" y="2396740"/>
            <a:ext cx="250069" cy="33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700" b="1" dirty="0">
                <a:latin typeface="微软雅黑" panose="020B0503020204020204" pitchFamily="34" charset="-122"/>
                <a:ea typeface="微软雅黑" panose="020B0503020204020204" pitchFamily="34" charset="-122"/>
              </a:rPr>
              <a:t>A</a:t>
            </a:r>
            <a:endParaRPr kumimoji="1" lang="en-US" altLang="zh-CN" sz="7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700" b="1" dirty="0">
                <a:latin typeface="微软雅黑" panose="020B0503020204020204" pitchFamily="34" charset="-122"/>
                <a:ea typeface="微软雅黑" panose="020B0503020204020204" pitchFamily="34" charset="-122"/>
              </a:rPr>
              <a:t>C</a:t>
            </a:r>
            <a:endParaRPr kumimoji="1" lang="en-US" altLang="zh-CN" sz="7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700" b="1" dirty="0">
                <a:latin typeface="微软雅黑" panose="020B0503020204020204" pitchFamily="34" charset="-122"/>
                <a:ea typeface="微软雅黑" panose="020B0503020204020204" pitchFamily="34" charset="-122"/>
              </a:rPr>
              <a:t>K</a:t>
            </a:r>
            <a:endParaRPr kumimoji="1" lang="en-US" altLang="zh-CN" sz="700" b="1" dirty="0">
              <a:latin typeface="微软雅黑" panose="020B0503020204020204" pitchFamily="34" charset="-122"/>
              <a:ea typeface="微软雅黑" panose="020B0503020204020204" pitchFamily="34" charset="-122"/>
            </a:endParaRPr>
          </a:p>
        </p:txBody>
      </p:sp>
      <p:sp>
        <p:nvSpPr>
          <p:cNvPr id="84" name="Rectangle 80"/>
          <p:cNvSpPr>
            <a:spLocks noChangeArrowheads="1"/>
          </p:cNvSpPr>
          <p:nvPr/>
        </p:nvSpPr>
        <p:spPr bwMode="auto">
          <a:xfrm>
            <a:off x="3827942" y="2396740"/>
            <a:ext cx="251673" cy="33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700" b="1" dirty="0">
                <a:latin typeface="微软雅黑" panose="020B0503020204020204" pitchFamily="34" charset="-122"/>
                <a:ea typeface="微软雅黑" panose="020B0503020204020204" pitchFamily="34" charset="-122"/>
              </a:rPr>
              <a:t>U</a:t>
            </a:r>
            <a:endParaRPr kumimoji="1" lang="en-US" altLang="zh-CN" sz="7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700" b="1" dirty="0">
                <a:latin typeface="微软雅黑" panose="020B0503020204020204" pitchFamily="34" charset="-122"/>
                <a:ea typeface="微软雅黑" panose="020B0503020204020204" pitchFamily="34" charset="-122"/>
              </a:rPr>
              <a:t>R</a:t>
            </a:r>
            <a:endParaRPr kumimoji="1" lang="en-US" altLang="zh-CN" sz="7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700" b="1" dirty="0">
                <a:latin typeface="微软雅黑" panose="020B0503020204020204" pitchFamily="34" charset="-122"/>
                <a:ea typeface="微软雅黑" panose="020B0503020204020204" pitchFamily="34" charset="-122"/>
              </a:rPr>
              <a:t>G</a:t>
            </a:r>
            <a:endParaRPr kumimoji="1" lang="en-US" altLang="zh-CN" sz="700" b="1" dirty="0">
              <a:latin typeface="微软雅黑" panose="020B0503020204020204" pitchFamily="34" charset="-122"/>
              <a:ea typeface="微软雅黑" panose="020B0503020204020204" pitchFamily="34" charset="-122"/>
            </a:endParaRPr>
          </a:p>
        </p:txBody>
      </p:sp>
      <p:sp>
        <p:nvSpPr>
          <p:cNvPr id="86" name="Line 82"/>
          <p:cNvSpPr>
            <a:spLocks noChangeShapeType="1"/>
          </p:cNvSpPr>
          <p:nvPr/>
        </p:nvSpPr>
        <p:spPr bwMode="auto">
          <a:xfrm flipH="1">
            <a:off x="5717240" y="2942400"/>
            <a:ext cx="1957" cy="24470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000" b="1">
              <a:latin typeface="微软雅黑" panose="020B0503020204020204" pitchFamily="34" charset="-122"/>
              <a:ea typeface="微软雅黑" panose="020B0503020204020204" pitchFamily="34" charset="-122"/>
            </a:endParaRPr>
          </a:p>
        </p:txBody>
      </p:sp>
      <p:sp>
        <p:nvSpPr>
          <p:cNvPr id="87" name="Rectangle 105"/>
          <p:cNvSpPr>
            <a:spLocks noChangeArrowheads="1"/>
          </p:cNvSpPr>
          <p:nvPr/>
        </p:nvSpPr>
        <p:spPr bwMode="auto">
          <a:xfrm>
            <a:off x="4245038" y="3513733"/>
            <a:ext cx="2652894" cy="280821"/>
          </a:xfrm>
          <a:prstGeom prst="rect">
            <a:avLst/>
          </a:prstGeom>
          <a:solidFill>
            <a:srgbClr val="99FFCC"/>
          </a:solidFill>
          <a:ln>
            <a:noFill/>
          </a:ln>
          <a:effectLst/>
        </p:spPr>
        <p:txBody>
          <a:bodyPr wrap="none" lIns="91436" tIns="45718" rIns="91436" bIns="45718" anchor="ctr"/>
          <a:lstStyle/>
          <a:p>
            <a:endParaRPr lang="zh-CN" altLang="en-US" sz="1000" b="1">
              <a:latin typeface="微软雅黑" panose="020B0503020204020204" pitchFamily="34" charset="-122"/>
              <a:ea typeface="微软雅黑" panose="020B0503020204020204" pitchFamily="34" charset="-122"/>
            </a:endParaRPr>
          </a:p>
        </p:txBody>
      </p:sp>
      <p:sp>
        <p:nvSpPr>
          <p:cNvPr id="88" name="Rectangle 83"/>
          <p:cNvSpPr>
            <a:spLocks noChangeArrowheads="1"/>
          </p:cNvSpPr>
          <p:nvPr/>
        </p:nvSpPr>
        <p:spPr bwMode="auto">
          <a:xfrm>
            <a:off x="5997006" y="2931109"/>
            <a:ext cx="71016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4" tIns="44448" rIns="90484" bIns="44448">
            <a:spAutoFit/>
          </a:bodyPr>
          <a:lstStyle/>
          <a:p>
            <a:pPr defTabSz="762000" eaLnBrk="0" hangingPunct="0"/>
            <a:r>
              <a:rPr kumimoji="1" lang="zh-CN" altLang="en-US" sz="1000" b="1" dirty="0">
                <a:latin typeface="微软雅黑" panose="020B0503020204020204" pitchFamily="34" charset="-122"/>
                <a:ea typeface="微软雅黑" panose="020B0503020204020204" pitchFamily="34" charset="-122"/>
              </a:rPr>
              <a:t>填    充</a:t>
            </a:r>
            <a:endParaRPr kumimoji="1" lang="zh-CN" altLang="en-US" sz="1000" b="1" dirty="0">
              <a:latin typeface="微软雅黑" panose="020B0503020204020204" pitchFamily="34" charset="-122"/>
              <a:ea typeface="微软雅黑" panose="020B0503020204020204" pitchFamily="34" charset="-122"/>
            </a:endParaRPr>
          </a:p>
        </p:txBody>
      </p:sp>
      <p:sp>
        <p:nvSpPr>
          <p:cNvPr id="89" name="Rectangle 84"/>
          <p:cNvSpPr>
            <a:spLocks noChangeArrowheads="1"/>
          </p:cNvSpPr>
          <p:nvPr/>
        </p:nvSpPr>
        <p:spPr bwMode="auto">
          <a:xfrm>
            <a:off x="5099012" y="3523393"/>
            <a:ext cx="985848" cy="24365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en-US" altLang="zh-CN" sz="1000" b="1" dirty="0">
                <a:latin typeface="微软雅黑" panose="020B0503020204020204" pitchFamily="34" charset="-122"/>
                <a:ea typeface="微软雅黑" panose="020B0503020204020204" pitchFamily="34" charset="-122"/>
              </a:rPr>
              <a:t>TCP </a:t>
            </a:r>
            <a:r>
              <a:rPr kumimoji="1" lang="zh-CN" altLang="en-US" sz="1000" b="1" dirty="0">
                <a:latin typeface="微软雅黑" panose="020B0503020204020204" pitchFamily="34" charset="-122"/>
                <a:ea typeface="微软雅黑" panose="020B0503020204020204" pitchFamily="34" charset="-122"/>
              </a:rPr>
              <a:t>数据部分</a:t>
            </a:r>
            <a:endParaRPr kumimoji="1" lang="zh-CN" altLang="en-US" sz="1000" b="1" dirty="0">
              <a:latin typeface="微软雅黑" panose="020B0503020204020204" pitchFamily="34" charset="-122"/>
              <a:ea typeface="微软雅黑" panose="020B0503020204020204" pitchFamily="34" charset="-122"/>
            </a:endParaRPr>
          </a:p>
        </p:txBody>
      </p:sp>
      <p:sp>
        <p:nvSpPr>
          <p:cNvPr id="90" name="Rectangle 85"/>
          <p:cNvSpPr>
            <a:spLocks noChangeArrowheads="1"/>
          </p:cNvSpPr>
          <p:nvPr/>
        </p:nvSpPr>
        <p:spPr bwMode="auto">
          <a:xfrm>
            <a:off x="3365632" y="3499285"/>
            <a:ext cx="866690" cy="288044"/>
          </a:xfrm>
          <a:prstGeom prst="rect">
            <a:avLst/>
          </a:prstGeom>
          <a:solidFill>
            <a:srgbClr val="3366FF"/>
          </a:solidFill>
          <a:ln>
            <a:noFill/>
          </a:ln>
          <a:effectLst/>
        </p:spPr>
        <p:txBody>
          <a:bodyPr wrap="none" lIns="91436" tIns="45718" rIns="91436" bIns="45718" anchor="ctr"/>
          <a:lstStyle/>
          <a:p>
            <a:endParaRPr lang="zh-CN" altLang="en-US" sz="1000" b="1">
              <a:latin typeface="微软雅黑" panose="020B0503020204020204" pitchFamily="34" charset="-122"/>
              <a:ea typeface="微软雅黑" panose="020B0503020204020204" pitchFamily="34" charset="-122"/>
            </a:endParaRPr>
          </a:p>
        </p:txBody>
      </p:sp>
      <p:sp>
        <p:nvSpPr>
          <p:cNvPr id="91" name="Rectangle 86"/>
          <p:cNvSpPr>
            <a:spLocks noChangeArrowheads="1"/>
          </p:cNvSpPr>
          <p:nvPr/>
        </p:nvSpPr>
        <p:spPr bwMode="auto">
          <a:xfrm>
            <a:off x="3365632" y="3499285"/>
            <a:ext cx="3547952" cy="288044"/>
          </a:xfrm>
          <a:prstGeom prst="rect">
            <a:avLst/>
          </a:prstGeom>
          <a:noFill/>
          <a:ln w="19050">
            <a:solidFill>
              <a:srgbClr val="333399"/>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000" b="1">
              <a:latin typeface="微软雅黑" panose="020B0503020204020204" pitchFamily="34" charset="-122"/>
              <a:ea typeface="微软雅黑" panose="020B0503020204020204" pitchFamily="34" charset="-122"/>
            </a:endParaRPr>
          </a:p>
        </p:txBody>
      </p:sp>
      <p:sp>
        <p:nvSpPr>
          <p:cNvPr id="92" name="Line 87"/>
          <p:cNvSpPr>
            <a:spLocks noChangeShapeType="1"/>
          </p:cNvSpPr>
          <p:nvPr/>
        </p:nvSpPr>
        <p:spPr bwMode="auto">
          <a:xfrm flipH="1">
            <a:off x="4232322" y="3505608"/>
            <a:ext cx="0" cy="28172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000" b="1">
              <a:latin typeface="微软雅黑" panose="020B0503020204020204" pitchFamily="34" charset="-122"/>
              <a:ea typeface="微软雅黑" panose="020B0503020204020204" pitchFamily="34" charset="-122"/>
            </a:endParaRPr>
          </a:p>
        </p:txBody>
      </p:sp>
      <p:sp>
        <p:nvSpPr>
          <p:cNvPr id="93" name="Rectangle 88"/>
          <p:cNvSpPr>
            <a:spLocks noChangeArrowheads="1"/>
          </p:cNvSpPr>
          <p:nvPr/>
        </p:nvSpPr>
        <p:spPr bwMode="auto">
          <a:xfrm>
            <a:off x="3485951" y="3572427"/>
            <a:ext cx="444105" cy="15350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000" b="1">
              <a:latin typeface="微软雅黑" panose="020B0503020204020204" pitchFamily="34" charset="-122"/>
              <a:ea typeface="微软雅黑" panose="020B0503020204020204" pitchFamily="34" charset="-122"/>
            </a:endParaRPr>
          </a:p>
        </p:txBody>
      </p:sp>
      <p:sp>
        <p:nvSpPr>
          <p:cNvPr id="94" name="Rectangle 89"/>
          <p:cNvSpPr>
            <a:spLocks noChangeArrowheads="1"/>
          </p:cNvSpPr>
          <p:nvPr/>
        </p:nvSpPr>
        <p:spPr bwMode="auto">
          <a:xfrm>
            <a:off x="3461584" y="3523393"/>
            <a:ext cx="729368" cy="24365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en-US" altLang="zh-CN" sz="1000" b="1" dirty="0">
                <a:solidFill>
                  <a:schemeClr val="bg1"/>
                </a:solidFill>
                <a:latin typeface="微软雅黑" panose="020B0503020204020204" pitchFamily="34" charset="-122"/>
                <a:ea typeface="微软雅黑" panose="020B0503020204020204" pitchFamily="34" charset="-122"/>
              </a:rPr>
              <a:t>TCP </a:t>
            </a:r>
            <a:r>
              <a:rPr kumimoji="1" lang="zh-CN" altLang="en-US" sz="1000" b="1" dirty="0">
                <a:solidFill>
                  <a:schemeClr val="bg1"/>
                </a:solidFill>
                <a:latin typeface="微软雅黑" panose="020B0503020204020204" pitchFamily="34" charset="-122"/>
                <a:ea typeface="微软雅黑" panose="020B0503020204020204" pitchFamily="34" charset="-122"/>
              </a:rPr>
              <a:t>首部</a:t>
            </a:r>
            <a:endParaRPr kumimoji="1"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95" name="Rectangle 93"/>
          <p:cNvSpPr>
            <a:spLocks noChangeArrowheads="1"/>
          </p:cNvSpPr>
          <p:nvPr/>
        </p:nvSpPr>
        <p:spPr bwMode="auto">
          <a:xfrm>
            <a:off x="6931507" y="3508714"/>
            <a:ext cx="1004618"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4" tIns="44448" rIns="90484" bIns="44448">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TCP </a:t>
            </a:r>
            <a:r>
              <a:rPr kumimoji="1" lang="zh-CN" altLang="en-US" sz="1200" b="1" dirty="0">
                <a:latin typeface="微软雅黑" panose="020B0503020204020204" pitchFamily="34" charset="-122"/>
                <a:ea typeface="微软雅黑" panose="020B0503020204020204" pitchFamily="34" charset="-122"/>
              </a:rPr>
              <a:t>报文段</a:t>
            </a:r>
            <a:endParaRPr kumimoji="1" lang="zh-CN" altLang="en-US" sz="1200" b="1" dirty="0">
              <a:latin typeface="微软雅黑" panose="020B0503020204020204" pitchFamily="34" charset="-122"/>
              <a:ea typeface="微软雅黑" panose="020B0503020204020204" pitchFamily="34" charset="-122"/>
            </a:endParaRPr>
          </a:p>
        </p:txBody>
      </p:sp>
      <p:sp>
        <p:nvSpPr>
          <p:cNvPr id="96" name="Rectangle 94"/>
          <p:cNvSpPr>
            <a:spLocks noChangeArrowheads="1"/>
          </p:cNvSpPr>
          <p:nvPr/>
        </p:nvSpPr>
        <p:spPr bwMode="auto">
          <a:xfrm>
            <a:off x="3357806" y="3982257"/>
            <a:ext cx="3555777" cy="287141"/>
          </a:xfrm>
          <a:prstGeom prst="rect">
            <a:avLst/>
          </a:prstGeom>
          <a:solidFill>
            <a:srgbClr val="00FFFF"/>
          </a:solidFill>
          <a:ln w="19050">
            <a:solidFill>
              <a:srgbClr val="333399"/>
            </a:solidFill>
            <a:miter lim="800000"/>
          </a:ln>
          <a:effectLst/>
        </p:spPr>
        <p:txBody>
          <a:bodyPr wrap="none" lIns="91436" tIns="45718" rIns="91436" bIns="45718" anchor="ctr"/>
          <a:lstStyle/>
          <a:p>
            <a:endParaRPr lang="zh-CN" altLang="en-US" sz="1000" b="1">
              <a:latin typeface="微软雅黑" panose="020B0503020204020204" pitchFamily="34" charset="-122"/>
              <a:ea typeface="微软雅黑" panose="020B0503020204020204" pitchFamily="34" charset="-122"/>
            </a:endParaRPr>
          </a:p>
        </p:txBody>
      </p:sp>
      <p:sp>
        <p:nvSpPr>
          <p:cNvPr id="97" name="Rectangle 96"/>
          <p:cNvSpPr>
            <a:spLocks noChangeArrowheads="1"/>
          </p:cNvSpPr>
          <p:nvPr/>
        </p:nvSpPr>
        <p:spPr bwMode="auto">
          <a:xfrm>
            <a:off x="4385205" y="4010404"/>
            <a:ext cx="1413850" cy="24365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en-US" altLang="zh-CN" sz="1000" b="1" dirty="0">
                <a:latin typeface="微软雅黑" panose="020B0503020204020204" pitchFamily="34" charset="-122"/>
                <a:ea typeface="微软雅黑" panose="020B0503020204020204" pitchFamily="34" charset="-122"/>
              </a:rPr>
              <a:t>IP </a:t>
            </a:r>
            <a:r>
              <a:rPr kumimoji="1" lang="zh-CN" altLang="en-US" sz="1000" b="1" dirty="0">
                <a:latin typeface="微软雅黑" panose="020B0503020204020204" pitchFamily="34" charset="-122"/>
                <a:ea typeface="微软雅黑" panose="020B0503020204020204" pitchFamily="34" charset="-122"/>
              </a:rPr>
              <a:t>数据报的</a:t>
            </a:r>
            <a:r>
              <a:rPr kumimoji="1" lang="en-US" altLang="zh-CN" sz="1000" b="1" dirty="0">
                <a:latin typeface="微软雅黑" panose="020B0503020204020204" pitchFamily="34" charset="-122"/>
                <a:ea typeface="微软雅黑" panose="020B0503020204020204" pitchFamily="34" charset="-122"/>
              </a:rPr>
              <a:t> </a:t>
            </a:r>
            <a:r>
              <a:rPr kumimoji="1" lang="zh-CN" altLang="en-US" sz="1000" b="1" dirty="0">
                <a:latin typeface="微软雅黑" panose="020B0503020204020204" pitchFamily="34" charset="-122"/>
                <a:ea typeface="微软雅黑" panose="020B0503020204020204" pitchFamily="34" charset="-122"/>
              </a:rPr>
              <a:t>数据部分</a:t>
            </a:r>
            <a:endParaRPr kumimoji="1" lang="zh-CN" altLang="en-US" sz="1000" b="1" dirty="0">
              <a:latin typeface="微软雅黑" panose="020B0503020204020204" pitchFamily="34" charset="-122"/>
              <a:ea typeface="微软雅黑" panose="020B0503020204020204" pitchFamily="34" charset="-122"/>
            </a:endParaRPr>
          </a:p>
        </p:txBody>
      </p:sp>
      <p:sp>
        <p:nvSpPr>
          <p:cNvPr id="98" name="Rectangle 97"/>
          <p:cNvSpPr>
            <a:spLocks noChangeArrowheads="1"/>
          </p:cNvSpPr>
          <p:nvPr/>
        </p:nvSpPr>
        <p:spPr bwMode="auto">
          <a:xfrm>
            <a:off x="2677186" y="4001035"/>
            <a:ext cx="605936" cy="24365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en-US" altLang="zh-CN" sz="1000" b="1" dirty="0">
                <a:latin typeface="微软雅黑" panose="020B0503020204020204" pitchFamily="34" charset="-122"/>
                <a:ea typeface="微软雅黑" panose="020B0503020204020204" pitchFamily="34" charset="-122"/>
              </a:rPr>
              <a:t>IP </a:t>
            </a:r>
            <a:r>
              <a:rPr kumimoji="1" lang="zh-CN" altLang="en-US" sz="1000" b="1" dirty="0">
                <a:latin typeface="微软雅黑" panose="020B0503020204020204" pitchFamily="34" charset="-122"/>
                <a:ea typeface="微软雅黑" panose="020B0503020204020204" pitchFamily="34" charset="-122"/>
              </a:rPr>
              <a:t>首部</a:t>
            </a:r>
            <a:endParaRPr kumimoji="1" lang="zh-CN" altLang="en-US" sz="1000" b="1" dirty="0">
              <a:latin typeface="微软雅黑" panose="020B0503020204020204" pitchFamily="34" charset="-122"/>
              <a:ea typeface="微软雅黑" panose="020B0503020204020204" pitchFamily="34" charset="-122"/>
            </a:endParaRPr>
          </a:p>
        </p:txBody>
      </p:sp>
      <p:sp>
        <p:nvSpPr>
          <p:cNvPr id="99" name="Line 100"/>
          <p:cNvSpPr>
            <a:spLocks noChangeShapeType="1"/>
          </p:cNvSpPr>
          <p:nvPr/>
        </p:nvSpPr>
        <p:spPr bwMode="auto">
          <a:xfrm>
            <a:off x="6831416" y="1603310"/>
            <a:ext cx="45388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000" b="1">
              <a:latin typeface="微软雅黑" panose="020B0503020204020204" pitchFamily="34" charset="-122"/>
              <a:ea typeface="微软雅黑" panose="020B0503020204020204" pitchFamily="34" charset="-122"/>
            </a:endParaRPr>
          </a:p>
        </p:txBody>
      </p:sp>
      <p:sp>
        <p:nvSpPr>
          <p:cNvPr id="100" name="Line 101"/>
          <p:cNvSpPr>
            <a:spLocks noChangeShapeType="1"/>
          </p:cNvSpPr>
          <p:nvPr/>
        </p:nvSpPr>
        <p:spPr bwMode="auto">
          <a:xfrm>
            <a:off x="6831416" y="2932466"/>
            <a:ext cx="45388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000" b="1">
              <a:latin typeface="微软雅黑" panose="020B0503020204020204" pitchFamily="34" charset="-122"/>
              <a:ea typeface="微软雅黑" panose="020B0503020204020204" pitchFamily="34" charset="-122"/>
            </a:endParaRPr>
          </a:p>
        </p:txBody>
      </p:sp>
      <p:sp>
        <p:nvSpPr>
          <p:cNvPr id="101" name="Line 102"/>
          <p:cNvSpPr>
            <a:spLocks noChangeShapeType="1"/>
          </p:cNvSpPr>
          <p:nvPr/>
        </p:nvSpPr>
        <p:spPr bwMode="auto">
          <a:xfrm>
            <a:off x="2252436" y="1617757"/>
            <a:ext cx="28954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000" b="1">
              <a:latin typeface="微软雅黑" panose="020B0503020204020204" pitchFamily="34" charset="-122"/>
              <a:ea typeface="微软雅黑" panose="020B0503020204020204" pitchFamily="34" charset="-122"/>
            </a:endParaRPr>
          </a:p>
        </p:txBody>
      </p:sp>
      <p:sp>
        <p:nvSpPr>
          <p:cNvPr id="102" name="Line 103"/>
          <p:cNvSpPr>
            <a:spLocks noChangeShapeType="1"/>
          </p:cNvSpPr>
          <p:nvPr/>
        </p:nvSpPr>
        <p:spPr bwMode="auto">
          <a:xfrm>
            <a:off x="2260259" y="3177168"/>
            <a:ext cx="28954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000" b="1">
              <a:latin typeface="微软雅黑" panose="020B0503020204020204" pitchFamily="34" charset="-122"/>
              <a:ea typeface="微软雅黑" panose="020B0503020204020204" pitchFamily="34" charset="-122"/>
            </a:endParaRPr>
          </a:p>
        </p:txBody>
      </p:sp>
      <p:sp>
        <p:nvSpPr>
          <p:cNvPr id="103" name="Rectangle 104"/>
          <p:cNvSpPr>
            <a:spLocks noChangeArrowheads="1"/>
          </p:cNvSpPr>
          <p:nvPr/>
        </p:nvSpPr>
        <p:spPr bwMode="auto">
          <a:xfrm>
            <a:off x="1981473" y="3826948"/>
            <a:ext cx="695704" cy="24365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000" b="1" dirty="0">
                <a:latin typeface="微软雅黑" panose="020B0503020204020204" pitchFamily="34" charset="-122"/>
                <a:ea typeface="微软雅黑" panose="020B0503020204020204" pitchFamily="34" charset="-122"/>
              </a:rPr>
              <a:t>发送在前</a:t>
            </a:r>
            <a:endParaRPr kumimoji="1" lang="zh-CN" altLang="en-US" sz="1000" b="1" dirty="0">
              <a:latin typeface="微软雅黑" panose="020B0503020204020204" pitchFamily="34" charset="-122"/>
              <a:ea typeface="微软雅黑" panose="020B0503020204020204" pitchFamily="34" charset="-122"/>
            </a:endParaRPr>
          </a:p>
        </p:txBody>
      </p:sp>
      <p:sp>
        <p:nvSpPr>
          <p:cNvPr id="104" name="矩形 103"/>
          <p:cNvSpPr/>
          <p:nvPr/>
        </p:nvSpPr>
        <p:spPr bwMode="auto">
          <a:xfrm>
            <a:off x="3365634" y="3806684"/>
            <a:ext cx="3532300" cy="169699"/>
          </a:xfrm>
          <a:prstGeom prst="rect">
            <a:avLst/>
          </a:prstGeom>
          <a:gradFill flip="none" rotWithShape="1">
            <a:gsLst>
              <a:gs pos="0">
                <a:srgbClr val="00FFFF"/>
              </a:gs>
              <a:gs pos="100000">
                <a:srgbClr val="00B0F0"/>
              </a:gs>
            </a:gsLst>
            <a:lin ang="5400000" scaled="1"/>
            <a:tileRect/>
          </a:gradFill>
          <a:ln w="9525" cap="flat" cmpd="sng" algn="ctr">
            <a:noFill/>
            <a:prstDash val="solid"/>
            <a:round/>
            <a:headEnd type="none" w="med" len="med"/>
            <a:tailEnd type="none" w="med" len="med"/>
          </a:ln>
          <a:effectLst/>
        </p:spPr>
        <p:txBody>
          <a:bodyPr vert="horz" wrap="square" lIns="91436" tIns="45718" rIns="91436" bIns="45718" numCol="1" rtlCol="0" anchor="t" anchorCtr="0" compatLnSpc="1"/>
          <a:lstStyle/>
          <a:p>
            <a:pPr eaLnBrk="0" fontAlgn="base" hangingPunct="0">
              <a:spcBef>
                <a:spcPct val="0"/>
              </a:spcBef>
              <a:spcAft>
                <a:spcPct val="0"/>
              </a:spcAft>
            </a:pPr>
            <a:endParaRPr lang="zh-CN" altLang="en-US" sz="1000">
              <a:latin typeface="微软雅黑" panose="020B0503020204020204" pitchFamily="34" charset="-122"/>
              <a:ea typeface="微软雅黑" panose="020B0503020204020204" pitchFamily="34" charset="-122"/>
            </a:endParaRPr>
          </a:p>
        </p:txBody>
      </p:sp>
      <p:sp>
        <p:nvSpPr>
          <p:cNvPr id="105" name="AutoShape 99"/>
          <p:cNvSpPr>
            <a:spLocks noChangeArrowheads="1"/>
          </p:cNvSpPr>
          <p:nvPr/>
        </p:nvSpPr>
        <p:spPr bwMode="auto">
          <a:xfrm rot="16200000">
            <a:off x="4968658" y="3796139"/>
            <a:ext cx="267600" cy="247299"/>
          </a:xfrm>
          <a:prstGeom prst="leftArrow">
            <a:avLst>
              <a:gd name="adj1" fmla="val 50000"/>
              <a:gd name="adj2" fmla="val 52851"/>
            </a:avLst>
          </a:prstGeom>
          <a:solidFill>
            <a:srgbClr val="FFFF00"/>
          </a:solidFill>
          <a:ln w="12700">
            <a:solidFill>
              <a:schemeClr val="tx1"/>
            </a:solidFill>
            <a:miter lim="800000"/>
          </a:ln>
          <a:effectLst/>
        </p:spPr>
        <p:txBody>
          <a:bodyPr wrap="none" lIns="91436" tIns="45718" rIns="91436" bIns="45718" anchor="ctr"/>
          <a:lstStyle/>
          <a:p>
            <a:endParaRPr lang="zh-CN" altLang="en-US" sz="1000" b="1">
              <a:latin typeface="微软雅黑" panose="020B0503020204020204" pitchFamily="34" charset="-122"/>
              <a:ea typeface="微软雅黑" panose="020B0503020204020204" pitchFamily="34" charset="-122"/>
            </a:endParaRPr>
          </a:p>
        </p:txBody>
      </p:sp>
      <p:grpSp>
        <p:nvGrpSpPr>
          <p:cNvPr id="3" name="组合 2"/>
          <p:cNvGrpSpPr/>
          <p:nvPr/>
        </p:nvGrpSpPr>
        <p:grpSpPr>
          <a:xfrm>
            <a:off x="2340896" y="1296753"/>
            <a:ext cx="4562147" cy="255995"/>
            <a:chOff x="2340896" y="1296751"/>
            <a:chExt cx="4562145" cy="255995"/>
          </a:xfrm>
        </p:grpSpPr>
        <p:sp>
          <p:nvSpPr>
            <p:cNvPr id="42" name="Line 37"/>
            <p:cNvSpPr>
              <a:spLocks noChangeShapeType="1"/>
            </p:cNvSpPr>
            <p:nvPr/>
          </p:nvSpPr>
          <p:spPr bwMode="auto">
            <a:xfrm>
              <a:off x="2575242" y="1552744"/>
              <a:ext cx="419063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anose="020B0503020204020204" pitchFamily="34" charset="-122"/>
                <a:ea typeface="微软雅黑" panose="020B0503020204020204" pitchFamily="34" charset="-122"/>
              </a:endParaRPr>
            </a:p>
          </p:txBody>
        </p:sp>
        <p:sp>
          <p:nvSpPr>
            <p:cNvPr id="44" name="Line 39"/>
            <p:cNvSpPr>
              <a:spLocks noChangeShapeType="1"/>
            </p:cNvSpPr>
            <p:nvPr/>
          </p:nvSpPr>
          <p:spPr bwMode="auto">
            <a:xfrm flipH="1">
              <a:off x="2706320" y="1486894"/>
              <a:ext cx="0" cy="6585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anose="020B0503020204020204" pitchFamily="34" charset="-122"/>
                <a:ea typeface="微软雅黑" panose="020B0503020204020204" pitchFamily="34" charset="-122"/>
              </a:endParaRPr>
            </a:p>
          </p:txBody>
        </p:sp>
        <p:sp>
          <p:nvSpPr>
            <p:cNvPr id="45" name="Line 40"/>
            <p:cNvSpPr>
              <a:spLocks noChangeShapeType="1"/>
            </p:cNvSpPr>
            <p:nvPr/>
          </p:nvSpPr>
          <p:spPr bwMode="auto">
            <a:xfrm>
              <a:off x="2837401" y="1486893"/>
              <a:ext cx="0" cy="6585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anose="020B0503020204020204" pitchFamily="34" charset="-122"/>
                <a:ea typeface="微软雅黑" panose="020B0503020204020204" pitchFamily="34" charset="-122"/>
              </a:endParaRPr>
            </a:p>
          </p:txBody>
        </p:sp>
        <p:sp>
          <p:nvSpPr>
            <p:cNvPr id="46" name="Line 41"/>
            <p:cNvSpPr>
              <a:spLocks noChangeShapeType="1"/>
            </p:cNvSpPr>
            <p:nvPr/>
          </p:nvSpPr>
          <p:spPr bwMode="auto">
            <a:xfrm>
              <a:off x="2968480" y="1486893"/>
              <a:ext cx="0" cy="6585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anose="020B0503020204020204" pitchFamily="34" charset="-122"/>
                <a:ea typeface="微软雅黑" panose="020B0503020204020204" pitchFamily="34" charset="-122"/>
              </a:endParaRPr>
            </a:p>
          </p:txBody>
        </p:sp>
        <p:sp>
          <p:nvSpPr>
            <p:cNvPr id="47" name="Line 42"/>
            <p:cNvSpPr>
              <a:spLocks noChangeShapeType="1"/>
            </p:cNvSpPr>
            <p:nvPr/>
          </p:nvSpPr>
          <p:spPr bwMode="auto">
            <a:xfrm>
              <a:off x="3099560" y="1486894"/>
              <a:ext cx="0" cy="6585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anose="020B0503020204020204" pitchFamily="34" charset="-122"/>
                <a:ea typeface="微软雅黑" panose="020B0503020204020204" pitchFamily="34" charset="-122"/>
              </a:endParaRPr>
            </a:p>
          </p:txBody>
        </p:sp>
        <p:sp>
          <p:nvSpPr>
            <p:cNvPr id="48" name="Line 43"/>
            <p:cNvSpPr>
              <a:spLocks noChangeShapeType="1"/>
            </p:cNvSpPr>
            <p:nvPr/>
          </p:nvSpPr>
          <p:spPr bwMode="auto">
            <a:xfrm>
              <a:off x="3230640" y="1486893"/>
              <a:ext cx="0" cy="6585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anose="020B0503020204020204" pitchFamily="34" charset="-122"/>
                <a:ea typeface="微软雅黑" panose="020B0503020204020204" pitchFamily="34" charset="-122"/>
              </a:endParaRPr>
            </a:p>
          </p:txBody>
        </p:sp>
        <p:sp>
          <p:nvSpPr>
            <p:cNvPr id="49" name="Line 44"/>
            <p:cNvSpPr>
              <a:spLocks noChangeShapeType="1"/>
            </p:cNvSpPr>
            <p:nvPr/>
          </p:nvSpPr>
          <p:spPr bwMode="auto">
            <a:xfrm>
              <a:off x="3360740" y="1486893"/>
              <a:ext cx="0" cy="6585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anose="020B0503020204020204" pitchFamily="34" charset="-122"/>
                <a:ea typeface="微软雅黑" panose="020B0503020204020204" pitchFamily="34" charset="-122"/>
              </a:endParaRPr>
            </a:p>
          </p:txBody>
        </p:sp>
        <p:sp>
          <p:nvSpPr>
            <p:cNvPr id="50" name="Line 45"/>
            <p:cNvSpPr>
              <a:spLocks noChangeShapeType="1"/>
            </p:cNvSpPr>
            <p:nvPr/>
          </p:nvSpPr>
          <p:spPr bwMode="auto">
            <a:xfrm>
              <a:off x="3491820" y="1486894"/>
              <a:ext cx="0" cy="6585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anose="020B0503020204020204" pitchFamily="34" charset="-122"/>
                <a:ea typeface="微软雅黑" panose="020B0503020204020204" pitchFamily="34" charset="-122"/>
              </a:endParaRPr>
            </a:p>
          </p:txBody>
        </p:sp>
        <p:sp>
          <p:nvSpPr>
            <p:cNvPr id="51" name="Line 46"/>
            <p:cNvSpPr>
              <a:spLocks noChangeShapeType="1"/>
            </p:cNvSpPr>
            <p:nvPr/>
          </p:nvSpPr>
          <p:spPr bwMode="auto">
            <a:xfrm>
              <a:off x="3622900" y="1403190"/>
              <a:ext cx="0" cy="14955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anose="020B0503020204020204" pitchFamily="34" charset="-122"/>
                <a:ea typeface="微软雅黑" panose="020B0503020204020204" pitchFamily="34" charset="-122"/>
              </a:endParaRPr>
            </a:p>
          </p:txBody>
        </p:sp>
        <p:sp>
          <p:nvSpPr>
            <p:cNvPr id="52" name="Line 47"/>
            <p:cNvSpPr>
              <a:spLocks noChangeShapeType="1"/>
            </p:cNvSpPr>
            <p:nvPr/>
          </p:nvSpPr>
          <p:spPr bwMode="auto">
            <a:xfrm>
              <a:off x="3753979" y="1485900"/>
              <a:ext cx="0" cy="6684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anose="020B0503020204020204" pitchFamily="34" charset="-122"/>
                <a:ea typeface="微软雅黑" panose="020B0503020204020204" pitchFamily="34" charset="-122"/>
              </a:endParaRPr>
            </a:p>
          </p:txBody>
        </p:sp>
        <p:sp>
          <p:nvSpPr>
            <p:cNvPr id="53" name="Line 48"/>
            <p:cNvSpPr>
              <a:spLocks noChangeShapeType="1"/>
            </p:cNvSpPr>
            <p:nvPr/>
          </p:nvSpPr>
          <p:spPr bwMode="auto">
            <a:xfrm>
              <a:off x="3885059" y="1485900"/>
              <a:ext cx="0" cy="6684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anose="020B0503020204020204" pitchFamily="34" charset="-122"/>
                <a:ea typeface="微软雅黑" panose="020B0503020204020204" pitchFamily="34" charset="-122"/>
              </a:endParaRPr>
            </a:p>
          </p:txBody>
        </p:sp>
        <p:sp>
          <p:nvSpPr>
            <p:cNvPr id="54" name="Line 49"/>
            <p:cNvSpPr>
              <a:spLocks noChangeShapeType="1"/>
            </p:cNvSpPr>
            <p:nvPr/>
          </p:nvSpPr>
          <p:spPr bwMode="auto">
            <a:xfrm>
              <a:off x="4016138" y="1486894"/>
              <a:ext cx="0" cy="6585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anose="020B0503020204020204" pitchFamily="34" charset="-122"/>
                <a:ea typeface="微软雅黑" panose="020B0503020204020204" pitchFamily="34" charset="-122"/>
              </a:endParaRPr>
            </a:p>
          </p:txBody>
        </p:sp>
        <p:sp>
          <p:nvSpPr>
            <p:cNvPr id="55" name="Line 50"/>
            <p:cNvSpPr>
              <a:spLocks noChangeShapeType="1"/>
            </p:cNvSpPr>
            <p:nvPr/>
          </p:nvSpPr>
          <p:spPr bwMode="auto">
            <a:xfrm>
              <a:off x="4147218" y="1485900"/>
              <a:ext cx="0" cy="6684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anose="020B0503020204020204" pitchFamily="34" charset="-122"/>
                <a:ea typeface="微软雅黑" panose="020B0503020204020204" pitchFamily="34" charset="-122"/>
              </a:endParaRPr>
            </a:p>
          </p:txBody>
        </p:sp>
        <p:sp>
          <p:nvSpPr>
            <p:cNvPr id="56" name="Line 51"/>
            <p:cNvSpPr>
              <a:spLocks noChangeShapeType="1"/>
            </p:cNvSpPr>
            <p:nvPr/>
          </p:nvSpPr>
          <p:spPr bwMode="auto">
            <a:xfrm>
              <a:off x="4278297" y="1485900"/>
              <a:ext cx="0" cy="6684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anose="020B0503020204020204" pitchFamily="34" charset="-122"/>
                <a:ea typeface="微软雅黑" panose="020B0503020204020204" pitchFamily="34" charset="-122"/>
              </a:endParaRPr>
            </a:p>
          </p:txBody>
        </p:sp>
        <p:sp>
          <p:nvSpPr>
            <p:cNvPr id="57" name="Line 52"/>
            <p:cNvSpPr>
              <a:spLocks noChangeShapeType="1"/>
            </p:cNvSpPr>
            <p:nvPr/>
          </p:nvSpPr>
          <p:spPr bwMode="auto">
            <a:xfrm>
              <a:off x="4408399" y="1485900"/>
              <a:ext cx="0" cy="6684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anose="020B0503020204020204" pitchFamily="34" charset="-122"/>
                <a:ea typeface="微软雅黑" panose="020B0503020204020204" pitchFamily="34" charset="-122"/>
              </a:endParaRPr>
            </a:p>
          </p:txBody>
        </p:sp>
        <p:sp>
          <p:nvSpPr>
            <p:cNvPr id="58" name="Line 53"/>
            <p:cNvSpPr>
              <a:spLocks noChangeShapeType="1"/>
            </p:cNvSpPr>
            <p:nvPr/>
          </p:nvSpPr>
          <p:spPr bwMode="auto">
            <a:xfrm>
              <a:off x="4539479" y="1485900"/>
              <a:ext cx="0" cy="6684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anose="020B0503020204020204" pitchFamily="34" charset="-122"/>
                <a:ea typeface="微软雅黑" panose="020B0503020204020204" pitchFamily="34" charset="-122"/>
              </a:endParaRPr>
            </a:p>
          </p:txBody>
        </p:sp>
        <p:sp>
          <p:nvSpPr>
            <p:cNvPr id="59" name="Line 54"/>
            <p:cNvSpPr>
              <a:spLocks noChangeShapeType="1"/>
            </p:cNvSpPr>
            <p:nvPr/>
          </p:nvSpPr>
          <p:spPr bwMode="auto">
            <a:xfrm>
              <a:off x="4670558" y="1403190"/>
              <a:ext cx="0" cy="14955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anose="020B0503020204020204" pitchFamily="34" charset="-122"/>
                <a:ea typeface="微软雅黑" panose="020B0503020204020204" pitchFamily="34" charset="-122"/>
              </a:endParaRPr>
            </a:p>
          </p:txBody>
        </p:sp>
        <p:sp>
          <p:nvSpPr>
            <p:cNvPr id="60" name="Line 55"/>
            <p:cNvSpPr>
              <a:spLocks noChangeShapeType="1"/>
            </p:cNvSpPr>
            <p:nvPr/>
          </p:nvSpPr>
          <p:spPr bwMode="auto">
            <a:xfrm>
              <a:off x="4801638" y="1485900"/>
              <a:ext cx="0" cy="6684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anose="020B0503020204020204" pitchFamily="34" charset="-122"/>
                <a:ea typeface="微软雅黑" panose="020B0503020204020204" pitchFamily="34" charset="-122"/>
              </a:endParaRPr>
            </a:p>
          </p:txBody>
        </p:sp>
        <p:sp>
          <p:nvSpPr>
            <p:cNvPr id="61" name="Line 56"/>
            <p:cNvSpPr>
              <a:spLocks noChangeShapeType="1"/>
            </p:cNvSpPr>
            <p:nvPr/>
          </p:nvSpPr>
          <p:spPr bwMode="auto">
            <a:xfrm>
              <a:off x="4932717" y="1486894"/>
              <a:ext cx="0" cy="6585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anose="020B0503020204020204" pitchFamily="34" charset="-122"/>
                <a:ea typeface="微软雅黑" panose="020B0503020204020204" pitchFamily="34" charset="-122"/>
              </a:endParaRPr>
            </a:p>
          </p:txBody>
        </p:sp>
        <p:sp>
          <p:nvSpPr>
            <p:cNvPr id="62" name="Line 57"/>
            <p:cNvSpPr>
              <a:spLocks noChangeShapeType="1"/>
            </p:cNvSpPr>
            <p:nvPr/>
          </p:nvSpPr>
          <p:spPr bwMode="auto">
            <a:xfrm>
              <a:off x="5063797" y="1485900"/>
              <a:ext cx="0" cy="6684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anose="020B0503020204020204" pitchFamily="34" charset="-122"/>
                <a:ea typeface="微软雅黑" panose="020B0503020204020204" pitchFamily="34" charset="-122"/>
              </a:endParaRPr>
            </a:p>
          </p:txBody>
        </p:sp>
        <p:sp>
          <p:nvSpPr>
            <p:cNvPr id="63" name="Line 58"/>
            <p:cNvSpPr>
              <a:spLocks noChangeShapeType="1"/>
            </p:cNvSpPr>
            <p:nvPr/>
          </p:nvSpPr>
          <p:spPr bwMode="auto">
            <a:xfrm>
              <a:off x="5194876" y="1486894"/>
              <a:ext cx="0" cy="6585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anose="020B0503020204020204" pitchFamily="34" charset="-122"/>
                <a:ea typeface="微软雅黑" panose="020B0503020204020204" pitchFamily="34" charset="-122"/>
              </a:endParaRPr>
            </a:p>
          </p:txBody>
        </p:sp>
        <p:sp>
          <p:nvSpPr>
            <p:cNvPr id="64" name="Line 59"/>
            <p:cNvSpPr>
              <a:spLocks noChangeShapeType="1"/>
            </p:cNvSpPr>
            <p:nvPr/>
          </p:nvSpPr>
          <p:spPr bwMode="auto">
            <a:xfrm>
              <a:off x="5325956" y="1485900"/>
              <a:ext cx="0" cy="6684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anose="020B0503020204020204" pitchFamily="34" charset="-122"/>
                <a:ea typeface="微软雅黑" panose="020B0503020204020204" pitchFamily="34" charset="-122"/>
              </a:endParaRPr>
            </a:p>
          </p:txBody>
        </p:sp>
        <p:sp>
          <p:nvSpPr>
            <p:cNvPr id="65" name="Line 60"/>
            <p:cNvSpPr>
              <a:spLocks noChangeShapeType="1"/>
            </p:cNvSpPr>
            <p:nvPr/>
          </p:nvSpPr>
          <p:spPr bwMode="auto">
            <a:xfrm>
              <a:off x="5456057" y="1486894"/>
              <a:ext cx="0" cy="6585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anose="020B0503020204020204" pitchFamily="34" charset="-122"/>
                <a:ea typeface="微软雅黑" panose="020B0503020204020204" pitchFamily="34" charset="-122"/>
              </a:endParaRPr>
            </a:p>
          </p:txBody>
        </p:sp>
        <p:sp>
          <p:nvSpPr>
            <p:cNvPr id="66" name="Line 61"/>
            <p:cNvSpPr>
              <a:spLocks noChangeShapeType="1"/>
            </p:cNvSpPr>
            <p:nvPr/>
          </p:nvSpPr>
          <p:spPr bwMode="auto">
            <a:xfrm>
              <a:off x="5587137" y="1486894"/>
              <a:ext cx="0" cy="6585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anose="020B0503020204020204" pitchFamily="34" charset="-122"/>
                <a:ea typeface="微软雅黑" panose="020B0503020204020204" pitchFamily="34" charset="-122"/>
              </a:endParaRPr>
            </a:p>
          </p:txBody>
        </p:sp>
        <p:sp>
          <p:nvSpPr>
            <p:cNvPr id="67" name="Line 62"/>
            <p:cNvSpPr>
              <a:spLocks noChangeShapeType="1"/>
            </p:cNvSpPr>
            <p:nvPr/>
          </p:nvSpPr>
          <p:spPr bwMode="auto">
            <a:xfrm flipH="1">
              <a:off x="5718215" y="1403190"/>
              <a:ext cx="979" cy="14955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anose="020B0503020204020204" pitchFamily="34" charset="-122"/>
                <a:ea typeface="微软雅黑" panose="020B0503020204020204" pitchFamily="34" charset="-122"/>
              </a:endParaRPr>
            </a:p>
          </p:txBody>
        </p:sp>
        <p:sp>
          <p:nvSpPr>
            <p:cNvPr id="68" name="Line 63"/>
            <p:cNvSpPr>
              <a:spLocks noChangeShapeType="1"/>
            </p:cNvSpPr>
            <p:nvPr/>
          </p:nvSpPr>
          <p:spPr bwMode="auto">
            <a:xfrm>
              <a:off x="5849296" y="1485900"/>
              <a:ext cx="0" cy="6684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anose="020B0503020204020204" pitchFamily="34" charset="-122"/>
                <a:ea typeface="微软雅黑" panose="020B0503020204020204" pitchFamily="34" charset="-122"/>
              </a:endParaRPr>
            </a:p>
          </p:txBody>
        </p:sp>
        <p:sp>
          <p:nvSpPr>
            <p:cNvPr id="69" name="Line 64"/>
            <p:cNvSpPr>
              <a:spLocks noChangeShapeType="1"/>
            </p:cNvSpPr>
            <p:nvPr/>
          </p:nvSpPr>
          <p:spPr bwMode="auto">
            <a:xfrm>
              <a:off x="5980375" y="1486894"/>
              <a:ext cx="0" cy="6585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anose="020B0503020204020204" pitchFamily="34" charset="-122"/>
                <a:ea typeface="微软雅黑" panose="020B0503020204020204" pitchFamily="34" charset="-122"/>
              </a:endParaRPr>
            </a:p>
          </p:txBody>
        </p:sp>
        <p:sp>
          <p:nvSpPr>
            <p:cNvPr id="70" name="Line 65"/>
            <p:cNvSpPr>
              <a:spLocks noChangeShapeType="1"/>
            </p:cNvSpPr>
            <p:nvPr/>
          </p:nvSpPr>
          <p:spPr bwMode="auto">
            <a:xfrm>
              <a:off x="6111455" y="1485900"/>
              <a:ext cx="0" cy="6684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anose="020B0503020204020204" pitchFamily="34" charset="-122"/>
                <a:ea typeface="微软雅黑" panose="020B0503020204020204" pitchFamily="34" charset="-122"/>
              </a:endParaRPr>
            </a:p>
          </p:txBody>
        </p:sp>
        <p:sp>
          <p:nvSpPr>
            <p:cNvPr id="71" name="Line 66"/>
            <p:cNvSpPr>
              <a:spLocks noChangeShapeType="1"/>
            </p:cNvSpPr>
            <p:nvPr/>
          </p:nvSpPr>
          <p:spPr bwMode="auto">
            <a:xfrm>
              <a:off x="6242535" y="1486894"/>
              <a:ext cx="0" cy="6585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anose="020B0503020204020204" pitchFamily="34" charset="-122"/>
                <a:ea typeface="微软雅黑" panose="020B0503020204020204" pitchFamily="34" charset="-122"/>
              </a:endParaRPr>
            </a:p>
          </p:txBody>
        </p:sp>
        <p:sp>
          <p:nvSpPr>
            <p:cNvPr id="72" name="Line 67"/>
            <p:cNvSpPr>
              <a:spLocks noChangeShapeType="1"/>
            </p:cNvSpPr>
            <p:nvPr/>
          </p:nvSpPr>
          <p:spPr bwMode="auto">
            <a:xfrm>
              <a:off x="6373614" y="1485900"/>
              <a:ext cx="0" cy="6684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anose="020B0503020204020204" pitchFamily="34" charset="-122"/>
                <a:ea typeface="微软雅黑" panose="020B0503020204020204" pitchFamily="34" charset="-122"/>
              </a:endParaRPr>
            </a:p>
          </p:txBody>
        </p:sp>
        <p:sp>
          <p:nvSpPr>
            <p:cNvPr id="73" name="Line 68"/>
            <p:cNvSpPr>
              <a:spLocks noChangeShapeType="1"/>
            </p:cNvSpPr>
            <p:nvPr/>
          </p:nvSpPr>
          <p:spPr bwMode="auto">
            <a:xfrm>
              <a:off x="6503716" y="1486894"/>
              <a:ext cx="0" cy="6585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anose="020B0503020204020204" pitchFamily="34" charset="-122"/>
                <a:ea typeface="微软雅黑" panose="020B0503020204020204" pitchFamily="34" charset="-122"/>
              </a:endParaRPr>
            </a:p>
          </p:txBody>
        </p:sp>
        <p:sp>
          <p:nvSpPr>
            <p:cNvPr id="74" name="Line 69"/>
            <p:cNvSpPr>
              <a:spLocks noChangeShapeType="1"/>
            </p:cNvSpPr>
            <p:nvPr/>
          </p:nvSpPr>
          <p:spPr bwMode="auto">
            <a:xfrm>
              <a:off x="6634795" y="1486894"/>
              <a:ext cx="0" cy="6585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anose="020B0503020204020204" pitchFamily="34" charset="-122"/>
                <a:ea typeface="微软雅黑" panose="020B0503020204020204" pitchFamily="34" charset="-122"/>
              </a:endParaRPr>
            </a:p>
          </p:txBody>
        </p:sp>
        <p:sp>
          <p:nvSpPr>
            <p:cNvPr id="75" name="Line 70"/>
            <p:cNvSpPr>
              <a:spLocks noChangeShapeType="1"/>
            </p:cNvSpPr>
            <p:nvPr/>
          </p:nvSpPr>
          <p:spPr bwMode="auto">
            <a:xfrm>
              <a:off x="6765875" y="1403190"/>
              <a:ext cx="0" cy="14955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anose="020B0503020204020204" pitchFamily="34" charset="-122"/>
                <a:ea typeface="微软雅黑" panose="020B0503020204020204" pitchFamily="34" charset="-122"/>
              </a:endParaRPr>
            </a:p>
          </p:txBody>
        </p:sp>
        <p:sp>
          <p:nvSpPr>
            <p:cNvPr id="107" name="Rectangle 81"/>
            <p:cNvSpPr>
              <a:spLocks noChangeArrowheads="1"/>
            </p:cNvSpPr>
            <p:nvPr/>
          </p:nvSpPr>
          <p:spPr bwMode="auto">
            <a:xfrm>
              <a:off x="2340896" y="1296751"/>
              <a:ext cx="4562145" cy="21287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800" b="1" dirty="0">
                  <a:solidFill>
                    <a:srgbClr val="0000FF"/>
                  </a:solidFill>
                  <a:latin typeface="微软雅黑" panose="020B0503020204020204" pitchFamily="34" charset="-122"/>
                  <a:ea typeface="微软雅黑" panose="020B0503020204020204" pitchFamily="34" charset="-122"/>
                </a:rPr>
                <a:t>位  </a:t>
              </a:r>
              <a:r>
                <a:rPr kumimoji="1" lang="en-US" altLang="zh-CN" sz="800" b="1" dirty="0">
                  <a:solidFill>
                    <a:srgbClr val="0000FF"/>
                  </a:solidFill>
                  <a:latin typeface="微软雅黑" panose="020B0503020204020204" pitchFamily="34" charset="-122"/>
                  <a:ea typeface="微软雅黑" panose="020B0503020204020204" pitchFamily="34" charset="-122"/>
                </a:rPr>
                <a:t>0                                 8                                16                               24                          31</a:t>
              </a:r>
              <a:endParaRPr kumimoji="1" lang="en-US" altLang="zh-CN" sz="800" b="1" dirty="0">
                <a:solidFill>
                  <a:srgbClr val="0000FF"/>
                </a:solidFill>
                <a:latin typeface="微软雅黑" panose="020B0503020204020204" pitchFamily="34" charset="-122"/>
                <a:ea typeface="微软雅黑" panose="020B0503020204020204" pitchFamily="34" charset="-122"/>
              </a:endParaRPr>
            </a:p>
          </p:txBody>
        </p:sp>
      </p:grpSp>
      <p:sp>
        <p:nvSpPr>
          <p:cNvPr id="106" name="AutoShape 5"/>
          <p:cNvSpPr>
            <a:spLocks noChangeArrowheads="1"/>
          </p:cNvSpPr>
          <p:nvPr/>
        </p:nvSpPr>
        <p:spPr bwMode="auto">
          <a:xfrm>
            <a:off x="545146" y="573655"/>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endParaRPr lang="zh-CN" altLang="en-US">
              <a:latin typeface="宋体" panose="02010600030101010101" pitchFamily="2" charset="-122"/>
            </a:endParaRPr>
          </a:p>
        </p:txBody>
      </p:sp>
      <p:sp>
        <p:nvSpPr>
          <p:cNvPr id="109" name="Rectangle 6"/>
          <p:cNvSpPr>
            <a:spLocks noChangeArrowheads="1"/>
          </p:cNvSpPr>
          <p:nvPr/>
        </p:nvSpPr>
        <p:spPr bwMode="auto">
          <a:xfrm>
            <a:off x="2418310" y="531384"/>
            <a:ext cx="39765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b="1" dirty="0">
                <a:solidFill>
                  <a:srgbClr val="FFFF00"/>
                </a:solidFill>
                <a:latin typeface="微软雅黑" panose="020B0503020204020204" pitchFamily="34" charset="-122"/>
                <a:ea typeface="微软雅黑" panose="020B0503020204020204" pitchFamily="34" charset="-122"/>
              </a:rPr>
              <a:t>5.5  </a:t>
            </a:r>
            <a:r>
              <a:rPr lang="en-US" altLang="zh-CN" sz="2400" b="1" dirty="0">
                <a:solidFill>
                  <a:schemeClr val="bg1"/>
                </a:solidFill>
                <a:latin typeface="微软雅黑" panose="020B0503020204020204" pitchFamily="34" charset="-122"/>
                <a:ea typeface="微软雅黑" panose="020B0503020204020204" pitchFamily="34" charset="-122"/>
              </a:rPr>
              <a:t>TCP </a:t>
            </a:r>
            <a:r>
              <a:rPr lang="zh-CN" altLang="en-US" sz="2400" b="1" dirty="0">
                <a:solidFill>
                  <a:schemeClr val="bg1"/>
                </a:solidFill>
                <a:latin typeface="微软雅黑" panose="020B0503020204020204" pitchFamily="34" charset="-122"/>
                <a:ea typeface="微软雅黑" panose="020B0503020204020204" pitchFamily="34" charset="-122"/>
              </a:rPr>
              <a:t>报文段的首部格式</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10" name="Rectangle 93"/>
          <p:cNvSpPr>
            <a:spLocks noChangeArrowheads="1"/>
          </p:cNvSpPr>
          <p:nvPr/>
        </p:nvSpPr>
        <p:spPr bwMode="auto">
          <a:xfrm>
            <a:off x="6931507" y="3984452"/>
            <a:ext cx="1004618"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4" tIns="44448" rIns="90484" bIns="44448">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IP </a:t>
            </a:r>
            <a:r>
              <a:rPr kumimoji="1" lang="zh-CN" altLang="en-US" sz="1200" b="1" dirty="0">
                <a:latin typeface="微软雅黑" panose="020B0503020204020204" pitchFamily="34" charset="-122"/>
                <a:ea typeface="微软雅黑" panose="020B0503020204020204" pitchFamily="34" charset="-122"/>
              </a:rPr>
              <a:t>数据报</a:t>
            </a:r>
            <a:endParaRPr kumimoji="1" lang="zh-CN" altLang="en-US" sz="1200" b="1" dirty="0">
              <a:latin typeface="微软雅黑" panose="020B0503020204020204" pitchFamily="34" charset="-122"/>
              <a:ea typeface="微软雅黑" panose="020B0503020204020204" pitchFamily="34" charset="-122"/>
            </a:endParaRPr>
          </a:p>
        </p:txBody>
      </p:sp>
      <p:sp>
        <p:nvSpPr>
          <p:cNvPr id="2" name="矩形 1"/>
          <p:cNvSpPr/>
          <p:nvPr/>
        </p:nvSpPr>
        <p:spPr>
          <a:xfrm>
            <a:off x="830317" y="1967915"/>
            <a:ext cx="1188986" cy="750203"/>
          </a:xfrm>
          <a:prstGeom prst="rect">
            <a:avLst/>
          </a:prstGeom>
        </p:spPr>
        <p:txBody>
          <a:bodyPr wrap="square" lIns="91436" tIns="45718" rIns="91436" bIns="45718">
            <a:spAutoFit/>
          </a:bodyPr>
          <a:lstStyle/>
          <a:p>
            <a:r>
              <a:rPr lang="en-US" altLang="zh-CN" sz="1400" b="1" dirty="0">
                <a:latin typeface="微软雅黑" panose="020B0503020204020204" pitchFamily="34" charset="-122"/>
                <a:ea typeface="微软雅黑" panose="020B0503020204020204" pitchFamily="34" charset="-122"/>
              </a:rPr>
              <a:t>TCP</a:t>
            </a:r>
            <a:r>
              <a:rPr lang="zh-CN" altLang="en-US" sz="1400" b="1" dirty="0">
                <a:latin typeface="微软雅黑" panose="020B0503020204020204" pitchFamily="34" charset="-122"/>
                <a:ea typeface="微软雅黑" panose="020B0503020204020204" pitchFamily="34" charset="-122"/>
              </a:rPr>
              <a:t>首部的</a:t>
            </a:r>
            <a:r>
              <a:rPr lang="zh-CN" altLang="en-US" sz="1400" b="1" dirty="0">
                <a:solidFill>
                  <a:srgbClr val="FF0000"/>
                </a:solidFill>
                <a:latin typeface="微软雅黑" panose="020B0503020204020204" pitchFamily="34" charset="-122"/>
                <a:ea typeface="微软雅黑" panose="020B0503020204020204" pitchFamily="34" charset="-122"/>
              </a:rPr>
              <a:t>最小长度是</a:t>
            </a:r>
            <a:r>
              <a:rPr lang="en-US" altLang="zh-CN" sz="1400" b="1" dirty="0">
                <a:solidFill>
                  <a:srgbClr val="FF0000"/>
                </a:solidFill>
                <a:latin typeface="微软雅黑" panose="020B0503020204020204" pitchFamily="34" charset="-122"/>
                <a:ea typeface="微软雅黑" panose="020B0503020204020204" pitchFamily="34" charset="-122"/>
              </a:rPr>
              <a:t>20</a:t>
            </a:r>
            <a:r>
              <a:rPr lang="zh-CN" altLang="en-US" sz="1400" b="1" dirty="0">
                <a:solidFill>
                  <a:srgbClr val="FF0000"/>
                </a:solidFill>
                <a:latin typeface="微软雅黑" panose="020B0503020204020204" pitchFamily="34" charset="-122"/>
                <a:ea typeface="微软雅黑" panose="020B0503020204020204" pitchFamily="34" charset="-122"/>
              </a:rPr>
              <a:t>字节</a:t>
            </a:r>
            <a:r>
              <a:rPr lang="zh-CN" altLang="en-US" sz="1400" b="1" dirty="0">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p:txBody>
      </p:sp>
      <p:sp>
        <p:nvSpPr>
          <p:cNvPr id="111" name="Line 40"/>
          <p:cNvSpPr>
            <a:spLocks noChangeShapeType="1"/>
          </p:cNvSpPr>
          <p:nvPr/>
        </p:nvSpPr>
        <p:spPr bwMode="auto">
          <a:xfrm>
            <a:off x="2579666" y="1430009"/>
            <a:ext cx="0" cy="11377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000" b="1">
              <a:latin typeface="微软雅黑" panose="020B0503020204020204" pitchFamily="34" charset="-122"/>
              <a:ea typeface="微软雅黑" panose="020B0503020204020204" pitchFamily="34"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圆角矩形 87"/>
          <p:cNvSpPr/>
          <p:nvPr/>
        </p:nvSpPr>
        <p:spPr>
          <a:xfrm>
            <a:off x="545146" y="649226"/>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8" name="Line 3"/>
          <p:cNvSpPr>
            <a:spLocks noChangeShapeType="1"/>
          </p:cNvSpPr>
          <p:nvPr/>
        </p:nvSpPr>
        <p:spPr bwMode="auto">
          <a:xfrm flipH="1">
            <a:off x="1909888"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9" name="Rectangle 4"/>
          <p:cNvSpPr>
            <a:spLocks noChangeArrowheads="1"/>
          </p:cNvSpPr>
          <p:nvPr/>
        </p:nvSpPr>
        <p:spPr bwMode="auto">
          <a:xfrm>
            <a:off x="1749390" y="1853034"/>
            <a:ext cx="352012" cy="96801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4" tIns="44448" rIns="90484" bIns="44448" anchor="ctr">
            <a:spAutoFit/>
          </a:bodyPr>
          <a:lstStyle/>
          <a:p>
            <a:pPr algn="ctr" defTabSz="762000" eaLnBrk="0" hangingPunct="0"/>
            <a:r>
              <a:rPr kumimoji="1" lang="en-US" altLang="zh-CN" sz="1100" b="1" dirty="0">
                <a:solidFill>
                  <a:srgbClr val="0000FF"/>
                </a:solidFill>
                <a:latin typeface="微软雅黑" panose="020B0503020204020204" pitchFamily="34" charset="-122"/>
                <a:ea typeface="微软雅黑" panose="020B0503020204020204" pitchFamily="34" charset="-122"/>
              </a:rPr>
              <a:t>TCP </a:t>
            </a:r>
            <a:r>
              <a:rPr kumimoji="1" lang="zh-CN" altLang="en-US" sz="1100" b="1" dirty="0">
                <a:solidFill>
                  <a:srgbClr val="0000FF"/>
                </a:solidFill>
                <a:latin typeface="微软雅黑" panose="020B0503020204020204" pitchFamily="34" charset="-122"/>
                <a:ea typeface="微软雅黑" panose="020B0503020204020204" pitchFamily="34" charset="-122"/>
              </a:rPr>
              <a:t>首部</a:t>
            </a:r>
            <a:endParaRPr kumimoji="1" lang="zh-CN" altLang="en-US" sz="1100" b="1" dirty="0">
              <a:solidFill>
                <a:srgbClr val="0000FF"/>
              </a:solidFill>
              <a:latin typeface="微软雅黑" panose="020B0503020204020204" pitchFamily="34" charset="-122"/>
              <a:ea typeface="微软雅黑" panose="020B0503020204020204" pitchFamily="34" charset="-122"/>
            </a:endParaRPr>
          </a:p>
        </p:txBody>
      </p:sp>
      <p:sp>
        <p:nvSpPr>
          <p:cNvPr id="10" name="Line 5"/>
          <p:cNvSpPr>
            <a:spLocks noChangeShapeType="1"/>
          </p:cNvSpPr>
          <p:nvPr/>
        </p:nvSpPr>
        <p:spPr bwMode="auto">
          <a:xfrm>
            <a:off x="7187795" y="1145255"/>
            <a:ext cx="0" cy="1953179"/>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1" name="Rectangle 6"/>
          <p:cNvSpPr>
            <a:spLocks noChangeArrowheads="1"/>
          </p:cNvSpPr>
          <p:nvPr/>
        </p:nvSpPr>
        <p:spPr bwMode="auto">
          <a:xfrm>
            <a:off x="6942463" y="1753049"/>
            <a:ext cx="471276" cy="78226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r>
              <a:rPr kumimoji="1" lang="en-US" altLang="zh-CN" sz="1100" b="1" dirty="0">
                <a:solidFill>
                  <a:srgbClr val="0000FF"/>
                </a:solidFill>
                <a:latin typeface="微软雅黑" panose="020B0503020204020204" pitchFamily="34" charset="-122"/>
                <a:ea typeface="微软雅黑" panose="020B0503020204020204" pitchFamily="34" charset="-122"/>
              </a:rPr>
              <a:t>20</a:t>
            </a:r>
            <a:endParaRPr kumimoji="1" lang="en-US" altLang="zh-CN"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字节</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固定</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首部</a:t>
            </a:r>
            <a:endParaRPr kumimoji="1" lang="zh-CN" altLang="en-US" sz="1100" b="1" dirty="0">
              <a:solidFill>
                <a:srgbClr val="0000FF"/>
              </a:solidFill>
              <a:latin typeface="微软雅黑" panose="020B0503020204020204" pitchFamily="34" charset="-122"/>
              <a:ea typeface="微软雅黑" panose="020B0503020204020204" pitchFamily="34" charset="-122"/>
            </a:endParaRPr>
          </a:p>
        </p:txBody>
      </p:sp>
      <p:sp>
        <p:nvSpPr>
          <p:cNvPr id="12" name="Rectangle 7"/>
          <p:cNvSpPr>
            <a:spLocks noChangeArrowheads="1"/>
          </p:cNvSpPr>
          <p:nvPr/>
        </p:nvSpPr>
        <p:spPr bwMode="auto">
          <a:xfrm>
            <a:off x="2154822" y="1148834"/>
            <a:ext cx="4695418" cy="2330925"/>
          </a:xfrm>
          <a:prstGeom prst="rect">
            <a:avLst/>
          </a:prstGeom>
          <a:solidFill>
            <a:srgbClr val="00FFFF"/>
          </a:soli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3" name="Line 10"/>
          <p:cNvSpPr>
            <a:spLocks noChangeShapeType="1"/>
          </p:cNvSpPr>
          <p:nvPr/>
        </p:nvSpPr>
        <p:spPr bwMode="auto">
          <a:xfrm>
            <a:off x="2149974" y="1545376"/>
            <a:ext cx="47031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4" name="Line 11"/>
          <p:cNvSpPr>
            <a:spLocks noChangeShapeType="1"/>
          </p:cNvSpPr>
          <p:nvPr/>
        </p:nvSpPr>
        <p:spPr bwMode="auto">
          <a:xfrm>
            <a:off x="2158702" y="1937444"/>
            <a:ext cx="469444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5" name="Line 12"/>
          <p:cNvSpPr>
            <a:spLocks noChangeShapeType="1"/>
          </p:cNvSpPr>
          <p:nvPr/>
        </p:nvSpPr>
        <p:spPr bwMode="auto">
          <a:xfrm>
            <a:off x="2149974" y="2328617"/>
            <a:ext cx="47031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6" name="Line 13"/>
          <p:cNvSpPr>
            <a:spLocks noChangeShapeType="1"/>
          </p:cNvSpPr>
          <p:nvPr/>
        </p:nvSpPr>
        <p:spPr bwMode="auto">
          <a:xfrm>
            <a:off x="2149974" y="2718895"/>
            <a:ext cx="47031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7" name="Line 14"/>
          <p:cNvSpPr>
            <a:spLocks noChangeShapeType="1"/>
          </p:cNvSpPr>
          <p:nvPr/>
        </p:nvSpPr>
        <p:spPr bwMode="auto">
          <a:xfrm>
            <a:off x="2158702" y="3110963"/>
            <a:ext cx="469444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8" name="Line 15"/>
          <p:cNvSpPr>
            <a:spLocks noChangeShapeType="1"/>
          </p:cNvSpPr>
          <p:nvPr/>
        </p:nvSpPr>
        <p:spPr bwMode="auto">
          <a:xfrm>
            <a:off x="4503500" y="1153309"/>
            <a:ext cx="0" cy="40012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9" name="Rectangle 16"/>
          <p:cNvSpPr>
            <a:spLocks noChangeArrowheads="1"/>
          </p:cNvSpPr>
          <p:nvPr/>
        </p:nvSpPr>
        <p:spPr bwMode="auto">
          <a:xfrm>
            <a:off x="5236616" y="1224919"/>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目  的  端  口</a:t>
            </a:r>
            <a:endParaRPr kumimoji="1" lang="zh-CN" altLang="en-US" sz="1200" b="1">
              <a:latin typeface="微软雅黑" panose="020B0503020204020204" pitchFamily="34" charset="-122"/>
              <a:ea typeface="微软雅黑" panose="020B0503020204020204" pitchFamily="34" charset="-122"/>
            </a:endParaRPr>
          </a:p>
        </p:txBody>
      </p:sp>
      <p:sp>
        <p:nvSpPr>
          <p:cNvPr id="20" name="Rectangle 17"/>
          <p:cNvSpPr>
            <a:spLocks noChangeArrowheads="1"/>
          </p:cNvSpPr>
          <p:nvPr/>
        </p:nvSpPr>
        <p:spPr bwMode="auto">
          <a:xfrm>
            <a:off x="2234257" y="2294295"/>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数据</a:t>
            </a:r>
            <a:endParaRPr kumimoji="1" lang="zh-CN" altLang="en-US" sz="1200" b="1" dirty="0">
              <a:latin typeface="微软雅黑" panose="020B0503020204020204" pitchFamily="34" charset="-122"/>
              <a:ea typeface="微软雅黑" panose="020B0503020204020204" pitchFamily="34" charset="-122"/>
            </a:endParaRPr>
          </a:p>
          <a:p>
            <a:pPr defTabSz="762000" eaLnBrk="0" hangingPunct="0"/>
            <a:r>
              <a:rPr kumimoji="1" lang="zh-CN" altLang="en-US" sz="1200" b="1" dirty="0">
                <a:latin typeface="微软雅黑" panose="020B0503020204020204" pitchFamily="34" charset="-122"/>
                <a:ea typeface="微软雅黑" panose="020B0503020204020204" pitchFamily="34" charset="-122"/>
              </a:rPr>
              <a:t>偏移</a:t>
            </a:r>
            <a:endParaRPr kumimoji="1" lang="zh-CN" altLang="en-US" sz="1200" b="1" dirty="0">
              <a:latin typeface="微软雅黑" panose="020B0503020204020204" pitchFamily="34" charset="-122"/>
              <a:ea typeface="微软雅黑" panose="020B0503020204020204" pitchFamily="34" charset="-122"/>
            </a:endParaRPr>
          </a:p>
        </p:txBody>
      </p:sp>
      <p:sp>
        <p:nvSpPr>
          <p:cNvPr id="21" name="Rectangle 18"/>
          <p:cNvSpPr>
            <a:spLocks noChangeArrowheads="1"/>
          </p:cNvSpPr>
          <p:nvPr/>
        </p:nvSpPr>
        <p:spPr bwMode="auto">
          <a:xfrm>
            <a:off x="2908301"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检   验   和</a:t>
            </a:r>
            <a:endParaRPr kumimoji="1" lang="zh-CN" altLang="en-US" sz="1200" b="1" dirty="0">
              <a:latin typeface="微软雅黑" panose="020B0503020204020204" pitchFamily="34" charset="-122"/>
              <a:ea typeface="微软雅黑" panose="020B0503020204020204" pitchFamily="34" charset="-122"/>
            </a:endParaRPr>
          </a:p>
        </p:txBody>
      </p:sp>
      <p:sp>
        <p:nvSpPr>
          <p:cNvPr id="22"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4" tIns="44448" rIns="90484" bIns="44448">
            <a:spAutoFit/>
          </a:bodyPr>
          <a:lstStyle/>
          <a:p>
            <a:pPr algn="ctr" defTabSz="762000" eaLnBrk="0" hangingPunct="0"/>
            <a:r>
              <a:rPr kumimoji="1" lang="zh-CN" altLang="en-US" sz="1200" b="1" dirty="0">
                <a:latin typeface="微软雅黑" panose="020B0503020204020204" pitchFamily="34" charset="-122"/>
                <a:ea typeface="微软雅黑" panose="020B0503020204020204" pitchFamily="34" charset="-122"/>
              </a:rPr>
              <a:t>选    项  （长  度  可  变）</a:t>
            </a:r>
            <a:endParaRPr kumimoji="1" lang="zh-CN" altLang="en-US" sz="1200" b="1" dirty="0">
              <a:latin typeface="微软雅黑" panose="020B0503020204020204" pitchFamily="34" charset="-122"/>
              <a:ea typeface="微软雅黑" panose="020B0503020204020204" pitchFamily="34" charset="-122"/>
            </a:endParaRPr>
          </a:p>
        </p:txBody>
      </p:sp>
      <p:sp>
        <p:nvSpPr>
          <p:cNvPr id="23" name="Rectangle 20"/>
          <p:cNvSpPr>
            <a:spLocks noChangeArrowheads="1"/>
          </p:cNvSpPr>
          <p:nvPr/>
        </p:nvSpPr>
        <p:spPr bwMode="auto">
          <a:xfrm>
            <a:off x="2978121" y="1224919"/>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源  端  口</a:t>
            </a:r>
            <a:endParaRPr kumimoji="1" lang="zh-CN" altLang="en-US" sz="1200" b="1">
              <a:latin typeface="微软雅黑" panose="020B0503020204020204" pitchFamily="34" charset="-122"/>
              <a:ea typeface="微软雅黑" panose="020B0503020204020204" pitchFamily="34" charset="-122"/>
            </a:endParaRPr>
          </a:p>
        </p:txBody>
      </p:sp>
      <p:sp>
        <p:nvSpPr>
          <p:cNvPr id="24" name="Rectangle 21"/>
          <p:cNvSpPr>
            <a:spLocks noChangeArrowheads="1"/>
          </p:cNvSpPr>
          <p:nvPr/>
        </p:nvSpPr>
        <p:spPr bwMode="auto">
          <a:xfrm>
            <a:off x="4071047"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4" tIns="44448" rIns="90484" bIns="44448">
            <a:spAutoFit/>
          </a:bodyPr>
          <a:lstStyle/>
          <a:p>
            <a:pPr algn="ctr" defTabSz="762000" eaLnBrk="0" hangingPunct="0"/>
            <a:r>
              <a:rPr kumimoji="1" lang="zh-CN" altLang="en-US" sz="1200" b="1">
                <a:latin typeface="微软雅黑" panose="020B0503020204020204" pitchFamily="34" charset="-122"/>
                <a:ea typeface="微软雅黑" panose="020B0503020204020204" pitchFamily="34" charset="-122"/>
              </a:rPr>
              <a:t>序   号</a:t>
            </a:r>
            <a:endParaRPr kumimoji="1" lang="zh-CN" altLang="en-US" sz="1200" b="1">
              <a:latin typeface="微软雅黑" panose="020B0503020204020204" pitchFamily="34" charset="-122"/>
              <a:ea typeface="微软雅黑" panose="020B0503020204020204" pitchFamily="34" charset="-122"/>
            </a:endParaRPr>
          </a:p>
        </p:txBody>
      </p:sp>
      <p:sp>
        <p:nvSpPr>
          <p:cNvPr id="25" name="Line 22"/>
          <p:cNvSpPr>
            <a:spLocks noChangeShapeType="1"/>
          </p:cNvSpPr>
          <p:nvPr/>
        </p:nvSpPr>
        <p:spPr bwMode="auto">
          <a:xfrm>
            <a:off x="4507379" y="2333990"/>
            <a:ext cx="0" cy="77249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6" name="Rectangle 23"/>
          <p:cNvSpPr>
            <a:spLocks noChangeArrowheads="1"/>
          </p:cNvSpPr>
          <p:nvPr/>
        </p:nvSpPr>
        <p:spPr bwMode="auto">
          <a:xfrm>
            <a:off x="5138674"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紧   急   指   针</a:t>
            </a:r>
            <a:endParaRPr kumimoji="1" lang="zh-CN" altLang="en-US" sz="1200" b="1">
              <a:latin typeface="微软雅黑" panose="020B0503020204020204" pitchFamily="34" charset="-122"/>
              <a:ea typeface="微软雅黑" panose="020B0503020204020204" pitchFamily="34" charset="-122"/>
            </a:endParaRPr>
          </a:p>
        </p:txBody>
      </p:sp>
      <p:sp>
        <p:nvSpPr>
          <p:cNvPr id="27"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窗   口</a:t>
            </a:r>
            <a:endParaRPr kumimoji="1" lang="zh-CN" altLang="en-US" sz="1200" b="1">
              <a:latin typeface="微软雅黑" panose="020B0503020204020204" pitchFamily="34" charset="-122"/>
              <a:ea typeface="微软雅黑" panose="020B0503020204020204" pitchFamily="34" charset="-122"/>
            </a:endParaRPr>
          </a:p>
        </p:txBody>
      </p:sp>
      <p:sp>
        <p:nvSpPr>
          <p:cNvPr id="28" name="Rectangle 25"/>
          <p:cNvSpPr>
            <a:spLocks noChangeArrowheads="1"/>
          </p:cNvSpPr>
          <p:nvPr/>
        </p:nvSpPr>
        <p:spPr bwMode="auto">
          <a:xfrm>
            <a:off x="3921710" y="2006062"/>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4" tIns="44448" rIns="90484" bIns="44448">
            <a:spAutoFit/>
          </a:bodyPr>
          <a:lstStyle/>
          <a:p>
            <a:pPr algn="ctr" defTabSz="762000" eaLnBrk="0" hangingPunct="0"/>
            <a:r>
              <a:rPr kumimoji="1" lang="zh-CN" altLang="en-US" sz="1200" b="1" dirty="0">
                <a:latin typeface="微软雅黑" panose="020B0503020204020204" pitchFamily="34" charset="-122"/>
                <a:ea typeface="微软雅黑" panose="020B0503020204020204" pitchFamily="34" charset="-122"/>
              </a:rPr>
              <a:t>确    认    号</a:t>
            </a:r>
            <a:endParaRPr kumimoji="1" lang="zh-CN" altLang="en-US" sz="1200" b="1" dirty="0">
              <a:latin typeface="微软雅黑" panose="020B0503020204020204" pitchFamily="34" charset="-122"/>
              <a:ea typeface="微软雅黑" panose="020B0503020204020204" pitchFamily="34" charset="-122"/>
            </a:endParaRPr>
          </a:p>
        </p:txBody>
      </p:sp>
      <p:sp>
        <p:nvSpPr>
          <p:cNvPr id="29" name="Line 26"/>
          <p:cNvSpPr>
            <a:spLocks noChangeShapeType="1"/>
          </p:cNvSpPr>
          <p:nvPr/>
        </p:nvSpPr>
        <p:spPr bwMode="auto">
          <a:xfrm>
            <a:off x="2739567" y="2333989"/>
            <a:ext cx="0" cy="39027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0" name="Line 27"/>
          <p:cNvSpPr>
            <a:spLocks noChangeShapeType="1"/>
          </p:cNvSpPr>
          <p:nvPr/>
        </p:nvSpPr>
        <p:spPr bwMode="auto">
          <a:xfrm>
            <a:off x="3916815" y="2329513"/>
            <a:ext cx="0" cy="38580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1" name="Line 28"/>
          <p:cNvSpPr>
            <a:spLocks noChangeShapeType="1"/>
          </p:cNvSpPr>
          <p:nvPr/>
        </p:nvSpPr>
        <p:spPr bwMode="auto">
          <a:xfrm>
            <a:off x="3615229" y="2333989"/>
            <a:ext cx="0" cy="39027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2" name="Line 29"/>
          <p:cNvSpPr>
            <a:spLocks noChangeShapeType="1"/>
          </p:cNvSpPr>
          <p:nvPr/>
        </p:nvSpPr>
        <p:spPr bwMode="auto">
          <a:xfrm>
            <a:off x="3764568" y="2333989"/>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3" name="Line 30"/>
          <p:cNvSpPr>
            <a:spLocks noChangeShapeType="1"/>
          </p:cNvSpPr>
          <p:nvPr/>
        </p:nvSpPr>
        <p:spPr bwMode="auto">
          <a:xfrm>
            <a:off x="4210642" y="2333989"/>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4" name="Line 31"/>
          <p:cNvSpPr>
            <a:spLocks noChangeShapeType="1"/>
          </p:cNvSpPr>
          <p:nvPr/>
        </p:nvSpPr>
        <p:spPr bwMode="auto">
          <a:xfrm>
            <a:off x="4063244" y="2333989"/>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5" name="Line 32"/>
          <p:cNvSpPr>
            <a:spLocks noChangeShapeType="1"/>
          </p:cNvSpPr>
          <p:nvPr/>
        </p:nvSpPr>
        <p:spPr bwMode="auto">
          <a:xfrm>
            <a:off x="4359980" y="2333989"/>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6"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保   留</a:t>
            </a:r>
            <a:endParaRPr kumimoji="1" lang="zh-CN" altLang="en-US" sz="1200" b="1" dirty="0">
              <a:latin typeface="微软雅黑" panose="020B0503020204020204" pitchFamily="34" charset="-122"/>
              <a:ea typeface="微软雅黑" panose="020B0503020204020204" pitchFamily="34" charset="-122"/>
            </a:endParaRPr>
          </a:p>
        </p:txBody>
      </p:sp>
      <p:sp>
        <p:nvSpPr>
          <p:cNvPr id="37" name="Rectangle 34"/>
          <p:cNvSpPr>
            <a:spLocks noChangeArrowheads="1"/>
          </p:cNvSpPr>
          <p:nvPr/>
        </p:nvSpPr>
        <p:spPr bwMode="auto">
          <a:xfrm>
            <a:off x="4276065" y="2322786"/>
            <a:ext cx="305365"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F</a:t>
            </a:r>
            <a:endParaRPr kumimoji="1" lang="en-US" altLang="zh-CN" sz="1100" b="1" dirty="0">
              <a:latin typeface="微软雅黑" panose="020B0503020204020204" pitchFamily="34" charset="-122"/>
              <a:ea typeface="微软雅黑" panose="020B0503020204020204" pitchFamily="34" charset="-122"/>
            </a:endParaRPr>
          </a:p>
          <a:p>
            <a:pPr algn="ct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I</a:t>
            </a:r>
            <a:endParaRPr kumimoji="1" lang="en-US" altLang="zh-CN" sz="1100" b="1" dirty="0">
              <a:latin typeface="微软雅黑" panose="020B0503020204020204" pitchFamily="34" charset="-122"/>
              <a:ea typeface="微软雅黑" panose="020B0503020204020204" pitchFamily="34" charset="-122"/>
            </a:endParaRPr>
          </a:p>
          <a:p>
            <a:pPr algn="ct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N</a:t>
            </a:r>
            <a:endParaRPr kumimoji="1" lang="en-US" altLang="zh-CN" sz="1100" b="1" dirty="0">
              <a:latin typeface="微软雅黑" panose="020B0503020204020204" pitchFamily="34" charset="-122"/>
              <a:ea typeface="微软雅黑" panose="020B0503020204020204" pitchFamily="34" charset="-122"/>
            </a:endParaRPr>
          </a:p>
        </p:txBody>
      </p:sp>
      <p:sp>
        <p:nvSpPr>
          <p:cNvPr id="76" name="Rectangle 75"/>
          <p:cNvSpPr>
            <a:spLocks noChangeArrowheads="1"/>
          </p:cNvSpPr>
          <p:nvPr/>
        </p:nvSpPr>
        <p:spPr bwMode="auto">
          <a:xfrm>
            <a:off x="4152651" y="2322785"/>
            <a:ext cx="305365"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a:latin typeface="微软雅黑" panose="020B0503020204020204" pitchFamily="34" charset="-122"/>
                <a:ea typeface="微软雅黑" panose="020B0503020204020204" pitchFamily="34" charset="-122"/>
              </a:rPr>
              <a:t>S</a:t>
            </a:r>
            <a:endParaRPr kumimoji="1" lang="en-US" altLang="zh-CN" sz="1100" b="1">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a:latin typeface="微软雅黑" panose="020B0503020204020204" pitchFamily="34" charset="-122"/>
                <a:ea typeface="微软雅黑" panose="020B0503020204020204" pitchFamily="34" charset="-122"/>
              </a:rPr>
              <a:t>Y</a:t>
            </a:r>
            <a:endParaRPr kumimoji="1" lang="en-US" altLang="zh-CN" sz="1100" b="1">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a:latin typeface="微软雅黑" panose="020B0503020204020204" pitchFamily="34" charset="-122"/>
                <a:ea typeface="微软雅黑" panose="020B0503020204020204" pitchFamily="34" charset="-122"/>
              </a:rPr>
              <a:t>N</a:t>
            </a:r>
            <a:endParaRPr kumimoji="1" lang="en-US" altLang="zh-CN" sz="1100" b="1">
              <a:latin typeface="微软雅黑" panose="020B0503020204020204" pitchFamily="34" charset="-122"/>
              <a:ea typeface="微软雅黑" panose="020B0503020204020204" pitchFamily="34" charset="-122"/>
            </a:endParaRPr>
          </a:p>
        </p:txBody>
      </p:sp>
      <p:sp>
        <p:nvSpPr>
          <p:cNvPr id="77" name="Rectangle 76"/>
          <p:cNvSpPr>
            <a:spLocks noChangeArrowheads="1"/>
          </p:cNvSpPr>
          <p:nvPr/>
        </p:nvSpPr>
        <p:spPr bwMode="auto">
          <a:xfrm>
            <a:off x="4021822" y="2322785"/>
            <a:ext cx="283724"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R</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S</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T</a:t>
            </a:r>
            <a:endParaRPr kumimoji="1" lang="en-US" altLang="zh-CN" sz="1100" b="1" dirty="0">
              <a:latin typeface="微软雅黑" panose="020B0503020204020204" pitchFamily="34" charset="-122"/>
              <a:ea typeface="微软雅黑" panose="020B0503020204020204" pitchFamily="34" charset="-122"/>
            </a:endParaRPr>
          </a:p>
        </p:txBody>
      </p:sp>
      <p:sp>
        <p:nvSpPr>
          <p:cNvPr id="78" name="Rectangle 77"/>
          <p:cNvSpPr>
            <a:spLocks noChangeArrowheads="1"/>
          </p:cNvSpPr>
          <p:nvPr/>
        </p:nvSpPr>
        <p:spPr bwMode="auto">
          <a:xfrm>
            <a:off x="3850095" y="2322785"/>
            <a:ext cx="301758"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P</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S</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H</a:t>
            </a:r>
            <a:endParaRPr kumimoji="1" lang="en-US" altLang="zh-CN" sz="1100" b="1" dirty="0">
              <a:latin typeface="微软雅黑" panose="020B0503020204020204" pitchFamily="34" charset="-122"/>
              <a:ea typeface="微软雅黑" panose="020B0503020204020204" pitchFamily="34" charset="-122"/>
            </a:endParaRPr>
          </a:p>
        </p:txBody>
      </p:sp>
      <p:sp>
        <p:nvSpPr>
          <p:cNvPr id="79" name="Rectangle 78"/>
          <p:cNvSpPr>
            <a:spLocks noChangeArrowheads="1"/>
          </p:cNvSpPr>
          <p:nvPr/>
        </p:nvSpPr>
        <p:spPr bwMode="auto">
          <a:xfrm>
            <a:off x="3703667" y="2322785"/>
            <a:ext cx="290938"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A</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C</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K</a:t>
            </a:r>
            <a:endParaRPr kumimoji="1" lang="en-US" altLang="zh-CN" sz="1100" b="1" dirty="0">
              <a:latin typeface="微软雅黑" panose="020B0503020204020204" pitchFamily="34" charset="-122"/>
              <a:ea typeface="微软雅黑" panose="020B0503020204020204" pitchFamily="34" charset="-122"/>
            </a:endParaRPr>
          </a:p>
        </p:txBody>
      </p:sp>
      <p:sp>
        <p:nvSpPr>
          <p:cNvPr id="80" name="Rectangle 79"/>
          <p:cNvSpPr>
            <a:spLocks noChangeArrowheads="1"/>
          </p:cNvSpPr>
          <p:nvPr/>
        </p:nvSpPr>
        <p:spPr bwMode="auto">
          <a:xfrm>
            <a:off x="3558291" y="2322785"/>
            <a:ext cx="294545"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U</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R</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G</a:t>
            </a:r>
            <a:endParaRPr kumimoji="1" lang="en-US" altLang="zh-CN" sz="1100" b="1" dirty="0">
              <a:latin typeface="微软雅黑" panose="020B0503020204020204" pitchFamily="34" charset="-122"/>
              <a:ea typeface="微软雅黑" panose="020B0503020204020204" pitchFamily="34" charset="-122"/>
            </a:endParaRPr>
          </a:p>
        </p:txBody>
      </p:sp>
      <p:sp>
        <p:nvSpPr>
          <p:cNvPr id="82" name="Line 81"/>
          <p:cNvSpPr>
            <a:spLocks noChangeShapeType="1"/>
          </p:cNvSpPr>
          <p:nvPr/>
        </p:nvSpPr>
        <p:spPr bwMode="auto">
          <a:xfrm flipH="1">
            <a:off x="5668144" y="3120809"/>
            <a:ext cx="1940" cy="36252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83" name="Rectangle 83"/>
          <p:cNvSpPr>
            <a:spLocks noChangeArrowheads="1"/>
          </p:cNvSpPr>
          <p:nvPr/>
        </p:nvSpPr>
        <p:spPr bwMode="auto">
          <a:xfrm>
            <a:off x="5952105"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填    充</a:t>
            </a:r>
            <a:endParaRPr kumimoji="1" lang="zh-CN" altLang="en-US" sz="1200" b="1" dirty="0">
              <a:latin typeface="微软雅黑" panose="020B0503020204020204" pitchFamily="34" charset="-122"/>
              <a:ea typeface="微软雅黑" panose="020B0503020204020204" pitchFamily="34" charset="-122"/>
            </a:endParaRPr>
          </a:p>
        </p:txBody>
      </p:sp>
      <p:sp>
        <p:nvSpPr>
          <p:cNvPr id="84" name="Line 96"/>
          <p:cNvSpPr>
            <a:spLocks noChangeShapeType="1"/>
          </p:cNvSpPr>
          <p:nvPr/>
        </p:nvSpPr>
        <p:spPr bwMode="auto">
          <a:xfrm>
            <a:off x="6875533" y="1135405"/>
            <a:ext cx="50716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85" name="Line 97"/>
          <p:cNvSpPr>
            <a:spLocks noChangeShapeType="1"/>
          </p:cNvSpPr>
          <p:nvPr/>
        </p:nvSpPr>
        <p:spPr bwMode="auto">
          <a:xfrm>
            <a:off x="6875533" y="3106487"/>
            <a:ext cx="50716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87" name="Line 99"/>
          <p:cNvSpPr>
            <a:spLocks noChangeShapeType="1"/>
          </p:cNvSpPr>
          <p:nvPr/>
        </p:nvSpPr>
        <p:spPr bwMode="auto">
          <a:xfrm>
            <a:off x="1836059" y="3469016"/>
            <a:ext cx="32388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89" name="Rectangle 104"/>
          <p:cNvSpPr>
            <a:spLocks noChangeArrowheads="1"/>
          </p:cNvSpPr>
          <p:nvPr/>
        </p:nvSpPr>
        <p:spPr bwMode="auto">
          <a:xfrm>
            <a:off x="2159946" y="1140778"/>
            <a:ext cx="4681566" cy="404600"/>
          </a:xfrm>
          <a:prstGeom prst="rect">
            <a:avLst/>
          </a:prstGeom>
          <a:noFill/>
          <a:ln w="57150">
            <a:solidFill>
              <a:srgbClr val="CC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90" name="Text Box 155"/>
          <p:cNvSpPr txBox="1">
            <a:spLocks noChangeArrowheads="1"/>
          </p:cNvSpPr>
          <p:nvPr/>
        </p:nvSpPr>
        <p:spPr bwMode="auto">
          <a:xfrm>
            <a:off x="1288038" y="3645371"/>
            <a:ext cx="6593695" cy="634020"/>
          </a:xfrm>
          <a:prstGeom prst="rect">
            <a:avLst/>
          </a:prstGeom>
          <a:solidFill>
            <a:srgbClr val="0000FF"/>
          </a:solidFill>
          <a:ln w="9525">
            <a:noFill/>
            <a:miter lim="800000"/>
          </a:ln>
          <a:effectLst/>
        </p:spPr>
        <p:txBody>
          <a:bodyPr wrap="square" lIns="91436" tIns="45718" rIns="91436" bIns="45718">
            <a:spAutoFit/>
          </a:bodyPr>
          <a:lstStyle/>
          <a:p>
            <a:pPr algn="ctr">
              <a:lnSpc>
                <a:spcPct val="110000"/>
              </a:lnSpc>
            </a:pPr>
            <a:r>
              <a:rPr lang="zh-CN" altLang="en-US" sz="1600" b="1" dirty="0">
                <a:solidFill>
                  <a:schemeClr val="bg1"/>
                </a:solidFill>
                <a:latin typeface="微软雅黑" panose="020B0503020204020204" pitchFamily="34" charset="-122"/>
                <a:ea typeface="微软雅黑" panose="020B0503020204020204" pitchFamily="34" charset="-122"/>
              </a:rPr>
              <a:t>源端口和目的端口字段</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各占 </a:t>
            </a:r>
            <a:r>
              <a:rPr lang="en-US" altLang="zh-CN" sz="1600" b="1" dirty="0">
                <a:solidFill>
                  <a:srgbClr val="FF0000"/>
                </a:solidFill>
                <a:latin typeface="微软雅黑" panose="020B0503020204020204" pitchFamily="34" charset="-122"/>
                <a:ea typeface="微软雅黑" panose="020B0503020204020204" pitchFamily="34" charset="-122"/>
              </a:rPr>
              <a:t>2 </a:t>
            </a:r>
            <a:r>
              <a:rPr lang="zh-CN" altLang="en-US" sz="1600" b="1" dirty="0">
                <a:solidFill>
                  <a:schemeClr val="bg1"/>
                </a:solidFill>
                <a:latin typeface="微软雅黑" panose="020B0503020204020204" pitchFamily="34" charset="-122"/>
                <a:ea typeface="微软雅黑" panose="020B0503020204020204" pitchFamily="34" charset="-122"/>
              </a:rPr>
              <a:t>字节。端口是运输层与应用层的服务接口。运输层的复用和分用功能都要通过端口才能实现。 </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827330" y="782475"/>
            <a:ext cx="5158580" cy="374416"/>
            <a:chOff x="1827330" y="782473"/>
            <a:chExt cx="5158578" cy="374416"/>
          </a:xfrm>
        </p:grpSpPr>
        <p:sp>
          <p:nvSpPr>
            <p:cNvPr id="38" name="Line 37"/>
            <p:cNvSpPr>
              <a:spLocks noChangeShapeType="1"/>
            </p:cNvSpPr>
            <p:nvPr/>
          </p:nvSpPr>
          <p:spPr bwMode="auto">
            <a:xfrm>
              <a:off x="2152882" y="1060214"/>
              <a:ext cx="468863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9" name="Line 38"/>
            <p:cNvSpPr>
              <a:spLocks noChangeShapeType="1"/>
            </p:cNvSpPr>
            <p:nvPr/>
          </p:nvSpPr>
          <p:spPr bwMode="auto">
            <a:xfrm>
              <a:off x="2152882" y="891931"/>
              <a:ext cx="0" cy="16828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0" name="Line 39"/>
            <p:cNvSpPr>
              <a:spLocks noChangeShapeType="1"/>
            </p:cNvSpPr>
            <p:nvPr/>
          </p:nvSpPr>
          <p:spPr bwMode="auto">
            <a:xfrm>
              <a:off x="2299311" y="976071"/>
              <a:ext cx="0" cy="8414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1" name="Line 40"/>
            <p:cNvSpPr>
              <a:spLocks noChangeShapeType="1"/>
            </p:cNvSpPr>
            <p:nvPr/>
          </p:nvSpPr>
          <p:spPr bwMode="auto">
            <a:xfrm>
              <a:off x="2445739"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2" name="Line 41"/>
            <p:cNvSpPr>
              <a:spLocks noChangeShapeType="1"/>
            </p:cNvSpPr>
            <p:nvPr/>
          </p:nvSpPr>
          <p:spPr bwMode="auto">
            <a:xfrm>
              <a:off x="2592168"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3" name="Line 42"/>
            <p:cNvSpPr>
              <a:spLocks noChangeShapeType="1"/>
            </p:cNvSpPr>
            <p:nvPr/>
          </p:nvSpPr>
          <p:spPr bwMode="auto">
            <a:xfrm>
              <a:off x="2739567"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4" name="Line 43"/>
            <p:cNvSpPr>
              <a:spLocks noChangeShapeType="1"/>
            </p:cNvSpPr>
            <p:nvPr/>
          </p:nvSpPr>
          <p:spPr bwMode="auto">
            <a:xfrm>
              <a:off x="2885995"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5" name="Line 44"/>
            <p:cNvSpPr>
              <a:spLocks noChangeShapeType="1"/>
            </p:cNvSpPr>
            <p:nvPr/>
          </p:nvSpPr>
          <p:spPr bwMode="auto">
            <a:xfrm>
              <a:off x="3031454"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6" name="Line 45"/>
            <p:cNvSpPr>
              <a:spLocks noChangeShapeType="1"/>
            </p:cNvSpPr>
            <p:nvPr/>
          </p:nvSpPr>
          <p:spPr bwMode="auto">
            <a:xfrm>
              <a:off x="3177883"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7" name="Line 46"/>
            <p:cNvSpPr>
              <a:spLocks noChangeShapeType="1"/>
            </p:cNvSpPr>
            <p:nvPr/>
          </p:nvSpPr>
          <p:spPr bwMode="auto">
            <a:xfrm>
              <a:off x="3325282" y="891930"/>
              <a:ext cx="0" cy="16828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8" name="Line 47"/>
            <p:cNvSpPr>
              <a:spLocks noChangeShapeType="1"/>
            </p:cNvSpPr>
            <p:nvPr/>
          </p:nvSpPr>
          <p:spPr bwMode="auto">
            <a:xfrm>
              <a:off x="3471710"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9" name="Line 48"/>
            <p:cNvSpPr>
              <a:spLocks noChangeShapeType="1"/>
            </p:cNvSpPr>
            <p:nvPr/>
          </p:nvSpPr>
          <p:spPr bwMode="auto">
            <a:xfrm>
              <a:off x="3618139"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0" name="Line 49"/>
            <p:cNvSpPr>
              <a:spLocks noChangeShapeType="1"/>
            </p:cNvSpPr>
            <p:nvPr/>
          </p:nvSpPr>
          <p:spPr bwMode="auto">
            <a:xfrm>
              <a:off x="3764568"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1" name="Line 50"/>
            <p:cNvSpPr>
              <a:spLocks noChangeShapeType="1"/>
            </p:cNvSpPr>
            <p:nvPr/>
          </p:nvSpPr>
          <p:spPr bwMode="auto">
            <a:xfrm>
              <a:off x="3911966"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2" name="Line 51"/>
            <p:cNvSpPr>
              <a:spLocks noChangeShapeType="1"/>
            </p:cNvSpPr>
            <p:nvPr/>
          </p:nvSpPr>
          <p:spPr bwMode="auto">
            <a:xfrm>
              <a:off x="4058395"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3" name="Line 52"/>
            <p:cNvSpPr>
              <a:spLocks noChangeShapeType="1"/>
            </p:cNvSpPr>
            <p:nvPr/>
          </p:nvSpPr>
          <p:spPr bwMode="auto">
            <a:xfrm>
              <a:off x="4203855"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4" name="Line 53"/>
            <p:cNvSpPr>
              <a:spLocks noChangeShapeType="1"/>
            </p:cNvSpPr>
            <p:nvPr/>
          </p:nvSpPr>
          <p:spPr bwMode="auto">
            <a:xfrm>
              <a:off x="4350283"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5" name="Line 54"/>
            <p:cNvSpPr>
              <a:spLocks noChangeShapeType="1"/>
            </p:cNvSpPr>
            <p:nvPr/>
          </p:nvSpPr>
          <p:spPr bwMode="auto">
            <a:xfrm>
              <a:off x="4496711" y="891931"/>
              <a:ext cx="0" cy="16828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6" name="Line 55"/>
            <p:cNvSpPr>
              <a:spLocks noChangeShapeType="1"/>
            </p:cNvSpPr>
            <p:nvPr/>
          </p:nvSpPr>
          <p:spPr bwMode="auto">
            <a:xfrm>
              <a:off x="4644110"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7" name="Line 56"/>
            <p:cNvSpPr>
              <a:spLocks noChangeShapeType="1"/>
            </p:cNvSpPr>
            <p:nvPr/>
          </p:nvSpPr>
          <p:spPr bwMode="auto">
            <a:xfrm>
              <a:off x="4790539"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8" name="Line 57"/>
            <p:cNvSpPr>
              <a:spLocks noChangeShapeType="1"/>
            </p:cNvSpPr>
            <p:nvPr/>
          </p:nvSpPr>
          <p:spPr bwMode="auto">
            <a:xfrm>
              <a:off x="4936968"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9" name="Line 58"/>
            <p:cNvSpPr>
              <a:spLocks noChangeShapeType="1"/>
            </p:cNvSpPr>
            <p:nvPr/>
          </p:nvSpPr>
          <p:spPr bwMode="auto">
            <a:xfrm>
              <a:off x="5083396"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0" name="Line 59"/>
            <p:cNvSpPr>
              <a:spLocks noChangeShapeType="1"/>
            </p:cNvSpPr>
            <p:nvPr/>
          </p:nvSpPr>
          <p:spPr bwMode="auto">
            <a:xfrm>
              <a:off x="5230795"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1" name="Line 60"/>
            <p:cNvSpPr>
              <a:spLocks noChangeShapeType="1"/>
            </p:cNvSpPr>
            <p:nvPr/>
          </p:nvSpPr>
          <p:spPr bwMode="auto">
            <a:xfrm>
              <a:off x="5376254"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2" name="Line 61"/>
            <p:cNvSpPr>
              <a:spLocks noChangeShapeType="1"/>
            </p:cNvSpPr>
            <p:nvPr/>
          </p:nvSpPr>
          <p:spPr bwMode="auto">
            <a:xfrm>
              <a:off x="5522683"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3" name="Line 62"/>
            <p:cNvSpPr>
              <a:spLocks noChangeShapeType="1"/>
            </p:cNvSpPr>
            <p:nvPr/>
          </p:nvSpPr>
          <p:spPr bwMode="auto">
            <a:xfrm>
              <a:off x="5669111" y="891931"/>
              <a:ext cx="0" cy="16828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4" name="Line 63"/>
            <p:cNvSpPr>
              <a:spLocks noChangeShapeType="1"/>
            </p:cNvSpPr>
            <p:nvPr/>
          </p:nvSpPr>
          <p:spPr bwMode="auto">
            <a:xfrm>
              <a:off x="5815540" y="976070"/>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5" name="Line 64"/>
            <p:cNvSpPr>
              <a:spLocks noChangeShapeType="1"/>
            </p:cNvSpPr>
            <p:nvPr/>
          </p:nvSpPr>
          <p:spPr bwMode="auto">
            <a:xfrm>
              <a:off x="5962939" y="976070"/>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6" name="Line 65"/>
            <p:cNvSpPr>
              <a:spLocks noChangeShapeType="1"/>
            </p:cNvSpPr>
            <p:nvPr/>
          </p:nvSpPr>
          <p:spPr bwMode="auto">
            <a:xfrm>
              <a:off x="6109368" y="976074"/>
              <a:ext cx="0" cy="8414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7" name="Line 66"/>
            <p:cNvSpPr>
              <a:spLocks noChangeShapeType="1"/>
            </p:cNvSpPr>
            <p:nvPr/>
          </p:nvSpPr>
          <p:spPr bwMode="auto">
            <a:xfrm>
              <a:off x="6255797" y="976074"/>
              <a:ext cx="0" cy="8414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8" name="Line 67"/>
            <p:cNvSpPr>
              <a:spLocks noChangeShapeType="1"/>
            </p:cNvSpPr>
            <p:nvPr/>
          </p:nvSpPr>
          <p:spPr bwMode="auto">
            <a:xfrm>
              <a:off x="6402225" y="963550"/>
              <a:ext cx="0" cy="966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9" name="Line 68"/>
            <p:cNvSpPr>
              <a:spLocks noChangeShapeType="1"/>
            </p:cNvSpPr>
            <p:nvPr/>
          </p:nvSpPr>
          <p:spPr bwMode="auto">
            <a:xfrm>
              <a:off x="6548654" y="963550"/>
              <a:ext cx="0" cy="966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0" name="Line 69"/>
            <p:cNvSpPr>
              <a:spLocks noChangeShapeType="1"/>
            </p:cNvSpPr>
            <p:nvPr/>
          </p:nvSpPr>
          <p:spPr bwMode="auto">
            <a:xfrm>
              <a:off x="6695083" y="963550"/>
              <a:ext cx="0" cy="966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1" name="Line 70"/>
            <p:cNvSpPr>
              <a:spLocks noChangeShapeType="1"/>
            </p:cNvSpPr>
            <p:nvPr/>
          </p:nvSpPr>
          <p:spPr bwMode="auto">
            <a:xfrm>
              <a:off x="6841512" y="891931"/>
              <a:ext cx="0" cy="16828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6" name="Line 98"/>
            <p:cNvSpPr>
              <a:spLocks noChangeShapeType="1"/>
            </p:cNvSpPr>
            <p:nvPr/>
          </p:nvSpPr>
          <p:spPr bwMode="auto">
            <a:xfrm>
              <a:off x="1827330" y="1156889"/>
              <a:ext cx="32388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1" name="Rectangle 80"/>
            <p:cNvSpPr>
              <a:spLocks noChangeArrowheads="1"/>
            </p:cNvSpPr>
            <p:nvPr/>
          </p:nvSpPr>
          <p:spPr bwMode="auto">
            <a:xfrm>
              <a:off x="1881948" y="782473"/>
              <a:ext cx="5103960"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anose="020B0503020204020204" pitchFamily="34" charset="-122"/>
                  <a:ea typeface="微软雅黑" panose="020B0503020204020204" pitchFamily="34" charset="-122"/>
                </a:rPr>
                <a:t>位   </a:t>
              </a:r>
              <a:r>
                <a:rPr kumimoji="1" lang="en-US" altLang="zh-CN" sz="900" b="1" dirty="0">
                  <a:solidFill>
                    <a:srgbClr val="0000FF"/>
                  </a:solidFill>
                  <a:latin typeface="微软雅黑" panose="020B0503020204020204" pitchFamily="34" charset="-122"/>
                  <a:ea typeface="微软雅黑" panose="020B0503020204020204" pitchFamily="34" charset="-122"/>
                </a:rPr>
                <a:t>0                                 8                                16                                24                          31</a:t>
              </a:r>
              <a:endParaRPr kumimoji="1" lang="en-US" altLang="zh-CN" sz="900" b="1" dirty="0">
                <a:solidFill>
                  <a:srgbClr val="0000FF"/>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89"/>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8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89"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6" y="649226"/>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 name="Line 3"/>
          <p:cNvSpPr>
            <a:spLocks noChangeShapeType="1"/>
          </p:cNvSpPr>
          <p:nvPr/>
        </p:nvSpPr>
        <p:spPr bwMode="auto">
          <a:xfrm flipH="1">
            <a:off x="1909888"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8" name="Rectangle 4"/>
          <p:cNvSpPr>
            <a:spLocks noChangeArrowheads="1"/>
          </p:cNvSpPr>
          <p:nvPr/>
        </p:nvSpPr>
        <p:spPr bwMode="auto">
          <a:xfrm>
            <a:off x="1749390" y="1853033"/>
            <a:ext cx="352012" cy="96801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4" tIns="44448" rIns="90484" bIns="44448" anchor="ctr">
            <a:spAutoFit/>
          </a:bodyPr>
          <a:lstStyle/>
          <a:p>
            <a:pPr algn="ctr" defTabSz="762000" eaLnBrk="0" hangingPunct="0"/>
            <a:r>
              <a:rPr kumimoji="1" lang="en-US" altLang="zh-CN" sz="1100" b="1" dirty="0">
                <a:solidFill>
                  <a:srgbClr val="0000FF"/>
                </a:solidFill>
                <a:latin typeface="微软雅黑" panose="020B0503020204020204" pitchFamily="34" charset="-122"/>
                <a:ea typeface="微软雅黑" panose="020B0503020204020204" pitchFamily="34" charset="-122"/>
              </a:rPr>
              <a:t>TCP </a:t>
            </a:r>
            <a:r>
              <a:rPr kumimoji="1" lang="zh-CN" altLang="en-US" sz="1100" b="1" dirty="0">
                <a:solidFill>
                  <a:srgbClr val="0000FF"/>
                </a:solidFill>
                <a:latin typeface="微软雅黑" panose="020B0503020204020204" pitchFamily="34" charset="-122"/>
                <a:ea typeface="微软雅黑" panose="020B0503020204020204" pitchFamily="34" charset="-122"/>
              </a:rPr>
              <a:t>首部</a:t>
            </a:r>
            <a:endParaRPr kumimoji="1" lang="zh-CN" altLang="en-US" sz="1100" b="1" dirty="0">
              <a:solidFill>
                <a:srgbClr val="0000FF"/>
              </a:solidFill>
              <a:latin typeface="微软雅黑" panose="020B0503020204020204" pitchFamily="34" charset="-122"/>
              <a:ea typeface="微软雅黑" panose="020B0503020204020204"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0" name="Rectangle 6"/>
          <p:cNvSpPr>
            <a:spLocks noChangeArrowheads="1"/>
          </p:cNvSpPr>
          <p:nvPr/>
        </p:nvSpPr>
        <p:spPr bwMode="auto">
          <a:xfrm>
            <a:off x="6942463" y="1753049"/>
            <a:ext cx="471276" cy="78226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r>
              <a:rPr kumimoji="1" lang="en-US" altLang="zh-CN" sz="1100" b="1" dirty="0">
                <a:solidFill>
                  <a:srgbClr val="0000FF"/>
                </a:solidFill>
                <a:latin typeface="微软雅黑" panose="020B0503020204020204" pitchFamily="34" charset="-122"/>
                <a:ea typeface="微软雅黑" panose="020B0503020204020204" pitchFamily="34" charset="-122"/>
              </a:rPr>
              <a:t>20</a:t>
            </a:r>
            <a:endParaRPr kumimoji="1" lang="en-US" altLang="zh-CN"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字节</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固定</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首部</a:t>
            </a:r>
            <a:endParaRPr kumimoji="1" lang="zh-CN" altLang="en-US" sz="1100" b="1" dirty="0">
              <a:solidFill>
                <a:srgbClr val="0000FF"/>
              </a:solidFill>
              <a:latin typeface="微软雅黑" panose="020B0503020204020204" pitchFamily="34" charset="-122"/>
              <a:ea typeface="微软雅黑" panose="020B0503020204020204" pitchFamily="34" charset="-122"/>
            </a:endParaRPr>
          </a:p>
        </p:txBody>
      </p:sp>
      <p:sp>
        <p:nvSpPr>
          <p:cNvPr id="11" name="Rectangle 7"/>
          <p:cNvSpPr>
            <a:spLocks noChangeArrowheads="1"/>
          </p:cNvSpPr>
          <p:nvPr/>
        </p:nvSpPr>
        <p:spPr bwMode="auto">
          <a:xfrm>
            <a:off x="2154822" y="1148834"/>
            <a:ext cx="4695418" cy="2330925"/>
          </a:xfrm>
          <a:prstGeom prst="rect">
            <a:avLst/>
          </a:prstGeom>
          <a:solidFill>
            <a:srgbClr val="00FFFF"/>
          </a:soli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2" name="Line 10"/>
          <p:cNvSpPr>
            <a:spLocks noChangeShapeType="1"/>
          </p:cNvSpPr>
          <p:nvPr/>
        </p:nvSpPr>
        <p:spPr bwMode="auto">
          <a:xfrm>
            <a:off x="2149974" y="1545376"/>
            <a:ext cx="47031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3" name="Line 11"/>
          <p:cNvSpPr>
            <a:spLocks noChangeShapeType="1"/>
          </p:cNvSpPr>
          <p:nvPr/>
        </p:nvSpPr>
        <p:spPr bwMode="auto">
          <a:xfrm>
            <a:off x="2158702" y="1937444"/>
            <a:ext cx="469444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4" name="Line 12"/>
          <p:cNvSpPr>
            <a:spLocks noChangeShapeType="1"/>
          </p:cNvSpPr>
          <p:nvPr/>
        </p:nvSpPr>
        <p:spPr bwMode="auto">
          <a:xfrm>
            <a:off x="2149974" y="2328617"/>
            <a:ext cx="47031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5" name="Line 13"/>
          <p:cNvSpPr>
            <a:spLocks noChangeShapeType="1"/>
          </p:cNvSpPr>
          <p:nvPr/>
        </p:nvSpPr>
        <p:spPr bwMode="auto">
          <a:xfrm>
            <a:off x="2149974" y="2718895"/>
            <a:ext cx="47031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6" name="Line 14"/>
          <p:cNvSpPr>
            <a:spLocks noChangeShapeType="1"/>
          </p:cNvSpPr>
          <p:nvPr/>
        </p:nvSpPr>
        <p:spPr bwMode="auto">
          <a:xfrm>
            <a:off x="2158702" y="3110963"/>
            <a:ext cx="469444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7" name="Line 15"/>
          <p:cNvSpPr>
            <a:spLocks noChangeShapeType="1"/>
          </p:cNvSpPr>
          <p:nvPr/>
        </p:nvSpPr>
        <p:spPr bwMode="auto">
          <a:xfrm>
            <a:off x="4503500" y="1153310"/>
            <a:ext cx="0" cy="4001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8" name="Rectangle 16"/>
          <p:cNvSpPr>
            <a:spLocks noChangeArrowheads="1"/>
          </p:cNvSpPr>
          <p:nvPr/>
        </p:nvSpPr>
        <p:spPr bwMode="auto">
          <a:xfrm>
            <a:off x="5236616"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目  的  端  口</a:t>
            </a:r>
            <a:endParaRPr kumimoji="1" lang="zh-CN" altLang="en-US" sz="1200" b="1">
              <a:latin typeface="微软雅黑" panose="020B0503020204020204" pitchFamily="34" charset="-122"/>
              <a:ea typeface="微软雅黑" panose="020B0503020204020204" pitchFamily="34" charset="-122"/>
            </a:endParaRPr>
          </a:p>
        </p:txBody>
      </p:sp>
      <p:sp>
        <p:nvSpPr>
          <p:cNvPr id="19" name="Rectangle 17"/>
          <p:cNvSpPr>
            <a:spLocks noChangeArrowheads="1"/>
          </p:cNvSpPr>
          <p:nvPr/>
        </p:nvSpPr>
        <p:spPr bwMode="auto">
          <a:xfrm>
            <a:off x="2234257" y="2294295"/>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数据</a:t>
            </a:r>
            <a:endParaRPr kumimoji="1" lang="zh-CN" altLang="en-US" sz="1200" b="1" dirty="0">
              <a:latin typeface="微软雅黑" panose="020B0503020204020204" pitchFamily="34" charset="-122"/>
              <a:ea typeface="微软雅黑" panose="020B0503020204020204" pitchFamily="34" charset="-122"/>
            </a:endParaRPr>
          </a:p>
          <a:p>
            <a:pPr defTabSz="762000" eaLnBrk="0" hangingPunct="0"/>
            <a:r>
              <a:rPr kumimoji="1" lang="zh-CN" altLang="en-US" sz="1200" b="1" dirty="0">
                <a:latin typeface="微软雅黑" panose="020B0503020204020204" pitchFamily="34" charset="-122"/>
                <a:ea typeface="微软雅黑" panose="020B0503020204020204" pitchFamily="34" charset="-122"/>
              </a:rPr>
              <a:t>偏移</a:t>
            </a:r>
            <a:endParaRPr kumimoji="1" lang="zh-CN" altLang="en-US" sz="1200" b="1" dirty="0">
              <a:latin typeface="微软雅黑" panose="020B0503020204020204" pitchFamily="34" charset="-122"/>
              <a:ea typeface="微软雅黑" panose="020B0503020204020204" pitchFamily="34" charset="-122"/>
            </a:endParaRPr>
          </a:p>
        </p:txBody>
      </p:sp>
      <p:sp>
        <p:nvSpPr>
          <p:cNvPr id="20" name="Rectangle 18"/>
          <p:cNvSpPr>
            <a:spLocks noChangeArrowheads="1"/>
          </p:cNvSpPr>
          <p:nvPr/>
        </p:nvSpPr>
        <p:spPr bwMode="auto">
          <a:xfrm>
            <a:off x="2908301"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检   验   和</a:t>
            </a:r>
            <a:endParaRPr kumimoji="1" lang="zh-CN" altLang="en-US" sz="1200" b="1" dirty="0">
              <a:latin typeface="微软雅黑" panose="020B0503020204020204" pitchFamily="34" charset="-122"/>
              <a:ea typeface="微软雅黑" panose="020B0503020204020204" pitchFamily="34" charset="-122"/>
            </a:endParaRP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4" tIns="44448" rIns="90484" bIns="44448">
            <a:spAutoFit/>
          </a:bodyPr>
          <a:lstStyle/>
          <a:p>
            <a:pPr algn="ctr" defTabSz="762000" eaLnBrk="0" hangingPunct="0"/>
            <a:r>
              <a:rPr kumimoji="1" lang="zh-CN" altLang="en-US" sz="1200" b="1" dirty="0">
                <a:latin typeface="微软雅黑" panose="020B0503020204020204" pitchFamily="34" charset="-122"/>
                <a:ea typeface="微软雅黑" panose="020B0503020204020204" pitchFamily="34" charset="-122"/>
              </a:rPr>
              <a:t>选    项  （长  度  可  变）</a:t>
            </a:r>
            <a:endParaRPr kumimoji="1" lang="zh-CN" altLang="en-US" sz="1200" b="1" dirty="0">
              <a:latin typeface="微软雅黑" panose="020B0503020204020204" pitchFamily="34" charset="-122"/>
              <a:ea typeface="微软雅黑" panose="020B0503020204020204" pitchFamily="34" charset="-122"/>
            </a:endParaRPr>
          </a:p>
        </p:txBody>
      </p:sp>
      <p:sp>
        <p:nvSpPr>
          <p:cNvPr id="22" name="Rectangle 20"/>
          <p:cNvSpPr>
            <a:spLocks noChangeArrowheads="1"/>
          </p:cNvSpPr>
          <p:nvPr/>
        </p:nvSpPr>
        <p:spPr bwMode="auto">
          <a:xfrm>
            <a:off x="2978121"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源  端  口</a:t>
            </a:r>
            <a:endParaRPr kumimoji="1" lang="zh-CN" altLang="en-US" sz="1200" b="1">
              <a:latin typeface="微软雅黑" panose="020B0503020204020204" pitchFamily="34" charset="-122"/>
              <a:ea typeface="微软雅黑" panose="020B0503020204020204" pitchFamily="34" charset="-122"/>
            </a:endParaRPr>
          </a:p>
        </p:txBody>
      </p:sp>
      <p:sp>
        <p:nvSpPr>
          <p:cNvPr id="23" name="Rectangle 21"/>
          <p:cNvSpPr>
            <a:spLocks noChangeArrowheads="1"/>
          </p:cNvSpPr>
          <p:nvPr/>
        </p:nvSpPr>
        <p:spPr bwMode="auto">
          <a:xfrm>
            <a:off x="4071047"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4" tIns="44448" rIns="90484" bIns="44448">
            <a:spAutoFit/>
          </a:bodyPr>
          <a:lstStyle/>
          <a:p>
            <a:pPr algn="ctr" defTabSz="762000" eaLnBrk="0" hangingPunct="0"/>
            <a:r>
              <a:rPr kumimoji="1" lang="zh-CN" altLang="en-US" sz="1200" b="1">
                <a:latin typeface="微软雅黑" panose="020B0503020204020204" pitchFamily="34" charset="-122"/>
                <a:ea typeface="微软雅黑" panose="020B0503020204020204" pitchFamily="34" charset="-122"/>
              </a:rPr>
              <a:t>序   号</a:t>
            </a:r>
            <a:endParaRPr kumimoji="1" lang="zh-CN" altLang="en-US" sz="1200" b="1">
              <a:latin typeface="微软雅黑" panose="020B0503020204020204" pitchFamily="34" charset="-122"/>
              <a:ea typeface="微软雅黑" panose="020B0503020204020204" pitchFamily="34" charset="-122"/>
            </a:endParaRPr>
          </a:p>
        </p:txBody>
      </p:sp>
      <p:sp>
        <p:nvSpPr>
          <p:cNvPr id="24" name="Line 22"/>
          <p:cNvSpPr>
            <a:spLocks noChangeShapeType="1"/>
          </p:cNvSpPr>
          <p:nvPr/>
        </p:nvSpPr>
        <p:spPr bwMode="auto">
          <a:xfrm>
            <a:off x="4507379" y="2333990"/>
            <a:ext cx="0" cy="77249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5" name="Rectangle 23"/>
          <p:cNvSpPr>
            <a:spLocks noChangeArrowheads="1"/>
          </p:cNvSpPr>
          <p:nvPr/>
        </p:nvSpPr>
        <p:spPr bwMode="auto">
          <a:xfrm>
            <a:off x="5138674"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紧   急   指   针</a:t>
            </a:r>
            <a:endParaRPr kumimoji="1" lang="zh-CN" altLang="en-US" sz="1200" b="1">
              <a:latin typeface="微软雅黑" panose="020B0503020204020204" pitchFamily="34" charset="-122"/>
              <a:ea typeface="微软雅黑" panose="020B0503020204020204" pitchFamily="34" charset="-122"/>
            </a:endParaRP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窗   口</a:t>
            </a:r>
            <a:endParaRPr kumimoji="1" lang="zh-CN" altLang="en-US" sz="1200" b="1">
              <a:latin typeface="微软雅黑" panose="020B0503020204020204" pitchFamily="34" charset="-122"/>
              <a:ea typeface="微软雅黑" panose="020B0503020204020204" pitchFamily="34" charset="-122"/>
            </a:endParaRPr>
          </a:p>
        </p:txBody>
      </p:sp>
      <p:sp>
        <p:nvSpPr>
          <p:cNvPr id="27" name="Rectangle 25"/>
          <p:cNvSpPr>
            <a:spLocks noChangeArrowheads="1"/>
          </p:cNvSpPr>
          <p:nvPr/>
        </p:nvSpPr>
        <p:spPr bwMode="auto">
          <a:xfrm>
            <a:off x="3921710" y="2006062"/>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4" tIns="44448" rIns="90484" bIns="44448">
            <a:spAutoFit/>
          </a:bodyPr>
          <a:lstStyle/>
          <a:p>
            <a:pPr algn="ctr" defTabSz="762000" eaLnBrk="0" hangingPunct="0"/>
            <a:r>
              <a:rPr kumimoji="1" lang="zh-CN" altLang="en-US" sz="1200" b="1" dirty="0">
                <a:latin typeface="微软雅黑" panose="020B0503020204020204" pitchFamily="34" charset="-122"/>
                <a:ea typeface="微软雅黑" panose="020B0503020204020204" pitchFamily="34" charset="-122"/>
              </a:rPr>
              <a:t>确    认    号</a:t>
            </a:r>
            <a:endParaRPr kumimoji="1" lang="zh-CN" altLang="en-US" sz="1200" b="1" dirty="0">
              <a:latin typeface="微软雅黑" panose="020B0503020204020204" pitchFamily="34" charset="-122"/>
              <a:ea typeface="微软雅黑" panose="020B0503020204020204" pitchFamily="34" charset="-122"/>
            </a:endParaRPr>
          </a:p>
        </p:txBody>
      </p:sp>
      <p:sp>
        <p:nvSpPr>
          <p:cNvPr id="28" name="Line 26"/>
          <p:cNvSpPr>
            <a:spLocks noChangeShapeType="1"/>
          </p:cNvSpPr>
          <p:nvPr/>
        </p:nvSpPr>
        <p:spPr bwMode="auto">
          <a:xfrm>
            <a:off x="2739567" y="2333989"/>
            <a:ext cx="0" cy="39027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9" name="Line 27"/>
          <p:cNvSpPr>
            <a:spLocks noChangeShapeType="1"/>
          </p:cNvSpPr>
          <p:nvPr/>
        </p:nvSpPr>
        <p:spPr bwMode="auto">
          <a:xfrm>
            <a:off x="3916815" y="2329513"/>
            <a:ext cx="0" cy="38580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0" name="Line 28"/>
          <p:cNvSpPr>
            <a:spLocks noChangeShapeType="1"/>
          </p:cNvSpPr>
          <p:nvPr/>
        </p:nvSpPr>
        <p:spPr bwMode="auto">
          <a:xfrm>
            <a:off x="3615229" y="2333989"/>
            <a:ext cx="0" cy="39027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保   留</a:t>
            </a:r>
            <a:endParaRPr kumimoji="1" lang="zh-CN" altLang="en-US" sz="1200" b="1" dirty="0">
              <a:latin typeface="微软雅黑" panose="020B0503020204020204" pitchFamily="34" charset="-122"/>
              <a:ea typeface="微软雅黑" panose="020B0503020204020204" pitchFamily="34" charset="-122"/>
            </a:endParaRPr>
          </a:p>
        </p:txBody>
      </p:sp>
      <p:sp>
        <p:nvSpPr>
          <p:cNvPr id="36" name="Rectangle 34"/>
          <p:cNvSpPr>
            <a:spLocks noChangeArrowheads="1"/>
          </p:cNvSpPr>
          <p:nvPr/>
        </p:nvSpPr>
        <p:spPr bwMode="auto">
          <a:xfrm>
            <a:off x="4276065" y="2322785"/>
            <a:ext cx="305365"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F</a:t>
            </a:r>
            <a:endParaRPr kumimoji="1" lang="en-US" altLang="zh-CN" sz="1100" b="1" dirty="0">
              <a:latin typeface="微软雅黑" panose="020B0503020204020204" pitchFamily="34" charset="-122"/>
              <a:ea typeface="微软雅黑" panose="020B0503020204020204" pitchFamily="34" charset="-122"/>
            </a:endParaRPr>
          </a:p>
          <a:p>
            <a:pPr algn="ct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I</a:t>
            </a:r>
            <a:endParaRPr kumimoji="1" lang="en-US" altLang="zh-CN" sz="1100" b="1" dirty="0">
              <a:latin typeface="微软雅黑" panose="020B0503020204020204" pitchFamily="34" charset="-122"/>
              <a:ea typeface="微软雅黑" panose="020B0503020204020204" pitchFamily="34" charset="-122"/>
            </a:endParaRPr>
          </a:p>
          <a:p>
            <a:pPr algn="ct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N</a:t>
            </a:r>
            <a:endParaRPr kumimoji="1" lang="en-US" altLang="zh-CN" sz="1100" b="1" dirty="0">
              <a:latin typeface="微软雅黑" panose="020B0503020204020204" pitchFamily="34" charset="-122"/>
              <a:ea typeface="微软雅黑" panose="020B0503020204020204" pitchFamily="34" charset="-122"/>
            </a:endParaRPr>
          </a:p>
        </p:txBody>
      </p:sp>
      <p:sp>
        <p:nvSpPr>
          <p:cNvPr id="71" name="Rectangle 75"/>
          <p:cNvSpPr>
            <a:spLocks noChangeArrowheads="1"/>
          </p:cNvSpPr>
          <p:nvPr/>
        </p:nvSpPr>
        <p:spPr bwMode="auto">
          <a:xfrm>
            <a:off x="4152651" y="2322784"/>
            <a:ext cx="305365"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a:latin typeface="微软雅黑" panose="020B0503020204020204" pitchFamily="34" charset="-122"/>
                <a:ea typeface="微软雅黑" panose="020B0503020204020204" pitchFamily="34" charset="-122"/>
              </a:rPr>
              <a:t>S</a:t>
            </a:r>
            <a:endParaRPr kumimoji="1" lang="en-US" altLang="zh-CN" sz="1100" b="1">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a:latin typeface="微软雅黑" panose="020B0503020204020204" pitchFamily="34" charset="-122"/>
                <a:ea typeface="微软雅黑" panose="020B0503020204020204" pitchFamily="34" charset="-122"/>
              </a:rPr>
              <a:t>Y</a:t>
            </a:r>
            <a:endParaRPr kumimoji="1" lang="en-US" altLang="zh-CN" sz="1100" b="1">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a:latin typeface="微软雅黑" panose="020B0503020204020204" pitchFamily="34" charset="-122"/>
                <a:ea typeface="微软雅黑" panose="020B0503020204020204" pitchFamily="34" charset="-122"/>
              </a:rPr>
              <a:t>N</a:t>
            </a:r>
            <a:endParaRPr kumimoji="1" lang="en-US" altLang="zh-CN" sz="1100" b="1">
              <a:latin typeface="微软雅黑" panose="020B0503020204020204" pitchFamily="34" charset="-122"/>
              <a:ea typeface="微软雅黑" panose="020B0503020204020204" pitchFamily="34" charset="-122"/>
            </a:endParaRPr>
          </a:p>
        </p:txBody>
      </p:sp>
      <p:sp>
        <p:nvSpPr>
          <p:cNvPr id="72" name="Rectangle 76"/>
          <p:cNvSpPr>
            <a:spLocks noChangeArrowheads="1"/>
          </p:cNvSpPr>
          <p:nvPr/>
        </p:nvSpPr>
        <p:spPr bwMode="auto">
          <a:xfrm>
            <a:off x="4021822" y="2322784"/>
            <a:ext cx="283724"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R</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S</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T</a:t>
            </a:r>
            <a:endParaRPr kumimoji="1" lang="en-US" altLang="zh-CN" sz="1100" b="1" dirty="0">
              <a:latin typeface="微软雅黑" panose="020B0503020204020204" pitchFamily="34" charset="-122"/>
              <a:ea typeface="微软雅黑" panose="020B0503020204020204" pitchFamily="34" charset="-122"/>
            </a:endParaRPr>
          </a:p>
        </p:txBody>
      </p:sp>
      <p:sp>
        <p:nvSpPr>
          <p:cNvPr id="73" name="Rectangle 77"/>
          <p:cNvSpPr>
            <a:spLocks noChangeArrowheads="1"/>
          </p:cNvSpPr>
          <p:nvPr/>
        </p:nvSpPr>
        <p:spPr bwMode="auto">
          <a:xfrm>
            <a:off x="3850095" y="2322784"/>
            <a:ext cx="301758"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P</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S</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H</a:t>
            </a:r>
            <a:endParaRPr kumimoji="1" lang="en-US" altLang="zh-CN" sz="1100" b="1" dirty="0">
              <a:latin typeface="微软雅黑" panose="020B0503020204020204" pitchFamily="34" charset="-122"/>
              <a:ea typeface="微软雅黑" panose="020B0503020204020204" pitchFamily="34" charset="-122"/>
            </a:endParaRPr>
          </a:p>
        </p:txBody>
      </p:sp>
      <p:sp>
        <p:nvSpPr>
          <p:cNvPr id="74" name="Rectangle 78"/>
          <p:cNvSpPr>
            <a:spLocks noChangeArrowheads="1"/>
          </p:cNvSpPr>
          <p:nvPr/>
        </p:nvSpPr>
        <p:spPr bwMode="auto">
          <a:xfrm>
            <a:off x="3703667" y="2322784"/>
            <a:ext cx="290938"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A</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C</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K</a:t>
            </a:r>
            <a:endParaRPr kumimoji="1" lang="en-US" altLang="zh-CN" sz="1100" b="1" dirty="0">
              <a:latin typeface="微软雅黑" panose="020B0503020204020204" pitchFamily="34" charset="-122"/>
              <a:ea typeface="微软雅黑" panose="020B0503020204020204" pitchFamily="34" charset="-122"/>
            </a:endParaRPr>
          </a:p>
        </p:txBody>
      </p:sp>
      <p:sp>
        <p:nvSpPr>
          <p:cNvPr id="75" name="Rectangle 79"/>
          <p:cNvSpPr>
            <a:spLocks noChangeArrowheads="1"/>
          </p:cNvSpPr>
          <p:nvPr/>
        </p:nvSpPr>
        <p:spPr bwMode="auto">
          <a:xfrm>
            <a:off x="3558291" y="2322784"/>
            <a:ext cx="294545"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U</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R</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G</a:t>
            </a:r>
            <a:endParaRPr kumimoji="1" lang="en-US" altLang="zh-CN" sz="1100" b="1" dirty="0">
              <a:latin typeface="微软雅黑" panose="020B0503020204020204" pitchFamily="34" charset="-122"/>
              <a:ea typeface="微软雅黑" panose="020B0503020204020204" pitchFamily="34" charset="-122"/>
            </a:endParaRPr>
          </a:p>
        </p:txBody>
      </p:sp>
      <p:sp>
        <p:nvSpPr>
          <p:cNvPr id="76" name="Line 81"/>
          <p:cNvSpPr>
            <a:spLocks noChangeShapeType="1"/>
          </p:cNvSpPr>
          <p:nvPr/>
        </p:nvSpPr>
        <p:spPr bwMode="auto">
          <a:xfrm flipH="1">
            <a:off x="5668144" y="3120809"/>
            <a:ext cx="1940" cy="36252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77" name="Rectangle 83"/>
          <p:cNvSpPr>
            <a:spLocks noChangeArrowheads="1"/>
          </p:cNvSpPr>
          <p:nvPr/>
        </p:nvSpPr>
        <p:spPr bwMode="auto">
          <a:xfrm>
            <a:off x="5952105"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填    充</a:t>
            </a:r>
            <a:endParaRPr kumimoji="1" lang="zh-CN" altLang="en-US" sz="1200" b="1" dirty="0">
              <a:latin typeface="微软雅黑" panose="020B0503020204020204" pitchFamily="34" charset="-122"/>
              <a:ea typeface="微软雅黑" panose="020B0503020204020204" pitchFamily="34" charset="-122"/>
            </a:endParaRPr>
          </a:p>
        </p:txBody>
      </p:sp>
      <p:sp>
        <p:nvSpPr>
          <p:cNvPr id="78" name="Line 96"/>
          <p:cNvSpPr>
            <a:spLocks noChangeShapeType="1"/>
          </p:cNvSpPr>
          <p:nvPr/>
        </p:nvSpPr>
        <p:spPr bwMode="auto">
          <a:xfrm>
            <a:off x="6875533" y="1135405"/>
            <a:ext cx="50716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79" name="Line 97"/>
          <p:cNvSpPr>
            <a:spLocks noChangeShapeType="1"/>
          </p:cNvSpPr>
          <p:nvPr/>
        </p:nvSpPr>
        <p:spPr bwMode="auto">
          <a:xfrm>
            <a:off x="6875533" y="3106487"/>
            <a:ext cx="50716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80" name="Line 98"/>
          <p:cNvSpPr>
            <a:spLocks noChangeShapeType="1"/>
          </p:cNvSpPr>
          <p:nvPr/>
        </p:nvSpPr>
        <p:spPr bwMode="auto">
          <a:xfrm>
            <a:off x="1827332" y="1156888"/>
            <a:ext cx="32388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81" name="Line 99"/>
          <p:cNvSpPr>
            <a:spLocks noChangeShapeType="1"/>
          </p:cNvSpPr>
          <p:nvPr/>
        </p:nvSpPr>
        <p:spPr bwMode="auto">
          <a:xfrm>
            <a:off x="1836059" y="3469016"/>
            <a:ext cx="32388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82" name="Rectangle 104"/>
          <p:cNvSpPr>
            <a:spLocks noChangeArrowheads="1"/>
          </p:cNvSpPr>
          <p:nvPr/>
        </p:nvSpPr>
        <p:spPr bwMode="auto">
          <a:xfrm>
            <a:off x="2159946" y="1553473"/>
            <a:ext cx="4681566" cy="404600"/>
          </a:xfrm>
          <a:prstGeom prst="rect">
            <a:avLst/>
          </a:prstGeom>
          <a:noFill/>
          <a:ln w="57150">
            <a:solidFill>
              <a:srgbClr val="CC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83" name="Text Box 155"/>
          <p:cNvSpPr txBox="1">
            <a:spLocks noChangeArrowheads="1"/>
          </p:cNvSpPr>
          <p:nvPr/>
        </p:nvSpPr>
        <p:spPr bwMode="auto">
          <a:xfrm>
            <a:off x="1069848" y="3645371"/>
            <a:ext cx="7077456" cy="634020"/>
          </a:xfrm>
          <a:prstGeom prst="rect">
            <a:avLst/>
          </a:prstGeom>
          <a:solidFill>
            <a:srgbClr val="0000FF"/>
          </a:solidFill>
          <a:ln w="9525">
            <a:noFill/>
            <a:miter lim="800000"/>
          </a:ln>
          <a:effectLst/>
        </p:spPr>
        <p:txBody>
          <a:bodyPr wrap="square" lIns="91436" tIns="45718" rIns="91436" bIns="45718">
            <a:spAutoFit/>
          </a:bodyPr>
          <a:lstStyle/>
          <a:p>
            <a:pPr algn="ctr">
              <a:lnSpc>
                <a:spcPct val="110000"/>
              </a:lnSpc>
            </a:pPr>
            <a:r>
              <a:rPr lang="zh-CN" altLang="en-US" sz="1600" b="1" dirty="0">
                <a:solidFill>
                  <a:schemeClr val="bg1"/>
                </a:solidFill>
                <a:latin typeface="微软雅黑" panose="020B0503020204020204" pitchFamily="34" charset="-122"/>
                <a:ea typeface="微软雅黑" panose="020B0503020204020204" pitchFamily="34" charset="-122"/>
              </a:rPr>
              <a:t>序号字段</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占 </a:t>
            </a:r>
            <a:r>
              <a:rPr lang="en-US" altLang="zh-CN" sz="1600" b="1" dirty="0">
                <a:solidFill>
                  <a:schemeClr val="bg1"/>
                </a:solidFill>
                <a:latin typeface="微软雅黑" panose="020B0503020204020204" pitchFamily="34" charset="-122"/>
                <a:ea typeface="微软雅黑" panose="020B0503020204020204" pitchFamily="34" charset="-122"/>
              </a:rPr>
              <a:t>4 </a:t>
            </a:r>
            <a:r>
              <a:rPr lang="zh-CN" altLang="en-US" sz="1600" b="1" dirty="0">
                <a:solidFill>
                  <a:schemeClr val="bg1"/>
                </a:solidFill>
                <a:latin typeface="微软雅黑" panose="020B0503020204020204" pitchFamily="34" charset="-122"/>
                <a:ea typeface="微软雅黑" panose="020B0503020204020204" pitchFamily="34" charset="-122"/>
              </a:rPr>
              <a:t>字节。</a:t>
            </a:r>
            <a:r>
              <a:rPr lang="en-US" altLang="zh-CN" sz="1600" b="1" dirty="0">
                <a:solidFill>
                  <a:schemeClr val="bg1"/>
                </a:solidFill>
                <a:latin typeface="微软雅黑" panose="020B0503020204020204" pitchFamily="34" charset="-122"/>
                <a:ea typeface="微软雅黑" panose="020B0503020204020204" pitchFamily="34" charset="-122"/>
              </a:rPr>
              <a:t>TCP </a:t>
            </a:r>
            <a:r>
              <a:rPr lang="zh-CN" altLang="en-US" sz="1600" b="1" dirty="0">
                <a:solidFill>
                  <a:schemeClr val="bg1"/>
                </a:solidFill>
                <a:latin typeface="微软雅黑" panose="020B0503020204020204" pitchFamily="34" charset="-122"/>
                <a:ea typeface="微软雅黑" panose="020B0503020204020204" pitchFamily="34" charset="-122"/>
              </a:rPr>
              <a:t>连接中传送的数据流中的</a:t>
            </a:r>
            <a:r>
              <a:rPr lang="zh-CN" altLang="en-US" sz="1600" b="1" dirty="0">
                <a:solidFill>
                  <a:srgbClr val="FF0000"/>
                </a:solidFill>
                <a:latin typeface="微软雅黑" panose="020B0503020204020204" pitchFamily="34" charset="-122"/>
                <a:ea typeface="微软雅黑" panose="020B0503020204020204" pitchFamily="34" charset="-122"/>
              </a:rPr>
              <a:t>每一个字节</a:t>
            </a:r>
            <a:r>
              <a:rPr lang="zh-CN" altLang="en-US" sz="1600" b="1" dirty="0">
                <a:solidFill>
                  <a:schemeClr val="bg1"/>
                </a:solidFill>
                <a:latin typeface="微软雅黑" panose="020B0503020204020204" pitchFamily="34" charset="-122"/>
                <a:ea typeface="微软雅黑" panose="020B0503020204020204" pitchFamily="34" charset="-122"/>
              </a:rPr>
              <a:t>都编上一个序号。序号字段的值则指的是本报文段所发送的数据的</a:t>
            </a:r>
            <a:r>
              <a:rPr lang="zh-CN" altLang="en-US" sz="1600" b="1" dirty="0">
                <a:solidFill>
                  <a:schemeClr val="accent3"/>
                </a:solidFill>
                <a:latin typeface="微软雅黑" panose="020B0503020204020204" pitchFamily="34" charset="-122"/>
                <a:ea typeface="微软雅黑" panose="020B0503020204020204" pitchFamily="34" charset="-122"/>
              </a:rPr>
              <a:t>第一个</a:t>
            </a:r>
            <a:r>
              <a:rPr lang="zh-CN" altLang="en-US" sz="1600" b="1" dirty="0">
                <a:solidFill>
                  <a:srgbClr val="FF0000"/>
                </a:solidFill>
                <a:latin typeface="微软雅黑" panose="020B0503020204020204" pitchFamily="34" charset="-122"/>
                <a:ea typeface="微软雅黑" panose="020B0503020204020204" pitchFamily="34" charset="-122"/>
              </a:rPr>
              <a:t>字节的序号</a:t>
            </a:r>
            <a:r>
              <a:rPr lang="zh-CN" altLang="en-US" sz="1600" b="1" dirty="0">
                <a:solidFill>
                  <a:schemeClr val="bg1"/>
                </a:solidFill>
                <a:latin typeface="微软雅黑" panose="020B0503020204020204" pitchFamily="34" charset="-122"/>
                <a:ea typeface="微软雅黑" panose="020B0503020204020204" pitchFamily="34" charset="-122"/>
              </a:rPr>
              <a:t>。 </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nvGrpSpPr>
          <p:cNvPr id="84" name="组合 83"/>
          <p:cNvGrpSpPr/>
          <p:nvPr/>
        </p:nvGrpSpPr>
        <p:grpSpPr>
          <a:xfrm>
            <a:off x="1827330" y="782475"/>
            <a:ext cx="5158580" cy="374416"/>
            <a:chOff x="1827330" y="782473"/>
            <a:chExt cx="5158578"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8" name="Line 38"/>
            <p:cNvSpPr>
              <a:spLocks noChangeShapeType="1"/>
            </p:cNvSpPr>
            <p:nvPr/>
          </p:nvSpPr>
          <p:spPr bwMode="auto">
            <a:xfrm>
              <a:off x="2152882" y="891931"/>
              <a:ext cx="0" cy="16828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9" name="Line 39"/>
            <p:cNvSpPr>
              <a:spLocks noChangeShapeType="1"/>
            </p:cNvSpPr>
            <p:nvPr/>
          </p:nvSpPr>
          <p:spPr bwMode="auto">
            <a:xfrm>
              <a:off x="2299311" y="976071"/>
              <a:ext cx="0" cy="8414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0" name="Line 40"/>
            <p:cNvSpPr>
              <a:spLocks noChangeShapeType="1"/>
            </p:cNvSpPr>
            <p:nvPr/>
          </p:nvSpPr>
          <p:spPr bwMode="auto">
            <a:xfrm>
              <a:off x="2445739"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1" name="Line 41"/>
            <p:cNvSpPr>
              <a:spLocks noChangeShapeType="1"/>
            </p:cNvSpPr>
            <p:nvPr/>
          </p:nvSpPr>
          <p:spPr bwMode="auto">
            <a:xfrm>
              <a:off x="2592168"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2" name="Line 42"/>
            <p:cNvSpPr>
              <a:spLocks noChangeShapeType="1"/>
            </p:cNvSpPr>
            <p:nvPr/>
          </p:nvSpPr>
          <p:spPr bwMode="auto">
            <a:xfrm>
              <a:off x="2739567"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3" name="Line 43"/>
            <p:cNvSpPr>
              <a:spLocks noChangeShapeType="1"/>
            </p:cNvSpPr>
            <p:nvPr/>
          </p:nvSpPr>
          <p:spPr bwMode="auto">
            <a:xfrm>
              <a:off x="2885995"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4" name="Line 44"/>
            <p:cNvSpPr>
              <a:spLocks noChangeShapeType="1"/>
            </p:cNvSpPr>
            <p:nvPr/>
          </p:nvSpPr>
          <p:spPr bwMode="auto">
            <a:xfrm>
              <a:off x="3031454"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5" name="Line 45"/>
            <p:cNvSpPr>
              <a:spLocks noChangeShapeType="1"/>
            </p:cNvSpPr>
            <p:nvPr/>
          </p:nvSpPr>
          <p:spPr bwMode="auto">
            <a:xfrm>
              <a:off x="3177883"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6" name="Line 46"/>
            <p:cNvSpPr>
              <a:spLocks noChangeShapeType="1"/>
            </p:cNvSpPr>
            <p:nvPr/>
          </p:nvSpPr>
          <p:spPr bwMode="auto">
            <a:xfrm>
              <a:off x="3325282" y="891930"/>
              <a:ext cx="0" cy="16828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7" name="Line 47"/>
            <p:cNvSpPr>
              <a:spLocks noChangeShapeType="1"/>
            </p:cNvSpPr>
            <p:nvPr/>
          </p:nvSpPr>
          <p:spPr bwMode="auto">
            <a:xfrm>
              <a:off x="3471710"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8" name="Line 48"/>
            <p:cNvSpPr>
              <a:spLocks noChangeShapeType="1"/>
            </p:cNvSpPr>
            <p:nvPr/>
          </p:nvSpPr>
          <p:spPr bwMode="auto">
            <a:xfrm>
              <a:off x="3618139"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9" name="Line 49"/>
            <p:cNvSpPr>
              <a:spLocks noChangeShapeType="1"/>
            </p:cNvSpPr>
            <p:nvPr/>
          </p:nvSpPr>
          <p:spPr bwMode="auto">
            <a:xfrm>
              <a:off x="3764568"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0" name="Line 50"/>
            <p:cNvSpPr>
              <a:spLocks noChangeShapeType="1"/>
            </p:cNvSpPr>
            <p:nvPr/>
          </p:nvSpPr>
          <p:spPr bwMode="auto">
            <a:xfrm>
              <a:off x="3911966"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1" name="Line 51"/>
            <p:cNvSpPr>
              <a:spLocks noChangeShapeType="1"/>
            </p:cNvSpPr>
            <p:nvPr/>
          </p:nvSpPr>
          <p:spPr bwMode="auto">
            <a:xfrm>
              <a:off x="4058395"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2" name="Line 52"/>
            <p:cNvSpPr>
              <a:spLocks noChangeShapeType="1"/>
            </p:cNvSpPr>
            <p:nvPr/>
          </p:nvSpPr>
          <p:spPr bwMode="auto">
            <a:xfrm>
              <a:off x="4203855"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3" name="Line 53"/>
            <p:cNvSpPr>
              <a:spLocks noChangeShapeType="1"/>
            </p:cNvSpPr>
            <p:nvPr/>
          </p:nvSpPr>
          <p:spPr bwMode="auto">
            <a:xfrm>
              <a:off x="4350283"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4" name="Line 54"/>
            <p:cNvSpPr>
              <a:spLocks noChangeShapeType="1"/>
            </p:cNvSpPr>
            <p:nvPr/>
          </p:nvSpPr>
          <p:spPr bwMode="auto">
            <a:xfrm>
              <a:off x="4496711" y="891931"/>
              <a:ext cx="0" cy="16828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5" name="Line 55"/>
            <p:cNvSpPr>
              <a:spLocks noChangeShapeType="1"/>
            </p:cNvSpPr>
            <p:nvPr/>
          </p:nvSpPr>
          <p:spPr bwMode="auto">
            <a:xfrm>
              <a:off x="4644110"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6" name="Line 56"/>
            <p:cNvSpPr>
              <a:spLocks noChangeShapeType="1"/>
            </p:cNvSpPr>
            <p:nvPr/>
          </p:nvSpPr>
          <p:spPr bwMode="auto">
            <a:xfrm>
              <a:off x="4790539"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7" name="Line 57"/>
            <p:cNvSpPr>
              <a:spLocks noChangeShapeType="1"/>
            </p:cNvSpPr>
            <p:nvPr/>
          </p:nvSpPr>
          <p:spPr bwMode="auto">
            <a:xfrm>
              <a:off x="4936968"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8" name="Line 58"/>
            <p:cNvSpPr>
              <a:spLocks noChangeShapeType="1"/>
            </p:cNvSpPr>
            <p:nvPr/>
          </p:nvSpPr>
          <p:spPr bwMode="auto">
            <a:xfrm>
              <a:off x="5083396"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9" name="Line 59"/>
            <p:cNvSpPr>
              <a:spLocks noChangeShapeType="1"/>
            </p:cNvSpPr>
            <p:nvPr/>
          </p:nvSpPr>
          <p:spPr bwMode="auto">
            <a:xfrm>
              <a:off x="5230795"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0" name="Line 60"/>
            <p:cNvSpPr>
              <a:spLocks noChangeShapeType="1"/>
            </p:cNvSpPr>
            <p:nvPr/>
          </p:nvSpPr>
          <p:spPr bwMode="auto">
            <a:xfrm>
              <a:off x="5376254"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1" name="Line 61"/>
            <p:cNvSpPr>
              <a:spLocks noChangeShapeType="1"/>
            </p:cNvSpPr>
            <p:nvPr/>
          </p:nvSpPr>
          <p:spPr bwMode="auto">
            <a:xfrm>
              <a:off x="5522683"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2" name="Line 62"/>
            <p:cNvSpPr>
              <a:spLocks noChangeShapeType="1"/>
            </p:cNvSpPr>
            <p:nvPr/>
          </p:nvSpPr>
          <p:spPr bwMode="auto">
            <a:xfrm>
              <a:off x="5669111" y="891931"/>
              <a:ext cx="0" cy="16828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3" name="Line 63"/>
            <p:cNvSpPr>
              <a:spLocks noChangeShapeType="1"/>
            </p:cNvSpPr>
            <p:nvPr/>
          </p:nvSpPr>
          <p:spPr bwMode="auto">
            <a:xfrm>
              <a:off x="5815540" y="976070"/>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4" name="Line 64"/>
            <p:cNvSpPr>
              <a:spLocks noChangeShapeType="1"/>
            </p:cNvSpPr>
            <p:nvPr/>
          </p:nvSpPr>
          <p:spPr bwMode="auto">
            <a:xfrm>
              <a:off x="5962939" y="976070"/>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5" name="Line 65"/>
            <p:cNvSpPr>
              <a:spLocks noChangeShapeType="1"/>
            </p:cNvSpPr>
            <p:nvPr/>
          </p:nvSpPr>
          <p:spPr bwMode="auto">
            <a:xfrm>
              <a:off x="6109368" y="976074"/>
              <a:ext cx="0" cy="8414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6" name="Line 66"/>
            <p:cNvSpPr>
              <a:spLocks noChangeShapeType="1"/>
            </p:cNvSpPr>
            <p:nvPr/>
          </p:nvSpPr>
          <p:spPr bwMode="auto">
            <a:xfrm>
              <a:off x="6255797" y="976074"/>
              <a:ext cx="0" cy="8414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7" name="Line 67"/>
            <p:cNvSpPr>
              <a:spLocks noChangeShapeType="1"/>
            </p:cNvSpPr>
            <p:nvPr/>
          </p:nvSpPr>
          <p:spPr bwMode="auto">
            <a:xfrm>
              <a:off x="6402225" y="963550"/>
              <a:ext cx="0" cy="966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8" name="Line 68"/>
            <p:cNvSpPr>
              <a:spLocks noChangeShapeType="1"/>
            </p:cNvSpPr>
            <p:nvPr/>
          </p:nvSpPr>
          <p:spPr bwMode="auto">
            <a:xfrm>
              <a:off x="6548654" y="963550"/>
              <a:ext cx="0" cy="966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9" name="Line 69"/>
            <p:cNvSpPr>
              <a:spLocks noChangeShapeType="1"/>
            </p:cNvSpPr>
            <p:nvPr/>
          </p:nvSpPr>
          <p:spPr bwMode="auto">
            <a:xfrm>
              <a:off x="6695083" y="963550"/>
              <a:ext cx="0" cy="966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0" name="Line 70"/>
            <p:cNvSpPr>
              <a:spLocks noChangeShapeType="1"/>
            </p:cNvSpPr>
            <p:nvPr/>
          </p:nvSpPr>
          <p:spPr bwMode="auto">
            <a:xfrm>
              <a:off x="6841512" y="891931"/>
              <a:ext cx="0" cy="16828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1" name="Line 98"/>
            <p:cNvSpPr>
              <a:spLocks noChangeShapeType="1"/>
            </p:cNvSpPr>
            <p:nvPr/>
          </p:nvSpPr>
          <p:spPr bwMode="auto">
            <a:xfrm>
              <a:off x="1827330" y="1156889"/>
              <a:ext cx="32388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2" name="Rectangle 80"/>
            <p:cNvSpPr>
              <a:spLocks noChangeArrowheads="1"/>
            </p:cNvSpPr>
            <p:nvPr/>
          </p:nvSpPr>
          <p:spPr bwMode="auto">
            <a:xfrm>
              <a:off x="1881948" y="782473"/>
              <a:ext cx="5103960"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anose="020B0503020204020204" pitchFamily="34" charset="-122"/>
                  <a:ea typeface="微软雅黑" panose="020B0503020204020204" pitchFamily="34" charset="-122"/>
                </a:rPr>
                <a:t>位   </a:t>
              </a:r>
              <a:r>
                <a:rPr kumimoji="1" lang="en-US" altLang="zh-CN" sz="900" b="1" dirty="0">
                  <a:solidFill>
                    <a:srgbClr val="0000FF"/>
                  </a:solidFill>
                  <a:latin typeface="微软雅黑" panose="020B0503020204020204" pitchFamily="34" charset="-122"/>
                  <a:ea typeface="微软雅黑" panose="020B0503020204020204" pitchFamily="34" charset="-122"/>
                </a:rPr>
                <a:t>0                                 8                                16                                24                          31</a:t>
              </a:r>
              <a:endParaRPr kumimoji="1" lang="en-US" altLang="zh-CN" sz="900" b="1" dirty="0">
                <a:solidFill>
                  <a:srgbClr val="0000FF"/>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82"/>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8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2" grpId="1"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6" y="784903"/>
            <a:ext cx="8053712" cy="335521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2" name="矩形 1"/>
          <p:cNvSpPr/>
          <p:nvPr/>
        </p:nvSpPr>
        <p:spPr>
          <a:xfrm>
            <a:off x="1418899" y="965367"/>
            <a:ext cx="6442841" cy="656590"/>
          </a:xfrm>
          <a:prstGeom prst="rect">
            <a:avLst/>
          </a:prstGeom>
        </p:spPr>
        <p:txBody>
          <a:bodyPr wrap="square" lIns="91436" tIns="45718" rIns="91436" bIns="45718">
            <a:spAutoFit/>
          </a:bodyPr>
          <a:lstStyle/>
          <a:p>
            <a:pPr algn="ctr">
              <a:lnSpc>
                <a:spcPts val="2200"/>
              </a:lnSpc>
            </a:pPr>
            <a:r>
              <a:rPr lang="zh-CN" altLang="en-US" sz="1600" b="1" dirty="0">
                <a:latin typeface="微软雅黑" panose="020B0503020204020204" pitchFamily="34" charset="-122"/>
                <a:ea typeface="微软雅黑" panose="020B0503020204020204" pitchFamily="34" charset="-122"/>
              </a:rPr>
              <a:t>现有</a:t>
            </a:r>
            <a:r>
              <a:rPr lang="en-US" altLang="zh-CN" sz="1600" b="1" dirty="0">
                <a:latin typeface="微软雅黑" panose="020B0503020204020204" pitchFamily="34" charset="-122"/>
                <a:ea typeface="微软雅黑" panose="020B0503020204020204" pitchFamily="34" charset="-122"/>
              </a:rPr>
              <a:t>5000</a:t>
            </a:r>
            <a:r>
              <a:rPr lang="zh-CN" altLang="en-US" sz="1600" b="1" dirty="0">
                <a:latin typeface="微软雅黑" panose="020B0503020204020204" pitchFamily="34" charset="-122"/>
                <a:ea typeface="微软雅黑" panose="020B0503020204020204" pitchFamily="34" charset="-122"/>
              </a:rPr>
              <a:t>个字节的数据。</a:t>
            </a:r>
            <a:endParaRPr lang="en-US" altLang="zh-CN" sz="1600" b="1" dirty="0">
              <a:latin typeface="微软雅黑" panose="020B0503020204020204" pitchFamily="34" charset="-122"/>
              <a:ea typeface="微软雅黑" panose="020B0503020204020204" pitchFamily="34" charset="-122"/>
            </a:endParaRPr>
          </a:p>
          <a:p>
            <a:pPr algn="ctr">
              <a:lnSpc>
                <a:spcPts val="2200"/>
              </a:lnSpc>
            </a:pPr>
            <a:r>
              <a:rPr lang="zh-CN" altLang="en-US" sz="1600" b="1" dirty="0">
                <a:latin typeface="微软雅黑" panose="020B0503020204020204" pitchFamily="34" charset="-122"/>
                <a:ea typeface="微软雅黑" panose="020B0503020204020204" pitchFamily="34" charset="-122"/>
              </a:rPr>
              <a:t>假设报文段的最大数据长度为</a:t>
            </a:r>
            <a:r>
              <a:rPr lang="en-US" altLang="zh-CN" sz="1600" b="1" dirty="0">
                <a:latin typeface="微软雅黑" panose="020B0503020204020204" pitchFamily="34" charset="-122"/>
                <a:ea typeface="微软雅黑" panose="020B0503020204020204" pitchFamily="34" charset="-122"/>
              </a:rPr>
              <a:t>1000</a:t>
            </a:r>
            <a:r>
              <a:rPr lang="zh-CN" altLang="en-US" sz="1600" b="1" dirty="0">
                <a:latin typeface="微软雅黑" panose="020B0503020204020204" pitchFamily="34" charset="-122"/>
                <a:ea typeface="微软雅黑" panose="020B0503020204020204" pitchFamily="34" charset="-122"/>
              </a:rPr>
              <a:t>个字节，初始序号为</a:t>
            </a:r>
            <a:r>
              <a:rPr lang="en-US" altLang="zh-CN" sz="1600" b="1" dirty="0">
                <a:latin typeface="微软雅黑" panose="020B0503020204020204" pitchFamily="34" charset="-122"/>
                <a:ea typeface="微软雅黑" panose="020B0503020204020204" pitchFamily="34" charset="-122"/>
              </a:rPr>
              <a:t>1001</a:t>
            </a:r>
            <a:r>
              <a:rPr lang="zh-CN" altLang="en-US"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87" name="矩形 86"/>
          <p:cNvSpPr/>
          <p:nvPr/>
        </p:nvSpPr>
        <p:spPr>
          <a:xfrm>
            <a:off x="1881361" y="1701096"/>
            <a:ext cx="5559972" cy="374461"/>
          </a:xfrm>
          <a:prstGeom prst="rect">
            <a:avLst/>
          </a:prstGeom>
          <a:solidFill>
            <a:srgbClr val="00FFFF"/>
          </a:solidFill>
          <a:ln w="9525">
            <a:solidFill>
              <a:schemeClr val="tx1"/>
            </a:solidFill>
          </a:ln>
        </p:spPr>
        <p:txBody>
          <a:bodyPr wrap="square" lIns="91436" tIns="45718" rIns="91436" bIns="45718">
            <a:spAutoFit/>
          </a:bodyPr>
          <a:lstStyle/>
          <a:p>
            <a:pPr>
              <a:lnSpc>
                <a:spcPts val="2200"/>
              </a:lnSpc>
            </a:pPr>
            <a:r>
              <a:rPr lang="zh-CN" altLang="en-US" sz="1600" b="1" dirty="0">
                <a:latin typeface="微软雅黑" panose="020B0503020204020204" pitchFamily="34" charset="-122"/>
                <a:ea typeface="微软雅黑" panose="020B0503020204020204" pitchFamily="34" charset="-122"/>
              </a:rPr>
              <a:t>报文段 </a:t>
            </a:r>
            <a:r>
              <a:rPr lang="en-US" altLang="zh-CN" sz="1600" b="1" dirty="0">
                <a:latin typeface="微软雅黑" panose="020B0503020204020204" pitchFamily="34" charset="-122"/>
                <a:ea typeface="微软雅黑" panose="020B0503020204020204" pitchFamily="34" charset="-122"/>
              </a:rPr>
              <a:t>1 </a:t>
            </a:r>
            <a:r>
              <a:rPr lang="zh-CN" altLang="en-US" sz="1600" b="1" dirty="0">
                <a:latin typeface="微软雅黑" panose="020B0503020204020204" pitchFamily="34" charset="-122"/>
                <a:ea typeface="微软雅黑" panose="020B0503020204020204" pitchFamily="34" charset="-122"/>
              </a:rPr>
              <a:t>序号 </a:t>
            </a:r>
            <a:r>
              <a:rPr lang="en-US" altLang="zh-CN" sz="1600" b="1" dirty="0">
                <a:latin typeface="微软雅黑" panose="020B0503020204020204" pitchFamily="34" charset="-122"/>
                <a:ea typeface="微软雅黑" panose="020B0503020204020204" pitchFamily="34" charset="-122"/>
              </a:rPr>
              <a:t>= 1001 </a:t>
            </a:r>
            <a:r>
              <a:rPr lang="zh-CN" altLang="en-US" sz="1600" b="1" dirty="0">
                <a:latin typeface="微软雅黑" panose="020B0503020204020204" pitchFamily="34" charset="-122"/>
                <a:ea typeface="微软雅黑" panose="020B0503020204020204" pitchFamily="34" charset="-122"/>
              </a:rPr>
              <a:t>（数据字节序号：</a:t>
            </a:r>
            <a:r>
              <a:rPr lang="en-US" altLang="zh-CN" sz="1600" b="1" dirty="0">
                <a:latin typeface="微软雅黑" panose="020B0503020204020204" pitchFamily="34" charset="-122"/>
                <a:ea typeface="微软雅黑" panose="020B0503020204020204" pitchFamily="34" charset="-122"/>
              </a:rPr>
              <a:t>1001 ~ 2000</a:t>
            </a:r>
            <a:r>
              <a:rPr lang="zh-CN" altLang="en-US"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88" name="矩形 87"/>
          <p:cNvSpPr/>
          <p:nvPr/>
        </p:nvSpPr>
        <p:spPr>
          <a:xfrm>
            <a:off x="1881361" y="2107087"/>
            <a:ext cx="5559972" cy="374461"/>
          </a:xfrm>
          <a:prstGeom prst="rect">
            <a:avLst/>
          </a:prstGeom>
          <a:solidFill>
            <a:srgbClr val="00FFFF"/>
          </a:solidFill>
          <a:ln w="9525">
            <a:solidFill>
              <a:schemeClr val="tx1"/>
            </a:solidFill>
          </a:ln>
        </p:spPr>
        <p:txBody>
          <a:bodyPr wrap="square" lIns="91436" tIns="45718" rIns="91436" bIns="45718">
            <a:spAutoFit/>
          </a:bodyPr>
          <a:lstStyle/>
          <a:p>
            <a:pPr>
              <a:lnSpc>
                <a:spcPts val="2200"/>
              </a:lnSpc>
            </a:pPr>
            <a:r>
              <a:rPr lang="zh-CN" altLang="en-US" sz="1600" b="1" dirty="0">
                <a:latin typeface="微软雅黑" panose="020B0503020204020204" pitchFamily="34" charset="-122"/>
                <a:ea typeface="微软雅黑" panose="020B0503020204020204" pitchFamily="34" charset="-122"/>
              </a:rPr>
              <a:t>报文段 </a:t>
            </a:r>
            <a:r>
              <a:rPr lang="en-US" altLang="zh-CN" sz="1600" b="1" dirty="0">
                <a:latin typeface="微软雅黑" panose="020B0503020204020204" pitchFamily="34" charset="-122"/>
                <a:ea typeface="微软雅黑" panose="020B0503020204020204" pitchFamily="34" charset="-122"/>
              </a:rPr>
              <a:t>2 </a:t>
            </a:r>
            <a:r>
              <a:rPr lang="zh-CN" altLang="en-US" sz="1600" b="1" dirty="0">
                <a:latin typeface="微软雅黑" panose="020B0503020204020204" pitchFamily="34" charset="-122"/>
                <a:ea typeface="微软雅黑" panose="020B0503020204020204" pitchFamily="34" charset="-122"/>
              </a:rPr>
              <a:t>序号 </a:t>
            </a:r>
            <a:r>
              <a:rPr lang="en-US" altLang="zh-CN" sz="1600" b="1" dirty="0">
                <a:latin typeface="微软雅黑" panose="020B0503020204020204" pitchFamily="34" charset="-122"/>
                <a:ea typeface="微软雅黑" panose="020B0503020204020204" pitchFamily="34" charset="-122"/>
              </a:rPr>
              <a:t>= 2001 </a:t>
            </a:r>
            <a:r>
              <a:rPr lang="zh-CN" altLang="en-US" sz="1600" b="1" dirty="0">
                <a:latin typeface="微软雅黑" panose="020B0503020204020204" pitchFamily="34" charset="-122"/>
                <a:ea typeface="微软雅黑" panose="020B0503020204020204" pitchFamily="34" charset="-122"/>
              </a:rPr>
              <a:t>（数据字节序号：</a:t>
            </a:r>
            <a:r>
              <a:rPr lang="en-US" altLang="zh-CN" sz="1600" b="1" dirty="0">
                <a:latin typeface="微软雅黑" panose="020B0503020204020204" pitchFamily="34" charset="-122"/>
                <a:ea typeface="微软雅黑" panose="020B0503020204020204" pitchFamily="34" charset="-122"/>
              </a:rPr>
              <a:t>2001 ~ 3000</a:t>
            </a:r>
            <a:r>
              <a:rPr lang="zh-CN" altLang="en-US"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89" name="矩形 88"/>
          <p:cNvSpPr/>
          <p:nvPr/>
        </p:nvSpPr>
        <p:spPr>
          <a:xfrm>
            <a:off x="1881361" y="2515138"/>
            <a:ext cx="5559972" cy="374461"/>
          </a:xfrm>
          <a:prstGeom prst="rect">
            <a:avLst/>
          </a:prstGeom>
          <a:solidFill>
            <a:srgbClr val="00FFFF"/>
          </a:solidFill>
          <a:ln w="9525">
            <a:solidFill>
              <a:schemeClr val="tx1"/>
            </a:solidFill>
          </a:ln>
        </p:spPr>
        <p:txBody>
          <a:bodyPr wrap="square" lIns="91436" tIns="45718" rIns="91436" bIns="45718">
            <a:spAutoFit/>
          </a:bodyPr>
          <a:lstStyle/>
          <a:p>
            <a:pPr>
              <a:lnSpc>
                <a:spcPts val="2200"/>
              </a:lnSpc>
            </a:pPr>
            <a:r>
              <a:rPr lang="zh-CN" altLang="en-US" sz="1600" b="1" dirty="0">
                <a:latin typeface="微软雅黑" panose="020B0503020204020204" pitchFamily="34" charset="-122"/>
                <a:ea typeface="微软雅黑" panose="020B0503020204020204" pitchFamily="34" charset="-122"/>
              </a:rPr>
              <a:t>报文段 </a:t>
            </a:r>
            <a:r>
              <a:rPr lang="en-US" altLang="zh-CN" sz="1600" b="1" dirty="0">
                <a:latin typeface="微软雅黑" panose="020B0503020204020204" pitchFamily="34" charset="-122"/>
                <a:ea typeface="微软雅黑" panose="020B0503020204020204" pitchFamily="34" charset="-122"/>
              </a:rPr>
              <a:t>3 </a:t>
            </a:r>
            <a:r>
              <a:rPr lang="zh-CN" altLang="en-US" sz="1600" b="1" dirty="0">
                <a:latin typeface="微软雅黑" panose="020B0503020204020204" pitchFamily="34" charset="-122"/>
                <a:ea typeface="微软雅黑" panose="020B0503020204020204" pitchFamily="34" charset="-122"/>
              </a:rPr>
              <a:t>序号 </a:t>
            </a:r>
            <a:r>
              <a:rPr lang="en-US" altLang="zh-CN" sz="1600" b="1" dirty="0">
                <a:latin typeface="微软雅黑" panose="020B0503020204020204" pitchFamily="34" charset="-122"/>
                <a:ea typeface="微软雅黑" panose="020B0503020204020204" pitchFamily="34" charset="-122"/>
              </a:rPr>
              <a:t>= 3001 </a:t>
            </a:r>
            <a:r>
              <a:rPr lang="zh-CN" altLang="en-US" sz="1600" b="1" dirty="0">
                <a:latin typeface="微软雅黑" panose="020B0503020204020204" pitchFamily="34" charset="-122"/>
                <a:ea typeface="微软雅黑" panose="020B0503020204020204" pitchFamily="34" charset="-122"/>
              </a:rPr>
              <a:t>（数据字节序号：</a:t>
            </a:r>
            <a:r>
              <a:rPr lang="en-US" altLang="zh-CN" sz="1600" b="1" dirty="0">
                <a:latin typeface="微软雅黑" panose="020B0503020204020204" pitchFamily="34" charset="-122"/>
                <a:ea typeface="微软雅黑" panose="020B0503020204020204" pitchFamily="34" charset="-122"/>
              </a:rPr>
              <a:t>3001 ~ 4000</a:t>
            </a:r>
            <a:r>
              <a:rPr lang="zh-CN" altLang="en-US"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90" name="矩形 89"/>
          <p:cNvSpPr/>
          <p:nvPr/>
        </p:nvSpPr>
        <p:spPr>
          <a:xfrm>
            <a:off x="1881361" y="2921129"/>
            <a:ext cx="5559972" cy="374461"/>
          </a:xfrm>
          <a:prstGeom prst="rect">
            <a:avLst/>
          </a:prstGeom>
          <a:solidFill>
            <a:srgbClr val="00FFFF"/>
          </a:solidFill>
          <a:ln w="9525">
            <a:solidFill>
              <a:schemeClr val="tx1"/>
            </a:solidFill>
          </a:ln>
        </p:spPr>
        <p:txBody>
          <a:bodyPr wrap="square" lIns="91436" tIns="45718" rIns="91436" bIns="45718">
            <a:spAutoFit/>
          </a:bodyPr>
          <a:lstStyle/>
          <a:p>
            <a:pPr>
              <a:lnSpc>
                <a:spcPts val="2200"/>
              </a:lnSpc>
            </a:pPr>
            <a:r>
              <a:rPr lang="zh-CN" altLang="en-US" sz="1600" b="1" dirty="0">
                <a:latin typeface="微软雅黑" panose="020B0503020204020204" pitchFamily="34" charset="-122"/>
                <a:ea typeface="微软雅黑" panose="020B0503020204020204" pitchFamily="34" charset="-122"/>
              </a:rPr>
              <a:t>报文段 </a:t>
            </a:r>
            <a:r>
              <a:rPr lang="en-US" altLang="zh-CN" sz="1600" b="1" dirty="0">
                <a:latin typeface="微软雅黑" panose="020B0503020204020204" pitchFamily="34" charset="-122"/>
                <a:ea typeface="微软雅黑" panose="020B0503020204020204" pitchFamily="34" charset="-122"/>
              </a:rPr>
              <a:t>4 </a:t>
            </a:r>
            <a:r>
              <a:rPr lang="zh-CN" altLang="en-US" sz="1600" b="1" dirty="0">
                <a:latin typeface="微软雅黑" panose="020B0503020204020204" pitchFamily="34" charset="-122"/>
                <a:ea typeface="微软雅黑" panose="020B0503020204020204" pitchFamily="34" charset="-122"/>
              </a:rPr>
              <a:t>序号 </a:t>
            </a:r>
            <a:r>
              <a:rPr lang="en-US" altLang="zh-CN" sz="1600" b="1" dirty="0">
                <a:latin typeface="微软雅黑" panose="020B0503020204020204" pitchFamily="34" charset="-122"/>
                <a:ea typeface="微软雅黑" panose="020B0503020204020204" pitchFamily="34" charset="-122"/>
              </a:rPr>
              <a:t>= 4001 </a:t>
            </a:r>
            <a:r>
              <a:rPr lang="zh-CN" altLang="en-US" sz="1600" b="1" dirty="0">
                <a:latin typeface="微软雅黑" panose="020B0503020204020204" pitchFamily="34" charset="-122"/>
                <a:ea typeface="微软雅黑" panose="020B0503020204020204" pitchFamily="34" charset="-122"/>
              </a:rPr>
              <a:t>（数据字节序号：</a:t>
            </a:r>
            <a:r>
              <a:rPr lang="en-US" altLang="zh-CN" sz="1600" b="1" dirty="0">
                <a:latin typeface="微软雅黑" panose="020B0503020204020204" pitchFamily="34" charset="-122"/>
                <a:ea typeface="微软雅黑" panose="020B0503020204020204" pitchFamily="34" charset="-122"/>
              </a:rPr>
              <a:t>4001 ~ 5000</a:t>
            </a:r>
            <a:r>
              <a:rPr lang="zh-CN" altLang="en-US"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91" name="矩形 90"/>
          <p:cNvSpPr/>
          <p:nvPr/>
        </p:nvSpPr>
        <p:spPr>
          <a:xfrm>
            <a:off x="1881361" y="3327120"/>
            <a:ext cx="5559972" cy="374461"/>
          </a:xfrm>
          <a:prstGeom prst="rect">
            <a:avLst/>
          </a:prstGeom>
          <a:solidFill>
            <a:srgbClr val="00FFFF"/>
          </a:solidFill>
          <a:ln w="9525">
            <a:solidFill>
              <a:schemeClr val="tx1"/>
            </a:solidFill>
          </a:ln>
        </p:spPr>
        <p:txBody>
          <a:bodyPr wrap="square" lIns="91436" tIns="45718" rIns="91436" bIns="45718">
            <a:spAutoFit/>
          </a:bodyPr>
          <a:lstStyle/>
          <a:p>
            <a:pPr>
              <a:lnSpc>
                <a:spcPts val="2200"/>
              </a:lnSpc>
            </a:pPr>
            <a:r>
              <a:rPr lang="zh-CN" altLang="en-US" sz="1600" b="1" dirty="0">
                <a:latin typeface="微软雅黑" panose="020B0503020204020204" pitchFamily="34" charset="-122"/>
                <a:ea typeface="微软雅黑" panose="020B0503020204020204" pitchFamily="34" charset="-122"/>
              </a:rPr>
              <a:t>报文段 </a:t>
            </a:r>
            <a:r>
              <a:rPr lang="en-US" altLang="zh-CN" sz="1600" b="1" dirty="0">
                <a:latin typeface="微软雅黑" panose="020B0503020204020204" pitchFamily="34" charset="-122"/>
                <a:ea typeface="微软雅黑" panose="020B0503020204020204" pitchFamily="34" charset="-122"/>
              </a:rPr>
              <a:t>5 </a:t>
            </a:r>
            <a:r>
              <a:rPr lang="zh-CN" altLang="en-US" sz="1600" b="1" dirty="0">
                <a:latin typeface="微软雅黑" panose="020B0503020204020204" pitchFamily="34" charset="-122"/>
                <a:ea typeface="微软雅黑" panose="020B0503020204020204" pitchFamily="34" charset="-122"/>
              </a:rPr>
              <a:t>序号 </a:t>
            </a:r>
            <a:r>
              <a:rPr lang="en-US" altLang="zh-CN" sz="1600" b="1" dirty="0">
                <a:latin typeface="微软雅黑" panose="020B0503020204020204" pitchFamily="34" charset="-122"/>
                <a:ea typeface="微软雅黑" panose="020B0503020204020204" pitchFamily="34" charset="-122"/>
              </a:rPr>
              <a:t>= 5001 </a:t>
            </a:r>
            <a:r>
              <a:rPr lang="zh-CN" altLang="en-US" sz="1600" b="1" dirty="0">
                <a:latin typeface="微软雅黑" panose="020B0503020204020204" pitchFamily="34" charset="-122"/>
                <a:ea typeface="微软雅黑" panose="020B0503020204020204" pitchFamily="34" charset="-122"/>
              </a:rPr>
              <a:t>（数据字节序号：</a:t>
            </a:r>
            <a:r>
              <a:rPr lang="en-US" altLang="zh-CN" sz="1600" b="1" dirty="0">
                <a:latin typeface="微软雅黑" panose="020B0503020204020204" pitchFamily="34" charset="-122"/>
                <a:ea typeface="微软雅黑" panose="020B0503020204020204" pitchFamily="34" charset="-122"/>
              </a:rPr>
              <a:t>5001 ~ 6000</a:t>
            </a:r>
            <a:r>
              <a:rPr lang="zh-CN" altLang="en-US"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763684" y="702805"/>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3" name="组合 2"/>
          <p:cNvGrpSpPr/>
          <p:nvPr/>
        </p:nvGrpSpPr>
        <p:grpSpPr>
          <a:xfrm>
            <a:off x="969739" y="782473"/>
            <a:ext cx="7608494" cy="3496918"/>
            <a:chOff x="1617845" y="782473"/>
            <a:chExt cx="7608494" cy="3496918"/>
          </a:xfrm>
        </p:grpSpPr>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 name="Rectangle 4"/>
            <p:cNvSpPr>
              <a:spLocks noChangeArrowheads="1"/>
            </p:cNvSpPr>
            <p:nvPr/>
          </p:nvSpPr>
          <p:spPr bwMode="auto">
            <a:xfrm>
              <a:off x="1749385" y="1853031"/>
              <a:ext cx="352020" cy="96801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r>
                <a:rPr kumimoji="1" lang="en-US" altLang="zh-CN" sz="1100" b="1" dirty="0">
                  <a:solidFill>
                    <a:srgbClr val="0000FF"/>
                  </a:solidFill>
                  <a:latin typeface="微软雅黑" panose="020B0503020204020204" pitchFamily="34" charset="-122"/>
                  <a:ea typeface="微软雅黑" panose="020B0503020204020204" pitchFamily="34" charset="-122"/>
                </a:rPr>
                <a:t>TCP </a:t>
              </a:r>
              <a:r>
                <a:rPr kumimoji="1" lang="zh-CN" altLang="en-US" sz="1100" b="1" dirty="0">
                  <a:solidFill>
                    <a:srgbClr val="0000FF"/>
                  </a:solidFill>
                  <a:latin typeface="微软雅黑" panose="020B0503020204020204" pitchFamily="34" charset="-122"/>
                  <a:ea typeface="微软雅黑" panose="020B0503020204020204" pitchFamily="34" charset="-122"/>
                </a:rPr>
                <a:t>首部</a:t>
              </a:r>
              <a:endParaRPr kumimoji="1" lang="zh-CN" altLang="en-US" sz="1100" b="1" dirty="0">
                <a:solidFill>
                  <a:srgbClr val="0000FF"/>
                </a:solidFill>
                <a:latin typeface="微软雅黑" panose="020B0503020204020204" pitchFamily="34" charset="-122"/>
                <a:ea typeface="微软雅黑" panose="020B0503020204020204"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 name="Rectangle 6"/>
            <p:cNvSpPr>
              <a:spLocks noChangeArrowheads="1"/>
            </p:cNvSpPr>
            <p:nvPr/>
          </p:nvSpPr>
          <p:spPr bwMode="auto">
            <a:xfrm>
              <a:off x="6945662" y="1753047"/>
              <a:ext cx="464873" cy="76687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100" b="1" dirty="0">
                  <a:solidFill>
                    <a:srgbClr val="0000FF"/>
                  </a:solidFill>
                  <a:latin typeface="微软雅黑" panose="020B0503020204020204" pitchFamily="34" charset="-122"/>
                  <a:ea typeface="微软雅黑" panose="020B0503020204020204" pitchFamily="34" charset="-122"/>
                </a:rPr>
                <a:t>20</a:t>
              </a:r>
              <a:endParaRPr kumimoji="1" lang="en-US" altLang="zh-CN"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字节</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固定</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首部</a:t>
              </a:r>
              <a:endParaRPr kumimoji="1" lang="zh-CN" altLang="en-US" sz="1100" b="1" dirty="0">
                <a:solidFill>
                  <a:srgbClr val="0000FF"/>
                </a:solidFill>
                <a:latin typeface="微软雅黑" panose="020B0503020204020204" pitchFamily="34" charset="-122"/>
                <a:ea typeface="微软雅黑" panose="020B0503020204020204" pitchFamily="34" charset="-122"/>
              </a:endParaRP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目  的  端  口</a:t>
              </a:r>
              <a:endParaRPr kumimoji="1" lang="zh-CN" altLang="en-US" sz="1200" b="1">
                <a:latin typeface="微软雅黑" panose="020B0503020204020204" pitchFamily="34" charset="-122"/>
                <a:ea typeface="微软雅黑" panose="020B0503020204020204" pitchFamily="34" charset="-122"/>
              </a:endParaRP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数据</a:t>
              </a:r>
              <a:endParaRPr kumimoji="1" lang="zh-CN" altLang="en-US" sz="1200" b="1" dirty="0">
                <a:latin typeface="微软雅黑" panose="020B0503020204020204" pitchFamily="34" charset="-122"/>
                <a:ea typeface="微软雅黑" panose="020B0503020204020204" pitchFamily="34" charset="-122"/>
              </a:endParaRPr>
            </a:p>
            <a:p>
              <a:pPr defTabSz="762000" eaLnBrk="0" hangingPunct="0"/>
              <a:r>
                <a:rPr kumimoji="1" lang="zh-CN" altLang="en-US" sz="1200" b="1" dirty="0">
                  <a:latin typeface="微软雅黑" panose="020B0503020204020204" pitchFamily="34" charset="-122"/>
                  <a:ea typeface="微软雅黑" panose="020B0503020204020204" pitchFamily="34" charset="-122"/>
                </a:rPr>
                <a:t>偏移</a:t>
              </a:r>
              <a:endParaRPr kumimoji="1" lang="zh-CN" altLang="en-US" sz="1200" b="1" dirty="0">
                <a:latin typeface="微软雅黑" panose="020B0503020204020204" pitchFamily="34" charset="-122"/>
                <a:ea typeface="微软雅黑" panose="020B0503020204020204" pitchFamily="34" charset="-122"/>
              </a:endParaRP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检   验   和</a:t>
              </a:r>
              <a:endParaRPr kumimoji="1" lang="zh-CN" altLang="en-US" sz="1200" b="1" dirty="0">
                <a:latin typeface="微软雅黑" panose="020B0503020204020204" pitchFamily="34" charset="-122"/>
                <a:ea typeface="微软雅黑" panose="020B0503020204020204" pitchFamily="34" charset="-122"/>
              </a:endParaRP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anose="020B0503020204020204" pitchFamily="34" charset="-122"/>
                  <a:ea typeface="微软雅黑" panose="020B0503020204020204" pitchFamily="34" charset="-122"/>
                </a:rPr>
                <a:t>选    项  （长  度  可  变）</a:t>
              </a:r>
              <a:endParaRPr kumimoji="1" lang="zh-CN" altLang="en-US" sz="1200" b="1" dirty="0">
                <a:latin typeface="微软雅黑" panose="020B0503020204020204" pitchFamily="34" charset="-122"/>
                <a:ea typeface="微软雅黑" panose="020B0503020204020204" pitchFamily="34" charset="-122"/>
              </a:endParaRP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源  端  口</a:t>
              </a:r>
              <a:endParaRPr kumimoji="1" lang="zh-CN" altLang="en-US" sz="1200" b="1">
                <a:latin typeface="微软雅黑" panose="020B0503020204020204" pitchFamily="34" charset="-122"/>
                <a:ea typeface="微软雅黑" panose="020B0503020204020204" pitchFamily="34" charset="-122"/>
              </a:endParaRP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anose="020B0503020204020204" pitchFamily="34" charset="-122"/>
                  <a:ea typeface="微软雅黑" panose="020B0503020204020204" pitchFamily="34" charset="-122"/>
                </a:rPr>
                <a:t>序   号</a:t>
              </a:r>
              <a:endParaRPr kumimoji="1" lang="zh-CN" altLang="en-US" sz="1200" b="1">
                <a:latin typeface="微软雅黑" panose="020B0503020204020204" pitchFamily="34" charset="-122"/>
                <a:ea typeface="微软雅黑" panose="020B0503020204020204" pitchFamily="34" charset="-122"/>
              </a:endParaRP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紧   急   指   针</a:t>
              </a:r>
              <a:endParaRPr kumimoji="1" lang="zh-CN" altLang="en-US" sz="1200" b="1">
                <a:latin typeface="微软雅黑" panose="020B0503020204020204" pitchFamily="34" charset="-122"/>
                <a:ea typeface="微软雅黑" panose="020B0503020204020204" pitchFamily="34" charset="-122"/>
              </a:endParaRP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窗   口</a:t>
              </a:r>
              <a:endParaRPr kumimoji="1" lang="zh-CN" altLang="en-US" sz="1200" b="1">
                <a:latin typeface="微软雅黑" panose="020B0503020204020204" pitchFamily="34" charset="-122"/>
                <a:ea typeface="微软雅黑" panose="020B0503020204020204" pitchFamily="34" charset="-122"/>
              </a:endParaRPr>
            </a:p>
          </p:txBody>
        </p:sp>
        <p:sp>
          <p:nvSpPr>
            <p:cNvPr id="27"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anose="020B0503020204020204" pitchFamily="34" charset="-122"/>
                  <a:ea typeface="微软雅黑" panose="020B0503020204020204" pitchFamily="34" charset="-122"/>
                </a:rPr>
                <a:t>确    认    号</a:t>
              </a:r>
              <a:endParaRPr kumimoji="1" lang="zh-CN" altLang="en-US" sz="1200" b="1" dirty="0">
                <a:latin typeface="微软雅黑" panose="020B0503020204020204" pitchFamily="34" charset="-122"/>
                <a:ea typeface="微软雅黑" panose="020B0503020204020204" pitchFamily="34" charset="-122"/>
              </a:endParaRP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保   留</a:t>
              </a:r>
              <a:endParaRPr kumimoji="1" lang="zh-CN" altLang="en-US" sz="1200" b="1" dirty="0">
                <a:latin typeface="微软雅黑" panose="020B0503020204020204" pitchFamily="34" charset="-122"/>
                <a:ea typeface="微软雅黑" panose="020B0503020204020204" pitchFamily="34" charset="-122"/>
              </a:endParaRPr>
            </a:p>
          </p:txBody>
        </p:sp>
        <p:sp>
          <p:nvSpPr>
            <p:cNvPr id="36" name="Rectangle 34"/>
            <p:cNvSpPr>
              <a:spLocks noChangeArrowheads="1"/>
            </p:cNvSpPr>
            <p:nvPr/>
          </p:nvSpPr>
          <p:spPr bwMode="auto">
            <a:xfrm>
              <a:off x="4277261" y="2322784"/>
              <a:ext cx="302969" cy="47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F</a:t>
              </a:r>
              <a:endParaRPr kumimoji="1" lang="en-US" altLang="zh-CN" sz="1100" b="1" dirty="0">
                <a:latin typeface="微软雅黑" panose="020B0503020204020204" pitchFamily="34" charset="-122"/>
                <a:ea typeface="微软雅黑" panose="020B0503020204020204" pitchFamily="34" charset="-122"/>
              </a:endParaRPr>
            </a:p>
            <a:p>
              <a:pPr algn="ct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I</a:t>
              </a:r>
              <a:endParaRPr kumimoji="1" lang="en-US" altLang="zh-CN" sz="1100" b="1" dirty="0">
                <a:latin typeface="微软雅黑" panose="020B0503020204020204" pitchFamily="34" charset="-122"/>
                <a:ea typeface="微软雅黑" panose="020B0503020204020204" pitchFamily="34" charset="-122"/>
              </a:endParaRPr>
            </a:p>
            <a:p>
              <a:pPr algn="ct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N</a:t>
              </a:r>
              <a:endParaRPr kumimoji="1" lang="en-US" altLang="zh-CN" sz="1100" b="1" dirty="0">
                <a:latin typeface="微软雅黑" panose="020B0503020204020204" pitchFamily="34" charset="-122"/>
                <a:ea typeface="微软雅黑" panose="020B0503020204020204" pitchFamily="34" charset="-122"/>
              </a:endParaRPr>
            </a:p>
          </p:txBody>
        </p:sp>
        <p:sp>
          <p:nvSpPr>
            <p:cNvPr id="71" name="Rectangle 75"/>
            <p:cNvSpPr>
              <a:spLocks noChangeArrowheads="1"/>
            </p:cNvSpPr>
            <p:nvPr/>
          </p:nvSpPr>
          <p:spPr bwMode="auto">
            <a:xfrm>
              <a:off x="4152650" y="2322784"/>
              <a:ext cx="302969" cy="47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100" b="1">
                  <a:latin typeface="微软雅黑" panose="020B0503020204020204" pitchFamily="34" charset="-122"/>
                  <a:ea typeface="微软雅黑" panose="020B0503020204020204" pitchFamily="34" charset="-122"/>
                </a:rPr>
                <a:t>S</a:t>
              </a:r>
              <a:endParaRPr kumimoji="1" lang="en-US" altLang="zh-CN" sz="1100" b="1">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a:latin typeface="微软雅黑" panose="020B0503020204020204" pitchFamily="34" charset="-122"/>
                  <a:ea typeface="微软雅黑" panose="020B0503020204020204" pitchFamily="34" charset="-122"/>
                </a:rPr>
                <a:t>Y</a:t>
              </a:r>
              <a:endParaRPr kumimoji="1" lang="en-US" altLang="zh-CN" sz="1100" b="1">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a:latin typeface="微软雅黑" panose="020B0503020204020204" pitchFamily="34" charset="-122"/>
                  <a:ea typeface="微软雅黑" panose="020B0503020204020204" pitchFamily="34" charset="-122"/>
                </a:rPr>
                <a:t>N</a:t>
              </a:r>
              <a:endParaRPr kumimoji="1" lang="en-US" altLang="zh-CN" sz="1100" b="1">
                <a:latin typeface="微软雅黑" panose="020B0503020204020204" pitchFamily="34" charset="-122"/>
                <a:ea typeface="微软雅黑" panose="020B0503020204020204" pitchFamily="34" charset="-122"/>
              </a:endParaRPr>
            </a:p>
          </p:txBody>
        </p:sp>
        <p:sp>
          <p:nvSpPr>
            <p:cNvPr id="72" name="Rectangle 76"/>
            <p:cNvSpPr>
              <a:spLocks noChangeArrowheads="1"/>
            </p:cNvSpPr>
            <p:nvPr/>
          </p:nvSpPr>
          <p:spPr bwMode="auto">
            <a:xfrm>
              <a:off x="4021820" y="2322784"/>
              <a:ext cx="280527" cy="47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R</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S</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T</a:t>
              </a:r>
              <a:endParaRPr kumimoji="1" lang="en-US" altLang="zh-CN" sz="1100" b="1" dirty="0">
                <a:latin typeface="微软雅黑" panose="020B0503020204020204" pitchFamily="34" charset="-122"/>
                <a:ea typeface="微软雅黑" panose="020B0503020204020204" pitchFamily="34" charset="-122"/>
              </a:endParaRPr>
            </a:p>
          </p:txBody>
        </p:sp>
        <p:sp>
          <p:nvSpPr>
            <p:cNvPr id="73" name="Rectangle 77"/>
            <p:cNvSpPr>
              <a:spLocks noChangeArrowheads="1"/>
            </p:cNvSpPr>
            <p:nvPr/>
          </p:nvSpPr>
          <p:spPr bwMode="auto">
            <a:xfrm>
              <a:off x="3850095" y="2322784"/>
              <a:ext cx="298160" cy="47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P</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S</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H</a:t>
              </a:r>
              <a:endParaRPr kumimoji="1" lang="en-US" altLang="zh-CN" sz="1100" b="1" dirty="0">
                <a:latin typeface="微软雅黑" panose="020B0503020204020204" pitchFamily="34" charset="-122"/>
                <a:ea typeface="微软雅黑" panose="020B0503020204020204" pitchFamily="34" charset="-122"/>
              </a:endParaRPr>
            </a:p>
          </p:txBody>
        </p:sp>
        <p:sp>
          <p:nvSpPr>
            <p:cNvPr id="74" name="Rectangle 78"/>
            <p:cNvSpPr>
              <a:spLocks noChangeArrowheads="1"/>
            </p:cNvSpPr>
            <p:nvPr/>
          </p:nvSpPr>
          <p:spPr bwMode="auto">
            <a:xfrm>
              <a:off x="3703666" y="2322784"/>
              <a:ext cx="288542" cy="47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A</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C</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K</a:t>
              </a:r>
              <a:endParaRPr kumimoji="1" lang="en-US" altLang="zh-CN" sz="1100" b="1" dirty="0">
                <a:latin typeface="微软雅黑" panose="020B0503020204020204" pitchFamily="34" charset="-122"/>
                <a:ea typeface="微软雅黑" panose="020B0503020204020204" pitchFamily="34" charset="-122"/>
              </a:endParaRPr>
            </a:p>
          </p:txBody>
        </p:sp>
        <p:sp>
          <p:nvSpPr>
            <p:cNvPr id="75" name="Rectangle 79"/>
            <p:cNvSpPr>
              <a:spLocks noChangeArrowheads="1"/>
            </p:cNvSpPr>
            <p:nvPr/>
          </p:nvSpPr>
          <p:spPr bwMode="auto">
            <a:xfrm>
              <a:off x="3558291" y="2322784"/>
              <a:ext cx="291748" cy="47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U</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R</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G</a:t>
              </a:r>
              <a:endParaRPr kumimoji="1" lang="en-US" altLang="zh-CN" sz="1100" b="1" dirty="0">
                <a:latin typeface="微软雅黑" panose="020B0503020204020204" pitchFamily="34" charset="-122"/>
                <a:ea typeface="微软雅黑" panose="020B0503020204020204" pitchFamily="34" charset="-122"/>
              </a:endParaRP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填    充</a:t>
              </a:r>
              <a:endParaRPr kumimoji="1" lang="zh-CN" altLang="en-US" sz="1200" b="1" dirty="0">
                <a:latin typeface="微软雅黑" panose="020B0503020204020204" pitchFamily="34" charset="-122"/>
                <a:ea typeface="微软雅黑" panose="020B0503020204020204" pitchFamily="34" charset="-122"/>
              </a:endParaRP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2" name="Rectangle 104"/>
            <p:cNvSpPr>
              <a:spLocks noChangeArrowheads="1"/>
            </p:cNvSpPr>
            <p:nvPr/>
          </p:nvSpPr>
          <p:spPr bwMode="auto">
            <a:xfrm>
              <a:off x="2159946" y="1928377"/>
              <a:ext cx="4681566" cy="404600"/>
            </a:xfrm>
            <a:prstGeom prst="rect">
              <a:avLst/>
            </a:prstGeom>
            <a:noFill/>
            <a:ln w="57150">
              <a:solidFill>
                <a:srgbClr val="CC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3" name="Text Box 155"/>
            <p:cNvSpPr txBox="1">
              <a:spLocks noChangeArrowheads="1"/>
            </p:cNvSpPr>
            <p:nvPr/>
          </p:nvSpPr>
          <p:spPr bwMode="auto">
            <a:xfrm>
              <a:off x="1617845" y="3645371"/>
              <a:ext cx="6309360" cy="634020"/>
            </a:xfrm>
            <a:prstGeom prst="rect">
              <a:avLst/>
            </a:prstGeom>
            <a:solidFill>
              <a:srgbClr val="0000FF"/>
            </a:solidFill>
            <a:ln w="9525">
              <a:noFill/>
              <a:miter lim="800000"/>
            </a:ln>
            <a:effectLst/>
          </p:spPr>
          <p:txBody>
            <a:bodyPr wrap="square">
              <a:spAutoFit/>
            </a:bodyPr>
            <a:lstStyle/>
            <a:p>
              <a:pPr algn="ctr">
                <a:lnSpc>
                  <a:spcPct val="110000"/>
                </a:lnSpc>
              </a:pPr>
              <a:r>
                <a:rPr lang="zh-CN" altLang="en-US" sz="1600" b="1" dirty="0">
                  <a:solidFill>
                    <a:schemeClr val="bg1"/>
                  </a:solidFill>
                  <a:latin typeface="微软雅黑" panose="020B0503020204020204" pitchFamily="34" charset="-122"/>
                  <a:ea typeface="微软雅黑" panose="020B0503020204020204" pitchFamily="34" charset="-122"/>
                </a:rPr>
                <a:t>确认号字段</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占 </a:t>
              </a:r>
              <a:r>
                <a:rPr lang="en-US" altLang="zh-CN" sz="1600" b="1" dirty="0">
                  <a:solidFill>
                    <a:schemeClr val="bg1"/>
                  </a:solidFill>
                  <a:latin typeface="微软雅黑" panose="020B0503020204020204" pitchFamily="34" charset="-122"/>
                  <a:ea typeface="微软雅黑" panose="020B0503020204020204" pitchFamily="34" charset="-122"/>
                </a:rPr>
                <a:t>4 </a:t>
              </a:r>
              <a:r>
                <a:rPr lang="zh-CN" altLang="en-US" sz="1600" b="1" dirty="0">
                  <a:solidFill>
                    <a:schemeClr val="bg1"/>
                  </a:solidFill>
                  <a:latin typeface="微软雅黑" panose="020B0503020204020204" pitchFamily="34" charset="-122"/>
                  <a:ea typeface="微软雅黑" panose="020B0503020204020204" pitchFamily="34" charset="-122"/>
                </a:rPr>
                <a:t>字节，是</a:t>
              </a:r>
              <a:r>
                <a:rPr lang="zh-CN" altLang="en-US" sz="1600" b="1" dirty="0">
                  <a:solidFill>
                    <a:srgbClr val="FF0000"/>
                  </a:solidFill>
                  <a:latin typeface="微软雅黑" panose="020B0503020204020204" pitchFamily="34" charset="-122"/>
                  <a:ea typeface="微软雅黑" panose="020B0503020204020204" pitchFamily="34" charset="-122"/>
                </a:rPr>
                <a:t>期望收到对方</a:t>
              </a:r>
              <a:r>
                <a:rPr lang="zh-CN" altLang="en-US" sz="1600" b="1" dirty="0">
                  <a:solidFill>
                    <a:schemeClr val="bg1"/>
                  </a:solidFill>
                  <a:latin typeface="微软雅黑" panose="020B0503020204020204" pitchFamily="34" charset="-122"/>
                  <a:ea typeface="微软雅黑" panose="020B0503020204020204" pitchFamily="34" charset="-122"/>
                </a:rPr>
                <a:t>的下一个报文段的数据的第一个字节的序号。 </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nvGrpSpPr>
            <p:cNvPr id="123" name="组合 122"/>
            <p:cNvGrpSpPr/>
            <p:nvPr/>
          </p:nvGrpSpPr>
          <p:grpSpPr>
            <a:xfrm>
              <a:off x="1827330" y="782473"/>
              <a:ext cx="5158580" cy="374416"/>
              <a:chOff x="1827330" y="782473"/>
              <a:chExt cx="5158580" cy="374416"/>
            </a:xfrm>
          </p:grpSpPr>
          <p:sp>
            <p:nvSpPr>
              <p:cNvPr id="124" name="Line 37"/>
              <p:cNvSpPr>
                <a:spLocks noChangeShapeType="1"/>
              </p:cNvSpPr>
              <p:nvPr/>
            </p:nvSpPr>
            <p:spPr bwMode="auto">
              <a:xfrm>
                <a:off x="2152882" y="1060214"/>
                <a:ext cx="468863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5" name="Line 38"/>
              <p:cNvSpPr>
                <a:spLocks noChangeShapeType="1"/>
              </p:cNvSpPr>
              <p:nvPr/>
            </p:nvSpPr>
            <p:spPr bwMode="auto">
              <a:xfrm>
                <a:off x="2152882" y="891931"/>
                <a:ext cx="0" cy="16828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6" name="Line 39"/>
              <p:cNvSpPr>
                <a:spLocks noChangeShapeType="1"/>
              </p:cNvSpPr>
              <p:nvPr/>
            </p:nvSpPr>
            <p:spPr bwMode="auto">
              <a:xfrm>
                <a:off x="2299311" y="976071"/>
                <a:ext cx="0" cy="8414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7" name="Line 40"/>
              <p:cNvSpPr>
                <a:spLocks noChangeShapeType="1"/>
              </p:cNvSpPr>
              <p:nvPr/>
            </p:nvSpPr>
            <p:spPr bwMode="auto">
              <a:xfrm>
                <a:off x="2445739"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8" name="Line 41"/>
              <p:cNvSpPr>
                <a:spLocks noChangeShapeType="1"/>
              </p:cNvSpPr>
              <p:nvPr/>
            </p:nvSpPr>
            <p:spPr bwMode="auto">
              <a:xfrm>
                <a:off x="2592168"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9" name="Line 42"/>
              <p:cNvSpPr>
                <a:spLocks noChangeShapeType="1"/>
              </p:cNvSpPr>
              <p:nvPr/>
            </p:nvSpPr>
            <p:spPr bwMode="auto">
              <a:xfrm>
                <a:off x="2739567"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30" name="Line 43"/>
              <p:cNvSpPr>
                <a:spLocks noChangeShapeType="1"/>
              </p:cNvSpPr>
              <p:nvPr/>
            </p:nvSpPr>
            <p:spPr bwMode="auto">
              <a:xfrm>
                <a:off x="2885995"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31" name="Line 44"/>
              <p:cNvSpPr>
                <a:spLocks noChangeShapeType="1"/>
              </p:cNvSpPr>
              <p:nvPr/>
            </p:nvSpPr>
            <p:spPr bwMode="auto">
              <a:xfrm>
                <a:off x="3031454"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32" name="Line 45"/>
              <p:cNvSpPr>
                <a:spLocks noChangeShapeType="1"/>
              </p:cNvSpPr>
              <p:nvPr/>
            </p:nvSpPr>
            <p:spPr bwMode="auto">
              <a:xfrm>
                <a:off x="3177883"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33" name="Line 46"/>
              <p:cNvSpPr>
                <a:spLocks noChangeShapeType="1"/>
              </p:cNvSpPr>
              <p:nvPr/>
            </p:nvSpPr>
            <p:spPr bwMode="auto">
              <a:xfrm>
                <a:off x="3325282" y="891930"/>
                <a:ext cx="0" cy="16828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34" name="Line 47"/>
              <p:cNvSpPr>
                <a:spLocks noChangeShapeType="1"/>
              </p:cNvSpPr>
              <p:nvPr/>
            </p:nvSpPr>
            <p:spPr bwMode="auto">
              <a:xfrm>
                <a:off x="3471710"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35" name="Line 48"/>
              <p:cNvSpPr>
                <a:spLocks noChangeShapeType="1"/>
              </p:cNvSpPr>
              <p:nvPr/>
            </p:nvSpPr>
            <p:spPr bwMode="auto">
              <a:xfrm>
                <a:off x="3618139"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36" name="Line 49"/>
              <p:cNvSpPr>
                <a:spLocks noChangeShapeType="1"/>
              </p:cNvSpPr>
              <p:nvPr/>
            </p:nvSpPr>
            <p:spPr bwMode="auto">
              <a:xfrm>
                <a:off x="3764568"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37" name="Line 50"/>
              <p:cNvSpPr>
                <a:spLocks noChangeShapeType="1"/>
              </p:cNvSpPr>
              <p:nvPr/>
            </p:nvSpPr>
            <p:spPr bwMode="auto">
              <a:xfrm>
                <a:off x="3911966"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38" name="Line 51"/>
              <p:cNvSpPr>
                <a:spLocks noChangeShapeType="1"/>
              </p:cNvSpPr>
              <p:nvPr/>
            </p:nvSpPr>
            <p:spPr bwMode="auto">
              <a:xfrm>
                <a:off x="4058395"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39" name="Line 52"/>
              <p:cNvSpPr>
                <a:spLocks noChangeShapeType="1"/>
              </p:cNvSpPr>
              <p:nvPr/>
            </p:nvSpPr>
            <p:spPr bwMode="auto">
              <a:xfrm>
                <a:off x="4203855"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0" name="Line 53"/>
              <p:cNvSpPr>
                <a:spLocks noChangeShapeType="1"/>
              </p:cNvSpPr>
              <p:nvPr/>
            </p:nvSpPr>
            <p:spPr bwMode="auto">
              <a:xfrm>
                <a:off x="4350283"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1" name="Line 54"/>
              <p:cNvSpPr>
                <a:spLocks noChangeShapeType="1"/>
              </p:cNvSpPr>
              <p:nvPr/>
            </p:nvSpPr>
            <p:spPr bwMode="auto">
              <a:xfrm>
                <a:off x="4496711" y="891931"/>
                <a:ext cx="0" cy="16828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2" name="Line 55"/>
              <p:cNvSpPr>
                <a:spLocks noChangeShapeType="1"/>
              </p:cNvSpPr>
              <p:nvPr/>
            </p:nvSpPr>
            <p:spPr bwMode="auto">
              <a:xfrm>
                <a:off x="4644110"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3" name="Line 56"/>
              <p:cNvSpPr>
                <a:spLocks noChangeShapeType="1"/>
              </p:cNvSpPr>
              <p:nvPr/>
            </p:nvSpPr>
            <p:spPr bwMode="auto">
              <a:xfrm>
                <a:off x="4790539"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4" name="Line 57"/>
              <p:cNvSpPr>
                <a:spLocks noChangeShapeType="1"/>
              </p:cNvSpPr>
              <p:nvPr/>
            </p:nvSpPr>
            <p:spPr bwMode="auto">
              <a:xfrm>
                <a:off x="4936968"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5" name="Line 58"/>
              <p:cNvSpPr>
                <a:spLocks noChangeShapeType="1"/>
              </p:cNvSpPr>
              <p:nvPr/>
            </p:nvSpPr>
            <p:spPr bwMode="auto">
              <a:xfrm>
                <a:off x="5083396"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6" name="Line 59"/>
              <p:cNvSpPr>
                <a:spLocks noChangeShapeType="1"/>
              </p:cNvSpPr>
              <p:nvPr/>
            </p:nvSpPr>
            <p:spPr bwMode="auto">
              <a:xfrm>
                <a:off x="5230795"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7" name="Line 60"/>
              <p:cNvSpPr>
                <a:spLocks noChangeShapeType="1"/>
              </p:cNvSpPr>
              <p:nvPr/>
            </p:nvSpPr>
            <p:spPr bwMode="auto">
              <a:xfrm>
                <a:off x="5376254"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8" name="Line 61"/>
              <p:cNvSpPr>
                <a:spLocks noChangeShapeType="1"/>
              </p:cNvSpPr>
              <p:nvPr/>
            </p:nvSpPr>
            <p:spPr bwMode="auto">
              <a:xfrm>
                <a:off x="5522683"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9" name="Line 62"/>
              <p:cNvSpPr>
                <a:spLocks noChangeShapeType="1"/>
              </p:cNvSpPr>
              <p:nvPr/>
            </p:nvSpPr>
            <p:spPr bwMode="auto">
              <a:xfrm>
                <a:off x="5669111" y="891931"/>
                <a:ext cx="0" cy="16828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50" name="Line 63"/>
              <p:cNvSpPr>
                <a:spLocks noChangeShapeType="1"/>
              </p:cNvSpPr>
              <p:nvPr/>
            </p:nvSpPr>
            <p:spPr bwMode="auto">
              <a:xfrm>
                <a:off x="5815540" y="976070"/>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51" name="Line 64"/>
              <p:cNvSpPr>
                <a:spLocks noChangeShapeType="1"/>
              </p:cNvSpPr>
              <p:nvPr/>
            </p:nvSpPr>
            <p:spPr bwMode="auto">
              <a:xfrm>
                <a:off x="5962939" y="976070"/>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52" name="Line 65"/>
              <p:cNvSpPr>
                <a:spLocks noChangeShapeType="1"/>
              </p:cNvSpPr>
              <p:nvPr/>
            </p:nvSpPr>
            <p:spPr bwMode="auto">
              <a:xfrm>
                <a:off x="6109368" y="976074"/>
                <a:ext cx="0" cy="8414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53" name="Line 66"/>
              <p:cNvSpPr>
                <a:spLocks noChangeShapeType="1"/>
              </p:cNvSpPr>
              <p:nvPr/>
            </p:nvSpPr>
            <p:spPr bwMode="auto">
              <a:xfrm>
                <a:off x="6255797" y="976074"/>
                <a:ext cx="0" cy="8414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54" name="Line 67"/>
              <p:cNvSpPr>
                <a:spLocks noChangeShapeType="1"/>
              </p:cNvSpPr>
              <p:nvPr/>
            </p:nvSpPr>
            <p:spPr bwMode="auto">
              <a:xfrm>
                <a:off x="6402225" y="963550"/>
                <a:ext cx="0" cy="966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55" name="Line 68"/>
              <p:cNvSpPr>
                <a:spLocks noChangeShapeType="1"/>
              </p:cNvSpPr>
              <p:nvPr/>
            </p:nvSpPr>
            <p:spPr bwMode="auto">
              <a:xfrm>
                <a:off x="6548654" y="963550"/>
                <a:ext cx="0" cy="966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56" name="Line 69"/>
              <p:cNvSpPr>
                <a:spLocks noChangeShapeType="1"/>
              </p:cNvSpPr>
              <p:nvPr/>
            </p:nvSpPr>
            <p:spPr bwMode="auto">
              <a:xfrm>
                <a:off x="6695083" y="963550"/>
                <a:ext cx="0" cy="966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57" name="Line 70"/>
              <p:cNvSpPr>
                <a:spLocks noChangeShapeType="1"/>
              </p:cNvSpPr>
              <p:nvPr/>
            </p:nvSpPr>
            <p:spPr bwMode="auto">
              <a:xfrm>
                <a:off x="6841512" y="891931"/>
                <a:ext cx="0" cy="16828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58" name="Line 98"/>
              <p:cNvSpPr>
                <a:spLocks noChangeShapeType="1"/>
              </p:cNvSpPr>
              <p:nvPr/>
            </p:nvSpPr>
            <p:spPr bwMode="auto">
              <a:xfrm>
                <a:off x="1827330" y="1156889"/>
                <a:ext cx="32388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9"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anose="020B0503020204020204" pitchFamily="34" charset="-122"/>
                    <a:ea typeface="微软雅黑" panose="020B0503020204020204" pitchFamily="34" charset="-122"/>
                  </a:rPr>
                  <a:t>位   </a:t>
                </a:r>
                <a:r>
                  <a:rPr kumimoji="1" lang="en-US" altLang="zh-CN" sz="900" b="1" dirty="0">
                    <a:solidFill>
                      <a:srgbClr val="0000FF"/>
                    </a:solidFill>
                    <a:latin typeface="微软雅黑" panose="020B0503020204020204" pitchFamily="34" charset="-122"/>
                    <a:ea typeface="微软雅黑" panose="020B0503020204020204" pitchFamily="34" charset="-122"/>
                  </a:rPr>
                  <a:t>0                                 8                                16                                24                          31</a:t>
                </a:r>
                <a:endParaRPr kumimoji="1" lang="en-US" altLang="zh-CN" sz="900" b="1" dirty="0">
                  <a:solidFill>
                    <a:srgbClr val="0000FF"/>
                  </a:solidFill>
                  <a:latin typeface="微软雅黑" panose="020B0503020204020204" pitchFamily="34" charset="-122"/>
                  <a:ea typeface="微软雅黑" panose="020B0503020204020204" pitchFamily="34" charset="-122"/>
                </a:endParaRPr>
              </a:p>
            </p:txBody>
          </p:sp>
        </p:grpSp>
        <p:sp>
          <p:nvSpPr>
            <p:cNvPr id="2" name="云形 1"/>
            <p:cNvSpPr/>
            <p:nvPr/>
          </p:nvSpPr>
          <p:spPr>
            <a:xfrm>
              <a:off x="7129114" y="2312953"/>
              <a:ext cx="2097225" cy="1560522"/>
            </a:xfrm>
            <a:prstGeom prst="clou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400" b="1" dirty="0"/>
                <a:t>若确认号为</a:t>
              </a:r>
              <a:r>
                <a:rPr lang="en-US" altLang="zh-CN" sz="1400" b="1" dirty="0"/>
                <a:t>N</a:t>
              </a:r>
              <a:r>
                <a:rPr lang="zh-CN" altLang="en-US" sz="1400" b="1" dirty="0"/>
                <a:t>，则表示到序号</a:t>
              </a:r>
              <a:r>
                <a:rPr lang="en-US" altLang="zh-CN" sz="1400" b="1" dirty="0"/>
                <a:t>N-1</a:t>
              </a:r>
              <a:r>
                <a:rPr lang="zh-CN" altLang="en-US" sz="1400" b="1" dirty="0"/>
                <a:t>为止的所有数据都收到了。</a:t>
              </a:r>
              <a:endParaRPr lang="zh-CN" altLang="en-US" sz="1400" b="1" dirty="0"/>
            </a:p>
          </p:txBody>
        </p:sp>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圆角矩形 81"/>
          <p:cNvSpPr/>
          <p:nvPr/>
        </p:nvSpPr>
        <p:spPr>
          <a:xfrm>
            <a:off x="545146" y="649226"/>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99" name="Line 3"/>
          <p:cNvSpPr>
            <a:spLocks noChangeShapeType="1"/>
          </p:cNvSpPr>
          <p:nvPr/>
        </p:nvSpPr>
        <p:spPr bwMode="auto">
          <a:xfrm flipH="1">
            <a:off x="1909888"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00" name="Rectangle 4"/>
          <p:cNvSpPr>
            <a:spLocks noChangeArrowheads="1"/>
          </p:cNvSpPr>
          <p:nvPr/>
        </p:nvSpPr>
        <p:spPr bwMode="auto">
          <a:xfrm>
            <a:off x="1749390" y="1853033"/>
            <a:ext cx="352012" cy="96801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4" tIns="44448" rIns="90484" bIns="44448" anchor="ctr">
            <a:spAutoFit/>
          </a:bodyPr>
          <a:lstStyle/>
          <a:p>
            <a:pPr algn="ctr" defTabSz="762000" eaLnBrk="0" hangingPunct="0"/>
            <a:r>
              <a:rPr kumimoji="1" lang="en-US" altLang="zh-CN" sz="1100" b="1" dirty="0">
                <a:solidFill>
                  <a:srgbClr val="0000FF"/>
                </a:solidFill>
                <a:latin typeface="微软雅黑" panose="020B0503020204020204" pitchFamily="34" charset="-122"/>
                <a:ea typeface="微软雅黑" panose="020B0503020204020204" pitchFamily="34" charset="-122"/>
              </a:rPr>
              <a:t>TCP </a:t>
            </a:r>
            <a:r>
              <a:rPr kumimoji="1" lang="zh-CN" altLang="en-US" sz="1100" b="1" dirty="0">
                <a:solidFill>
                  <a:srgbClr val="0000FF"/>
                </a:solidFill>
                <a:latin typeface="微软雅黑" panose="020B0503020204020204" pitchFamily="34" charset="-122"/>
                <a:ea typeface="微软雅黑" panose="020B0503020204020204" pitchFamily="34" charset="-122"/>
              </a:rPr>
              <a:t>首部</a:t>
            </a:r>
            <a:endParaRPr kumimoji="1" lang="zh-CN" altLang="en-US" sz="1100" b="1" dirty="0">
              <a:solidFill>
                <a:srgbClr val="0000FF"/>
              </a:solidFill>
              <a:latin typeface="微软雅黑" panose="020B0503020204020204" pitchFamily="34" charset="-122"/>
              <a:ea typeface="微软雅黑" panose="020B0503020204020204" pitchFamily="34" charset="-122"/>
            </a:endParaRPr>
          </a:p>
        </p:txBody>
      </p:sp>
      <p:sp>
        <p:nvSpPr>
          <p:cNvPr id="201"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02" name="Rectangle 6"/>
          <p:cNvSpPr>
            <a:spLocks noChangeArrowheads="1"/>
          </p:cNvSpPr>
          <p:nvPr/>
        </p:nvSpPr>
        <p:spPr bwMode="auto">
          <a:xfrm>
            <a:off x="6942463" y="1753049"/>
            <a:ext cx="471276" cy="78226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r>
              <a:rPr kumimoji="1" lang="en-US" altLang="zh-CN" sz="1100" b="1" dirty="0">
                <a:solidFill>
                  <a:srgbClr val="0000FF"/>
                </a:solidFill>
                <a:latin typeface="微软雅黑" panose="020B0503020204020204" pitchFamily="34" charset="-122"/>
                <a:ea typeface="微软雅黑" panose="020B0503020204020204" pitchFamily="34" charset="-122"/>
              </a:rPr>
              <a:t>20</a:t>
            </a:r>
            <a:endParaRPr kumimoji="1" lang="en-US" altLang="zh-CN"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字节</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固定</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首部</a:t>
            </a:r>
            <a:endParaRPr kumimoji="1" lang="zh-CN" altLang="en-US" sz="1100" b="1" dirty="0">
              <a:solidFill>
                <a:srgbClr val="0000FF"/>
              </a:solidFill>
              <a:latin typeface="微软雅黑" panose="020B0503020204020204" pitchFamily="34" charset="-122"/>
              <a:ea typeface="微软雅黑" panose="020B0503020204020204" pitchFamily="34" charset="-122"/>
            </a:endParaRPr>
          </a:p>
        </p:txBody>
      </p:sp>
      <p:sp>
        <p:nvSpPr>
          <p:cNvPr id="203" name="Rectangle 7"/>
          <p:cNvSpPr>
            <a:spLocks noChangeArrowheads="1"/>
          </p:cNvSpPr>
          <p:nvPr/>
        </p:nvSpPr>
        <p:spPr bwMode="auto">
          <a:xfrm>
            <a:off x="2154822" y="1148834"/>
            <a:ext cx="4695418" cy="2330925"/>
          </a:xfrm>
          <a:prstGeom prst="rect">
            <a:avLst/>
          </a:prstGeom>
          <a:solidFill>
            <a:srgbClr val="00FFFF"/>
          </a:soli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04" name="Line 10"/>
          <p:cNvSpPr>
            <a:spLocks noChangeShapeType="1"/>
          </p:cNvSpPr>
          <p:nvPr/>
        </p:nvSpPr>
        <p:spPr bwMode="auto">
          <a:xfrm>
            <a:off x="2149974" y="1545376"/>
            <a:ext cx="47031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05" name="Line 11"/>
          <p:cNvSpPr>
            <a:spLocks noChangeShapeType="1"/>
          </p:cNvSpPr>
          <p:nvPr/>
        </p:nvSpPr>
        <p:spPr bwMode="auto">
          <a:xfrm>
            <a:off x="2158702" y="1937444"/>
            <a:ext cx="469444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06" name="Line 12"/>
          <p:cNvSpPr>
            <a:spLocks noChangeShapeType="1"/>
          </p:cNvSpPr>
          <p:nvPr/>
        </p:nvSpPr>
        <p:spPr bwMode="auto">
          <a:xfrm>
            <a:off x="2149974" y="2328617"/>
            <a:ext cx="47031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07" name="Line 13"/>
          <p:cNvSpPr>
            <a:spLocks noChangeShapeType="1"/>
          </p:cNvSpPr>
          <p:nvPr/>
        </p:nvSpPr>
        <p:spPr bwMode="auto">
          <a:xfrm>
            <a:off x="2149974" y="2718895"/>
            <a:ext cx="47031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08" name="Line 14"/>
          <p:cNvSpPr>
            <a:spLocks noChangeShapeType="1"/>
          </p:cNvSpPr>
          <p:nvPr/>
        </p:nvSpPr>
        <p:spPr bwMode="auto">
          <a:xfrm>
            <a:off x="2158702" y="3110963"/>
            <a:ext cx="469444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09" name="Line 15"/>
          <p:cNvSpPr>
            <a:spLocks noChangeShapeType="1"/>
          </p:cNvSpPr>
          <p:nvPr/>
        </p:nvSpPr>
        <p:spPr bwMode="auto">
          <a:xfrm>
            <a:off x="4503500" y="1153310"/>
            <a:ext cx="0" cy="4001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10" name="Rectangle 16"/>
          <p:cNvSpPr>
            <a:spLocks noChangeArrowheads="1"/>
          </p:cNvSpPr>
          <p:nvPr/>
        </p:nvSpPr>
        <p:spPr bwMode="auto">
          <a:xfrm>
            <a:off x="5236616"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目  的  端  口</a:t>
            </a:r>
            <a:endParaRPr kumimoji="1" lang="zh-CN" altLang="en-US" sz="1200" b="1">
              <a:latin typeface="微软雅黑" panose="020B0503020204020204" pitchFamily="34" charset="-122"/>
              <a:ea typeface="微软雅黑" panose="020B0503020204020204" pitchFamily="34" charset="-122"/>
            </a:endParaRPr>
          </a:p>
        </p:txBody>
      </p:sp>
      <p:sp>
        <p:nvSpPr>
          <p:cNvPr id="211" name="Rectangle 17"/>
          <p:cNvSpPr>
            <a:spLocks noChangeArrowheads="1"/>
          </p:cNvSpPr>
          <p:nvPr/>
        </p:nvSpPr>
        <p:spPr bwMode="auto">
          <a:xfrm>
            <a:off x="2234257" y="2294295"/>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数据</a:t>
            </a:r>
            <a:endParaRPr kumimoji="1" lang="zh-CN" altLang="en-US" sz="1200" b="1" dirty="0">
              <a:latin typeface="微软雅黑" panose="020B0503020204020204" pitchFamily="34" charset="-122"/>
              <a:ea typeface="微软雅黑" panose="020B0503020204020204" pitchFamily="34" charset="-122"/>
            </a:endParaRPr>
          </a:p>
          <a:p>
            <a:pPr defTabSz="762000" eaLnBrk="0" hangingPunct="0"/>
            <a:r>
              <a:rPr kumimoji="1" lang="zh-CN" altLang="en-US" sz="1200" b="1" dirty="0">
                <a:latin typeface="微软雅黑" panose="020B0503020204020204" pitchFamily="34" charset="-122"/>
                <a:ea typeface="微软雅黑" panose="020B0503020204020204" pitchFamily="34" charset="-122"/>
              </a:rPr>
              <a:t>偏移</a:t>
            </a:r>
            <a:endParaRPr kumimoji="1" lang="zh-CN" altLang="en-US" sz="1200" b="1" dirty="0">
              <a:latin typeface="微软雅黑" panose="020B0503020204020204" pitchFamily="34" charset="-122"/>
              <a:ea typeface="微软雅黑" panose="020B0503020204020204" pitchFamily="34" charset="-122"/>
            </a:endParaRPr>
          </a:p>
        </p:txBody>
      </p:sp>
      <p:sp>
        <p:nvSpPr>
          <p:cNvPr id="212" name="Rectangle 18"/>
          <p:cNvSpPr>
            <a:spLocks noChangeArrowheads="1"/>
          </p:cNvSpPr>
          <p:nvPr/>
        </p:nvSpPr>
        <p:spPr bwMode="auto">
          <a:xfrm>
            <a:off x="2908301"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检   验   和</a:t>
            </a:r>
            <a:endParaRPr kumimoji="1" lang="zh-CN" altLang="en-US" sz="1200" b="1" dirty="0">
              <a:latin typeface="微软雅黑" panose="020B0503020204020204" pitchFamily="34" charset="-122"/>
              <a:ea typeface="微软雅黑" panose="020B0503020204020204" pitchFamily="34" charset="-122"/>
            </a:endParaRPr>
          </a:p>
        </p:txBody>
      </p:sp>
      <p:sp>
        <p:nvSpPr>
          <p:cNvPr id="215"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4" tIns="44448" rIns="90484" bIns="44448">
            <a:spAutoFit/>
          </a:bodyPr>
          <a:lstStyle/>
          <a:p>
            <a:pPr algn="ctr" defTabSz="762000" eaLnBrk="0" hangingPunct="0"/>
            <a:r>
              <a:rPr kumimoji="1" lang="zh-CN" altLang="en-US" sz="1200" b="1" dirty="0">
                <a:latin typeface="微软雅黑" panose="020B0503020204020204" pitchFamily="34" charset="-122"/>
                <a:ea typeface="微软雅黑" panose="020B0503020204020204" pitchFamily="34" charset="-122"/>
              </a:rPr>
              <a:t>选    项  （长  度  可  变）</a:t>
            </a:r>
            <a:endParaRPr kumimoji="1" lang="zh-CN" altLang="en-US" sz="1200" b="1" dirty="0">
              <a:latin typeface="微软雅黑" panose="020B0503020204020204" pitchFamily="34" charset="-122"/>
              <a:ea typeface="微软雅黑" panose="020B0503020204020204" pitchFamily="34" charset="-122"/>
            </a:endParaRPr>
          </a:p>
        </p:txBody>
      </p:sp>
      <p:sp>
        <p:nvSpPr>
          <p:cNvPr id="216" name="Rectangle 20"/>
          <p:cNvSpPr>
            <a:spLocks noChangeArrowheads="1"/>
          </p:cNvSpPr>
          <p:nvPr/>
        </p:nvSpPr>
        <p:spPr bwMode="auto">
          <a:xfrm>
            <a:off x="2978121"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源  端  口</a:t>
            </a:r>
            <a:endParaRPr kumimoji="1" lang="zh-CN" altLang="en-US" sz="1200" b="1">
              <a:latin typeface="微软雅黑" panose="020B0503020204020204" pitchFamily="34" charset="-122"/>
              <a:ea typeface="微软雅黑" panose="020B0503020204020204" pitchFamily="34" charset="-122"/>
            </a:endParaRPr>
          </a:p>
        </p:txBody>
      </p:sp>
      <p:sp>
        <p:nvSpPr>
          <p:cNvPr id="217" name="Rectangle 21"/>
          <p:cNvSpPr>
            <a:spLocks noChangeArrowheads="1"/>
          </p:cNvSpPr>
          <p:nvPr/>
        </p:nvSpPr>
        <p:spPr bwMode="auto">
          <a:xfrm>
            <a:off x="4071047"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4" tIns="44448" rIns="90484" bIns="44448">
            <a:spAutoFit/>
          </a:bodyPr>
          <a:lstStyle/>
          <a:p>
            <a:pPr algn="ctr" defTabSz="762000" eaLnBrk="0" hangingPunct="0"/>
            <a:r>
              <a:rPr kumimoji="1" lang="zh-CN" altLang="en-US" sz="1200" b="1">
                <a:latin typeface="微软雅黑" panose="020B0503020204020204" pitchFamily="34" charset="-122"/>
                <a:ea typeface="微软雅黑" panose="020B0503020204020204" pitchFamily="34" charset="-122"/>
              </a:rPr>
              <a:t>序   号</a:t>
            </a:r>
            <a:endParaRPr kumimoji="1" lang="zh-CN" altLang="en-US" sz="1200" b="1">
              <a:latin typeface="微软雅黑" panose="020B0503020204020204" pitchFamily="34" charset="-122"/>
              <a:ea typeface="微软雅黑" panose="020B0503020204020204" pitchFamily="34" charset="-122"/>
            </a:endParaRPr>
          </a:p>
        </p:txBody>
      </p:sp>
      <p:sp>
        <p:nvSpPr>
          <p:cNvPr id="218" name="Line 22"/>
          <p:cNvSpPr>
            <a:spLocks noChangeShapeType="1"/>
          </p:cNvSpPr>
          <p:nvPr/>
        </p:nvSpPr>
        <p:spPr bwMode="auto">
          <a:xfrm>
            <a:off x="4507379" y="2333990"/>
            <a:ext cx="0" cy="77249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19" name="Rectangle 23"/>
          <p:cNvSpPr>
            <a:spLocks noChangeArrowheads="1"/>
          </p:cNvSpPr>
          <p:nvPr/>
        </p:nvSpPr>
        <p:spPr bwMode="auto">
          <a:xfrm>
            <a:off x="5138674"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紧   急   指   针</a:t>
            </a:r>
            <a:endParaRPr kumimoji="1" lang="zh-CN" altLang="en-US" sz="1200" b="1">
              <a:latin typeface="微软雅黑" panose="020B0503020204020204" pitchFamily="34" charset="-122"/>
              <a:ea typeface="微软雅黑" panose="020B0503020204020204" pitchFamily="34" charset="-122"/>
            </a:endParaRPr>
          </a:p>
        </p:txBody>
      </p:sp>
      <p:sp>
        <p:nvSpPr>
          <p:cNvPr id="220"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窗   口</a:t>
            </a:r>
            <a:endParaRPr kumimoji="1" lang="zh-CN" altLang="en-US" sz="1200" b="1">
              <a:latin typeface="微软雅黑" panose="020B0503020204020204" pitchFamily="34" charset="-122"/>
              <a:ea typeface="微软雅黑" panose="020B0503020204020204" pitchFamily="34" charset="-122"/>
            </a:endParaRPr>
          </a:p>
        </p:txBody>
      </p:sp>
      <p:sp>
        <p:nvSpPr>
          <p:cNvPr id="221" name="Rectangle 25"/>
          <p:cNvSpPr>
            <a:spLocks noChangeArrowheads="1"/>
          </p:cNvSpPr>
          <p:nvPr/>
        </p:nvSpPr>
        <p:spPr bwMode="auto">
          <a:xfrm>
            <a:off x="3921710"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4" tIns="44448" rIns="90484" bIns="44448">
            <a:spAutoFit/>
          </a:bodyPr>
          <a:lstStyle/>
          <a:p>
            <a:pPr algn="ctr" defTabSz="762000" eaLnBrk="0" hangingPunct="0"/>
            <a:r>
              <a:rPr kumimoji="1" lang="zh-CN" altLang="en-US" sz="1200" b="1" dirty="0">
                <a:latin typeface="微软雅黑" panose="020B0503020204020204" pitchFamily="34" charset="-122"/>
                <a:ea typeface="微软雅黑" panose="020B0503020204020204" pitchFamily="34" charset="-122"/>
              </a:rPr>
              <a:t>确    认    号</a:t>
            </a:r>
            <a:endParaRPr kumimoji="1" lang="zh-CN" altLang="en-US" sz="1200" b="1" dirty="0">
              <a:latin typeface="微软雅黑" panose="020B0503020204020204" pitchFamily="34" charset="-122"/>
              <a:ea typeface="微软雅黑" panose="020B0503020204020204" pitchFamily="34" charset="-122"/>
            </a:endParaRPr>
          </a:p>
        </p:txBody>
      </p:sp>
      <p:sp>
        <p:nvSpPr>
          <p:cNvPr id="222" name="Line 26"/>
          <p:cNvSpPr>
            <a:spLocks noChangeShapeType="1"/>
          </p:cNvSpPr>
          <p:nvPr/>
        </p:nvSpPr>
        <p:spPr bwMode="auto">
          <a:xfrm>
            <a:off x="2739567" y="2333989"/>
            <a:ext cx="0" cy="39027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23" name="Line 27"/>
          <p:cNvSpPr>
            <a:spLocks noChangeShapeType="1"/>
          </p:cNvSpPr>
          <p:nvPr/>
        </p:nvSpPr>
        <p:spPr bwMode="auto">
          <a:xfrm>
            <a:off x="3916815" y="2329513"/>
            <a:ext cx="0" cy="38580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24" name="Line 28"/>
          <p:cNvSpPr>
            <a:spLocks noChangeShapeType="1"/>
          </p:cNvSpPr>
          <p:nvPr/>
        </p:nvSpPr>
        <p:spPr bwMode="auto">
          <a:xfrm>
            <a:off x="3615229" y="2333989"/>
            <a:ext cx="0" cy="39027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25" name="Line 29"/>
          <p:cNvSpPr>
            <a:spLocks noChangeShapeType="1"/>
          </p:cNvSpPr>
          <p:nvPr/>
        </p:nvSpPr>
        <p:spPr bwMode="auto">
          <a:xfrm>
            <a:off x="3764568"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26" name="Line 30"/>
          <p:cNvSpPr>
            <a:spLocks noChangeShapeType="1"/>
          </p:cNvSpPr>
          <p:nvPr/>
        </p:nvSpPr>
        <p:spPr bwMode="auto">
          <a:xfrm>
            <a:off x="4210642"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27" name="Line 31"/>
          <p:cNvSpPr>
            <a:spLocks noChangeShapeType="1"/>
          </p:cNvSpPr>
          <p:nvPr/>
        </p:nvSpPr>
        <p:spPr bwMode="auto">
          <a:xfrm>
            <a:off x="4063244"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28" name="Line 32"/>
          <p:cNvSpPr>
            <a:spLocks noChangeShapeType="1"/>
          </p:cNvSpPr>
          <p:nvPr/>
        </p:nvSpPr>
        <p:spPr bwMode="auto">
          <a:xfrm>
            <a:off x="4359980"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29"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保   留</a:t>
            </a:r>
            <a:endParaRPr kumimoji="1" lang="zh-CN" altLang="en-US" sz="1200" b="1" dirty="0">
              <a:latin typeface="微软雅黑" panose="020B0503020204020204" pitchFamily="34" charset="-122"/>
              <a:ea typeface="微软雅黑" panose="020B0503020204020204" pitchFamily="34" charset="-122"/>
            </a:endParaRPr>
          </a:p>
        </p:txBody>
      </p:sp>
      <p:sp>
        <p:nvSpPr>
          <p:cNvPr id="230" name="Rectangle 34"/>
          <p:cNvSpPr>
            <a:spLocks noChangeArrowheads="1"/>
          </p:cNvSpPr>
          <p:nvPr/>
        </p:nvSpPr>
        <p:spPr bwMode="auto">
          <a:xfrm>
            <a:off x="4276065" y="2322785"/>
            <a:ext cx="305365"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F</a:t>
            </a:r>
            <a:endParaRPr kumimoji="1" lang="en-US" altLang="zh-CN" sz="1100" b="1" dirty="0">
              <a:latin typeface="微软雅黑" panose="020B0503020204020204" pitchFamily="34" charset="-122"/>
              <a:ea typeface="微软雅黑" panose="020B0503020204020204" pitchFamily="34" charset="-122"/>
            </a:endParaRPr>
          </a:p>
          <a:p>
            <a:pPr algn="ct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I</a:t>
            </a:r>
            <a:endParaRPr kumimoji="1" lang="en-US" altLang="zh-CN" sz="1100" b="1" dirty="0">
              <a:latin typeface="微软雅黑" panose="020B0503020204020204" pitchFamily="34" charset="-122"/>
              <a:ea typeface="微软雅黑" panose="020B0503020204020204" pitchFamily="34" charset="-122"/>
            </a:endParaRPr>
          </a:p>
          <a:p>
            <a:pPr algn="ct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N</a:t>
            </a:r>
            <a:endParaRPr kumimoji="1" lang="en-US" altLang="zh-CN" sz="1100" b="1" dirty="0">
              <a:latin typeface="微软雅黑" panose="020B0503020204020204" pitchFamily="34" charset="-122"/>
              <a:ea typeface="微软雅黑" panose="020B0503020204020204" pitchFamily="34" charset="-122"/>
            </a:endParaRPr>
          </a:p>
        </p:txBody>
      </p:sp>
      <p:sp>
        <p:nvSpPr>
          <p:cNvPr id="265" name="Rectangle 75"/>
          <p:cNvSpPr>
            <a:spLocks noChangeArrowheads="1"/>
          </p:cNvSpPr>
          <p:nvPr/>
        </p:nvSpPr>
        <p:spPr bwMode="auto">
          <a:xfrm>
            <a:off x="4152651" y="2322784"/>
            <a:ext cx="305365"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a:latin typeface="微软雅黑" panose="020B0503020204020204" pitchFamily="34" charset="-122"/>
                <a:ea typeface="微软雅黑" panose="020B0503020204020204" pitchFamily="34" charset="-122"/>
              </a:rPr>
              <a:t>S</a:t>
            </a:r>
            <a:endParaRPr kumimoji="1" lang="en-US" altLang="zh-CN" sz="1100" b="1">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a:latin typeface="微软雅黑" panose="020B0503020204020204" pitchFamily="34" charset="-122"/>
                <a:ea typeface="微软雅黑" panose="020B0503020204020204" pitchFamily="34" charset="-122"/>
              </a:rPr>
              <a:t>Y</a:t>
            </a:r>
            <a:endParaRPr kumimoji="1" lang="en-US" altLang="zh-CN" sz="1100" b="1">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a:latin typeface="微软雅黑" panose="020B0503020204020204" pitchFamily="34" charset="-122"/>
                <a:ea typeface="微软雅黑" panose="020B0503020204020204" pitchFamily="34" charset="-122"/>
              </a:rPr>
              <a:t>N</a:t>
            </a:r>
            <a:endParaRPr kumimoji="1" lang="en-US" altLang="zh-CN" sz="1100" b="1">
              <a:latin typeface="微软雅黑" panose="020B0503020204020204" pitchFamily="34" charset="-122"/>
              <a:ea typeface="微软雅黑" panose="020B0503020204020204" pitchFamily="34" charset="-122"/>
            </a:endParaRPr>
          </a:p>
        </p:txBody>
      </p:sp>
      <p:sp>
        <p:nvSpPr>
          <p:cNvPr id="266" name="Rectangle 76"/>
          <p:cNvSpPr>
            <a:spLocks noChangeArrowheads="1"/>
          </p:cNvSpPr>
          <p:nvPr/>
        </p:nvSpPr>
        <p:spPr bwMode="auto">
          <a:xfrm>
            <a:off x="4021822" y="2322784"/>
            <a:ext cx="283724"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R</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S</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T</a:t>
            </a:r>
            <a:endParaRPr kumimoji="1" lang="en-US" altLang="zh-CN" sz="1100" b="1" dirty="0">
              <a:latin typeface="微软雅黑" panose="020B0503020204020204" pitchFamily="34" charset="-122"/>
              <a:ea typeface="微软雅黑" panose="020B0503020204020204" pitchFamily="34" charset="-122"/>
            </a:endParaRPr>
          </a:p>
        </p:txBody>
      </p:sp>
      <p:sp>
        <p:nvSpPr>
          <p:cNvPr id="267" name="Rectangle 77"/>
          <p:cNvSpPr>
            <a:spLocks noChangeArrowheads="1"/>
          </p:cNvSpPr>
          <p:nvPr/>
        </p:nvSpPr>
        <p:spPr bwMode="auto">
          <a:xfrm>
            <a:off x="3850095" y="2322784"/>
            <a:ext cx="301758"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P</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S</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H</a:t>
            </a:r>
            <a:endParaRPr kumimoji="1" lang="en-US" altLang="zh-CN" sz="1100" b="1" dirty="0">
              <a:latin typeface="微软雅黑" panose="020B0503020204020204" pitchFamily="34" charset="-122"/>
              <a:ea typeface="微软雅黑" panose="020B0503020204020204" pitchFamily="34" charset="-122"/>
            </a:endParaRPr>
          </a:p>
        </p:txBody>
      </p:sp>
      <p:sp>
        <p:nvSpPr>
          <p:cNvPr id="268" name="Rectangle 78"/>
          <p:cNvSpPr>
            <a:spLocks noChangeArrowheads="1"/>
          </p:cNvSpPr>
          <p:nvPr/>
        </p:nvSpPr>
        <p:spPr bwMode="auto">
          <a:xfrm>
            <a:off x="3703667" y="2322784"/>
            <a:ext cx="290938"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A</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C</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K</a:t>
            </a:r>
            <a:endParaRPr kumimoji="1" lang="en-US" altLang="zh-CN" sz="1100" b="1" dirty="0">
              <a:latin typeface="微软雅黑" panose="020B0503020204020204" pitchFamily="34" charset="-122"/>
              <a:ea typeface="微软雅黑" panose="020B0503020204020204" pitchFamily="34" charset="-122"/>
            </a:endParaRPr>
          </a:p>
        </p:txBody>
      </p:sp>
      <p:sp>
        <p:nvSpPr>
          <p:cNvPr id="269" name="Rectangle 79"/>
          <p:cNvSpPr>
            <a:spLocks noChangeArrowheads="1"/>
          </p:cNvSpPr>
          <p:nvPr/>
        </p:nvSpPr>
        <p:spPr bwMode="auto">
          <a:xfrm>
            <a:off x="3558291" y="2322784"/>
            <a:ext cx="294545"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U</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R</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G</a:t>
            </a:r>
            <a:endParaRPr kumimoji="1" lang="en-US" altLang="zh-CN" sz="1100" b="1" dirty="0">
              <a:latin typeface="微软雅黑" panose="020B0503020204020204" pitchFamily="34" charset="-122"/>
              <a:ea typeface="微软雅黑" panose="020B0503020204020204" pitchFamily="34" charset="-122"/>
            </a:endParaRPr>
          </a:p>
        </p:txBody>
      </p:sp>
      <p:sp>
        <p:nvSpPr>
          <p:cNvPr id="270" name="Line 81"/>
          <p:cNvSpPr>
            <a:spLocks noChangeShapeType="1"/>
          </p:cNvSpPr>
          <p:nvPr/>
        </p:nvSpPr>
        <p:spPr bwMode="auto">
          <a:xfrm flipH="1">
            <a:off x="5668144" y="3120809"/>
            <a:ext cx="1940" cy="36252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271" name="Rectangle 83"/>
          <p:cNvSpPr>
            <a:spLocks noChangeArrowheads="1"/>
          </p:cNvSpPr>
          <p:nvPr/>
        </p:nvSpPr>
        <p:spPr bwMode="auto">
          <a:xfrm>
            <a:off x="5952105"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填    充</a:t>
            </a:r>
            <a:endParaRPr kumimoji="1" lang="zh-CN" altLang="en-US" sz="1200" b="1" dirty="0">
              <a:latin typeface="微软雅黑" panose="020B0503020204020204" pitchFamily="34" charset="-122"/>
              <a:ea typeface="微软雅黑" panose="020B0503020204020204" pitchFamily="34" charset="-122"/>
            </a:endParaRPr>
          </a:p>
        </p:txBody>
      </p:sp>
      <p:sp>
        <p:nvSpPr>
          <p:cNvPr id="272" name="Line 96"/>
          <p:cNvSpPr>
            <a:spLocks noChangeShapeType="1"/>
          </p:cNvSpPr>
          <p:nvPr/>
        </p:nvSpPr>
        <p:spPr bwMode="auto">
          <a:xfrm>
            <a:off x="6875533" y="1135405"/>
            <a:ext cx="50716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273" name="Line 97"/>
          <p:cNvSpPr>
            <a:spLocks noChangeShapeType="1"/>
          </p:cNvSpPr>
          <p:nvPr/>
        </p:nvSpPr>
        <p:spPr bwMode="auto">
          <a:xfrm>
            <a:off x="6875533" y="3106487"/>
            <a:ext cx="50716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274" name="Line 98"/>
          <p:cNvSpPr>
            <a:spLocks noChangeShapeType="1"/>
          </p:cNvSpPr>
          <p:nvPr/>
        </p:nvSpPr>
        <p:spPr bwMode="auto">
          <a:xfrm>
            <a:off x="1827332" y="1156888"/>
            <a:ext cx="32388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275" name="Line 99"/>
          <p:cNvSpPr>
            <a:spLocks noChangeShapeType="1"/>
          </p:cNvSpPr>
          <p:nvPr/>
        </p:nvSpPr>
        <p:spPr bwMode="auto">
          <a:xfrm>
            <a:off x="1836059" y="3469016"/>
            <a:ext cx="32388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276" name="Rectangle 104"/>
          <p:cNvSpPr>
            <a:spLocks noChangeArrowheads="1"/>
          </p:cNvSpPr>
          <p:nvPr/>
        </p:nvSpPr>
        <p:spPr bwMode="auto">
          <a:xfrm>
            <a:off x="2159948" y="2315473"/>
            <a:ext cx="579621" cy="404600"/>
          </a:xfrm>
          <a:prstGeom prst="rect">
            <a:avLst/>
          </a:prstGeom>
          <a:noFill/>
          <a:ln w="57150">
            <a:solidFill>
              <a:srgbClr val="CC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77" name="Text Box 155"/>
          <p:cNvSpPr txBox="1">
            <a:spLocks noChangeArrowheads="1"/>
          </p:cNvSpPr>
          <p:nvPr/>
        </p:nvSpPr>
        <p:spPr bwMode="auto">
          <a:xfrm>
            <a:off x="1069848" y="3645371"/>
            <a:ext cx="7077456" cy="563245"/>
          </a:xfrm>
          <a:prstGeom prst="rect">
            <a:avLst/>
          </a:prstGeom>
          <a:solidFill>
            <a:srgbClr val="0000FF"/>
          </a:solidFill>
          <a:ln w="9525">
            <a:noFill/>
            <a:miter lim="800000"/>
          </a:ln>
          <a:effectLst/>
        </p:spPr>
        <p:txBody>
          <a:bodyPr wrap="square" lIns="91436" tIns="45718" rIns="91436" bIns="45718">
            <a:spAutoFit/>
          </a:bodyPr>
          <a:lstStyle/>
          <a:p>
            <a:pPr algn="ctr">
              <a:lnSpc>
                <a:spcPct val="110000"/>
              </a:lnSpc>
            </a:pPr>
            <a:r>
              <a:rPr lang="zh-CN" altLang="en-US" sz="1400" b="1" dirty="0">
                <a:solidFill>
                  <a:schemeClr val="bg1"/>
                </a:solidFill>
                <a:latin typeface="微软雅黑" panose="020B0503020204020204" pitchFamily="34" charset="-122"/>
                <a:ea typeface="微软雅黑" panose="020B0503020204020204" pitchFamily="34" charset="-122"/>
              </a:rPr>
              <a:t>数据偏移（即</a:t>
            </a:r>
            <a:r>
              <a:rPr lang="zh-CN" altLang="en-US" sz="1400" b="1" dirty="0">
                <a:solidFill>
                  <a:schemeClr val="accent3"/>
                </a:solidFill>
                <a:latin typeface="微软雅黑" panose="020B0503020204020204" pitchFamily="34" charset="-122"/>
                <a:ea typeface="微软雅黑" panose="020B0503020204020204" pitchFamily="34" charset="-122"/>
              </a:rPr>
              <a:t>首部长度</a:t>
            </a:r>
            <a:r>
              <a:rPr lang="zh-CN" altLang="en-US" sz="1400" b="1" dirty="0">
                <a:solidFill>
                  <a:schemeClr val="bg1"/>
                </a:solidFill>
                <a:latin typeface="微软雅黑" panose="020B0503020204020204" pitchFamily="34" charset="-122"/>
                <a:ea typeface="微软雅黑" panose="020B0503020204020204" pitchFamily="34" charset="-122"/>
              </a:rPr>
              <a:t>）</a:t>
            </a:r>
            <a:r>
              <a:rPr lang="en-US" altLang="zh-CN" sz="1400" b="1" dirty="0">
                <a:solidFill>
                  <a:schemeClr val="bg1"/>
                </a:solidFill>
                <a:latin typeface="微软雅黑" panose="020B0503020204020204" pitchFamily="34" charset="-122"/>
                <a:ea typeface="微软雅黑" panose="020B0503020204020204" pitchFamily="34" charset="-122"/>
              </a:rPr>
              <a:t>——</a:t>
            </a:r>
            <a:r>
              <a:rPr lang="zh-CN" altLang="en-US" sz="1400" b="1" dirty="0">
                <a:solidFill>
                  <a:schemeClr val="bg1"/>
                </a:solidFill>
                <a:latin typeface="微软雅黑" panose="020B0503020204020204" pitchFamily="34" charset="-122"/>
                <a:ea typeface="微软雅黑" panose="020B0503020204020204" pitchFamily="34" charset="-122"/>
              </a:rPr>
              <a:t>占 </a:t>
            </a:r>
            <a:r>
              <a:rPr lang="en-US" altLang="zh-CN" sz="1400" b="1" dirty="0">
                <a:solidFill>
                  <a:schemeClr val="bg1"/>
                </a:solidFill>
                <a:latin typeface="微软雅黑" panose="020B0503020204020204" pitchFamily="34" charset="-122"/>
                <a:ea typeface="微软雅黑" panose="020B0503020204020204" pitchFamily="34" charset="-122"/>
              </a:rPr>
              <a:t>4 </a:t>
            </a:r>
            <a:r>
              <a:rPr lang="zh-CN" altLang="en-US" sz="1400" b="1" dirty="0">
                <a:solidFill>
                  <a:schemeClr val="bg1"/>
                </a:solidFill>
                <a:latin typeface="微软雅黑" panose="020B0503020204020204" pitchFamily="34" charset="-122"/>
                <a:ea typeface="微软雅黑" panose="020B0503020204020204" pitchFamily="34" charset="-122"/>
              </a:rPr>
              <a:t>位，它指出 </a:t>
            </a:r>
            <a:r>
              <a:rPr lang="en-US" altLang="zh-CN" sz="1400" b="1" dirty="0">
                <a:solidFill>
                  <a:schemeClr val="bg1"/>
                </a:solidFill>
                <a:latin typeface="微软雅黑" panose="020B0503020204020204" pitchFamily="34" charset="-122"/>
                <a:ea typeface="微软雅黑" panose="020B0503020204020204" pitchFamily="34" charset="-122"/>
              </a:rPr>
              <a:t>TCP </a:t>
            </a:r>
            <a:r>
              <a:rPr lang="zh-CN" altLang="en-US" sz="1400" b="1" dirty="0">
                <a:solidFill>
                  <a:schemeClr val="bg1"/>
                </a:solidFill>
                <a:latin typeface="微软雅黑" panose="020B0503020204020204" pitchFamily="34" charset="-122"/>
                <a:ea typeface="微软雅黑" panose="020B0503020204020204" pitchFamily="34" charset="-122"/>
              </a:rPr>
              <a:t>报文段的</a:t>
            </a:r>
            <a:r>
              <a:rPr lang="zh-CN" altLang="en-US" sz="1400" b="1" dirty="0">
                <a:solidFill>
                  <a:srgbClr val="FF0000"/>
                </a:solidFill>
                <a:latin typeface="微软雅黑" panose="020B0503020204020204" pitchFamily="34" charset="-122"/>
                <a:ea typeface="微软雅黑" panose="020B0503020204020204" pitchFamily="34" charset="-122"/>
              </a:rPr>
              <a:t>数据起始</a:t>
            </a:r>
            <a:r>
              <a:rPr lang="zh-CN" altLang="en-US" sz="1400" b="1" dirty="0">
                <a:solidFill>
                  <a:schemeClr val="bg1"/>
                </a:solidFill>
                <a:latin typeface="微软雅黑" panose="020B0503020204020204" pitchFamily="34" charset="-122"/>
                <a:ea typeface="微软雅黑" panose="020B0503020204020204" pitchFamily="34" charset="-122"/>
              </a:rPr>
              <a:t>处距离 </a:t>
            </a:r>
            <a:r>
              <a:rPr lang="en-US" altLang="zh-CN" sz="1400" b="1" dirty="0">
                <a:solidFill>
                  <a:schemeClr val="bg1"/>
                </a:solidFill>
                <a:latin typeface="微软雅黑" panose="020B0503020204020204" pitchFamily="34" charset="-122"/>
                <a:ea typeface="微软雅黑" panose="020B0503020204020204" pitchFamily="34" charset="-122"/>
              </a:rPr>
              <a:t>TCP </a:t>
            </a:r>
            <a:r>
              <a:rPr lang="zh-CN" altLang="en-US" sz="1400" b="1" dirty="0">
                <a:solidFill>
                  <a:schemeClr val="bg1"/>
                </a:solidFill>
                <a:latin typeface="微软雅黑" panose="020B0503020204020204" pitchFamily="34" charset="-122"/>
                <a:ea typeface="微软雅黑" panose="020B0503020204020204" pitchFamily="34" charset="-122"/>
              </a:rPr>
              <a:t>报文段的</a:t>
            </a:r>
            <a:r>
              <a:rPr lang="zh-CN" altLang="en-US" sz="1400" b="1" dirty="0">
                <a:solidFill>
                  <a:srgbClr val="FF0000"/>
                </a:solidFill>
                <a:latin typeface="微软雅黑" panose="020B0503020204020204" pitchFamily="34" charset="-122"/>
                <a:ea typeface="微软雅黑" panose="020B0503020204020204" pitchFamily="34" charset="-122"/>
              </a:rPr>
              <a:t>起始处</a:t>
            </a:r>
            <a:r>
              <a:rPr lang="zh-CN" altLang="en-US" sz="1400" b="1" dirty="0">
                <a:solidFill>
                  <a:schemeClr val="bg1"/>
                </a:solidFill>
                <a:latin typeface="微软雅黑" panose="020B0503020204020204" pitchFamily="34" charset="-122"/>
                <a:ea typeface="微软雅黑" panose="020B0503020204020204" pitchFamily="34" charset="-122"/>
              </a:rPr>
              <a:t>有多远。“数据偏移”的单位是 </a:t>
            </a:r>
            <a:r>
              <a:rPr lang="en-US" altLang="zh-CN" sz="1400" b="1" dirty="0">
                <a:solidFill>
                  <a:schemeClr val="bg1"/>
                </a:solidFill>
                <a:latin typeface="微软雅黑" panose="020B0503020204020204" pitchFamily="34" charset="-122"/>
                <a:ea typeface="微软雅黑" panose="020B0503020204020204" pitchFamily="34" charset="-122"/>
              </a:rPr>
              <a:t>32 </a:t>
            </a:r>
            <a:r>
              <a:rPr lang="zh-CN" altLang="en-US" sz="1400" b="1" dirty="0">
                <a:solidFill>
                  <a:schemeClr val="bg1"/>
                </a:solidFill>
                <a:latin typeface="微软雅黑" panose="020B0503020204020204" pitchFamily="34" charset="-122"/>
                <a:ea typeface="微软雅黑" panose="020B0503020204020204" pitchFamily="34" charset="-122"/>
              </a:rPr>
              <a:t>位（以 </a:t>
            </a:r>
            <a:r>
              <a:rPr lang="en-US" altLang="zh-CN" sz="1400" b="1" dirty="0">
                <a:solidFill>
                  <a:schemeClr val="bg1"/>
                </a:solidFill>
                <a:latin typeface="微软雅黑" panose="020B0503020204020204" pitchFamily="34" charset="-122"/>
                <a:ea typeface="微软雅黑" panose="020B0503020204020204" pitchFamily="34" charset="-122"/>
              </a:rPr>
              <a:t>4 </a:t>
            </a:r>
            <a:r>
              <a:rPr lang="zh-CN" altLang="en-US" sz="1400" b="1" dirty="0">
                <a:solidFill>
                  <a:schemeClr val="bg1"/>
                </a:solidFill>
                <a:latin typeface="微软雅黑" panose="020B0503020204020204" pitchFamily="34" charset="-122"/>
                <a:ea typeface="微软雅黑" panose="020B0503020204020204" pitchFamily="34" charset="-122"/>
              </a:rPr>
              <a:t>字节为计算单位）。 </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nvGrpSpPr>
          <p:cNvPr id="84" name="组合 83"/>
          <p:cNvGrpSpPr/>
          <p:nvPr/>
        </p:nvGrpSpPr>
        <p:grpSpPr>
          <a:xfrm>
            <a:off x="1827330" y="782475"/>
            <a:ext cx="5158580" cy="374416"/>
            <a:chOff x="1827330" y="782473"/>
            <a:chExt cx="5158578" cy="374416"/>
          </a:xfrm>
        </p:grpSpPr>
        <p:sp>
          <p:nvSpPr>
            <p:cNvPr id="85" name="Line 37"/>
            <p:cNvSpPr>
              <a:spLocks noChangeShapeType="1"/>
            </p:cNvSpPr>
            <p:nvPr/>
          </p:nvSpPr>
          <p:spPr bwMode="auto">
            <a:xfrm>
              <a:off x="2152882" y="1060214"/>
              <a:ext cx="468863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6" name="Line 38"/>
            <p:cNvSpPr>
              <a:spLocks noChangeShapeType="1"/>
            </p:cNvSpPr>
            <p:nvPr/>
          </p:nvSpPr>
          <p:spPr bwMode="auto">
            <a:xfrm>
              <a:off x="2152882" y="891931"/>
              <a:ext cx="0" cy="16828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7" name="Line 39"/>
            <p:cNvSpPr>
              <a:spLocks noChangeShapeType="1"/>
            </p:cNvSpPr>
            <p:nvPr/>
          </p:nvSpPr>
          <p:spPr bwMode="auto">
            <a:xfrm>
              <a:off x="2299311" y="976071"/>
              <a:ext cx="0" cy="8414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8" name="Line 40"/>
            <p:cNvSpPr>
              <a:spLocks noChangeShapeType="1"/>
            </p:cNvSpPr>
            <p:nvPr/>
          </p:nvSpPr>
          <p:spPr bwMode="auto">
            <a:xfrm>
              <a:off x="2445739"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9" name="Line 41"/>
            <p:cNvSpPr>
              <a:spLocks noChangeShapeType="1"/>
            </p:cNvSpPr>
            <p:nvPr/>
          </p:nvSpPr>
          <p:spPr bwMode="auto">
            <a:xfrm>
              <a:off x="2592168"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0" name="Line 42"/>
            <p:cNvSpPr>
              <a:spLocks noChangeShapeType="1"/>
            </p:cNvSpPr>
            <p:nvPr/>
          </p:nvSpPr>
          <p:spPr bwMode="auto">
            <a:xfrm>
              <a:off x="2739567"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1" name="Line 43"/>
            <p:cNvSpPr>
              <a:spLocks noChangeShapeType="1"/>
            </p:cNvSpPr>
            <p:nvPr/>
          </p:nvSpPr>
          <p:spPr bwMode="auto">
            <a:xfrm>
              <a:off x="2885995"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2" name="Line 44"/>
            <p:cNvSpPr>
              <a:spLocks noChangeShapeType="1"/>
            </p:cNvSpPr>
            <p:nvPr/>
          </p:nvSpPr>
          <p:spPr bwMode="auto">
            <a:xfrm>
              <a:off x="3031454"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3" name="Line 45"/>
            <p:cNvSpPr>
              <a:spLocks noChangeShapeType="1"/>
            </p:cNvSpPr>
            <p:nvPr/>
          </p:nvSpPr>
          <p:spPr bwMode="auto">
            <a:xfrm>
              <a:off x="3177883"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4" name="Line 46"/>
            <p:cNvSpPr>
              <a:spLocks noChangeShapeType="1"/>
            </p:cNvSpPr>
            <p:nvPr/>
          </p:nvSpPr>
          <p:spPr bwMode="auto">
            <a:xfrm>
              <a:off x="3325282" y="891930"/>
              <a:ext cx="0" cy="16828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5" name="Line 47"/>
            <p:cNvSpPr>
              <a:spLocks noChangeShapeType="1"/>
            </p:cNvSpPr>
            <p:nvPr/>
          </p:nvSpPr>
          <p:spPr bwMode="auto">
            <a:xfrm>
              <a:off x="3471710"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6" name="Line 48"/>
            <p:cNvSpPr>
              <a:spLocks noChangeShapeType="1"/>
            </p:cNvSpPr>
            <p:nvPr/>
          </p:nvSpPr>
          <p:spPr bwMode="auto">
            <a:xfrm>
              <a:off x="3618139"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7" name="Line 49"/>
            <p:cNvSpPr>
              <a:spLocks noChangeShapeType="1"/>
            </p:cNvSpPr>
            <p:nvPr/>
          </p:nvSpPr>
          <p:spPr bwMode="auto">
            <a:xfrm>
              <a:off x="3764568"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8" name="Line 50"/>
            <p:cNvSpPr>
              <a:spLocks noChangeShapeType="1"/>
            </p:cNvSpPr>
            <p:nvPr/>
          </p:nvSpPr>
          <p:spPr bwMode="auto">
            <a:xfrm>
              <a:off x="3911966"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9" name="Line 51"/>
            <p:cNvSpPr>
              <a:spLocks noChangeShapeType="1"/>
            </p:cNvSpPr>
            <p:nvPr/>
          </p:nvSpPr>
          <p:spPr bwMode="auto">
            <a:xfrm>
              <a:off x="4058395"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0" name="Line 52"/>
            <p:cNvSpPr>
              <a:spLocks noChangeShapeType="1"/>
            </p:cNvSpPr>
            <p:nvPr/>
          </p:nvSpPr>
          <p:spPr bwMode="auto">
            <a:xfrm>
              <a:off x="4203855"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1" name="Line 53"/>
            <p:cNvSpPr>
              <a:spLocks noChangeShapeType="1"/>
            </p:cNvSpPr>
            <p:nvPr/>
          </p:nvSpPr>
          <p:spPr bwMode="auto">
            <a:xfrm>
              <a:off x="4350283"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2" name="Line 54"/>
            <p:cNvSpPr>
              <a:spLocks noChangeShapeType="1"/>
            </p:cNvSpPr>
            <p:nvPr/>
          </p:nvSpPr>
          <p:spPr bwMode="auto">
            <a:xfrm>
              <a:off x="4496711" y="891931"/>
              <a:ext cx="0" cy="16828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3" name="Line 55"/>
            <p:cNvSpPr>
              <a:spLocks noChangeShapeType="1"/>
            </p:cNvSpPr>
            <p:nvPr/>
          </p:nvSpPr>
          <p:spPr bwMode="auto">
            <a:xfrm>
              <a:off x="4644110"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4" name="Line 56"/>
            <p:cNvSpPr>
              <a:spLocks noChangeShapeType="1"/>
            </p:cNvSpPr>
            <p:nvPr/>
          </p:nvSpPr>
          <p:spPr bwMode="auto">
            <a:xfrm>
              <a:off x="4790539"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5" name="Line 57"/>
            <p:cNvSpPr>
              <a:spLocks noChangeShapeType="1"/>
            </p:cNvSpPr>
            <p:nvPr/>
          </p:nvSpPr>
          <p:spPr bwMode="auto">
            <a:xfrm>
              <a:off x="4936968"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6" name="Line 58"/>
            <p:cNvSpPr>
              <a:spLocks noChangeShapeType="1"/>
            </p:cNvSpPr>
            <p:nvPr/>
          </p:nvSpPr>
          <p:spPr bwMode="auto">
            <a:xfrm>
              <a:off x="5083396"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7" name="Line 59"/>
            <p:cNvSpPr>
              <a:spLocks noChangeShapeType="1"/>
            </p:cNvSpPr>
            <p:nvPr/>
          </p:nvSpPr>
          <p:spPr bwMode="auto">
            <a:xfrm>
              <a:off x="5230795"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8" name="Line 60"/>
            <p:cNvSpPr>
              <a:spLocks noChangeShapeType="1"/>
            </p:cNvSpPr>
            <p:nvPr/>
          </p:nvSpPr>
          <p:spPr bwMode="auto">
            <a:xfrm>
              <a:off x="5376254"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9" name="Line 61"/>
            <p:cNvSpPr>
              <a:spLocks noChangeShapeType="1"/>
            </p:cNvSpPr>
            <p:nvPr/>
          </p:nvSpPr>
          <p:spPr bwMode="auto">
            <a:xfrm>
              <a:off x="5522683"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0" name="Line 62"/>
            <p:cNvSpPr>
              <a:spLocks noChangeShapeType="1"/>
            </p:cNvSpPr>
            <p:nvPr/>
          </p:nvSpPr>
          <p:spPr bwMode="auto">
            <a:xfrm>
              <a:off x="5669111" y="891931"/>
              <a:ext cx="0" cy="16828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1" name="Line 63"/>
            <p:cNvSpPr>
              <a:spLocks noChangeShapeType="1"/>
            </p:cNvSpPr>
            <p:nvPr/>
          </p:nvSpPr>
          <p:spPr bwMode="auto">
            <a:xfrm>
              <a:off x="5815540" y="976070"/>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2" name="Line 64"/>
            <p:cNvSpPr>
              <a:spLocks noChangeShapeType="1"/>
            </p:cNvSpPr>
            <p:nvPr/>
          </p:nvSpPr>
          <p:spPr bwMode="auto">
            <a:xfrm>
              <a:off x="5962939" y="976070"/>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3" name="Line 65"/>
            <p:cNvSpPr>
              <a:spLocks noChangeShapeType="1"/>
            </p:cNvSpPr>
            <p:nvPr/>
          </p:nvSpPr>
          <p:spPr bwMode="auto">
            <a:xfrm>
              <a:off x="6109368" y="976074"/>
              <a:ext cx="0" cy="8414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4" name="Line 66"/>
            <p:cNvSpPr>
              <a:spLocks noChangeShapeType="1"/>
            </p:cNvSpPr>
            <p:nvPr/>
          </p:nvSpPr>
          <p:spPr bwMode="auto">
            <a:xfrm>
              <a:off x="6255797" y="976074"/>
              <a:ext cx="0" cy="8414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5" name="Line 67"/>
            <p:cNvSpPr>
              <a:spLocks noChangeShapeType="1"/>
            </p:cNvSpPr>
            <p:nvPr/>
          </p:nvSpPr>
          <p:spPr bwMode="auto">
            <a:xfrm>
              <a:off x="6402225" y="963550"/>
              <a:ext cx="0" cy="966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6" name="Line 68"/>
            <p:cNvSpPr>
              <a:spLocks noChangeShapeType="1"/>
            </p:cNvSpPr>
            <p:nvPr/>
          </p:nvSpPr>
          <p:spPr bwMode="auto">
            <a:xfrm>
              <a:off x="6548654" y="963550"/>
              <a:ext cx="0" cy="966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7" name="Line 69"/>
            <p:cNvSpPr>
              <a:spLocks noChangeShapeType="1"/>
            </p:cNvSpPr>
            <p:nvPr/>
          </p:nvSpPr>
          <p:spPr bwMode="auto">
            <a:xfrm>
              <a:off x="6695083" y="963550"/>
              <a:ext cx="0" cy="966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8" name="Line 70"/>
            <p:cNvSpPr>
              <a:spLocks noChangeShapeType="1"/>
            </p:cNvSpPr>
            <p:nvPr/>
          </p:nvSpPr>
          <p:spPr bwMode="auto">
            <a:xfrm>
              <a:off x="6841512" y="891931"/>
              <a:ext cx="0" cy="16828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9" name="Line 98"/>
            <p:cNvSpPr>
              <a:spLocks noChangeShapeType="1"/>
            </p:cNvSpPr>
            <p:nvPr/>
          </p:nvSpPr>
          <p:spPr bwMode="auto">
            <a:xfrm>
              <a:off x="1827330" y="1156889"/>
              <a:ext cx="32388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0" name="Rectangle 80"/>
            <p:cNvSpPr>
              <a:spLocks noChangeArrowheads="1"/>
            </p:cNvSpPr>
            <p:nvPr/>
          </p:nvSpPr>
          <p:spPr bwMode="auto">
            <a:xfrm>
              <a:off x="1881948" y="782473"/>
              <a:ext cx="5103960"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anose="020B0503020204020204" pitchFamily="34" charset="-122"/>
                  <a:ea typeface="微软雅黑" panose="020B0503020204020204" pitchFamily="34" charset="-122"/>
                </a:rPr>
                <a:t>位   </a:t>
              </a:r>
              <a:r>
                <a:rPr kumimoji="1" lang="en-US" altLang="zh-CN" sz="900" b="1" dirty="0">
                  <a:solidFill>
                    <a:srgbClr val="0000FF"/>
                  </a:solidFill>
                  <a:latin typeface="微软雅黑" panose="020B0503020204020204" pitchFamily="34" charset="-122"/>
                  <a:ea typeface="微软雅黑" panose="020B0503020204020204" pitchFamily="34" charset="-122"/>
                </a:rPr>
                <a:t>0                                 8                                16                                24                          31</a:t>
              </a:r>
              <a:endParaRPr kumimoji="1" lang="en-US" altLang="zh-CN" sz="900" b="1" dirty="0">
                <a:solidFill>
                  <a:srgbClr val="0000FF"/>
                </a:solidFill>
                <a:latin typeface="微软雅黑" panose="020B0503020204020204" pitchFamily="34" charset="-122"/>
                <a:ea typeface="微软雅黑" panose="020B0503020204020204" pitchFamily="34" charset="-122"/>
              </a:endParaRPr>
            </a:p>
          </p:txBody>
        </p:sp>
      </p:grpSp>
      <p:sp>
        <p:nvSpPr>
          <p:cNvPr id="2" name="云形 1"/>
          <p:cNvSpPr/>
          <p:nvPr/>
        </p:nvSpPr>
        <p:spPr>
          <a:xfrm>
            <a:off x="6776190" y="2504480"/>
            <a:ext cx="1669981" cy="1158795"/>
          </a:xfrm>
          <a:prstGeom prst="cloud">
            <a:avLst/>
          </a:prstGeom>
        </p:spPr>
        <p:style>
          <a:lnRef idx="1">
            <a:schemeClr val="accent6"/>
          </a:lnRef>
          <a:fillRef idx="2">
            <a:schemeClr val="accent6"/>
          </a:fillRef>
          <a:effectRef idx="1">
            <a:schemeClr val="accent6"/>
          </a:effectRef>
          <a:fontRef idx="minor">
            <a:schemeClr val="dk1"/>
          </a:fontRef>
        </p:style>
        <p:txBody>
          <a:bodyPr lIns="91436" tIns="45718" rIns="91436" bIns="45718" rtlCol="0" anchor="ctr"/>
          <a:lstStyle/>
          <a:p>
            <a:pPr algn="ctr"/>
            <a:r>
              <a:rPr lang="zh-CN" altLang="en-US" sz="1400" b="1" dirty="0">
                <a:solidFill>
                  <a:srgbClr val="FF0000"/>
                </a:solidFill>
              </a:rPr>
              <a:t>实际上是指出</a:t>
            </a:r>
            <a:r>
              <a:rPr lang="en-US" altLang="zh-CN" sz="1400" b="1" dirty="0">
                <a:solidFill>
                  <a:srgbClr val="FF0000"/>
                </a:solidFill>
              </a:rPr>
              <a:t>TCP</a:t>
            </a:r>
            <a:r>
              <a:rPr lang="zh-CN" altLang="en-US" sz="1400" b="1" dirty="0">
                <a:solidFill>
                  <a:srgbClr val="FF0000"/>
                </a:solidFill>
              </a:rPr>
              <a:t>报文段的长度。</a:t>
            </a:r>
            <a:endParaRPr lang="zh-CN" altLang="en-US" sz="1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276"/>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27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 grpId="0" animBg="1"/>
      <p:bldP spid="276"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圆角矩形 82"/>
          <p:cNvSpPr/>
          <p:nvPr/>
        </p:nvSpPr>
        <p:spPr>
          <a:xfrm>
            <a:off x="545146" y="649226"/>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 name="Line 3"/>
          <p:cNvSpPr>
            <a:spLocks noChangeShapeType="1"/>
          </p:cNvSpPr>
          <p:nvPr/>
        </p:nvSpPr>
        <p:spPr bwMode="auto">
          <a:xfrm flipH="1">
            <a:off x="1909888"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8" name="Rectangle 4"/>
          <p:cNvSpPr>
            <a:spLocks noChangeArrowheads="1"/>
          </p:cNvSpPr>
          <p:nvPr/>
        </p:nvSpPr>
        <p:spPr bwMode="auto">
          <a:xfrm>
            <a:off x="1749390" y="1853033"/>
            <a:ext cx="352012" cy="96801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4" tIns="44448" rIns="90484" bIns="44448" anchor="ctr">
            <a:spAutoFit/>
          </a:bodyPr>
          <a:lstStyle/>
          <a:p>
            <a:pPr algn="ctr" defTabSz="762000" eaLnBrk="0" hangingPunct="0"/>
            <a:r>
              <a:rPr kumimoji="1" lang="en-US" altLang="zh-CN" sz="1100" b="1" dirty="0">
                <a:solidFill>
                  <a:srgbClr val="0000FF"/>
                </a:solidFill>
                <a:latin typeface="微软雅黑" panose="020B0503020204020204" pitchFamily="34" charset="-122"/>
                <a:ea typeface="微软雅黑" panose="020B0503020204020204" pitchFamily="34" charset="-122"/>
              </a:rPr>
              <a:t>TCP </a:t>
            </a:r>
            <a:r>
              <a:rPr kumimoji="1" lang="zh-CN" altLang="en-US" sz="1100" b="1" dirty="0">
                <a:solidFill>
                  <a:srgbClr val="0000FF"/>
                </a:solidFill>
                <a:latin typeface="微软雅黑" panose="020B0503020204020204" pitchFamily="34" charset="-122"/>
                <a:ea typeface="微软雅黑" panose="020B0503020204020204" pitchFamily="34" charset="-122"/>
              </a:rPr>
              <a:t>首部</a:t>
            </a:r>
            <a:endParaRPr kumimoji="1" lang="zh-CN" altLang="en-US" sz="1100" b="1" dirty="0">
              <a:solidFill>
                <a:srgbClr val="0000FF"/>
              </a:solidFill>
              <a:latin typeface="微软雅黑" panose="020B0503020204020204" pitchFamily="34" charset="-122"/>
              <a:ea typeface="微软雅黑" panose="020B0503020204020204"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0" name="Rectangle 6"/>
          <p:cNvSpPr>
            <a:spLocks noChangeArrowheads="1"/>
          </p:cNvSpPr>
          <p:nvPr/>
        </p:nvSpPr>
        <p:spPr bwMode="auto">
          <a:xfrm>
            <a:off x="6942463" y="1753049"/>
            <a:ext cx="471276" cy="78226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r>
              <a:rPr kumimoji="1" lang="en-US" altLang="zh-CN" sz="1100" b="1" dirty="0">
                <a:solidFill>
                  <a:srgbClr val="0000FF"/>
                </a:solidFill>
                <a:latin typeface="微软雅黑" panose="020B0503020204020204" pitchFamily="34" charset="-122"/>
                <a:ea typeface="微软雅黑" panose="020B0503020204020204" pitchFamily="34" charset="-122"/>
              </a:rPr>
              <a:t>20</a:t>
            </a:r>
            <a:endParaRPr kumimoji="1" lang="en-US" altLang="zh-CN"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字节</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固定</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首部</a:t>
            </a:r>
            <a:endParaRPr kumimoji="1" lang="zh-CN" altLang="en-US" sz="1100" b="1" dirty="0">
              <a:solidFill>
                <a:srgbClr val="0000FF"/>
              </a:solidFill>
              <a:latin typeface="微软雅黑" panose="020B0503020204020204" pitchFamily="34" charset="-122"/>
              <a:ea typeface="微软雅黑" panose="020B0503020204020204" pitchFamily="34" charset="-122"/>
            </a:endParaRPr>
          </a:p>
        </p:txBody>
      </p:sp>
      <p:sp>
        <p:nvSpPr>
          <p:cNvPr id="11" name="Rectangle 7"/>
          <p:cNvSpPr>
            <a:spLocks noChangeArrowheads="1"/>
          </p:cNvSpPr>
          <p:nvPr/>
        </p:nvSpPr>
        <p:spPr bwMode="auto">
          <a:xfrm>
            <a:off x="2154822" y="1148834"/>
            <a:ext cx="4695418" cy="2330925"/>
          </a:xfrm>
          <a:prstGeom prst="rect">
            <a:avLst/>
          </a:prstGeom>
          <a:solidFill>
            <a:srgbClr val="00FFFF"/>
          </a:soli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2" name="Line 10"/>
          <p:cNvSpPr>
            <a:spLocks noChangeShapeType="1"/>
          </p:cNvSpPr>
          <p:nvPr/>
        </p:nvSpPr>
        <p:spPr bwMode="auto">
          <a:xfrm>
            <a:off x="2149974" y="1545376"/>
            <a:ext cx="47031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3" name="Line 11"/>
          <p:cNvSpPr>
            <a:spLocks noChangeShapeType="1"/>
          </p:cNvSpPr>
          <p:nvPr/>
        </p:nvSpPr>
        <p:spPr bwMode="auto">
          <a:xfrm>
            <a:off x="2158702" y="1937444"/>
            <a:ext cx="469444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4" name="Line 12"/>
          <p:cNvSpPr>
            <a:spLocks noChangeShapeType="1"/>
          </p:cNvSpPr>
          <p:nvPr/>
        </p:nvSpPr>
        <p:spPr bwMode="auto">
          <a:xfrm>
            <a:off x="2149974" y="2328617"/>
            <a:ext cx="47031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5" name="Line 13"/>
          <p:cNvSpPr>
            <a:spLocks noChangeShapeType="1"/>
          </p:cNvSpPr>
          <p:nvPr/>
        </p:nvSpPr>
        <p:spPr bwMode="auto">
          <a:xfrm>
            <a:off x="2149974" y="2718895"/>
            <a:ext cx="47031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6" name="Line 14"/>
          <p:cNvSpPr>
            <a:spLocks noChangeShapeType="1"/>
          </p:cNvSpPr>
          <p:nvPr/>
        </p:nvSpPr>
        <p:spPr bwMode="auto">
          <a:xfrm>
            <a:off x="2158702" y="3110963"/>
            <a:ext cx="469444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7" name="Line 15"/>
          <p:cNvSpPr>
            <a:spLocks noChangeShapeType="1"/>
          </p:cNvSpPr>
          <p:nvPr/>
        </p:nvSpPr>
        <p:spPr bwMode="auto">
          <a:xfrm>
            <a:off x="4503500" y="1153310"/>
            <a:ext cx="0" cy="4001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8" name="Rectangle 16"/>
          <p:cNvSpPr>
            <a:spLocks noChangeArrowheads="1"/>
          </p:cNvSpPr>
          <p:nvPr/>
        </p:nvSpPr>
        <p:spPr bwMode="auto">
          <a:xfrm>
            <a:off x="5236616"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目  的  端  口</a:t>
            </a:r>
            <a:endParaRPr kumimoji="1" lang="zh-CN" altLang="en-US" sz="1200" b="1">
              <a:latin typeface="微软雅黑" panose="020B0503020204020204" pitchFamily="34" charset="-122"/>
              <a:ea typeface="微软雅黑" panose="020B0503020204020204" pitchFamily="34" charset="-122"/>
            </a:endParaRPr>
          </a:p>
        </p:txBody>
      </p:sp>
      <p:sp>
        <p:nvSpPr>
          <p:cNvPr id="19" name="Rectangle 17"/>
          <p:cNvSpPr>
            <a:spLocks noChangeArrowheads="1"/>
          </p:cNvSpPr>
          <p:nvPr/>
        </p:nvSpPr>
        <p:spPr bwMode="auto">
          <a:xfrm>
            <a:off x="2234257" y="2294295"/>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数据</a:t>
            </a:r>
            <a:endParaRPr kumimoji="1" lang="zh-CN" altLang="en-US" sz="1200" b="1" dirty="0">
              <a:latin typeface="微软雅黑" panose="020B0503020204020204" pitchFamily="34" charset="-122"/>
              <a:ea typeface="微软雅黑" panose="020B0503020204020204" pitchFamily="34" charset="-122"/>
            </a:endParaRPr>
          </a:p>
          <a:p>
            <a:pPr defTabSz="762000" eaLnBrk="0" hangingPunct="0"/>
            <a:r>
              <a:rPr kumimoji="1" lang="zh-CN" altLang="en-US" sz="1200" b="1" dirty="0">
                <a:latin typeface="微软雅黑" panose="020B0503020204020204" pitchFamily="34" charset="-122"/>
                <a:ea typeface="微软雅黑" panose="020B0503020204020204" pitchFamily="34" charset="-122"/>
              </a:rPr>
              <a:t>偏移</a:t>
            </a:r>
            <a:endParaRPr kumimoji="1" lang="zh-CN" altLang="en-US" sz="1200" b="1" dirty="0">
              <a:latin typeface="微软雅黑" panose="020B0503020204020204" pitchFamily="34" charset="-122"/>
              <a:ea typeface="微软雅黑" panose="020B0503020204020204" pitchFamily="34" charset="-122"/>
            </a:endParaRPr>
          </a:p>
        </p:txBody>
      </p:sp>
      <p:sp>
        <p:nvSpPr>
          <p:cNvPr id="20" name="Rectangle 18"/>
          <p:cNvSpPr>
            <a:spLocks noChangeArrowheads="1"/>
          </p:cNvSpPr>
          <p:nvPr/>
        </p:nvSpPr>
        <p:spPr bwMode="auto">
          <a:xfrm>
            <a:off x="2908301"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检   验   和</a:t>
            </a:r>
            <a:endParaRPr kumimoji="1" lang="zh-CN" altLang="en-US" sz="1200" b="1" dirty="0">
              <a:latin typeface="微软雅黑" panose="020B0503020204020204" pitchFamily="34" charset="-122"/>
              <a:ea typeface="微软雅黑" panose="020B0503020204020204" pitchFamily="34" charset="-122"/>
            </a:endParaRP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4" tIns="44448" rIns="90484" bIns="44448">
            <a:spAutoFit/>
          </a:bodyPr>
          <a:lstStyle/>
          <a:p>
            <a:pPr algn="ctr" defTabSz="762000" eaLnBrk="0" hangingPunct="0"/>
            <a:r>
              <a:rPr kumimoji="1" lang="zh-CN" altLang="en-US" sz="1200" b="1" dirty="0">
                <a:latin typeface="微软雅黑" panose="020B0503020204020204" pitchFamily="34" charset="-122"/>
                <a:ea typeface="微软雅黑" panose="020B0503020204020204" pitchFamily="34" charset="-122"/>
              </a:rPr>
              <a:t>选    项  （长  度  可  变）</a:t>
            </a:r>
            <a:endParaRPr kumimoji="1" lang="zh-CN" altLang="en-US" sz="1200" b="1" dirty="0">
              <a:latin typeface="微软雅黑" panose="020B0503020204020204" pitchFamily="34" charset="-122"/>
              <a:ea typeface="微软雅黑" panose="020B0503020204020204" pitchFamily="34" charset="-122"/>
            </a:endParaRPr>
          </a:p>
        </p:txBody>
      </p:sp>
      <p:sp>
        <p:nvSpPr>
          <p:cNvPr id="22" name="Rectangle 20"/>
          <p:cNvSpPr>
            <a:spLocks noChangeArrowheads="1"/>
          </p:cNvSpPr>
          <p:nvPr/>
        </p:nvSpPr>
        <p:spPr bwMode="auto">
          <a:xfrm>
            <a:off x="2978121"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源  端  口</a:t>
            </a:r>
            <a:endParaRPr kumimoji="1" lang="zh-CN" altLang="en-US" sz="1200" b="1">
              <a:latin typeface="微软雅黑" panose="020B0503020204020204" pitchFamily="34" charset="-122"/>
              <a:ea typeface="微软雅黑" panose="020B0503020204020204" pitchFamily="34" charset="-122"/>
            </a:endParaRPr>
          </a:p>
        </p:txBody>
      </p:sp>
      <p:sp>
        <p:nvSpPr>
          <p:cNvPr id="23" name="Rectangle 21"/>
          <p:cNvSpPr>
            <a:spLocks noChangeArrowheads="1"/>
          </p:cNvSpPr>
          <p:nvPr/>
        </p:nvSpPr>
        <p:spPr bwMode="auto">
          <a:xfrm>
            <a:off x="4071047"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4" tIns="44448" rIns="90484" bIns="44448">
            <a:spAutoFit/>
          </a:bodyPr>
          <a:lstStyle/>
          <a:p>
            <a:pPr algn="ctr" defTabSz="762000" eaLnBrk="0" hangingPunct="0"/>
            <a:r>
              <a:rPr kumimoji="1" lang="zh-CN" altLang="en-US" sz="1200" b="1">
                <a:latin typeface="微软雅黑" panose="020B0503020204020204" pitchFamily="34" charset="-122"/>
                <a:ea typeface="微软雅黑" panose="020B0503020204020204" pitchFamily="34" charset="-122"/>
              </a:rPr>
              <a:t>序   号</a:t>
            </a:r>
            <a:endParaRPr kumimoji="1" lang="zh-CN" altLang="en-US" sz="1200" b="1">
              <a:latin typeface="微软雅黑" panose="020B0503020204020204" pitchFamily="34" charset="-122"/>
              <a:ea typeface="微软雅黑" panose="020B0503020204020204" pitchFamily="34" charset="-122"/>
            </a:endParaRPr>
          </a:p>
        </p:txBody>
      </p:sp>
      <p:sp>
        <p:nvSpPr>
          <p:cNvPr id="24" name="Line 22"/>
          <p:cNvSpPr>
            <a:spLocks noChangeShapeType="1"/>
          </p:cNvSpPr>
          <p:nvPr/>
        </p:nvSpPr>
        <p:spPr bwMode="auto">
          <a:xfrm>
            <a:off x="4507379" y="2333990"/>
            <a:ext cx="0" cy="77249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5" name="Rectangle 23"/>
          <p:cNvSpPr>
            <a:spLocks noChangeArrowheads="1"/>
          </p:cNvSpPr>
          <p:nvPr/>
        </p:nvSpPr>
        <p:spPr bwMode="auto">
          <a:xfrm>
            <a:off x="5138674"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紧   急   指   针</a:t>
            </a:r>
            <a:endParaRPr kumimoji="1" lang="zh-CN" altLang="en-US" sz="1200" b="1">
              <a:latin typeface="微软雅黑" panose="020B0503020204020204" pitchFamily="34" charset="-122"/>
              <a:ea typeface="微软雅黑" panose="020B0503020204020204" pitchFamily="34" charset="-122"/>
            </a:endParaRP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窗   口</a:t>
            </a:r>
            <a:endParaRPr kumimoji="1" lang="zh-CN" altLang="en-US" sz="1200" b="1">
              <a:latin typeface="微软雅黑" panose="020B0503020204020204" pitchFamily="34" charset="-122"/>
              <a:ea typeface="微软雅黑" panose="020B0503020204020204" pitchFamily="34" charset="-122"/>
            </a:endParaRPr>
          </a:p>
        </p:txBody>
      </p:sp>
      <p:sp>
        <p:nvSpPr>
          <p:cNvPr id="27" name="Rectangle 25"/>
          <p:cNvSpPr>
            <a:spLocks noChangeArrowheads="1"/>
          </p:cNvSpPr>
          <p:nvPr/>
        </p:nvSpPr>
        <p:spPr bwMode="auto">
          <a:xfrm>
            <a:off x="3921710"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4" tIns="44448" rIns="90484" bIns="44448">
            <a:spAutoFit/>
          </a:bodyPr>
          <a:lstStyle/>
          <a:p>
            <a:pPr algn="ctr" defTabSz="762000" eaLnBrk="0" hangingPunct="0"/>
            <a:r>
              <a:rPr kumimoji="1" lang="zh-CN" altLang="en-US" sz="1200" b="1" dirty="0">
                <a:latin typeface="微软雅黑" panose="020B0503020204020204" pitchFamily="34" charset="-122"/>
                <a:ea typeface="微软雅黑" panose="020B0503020204020204" pitchFamily="34" charset="-122"/>
              </a:rPr>
              <a:t>确    认    号</a:t>
            </a:r>
            <a:endParaRPr kumimoji="1" lang="zh-CN" altLang="en-US" sz="1200" b="1" dirty="0">
              <a:latin typeface="微软雅黑" panose="020B0503020204020204" pitchFamily="34" charset="-122"/>
              <a:ea typeface="微软雅黑" panose="020B0503020204020204" pitchFamily="34" charset="-122"/>
            </a:endParaRPr>
          </a:p>
        </p:txBody>
      </p:sp>
      <p:sp>
        <p:nvSpPr>
          <p:cNvPr id="28" name="Line 26"/>
          <p:cNvSpPr>
            <a:spLocks noChangeShapeType="1"/>
          </p:cNvSpPr>
          <p:nvPr/>
        </p:nvSpPr>
        <p:spPr bwMode="auto">
          <a:xfrm>
            <a:off x="2739567" y="2333989"/>
            <a:ext cx="0" cy="39027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9" name="Line 27"/>
          <p:cNvSpPr>
            <a:spLocks noChangeShapeType="1"/>
          </p:cNvSpPr>
          <p:nvPr/>
        </p:nvSpPr>
        <p:spPr bwMode="auto">
          <a:xfrm>
            <a:off x="3916815" y="2329513"/>
            <a:ext cx="0" cy="38580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0" name="Line 28"/>
          <p:cNvSpPr>
            <a:spLocks noChangeShapeType="1"/>
          </p:cNvSpPr>
          <p:nvPr/>
        </p:nvSpPr>
        <p:spPr bwMode="auto">
          <a:xfrm>
            <a:off x="3615229" y="2333989"/>
            <a:ext cx="0" cy="39027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保   留</a:t>
            </a:r>
            <a:endParaRPr kumimoji="1" lang="zh-CN" altLang="en-US" sz="1200" b="1" dirty="0">
              <a:latin typeface="微软雅黑" panose="020B0503020204020204" pitchFamily="34" charset="-122"/>
              <a:ea typeface="微软雅黑" panose="020B0503020204020204" pitchFamily="34" charset="-122"/>
            </a:endParaRPr>
          </a:p>
        </p:txBody>
      </p:sp>
      <p:sp>
        <p:nvSpPr>
          <p:cNvPr id="36" name="Rectangle 34"/>
          <p:cNvSpPr>
            <a:spLocks noChangeArrowheads="1"/>
          </p:cNvSpPr>
          <p:nvPr/>
        </p:nvSpPr>
        <p:spPr bwMode="auto">
          <a:xfrm>
            <a:off x="4276065" y="2322785"/>
            <a:ext cx="305365"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F</a:t>
            </a:r>
            <a:endParaRPr kumimoji="1" lang="en-US" altLang="zh-CN" sz="1100" b="1" dirty="0">
              <a:latin typeface="微软雅黑" panose="020B0503020204020204" pitchFamily="34" charset="-122"/>
              <a:ea typeface="微软雅黑" panose="020B0503020204020204" pitchFamily="34" charset="-122"/>
            </a:endParaRPr>
          </a:p>
          <a:p>
            <a:pPr algn="ct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I</a:t>
            </a:r>
            <a:endParaRPr kumimoji="1" lang="en-US" altLang="zh-CN" sz="1100" b="1" dirty="0">
              <a:latin typeface="微软雅黑" panose="020B0503020204020204" pitchFamily="34" charset="-122"/>
              <a:ea typeface="微软雅黑" panose="020B0503020204020204" pitchFamily="34" charset="-122"/>
            </a:endParaRPr>
          </a:p>
          <a:p>
            <a:pPr algn="ct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N</a:t>
            </a:r>
            <a:endParaRPr kumimoji="1" lang="en-US" altLang="zh-CN" sz="1100" b="1" dirty="0">
              <a:latin typeface="微软雅黑" panose="020B0503020204020204" pitchFamily="34" charset="-122"/>
              <a:ea typeface="微软雅黑" panose="020B0503020204020204" pitchFamily="34" charset="-122"/>
            </a:endParaRPr>
          </a:p>
        </p:txBody>
      </p:sp>
      <p:sp>
        <p:nvSpPr>
          <p:cNvPr id="71" name="Rectangle 75"/>
          <p:cNvSpPr>
            <a:spLocks noChangeArrowheads="1"/>
          </p:cNvSpPr>
          <p:nvPr/>
        </p:nvSpPr>
        <p:spPr bwMode="auto">
          <a:xfrm>
            <a:off x="4152651" y="2322784"/>
            <a:ext cx="305365"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a:latin typeface="微软雅黑" panose="020B0503020204020204" pitchFamily="34" charset="-122"/>
                <a:ea typeface="微软雅黑" panose="020B0503020204020204" pitchFamily="34" charset="-122"/>
              </a:rPr>
              <a:t>S</a:t>
            </a:r>
            <a:endParaRPr kumimoji="1" lang="en-US" altLang="zh-CN" sz="1100" b="1">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a:latin typeface="微软雅黑" panose="020B0503020204020204" pitchFamily="34" charset="-122"/>
                <a:ea typeface="微软雅黑" panose="020B0503020204020204" pitchFamily="34" charset="-122"/>
              </a:rPr>
              <a:t>Y</a:t>
            </a:r>
            <a:endParaRPr kumimoji="1" lang="en-US" altLang="zh-CN" sz="1100" b="1">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a:latin typeface="微软雅黑" panose="020B0503020204020204" pitchFamily="34" charset="-122"/>
                <a:ea typeface="微软雅黑" panose="020B0503020204020204" pitchFamily="34" charset="-122"/>
              </a:rPr>
              <a:t>N</a:t>
            </a:r>
            <a:endParaRPr kumimoji="1" lang="en-US" altLang="zh-CN" sz="1100" b="1">
              <a:latin typeface="微软雅黑" panose="020B0503020204020204" pitchFamily="34" charset="-122"/>
              <a:ea typeface="微软雅黑" panose="020B0503020204020204" pitchFamily="34" charset="-122"/>
            </a:endParaRPr>
          </a:p>
        </p:txBody>
      </p:sp>
      <p:sp>
        <p:nvSpPr>
          <p:cNvPr id="72" name="Rectangle 76"/>
          <p:cNvSpPr>
            <a:spLocks noChangeArrowheads="1"/>
          </p:cNvSpPr>
          <p:nvPr/>
        </p:nvSpPr>
        <p:spPr bwMode="auto">
          <a:xfrm>
            <a:off x="4021822" y="2322784"/>
            <a:ext cx="283724"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R</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S</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T</a:t>
            </a:r>
            <a:endParaRPr kumimoji="1" lang="en-US" altLang="zh-CN" sz="1100" b="1" dirty="0">
              <a:latin typeface="微软雅黑" panose="020B0503020204020204" pitchFamily="34" charset="-122"/>
              <a:ea typeface="微软雅黑" panose="020B0503020204020204" pitchFamily="34" charset="-122"/>
            </a:endParaRPr>
          </a:p>
        </p:txBody>
      </p:sp>
      <p:sp>
        <p:nvSpPr>
          <p:cNvPr id="73" name="Rectangle 77"/>
          <p:cNvSpPr>
            <a:spLocks noChangeArrowheads="1"/>
          </p:cNvSpPr>
          <p:nvPr/>
        </p:nvSpPr>
        <p:spPr bwMode="auto">
          <a:xfrm>
            <a:off x="3850095" y="2322784"/>
            <a:ext cx="301758"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P</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S</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H</a:t>
            </a:r>
            <a:endParaRPr kumimoji="1" lang="en-US" altLang="zh-CN" sz="1100" b="1" dirty="0">
              <a:latin typeface="微软雅黑" panose="020B0503020204020204" pitchFamily="34" charset="-122"/>
              <a:ea typeface="微软雅黑" panose="020B0503020204020204" pitchFamily="34" charset="-122"/>
            </a:endParaRPr>
          </a:p>
        </p:txBody>
      </p:sp>
      <p:sp>
        <p:nvSpPr>
          <p:cNvPr id="74" name="Rectangle 78"/>
          <p:cNvSpPr>
            <a:spLocks noChangeArrowheads="1"/>
          </p:cNvSpPr>
          <p:nvPr/>
        </p:nvSpPr>
        <p:spPr bwMode="auto">
          <a:xfrm>
            <a:off x="3703667" y="2322784"/>
            <a:ext cx="290938"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A</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C</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K</a:t>
            </a:r>
            <a:endParaRPr kumimoji="1" lang="en-US" altLang="zh-CN" sz="1100" b="1" dirty="0">
              <a:latin typeface="微软雅黑" panose="020B0503020204020204" pitchFamily="34" charset="-122"/>
              <a:ea typeface="微软雅黑" panose="020B0503020204020204" pitchFamily="34" charset="-122"/>
            </a:endParaRPr>
          </a:p>
        </p:txBody>
      </p:sp>
      <p:sp>
        <p:nvSpPr>
          <p:cNvPr id="75" name="Rectangle 79"/>
          <p:cNvSpPr>
            <a:spLocks noChangeArrowheads="1"/>
          </p:cNvSpPr>
          <p:nvPr/>
        </p:nvSpPr>
        <p:spPr bwMode="auto">
          <a:xfrm>
            <a:off x="3558291" y="2322784"/>
            <a:ext cx="294545"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U</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R</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G</a:t>
            </a:r>
            <a:endParaRPr kumimoji="1" lang="en-US" altLang="zh-CN" sz="1100" b="1" dirty="0">
              <a:latin typeface="微软雅黑" panose="020B0503020204020204" pitchFamily="34" charset="-122"/>
              <a:ea typeface="微软雅黑" panose="020B0503020204020204" pitchFamily="34" charset="-122"/>
            </a:endParaRPr>
          </a:p>
        </p:txBody>
      </p:sp>
      <p:sp>
        <p:nvSpPr>
          <p:cNvPr id="76" name="Line 81"/>
          <p:cNvSpPr>
            <a:spLocks noChangeShapeType="1"/>
          </p:cNvSpPr>
          <p:nvPr/>
        </p:nvSpPr>
        <p:spPr bwMode="auto">
          <a:xfrm flipH="1">
            <a:off x="5668144" y="3120809"/>
            <a:ext cx="1940" cy="36252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77" name="Rectangle 83"/>
          <p:cNvSpPr>
            <a:spLocks noChangeArrowheads="1"/>
          </p:cNvSpPr>
          <p:nvPr/>
        </p:nvSpPr>
        <p:spPr bwMode="auto">
          <a:xfrm>
            <a:off x="5952105"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填    充</a:t>
            </a:r>
            <a:endParaRPr kumimoji="1" lang="zh-CN" altLang="en-US" sz="1200" b="1" dirty="0">
              <a:latin typeface="微软雅黑" panose="020B0503020204020204" pitchFamily="34" charset="-122"/>
              <a:ea typeface="微软雅黑" panose="020B0503020204020204" pitchFamily="34" charset="-122"/>
            </a:endParaRPr>
          </a:p>
        </p:txBody>
      </p:sp>
      <p:sp>
        <p:nvSpPr>
          <p:cNvPr id="78" name="Line 96"/>
          <p:cNvSpPr>
            <a:spLocks noChangeShapeType="1"/>
          </p:cNvSpPr>
          <p:nvPr/>
        </p:nvSpPr>
        <p:spPr bwMode="auto">
          <a:xfrm>
            <a:off x="6875533" y="1135405"/>
            <a:ext cx="50716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79" name="Line 97"/>
          <p:cNvSpPr>
            <a:spLocks noChangeShapeType="1"/>
          </p:cNvSpPr>
          <p:nvPr/>
        </p:nvSpPr>
        <p:spPr bwMode="auto">
          <a:xfrm>
            <a:off x="6875533" y="3106487"/>
            <a:ext cx="50716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80" name="Line 98"/>
          <p:cNvSpPr>
            <a:spLocks noChangeShapeType="1"/>
          </p:cNvSpPr>
          <p:nvPr/>
        </p:nvSpPr>
        <p:spPr bwMode="auto">
          <a:xfrm>
            <a:off x="1827332" y="1156888"/>
            <a:ext cx="32388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81" name="Line 99"/>
          <p:cNvSpPr>
            <a:spLocks noChangeShapeType="1"/>
          </p:cNvSpPr>
          <p:nvPr/>
        </p:nvSpPr>
        <p:spPr bwMode="auto">
          <a:xfrm>
            <a:off x="1836059" y="3469016"/>
            <a:ext cx="32388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82" name="Rectangle 104"/>
          <p:cNvSpPr>
            <a:spLocks noChangeArrowheads="1"/>
          </p:cNvSpPr>
          <p:nvPr/>
        </p:nvSpPr>
        <p:spPr bwMode="auto">
          <a:xfrm flipH="1">
            <a:off x="2739567" y="2315473"/>
            <a:ext cx="878572" cy="404600"/>
          </a:xfrm>
          <a:prstGeom prst="rect">
            <a:avLst/>
          </a:prstGeom>
          <a:noFill/>
          <a:ln w="57150">
            <a:solidFill>
              <a:srgbClr val="CC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85" name="Text Box 155"/>
          <p:cNvSpPr txBox="1">
            <a:spLocks noChangeArrowheads="1"/>
          </p:cNvSpPr>
          <p:nvPr/>
        </p:nvSpPr>
        <p:spPr bwMode="auto">
          <a:xfrm>
            <a:off x="1417320" y="3645372"/>
            <a:ext cx="6309360" cy="363174"/>
          </a:xfrm>
          <a:prstGeom prst="rect">
            <a:avLst/>
          </a:prstGeom>
          <a:solidFill>
            <a:srgbClr val="0000FF"/>
          </a:solidFill>
          <a:ln w="9525">
            <a:noFill/>
            <a:miter lim="800000"/>
          </a:ln>
          <a:effectLst/>
        </p:spPr>
        <p:txBody>
          <a:bodyPr wrap="square" lIns="91436" tIns="45718" rIns="91436" bIns="45718">
            <a:spAutoFit/>
          </a:bodyPr>
          <a:lstStyle/>
          <a:p>
            <a:pPr algn="ctr">
              <a:lnSpc>
                <a:spcPct val="110000"/>
              </a:lnSpc>
            </a:pPr>
            <a:r>
              <a:rPr lang="zh-CN" altLang="en-US" sz="1600" b="1" dirty="0">
                <a:solidFill>
                  <a:schemeClr val="bg1"/>
                </a:solidFill>
                <a:latin typeface="微软雅黑" panose="020B0503020204020204" pitchFamily="34" charset="-122"/>
                <a:ea typeface="微软雅黑" panose="020B0503020204020204" pitchFamily="34" charset="-122"/>
              </a:rPr>
              <a:t>保留字段</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占 </a:t>
            </a:r>
            <a:r>
              <a:rPr lang="en-US" altLang="zh-CN" sz="1600" b="1" dirty="0">
                <a:solidFill>
                  <a:schemeClr val="bg1"/>
                </a:solidFill>
                <a:latin typeface="微软雅黑" panose="020B0503020204020204" pitchFamily="34" charset="-122"/>
                <a:ea typeface="微软雅黑" panose="020B0503020204020204" pitchFamily="34" charset="-122"/>
              </a:rPr>
              <a:t>6 </a:t>
            </a:r>
            <a:r>
              <a:rPr lang="zh-CN" altLang="en-US" sz="1600" b="1" dirty="0">
                <a:solidFill>
                  <a:schemeClr val="bg1"/>
                </a:solidFill>
                <a:latin typeface="微软雅黑" panose="020B0503020204020204" pitchFamily="34" charset="-122"/>
                <a:ea typeface="微软雅黑" panose="020B0503020204020204" pitchFamily="34" charset="-122"/>
              </a:rPr>
              <a:t>位，保留为今后使用，但目前应置为 </a:t>
            </a:r>
            <a:r>
              <a:rPr lang="en-US" altLang="zh-CN" sz="1600" b="1" dirty="0">
                <a:solidFill>
                  <a:schemeClr val="bg1"/>
                </a:solidFill>
                <a:latin typeface="微软雅黑" panose="020B0503020204020204" pitchFamily="34" charset="-122"/>
                <a:ea typeface="微软雅黑" panose="020B0503020204020204" pitchFamily="34" charset="-122"/>
              </a:rPr>
              <a:t>0</a:t>
            </a:r>
            <a:r>
              <a:rPr lang="zh-CN" altLang="en-US" sz="1600" b="1" dirty="0">
                <a:solidFill>
                  <a:schemeClr val="bg1"/>
                </a:solidFill>
                <a:latin typeface="微软雅黑" panose="020B0503020204020204" pitchFamily="34" charset="-122"/>
                <a:ea typeface="微软雅黑" panose="020B0503020204020204" pitchFamily="34" charset="-122"/>
              </a:rPr>
              <a:t>。 </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nvGrpSpPr>
          <p:cNvPr id="84" name="组合 83"/>
          <p:cNvGrpSpPr/>
          <p:nvPr/>
        </p:nvGrpSpPr>
        <p:grpSpPr>
          <a:xfrm>
            <a:off x="1827330" y="782475"/>
            <a:ext cx="5158580" cy="374416"/>
            <a:chOff x="1827330" y="782473"/>
            <a:chExt cx="5158578"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8" name="Line 38"/>
            <p:cNvSpPr>
              <a:spLocks noChangeShapeType="1"/>
            </p:cNvSpPr>
            <p:nvPr/>
          </p:nvSpPr>
          <p:spPr bwMode="auto">
            <a:xfrm>
              <a:off x="2152882" y="891931"/>
              <a:ext cx="0" cy="16828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9" name="Line 39"/>
            <p:cNvSpPr>
              <a:spLocks noChangeShapeType="1"/>
            </p:cNvSpPr>
            <p:nvPr/>
          </p:nvSpPr>
          <p:spPr bwMode="auto">
            <a:xfrm>
              <a:off x="2299311" y="976071"/>
              <a:ext cx="0" cy="8414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0" name="Line 40"/>
            <p:cNvSpPr>
              <a:spLocks noChangeShapeType="1"/>
            </p:cNvSpPr>
            <p:nvPr/>
          </p:nvSpPr>
          <p:spPr bwMode="auto">
            <a:xfrm>
              <a:off x="2445739"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1" name="Line 41"/>
            <p:cNvSpPr>
              <a:spLocks noChangeShapeType="1"/>
            </p:cNvSpPr>
            <p:nvPr/>
          </p:nvSpPr>
          <p:spPr bwMode="auto">
            <a:xfrm>
              <a:off x="2592168"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2" name="Line 42"/>
            <p:cNvSpPr>
              <a:spLocks noChangeShapeType="1"/>
            </p:cNvSpPr>
            <p:nvPr/>
          </p:nvSpPr>
          <p:spPr bwMode="auto">
            <a:xfrm>
              <a:off x="2739567"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3" name="Line 43"/>
            <p:cNvSpPr>
              <a:spLocks noChangeShapeType="1"/>
            </p:cNvSpPr>
            <p:nvPr/>
          </p:nvSpPr>
          <p:spPr bwMode="auto">
            <a:xfrm>
              <a:off x="2885995"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4" name="Line 44"/>
            <p:cNvSpPr>
              <a:spLocks noChangeShapeType="1"/>
            </p:cNvSpPr>
            <p:nvPr/>
          </p:nvSpPr>
          <p:spPr bwMode="auto">
            <a:xfrm>
              <a:off x="3031454"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5" name="Line 45"/>
            <p:cNvSpPr>
              <a:spLocks noChangeShapeType="1"/>
            </p:cNvSpPr>
            <p:nvPr/>
          </p:nvSpPr>
          <p:spPr bwMode="auto">
            <a:xfrm>
              <a:off x="3177883"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6" name="Line 46"/>
            <p:cNvSpPr>
              <a:spLocks noChangeShapeType="1"/>
            </p:cNvSpPr>
            <p:nvPr/>
          </p:nvSpPr>
          <p:spPr bwMode="auto">
            <a:xfrm>
              <a:off x="3325282" y="891930"/>
              <a:ext cx="0" cy="16828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7" name="Line 47"/>
            <p:cNvSpPr>
              <a:spLocks noChangeShapeType="1"/>
            </p:cNvSpPr>
            <p:nvPr/>
          </p:nvSpPr>
          <p:spPr bwMode="auto">
            <a:xfrm>
              <a:off x="3471710"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8" name="Line 48"/>
            <p:cNvSpPr>
              <a:spLocks noChangeShapeType="1"/>
            </p:cNvSpPr>
            <p:nvPr/>
          </p:nvSpPr>
          <p:spPr bwMode="auto">
            <a:xfrm>
              <a:off x="3618139"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9" name="Line 49"/>
            <p:cNvSpPr>
              <a:spLocks noChangeShapeType="1"/>
            </p:cNvSpPr>
            <p:nvPr/>
          </p:nvSpPr>
          <p:spPr bwMode="auto">
            <a:xfrm>
              <a:off x="3764568"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0" name="Line 50"/>
            <p:cNvSpPr>
              <a:spLocks noChangeShapeType="1"/>
            </p:cNvSpPr>
            <p:nvPr/>
          </p:nvSpPr>
          <p:spPr bwMode="auto">
            <a:xfrm>
              <a:off x="3911966"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1" name="Line 51"/>
            <p:cNvSpPr>
              <a:spLocks noChangeShapeType="1"/>
            </p:cNvSpPr>
            <p:nvPr/>
          </p:nvSpPr>
          <p:spPr bwMode="auto">
            <a:xfrm>
              <a:off x="4058395"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2" name="Line 52"/>
            <p:cNvSpPr>
              <a:spLocks noChangeShapeType="1"/>
            </p:cNvSpPr>
            <p:nvPr/>
          </p:nvSpPr>
          <p:spPr bwMode="auto">
            <a:xfrm>
              <a:off x="4203855"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3" name="Line 53"/>
            <p:cNvSpPr>
              <a:spLocks noChangeShapeType="1"/>
            </p:cNvSpPr>
            <p:nvPr/>
          </p:nvSpPr>
          <p:spPr bwMode="auto">
            <a:xfrm>
              <a:off x="4350283"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4" name="Line 54"/>
            <p:cNvSpPr>
              <a:spLocks noChangeShapeType="1"/>
            </p:cNvSpPr>
            <p:nvPr/>
          </p:nvSpPr>
          <p:spPr bwMode="auto">
            <a:xfrm>
              <a:off x="4496711" y="891931"/>
              <a:ext cx="0" cy="16828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5" name="Line 55"/>
            <p:cNvSpPr>
              <a:spLocks noChangeShapeType="1"/>
            </p:cNvSpPr>
            <p:nvPr/>
          </p:nvSpPr>
          <p:spPr bwMode="auto">
            <a:xfrm>
              <a:off x="4644110"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6" name="Line 56"/>
            <p:cNvSpPr>
              <a:spLocks noChangeShapeType="1"/>
            </p:cNvSpPr>
            <p:nvPr/>
          </p:nvSpPr>
          <p:spPr bwMode="auto">
            <a:xfrm>
              <a:off x="4790539"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7" name="Line 57"/>
            <p:cNvSpPr>
              <a:spLocks noChangeShapeType="1"/>
            </p:cNvSpPr>
            <p:nvPr/>
          </p:nvSpPr>
          <p:spPr bwMode="auto">
            <a:xfrm>
              <a:off x="4936968"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8" name="Line 58"/>
            <p:cNvSpPr>
              <a:spLocks noChangeShapeType="1"/>
            </p:cNvSpPr>
            <p:nvPr/>
          </p:nvSpPr>
          <p:spPr bwMode="auto">
            <a:xfrm>
              <a:off x="5083396"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9" name="Line 59"/>
            <p:cNvSpPr>
              <a:spLocks noChangeShapeType="1"/>
            </p:cNvSpPr>
            <p:nvPr/>
          </p:nvSpPr>
          <p:spPr bwMode="auto">
            <a:xfrm>
              <a:off x="5230795"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0" name="Line 60"/>
            <p:cNvSpPr>
              <a:spLocks noChangeShapeType="1"/>
            </p:cNvSpPr>
            <p:nvPr/>
          </p:nvSpPr>
          <p:spPr bwMode="auto">
            <a:xfrm>
              <a:off x="5376254"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1" name="Line 61"/>
            <p:cNvSpPr>
              <a:spLocks noChangeShapeType="1"/>
            </p:cNvSpPr>
            <p:nvPr/>
          </p:nvSpPr>
          <p:spPr bwMode="auto">
            <a:xfrm>
              <a:off x="5522683"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2" name="Line 62"/>
            <p:cNvSpPr>
              <a:spLocks noChangeShapeType="1"/>
            </p:cNvSpPr>
            <p:nvPr/>
          </p:nvSpPr>
          <p:spPr bwMode="auto">
            <a:xfrm>
              <a:off x="5669111" y="891931"/>
              <a:ext cx="0" cy="16828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3" name="Line 63"/>
            <p:cNvSpPr>
              <a:spLocks noChangeShapeType="1"/>
            </p:cNvSpPr>
            <p:nvPr/>
          </p:nvSpPr>
          <p:spPr bwMode="auto">
            <a:xfrm>
              <a:off x="5815540" y="976070"/>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4" name="Line 64"/>
            <p:cNvSpPr>
              <a:spLocks noChangeShapeType="1"/>
            </p:cNvSpPr>
            <p:nvPr/>
          </p:nvSpPr>
          <p:spPr bwMode="auto">
            <a:xfrm>
              <a:off x="5962939" y="976070"/>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5" name="Line 65"/>
            <p:cNvSpPr>
              <a:spLocks noChangeShapeType="1"/>
            </p:cNvSpPr>
            <p:nvPr/>
          </p:nvSpPr>
          <p:spPr bwMode="auto">
            <a:xfrm>
              <a:off x="6109368" y="976074"/>
              <a:ext cx="0" cy="8414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6" name="Line 66"/>
            <p:cNvSpPr>
              <a:spLocks noChangeShapeType="1"/>
            </p:cNvSpPr>
            <p:nvPr/>
          </p:nvSpPr>
          <p:spPr bwMode="auto">
            <a:xfrm>
              <a:off x="6255797" y="976074"/>
              <a:ext cx="0" cy="8414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7" name="Line 67"/>
            <p:cNvSpPr>
              <a:spLocks noChangeShapeType="1"/>
            </p:cNvSpPr>
            <p:nvPr/>
          </p:nvSpPr>
          <p:spPr bwMode="auto">
            <a:xfrm>
              <a:off x="6402225" y="963550"/>
              <a:ext cx="0" cy="966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8" name="Line 68"/>
            <p:cNvSpPr>
              <a:spLocks noChangeShapeType="1"/>
            </p:cNvSpPr>
            <p:nvPr/>
          </p:nvSpPr>
          <p:spPr bwMode="auto">
            <a:xfrm>
              <a:off x="6548654" y="963550"/>
              <a:ext cx="0" cy="966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9" name="Line 69"/>
            <p:cNvSpPr>
              <a:spLocks noChangeShapeType="1"/>
            </p:cNvSpPr>
            <p:nvPr/>
          </p:nvSpPr>
          <p:spPr bwMode="auto">
            <a:xfrm>
              <a:off x="6695083" y="963550"/>
              <a:ext cx="0" cy="966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0" name="Line 70"/>
            <p:cNvSpPr>
              <a:spLocks noChangeShapeType="1"/>
            </p:cNvSpPr>
            <p:nvPr/>
          </p:nvSpPr>
          <p:spPr bwMode="auto">
            <a:xfrm>
              <a:off x="6841512" y="891931"/>
              <a:ext cx="0" cy="16828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1" name="Line 98"/>
            <p:cNvSpPr>
              <a:spLocks noChangeShapeType="1"/>
            </p:cNvSpPr>
            <p:nvPr/>
          </p:nvSpPr>
          <p:spPr bwMode="auto">
            <a:xfrm>
              <a:off x="1827330" y="1156889"/>
              <a:ext cx="32388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2" name="Rectangle 80"/>
            <p:cNvSpPr>
              <a:spLocks noChangeArrowheads="1"/>
            </p:cNvSpPr>
            <p:nvPr/>
          </p:nvSpPr>
          <p:spPr bwMode="auto">
            <a:xfrm>
              <a:off x="1881948" y="782473"/>
              <a:ext cx="5103960"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anose="020B0503020204020204" pitchFamily="34" charset="-122"/>
                  <a:ea typeface="微软雅黑" panose="020B0503020204020204" pitchFamily="34" charset="-122"/>
                </a:rPr>
                <a:t>位   </a:t>
              </a:r>
              <a:r>
                <a:rPr kumimoji="1" lang="en-US" altLang="zh-CN" sz="900" b="1" dirty="0">
                  <a:solidFill>
                    <a:srgbClr val="0000FF"/>
                  </a:solidFill>
                  <a:latin typeface="微软雅黑" panose="020B0503020204020204" pitchFamily="34" charset="-122"/>
                  <a:ea typeface="微软雅黑" panose="020B0503020204020204" pitchFamily="34" charset="-122"/>
                </a:rPr>
                <a:t>0                                 8                                16                                24                          31</a:t>
              </a:r>
              <a:endParaRPr kumimoji="1" lang="en-US" altLang="zh-CN" sz="900" b="1" dirty="0">
                <a:solidFill>
                  <a:srgbClr val="0000FF"/>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82"/>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8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2" grpId="1"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圆角矩形 81"/>
          <p:cNvSpPr/>
          <p:nvPr/>
        </p:nvSpPr>
        <p:spPr>
          <a:xfrm>
            <a:off x="545146" y="649226"/>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 name="Line 3"/>
          <p:cNvSpPr>
            <a:spLocks noChangeShapeType="1"/>
          </p:cNvSpPr>
          <p:nvPr/>
        </p:nvSpPr>
        <p:spPr bwMode="auto">
          <a:xfrm flipH="1">
            <a:off x="1909888"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8" name="Rectangle 4"/>
          <p:cNvSpPr>
            <a:spLocks noChangeArrowheads="1"/>
          </p:cNvSpPr>
          <p:nvPr/>
        </p:nvSpPr>
        <p:spPr bwMode="auto">
          <a:xfrm>
            <a:off x="1749390" y="1853033"/>
            <a:ext cx="352012" cy="96801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4" tIns="44448" rIns="90484" bIns="44448" anchor="ctr">
            <a:spAutoFit/>
          </a:bodyPr>
          <a:lstStyle/>
          <a:p>
            <a:pPr algn="ctr" defTabSz="762000" eaLnBrk="0" hangingPunct="0"/>
            <a:r>
              <a:rPr kumimoji="1" lang="en-US" altLang="zh-CN" sz="1100" b="1" dirty="0">
                <a:solidFill>
                  <a:srgbClr val="0000FF"/>
                </a:solidFill>
                <a:latin typeface="微软雅黑" panose="020B0503020204020204" pitchFamily="34" charset="-122"/>
                <a:ea typeface="微软雅黑" panose="020B0503020204020204" pitchFamily="34" charset="-122"/>
              </a:rPr>
              <a:t>TCP </a:t>
            </a:r>
            <a:r>
              <a:rPr kumimoji="1" lang="zh-CN" altLang="en-US" sz="1100" b="1" dirty="0">
                <a:solidFill>
                  <a:srgbClr val="0000FF"/>
                </a:solidFill>
                <a:latin typeface="微软雅黑" panose="020B0503020204020204" pitchFamily="34" charset="-122"/>
                <a:ea typeface="微软雅黑" panose="020B0503020204020204" pitchFamily="34" charset="-122"/>
              </a:rPr>
              <a:t>首部</a:t>
            </a:r>
            <a:endParaRPr kumimoji="1" lang="zh-CN" altLang="en-US" sz="1100" b="1" dirty="0">
              <a:solidFill>
                <a:srgbClr val="0000FF"/>
              </a:solidFill>
              <a:latin typeface="微软雅黑" panose="020B0503020204020204" pitchFamily="34" charset="-122"/>
              <a:ea typeface="微软雅黑" panose="020B0503020204020204"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0" name="Rectangle 6"/>
          <p:cNvSpPr>
            <a:spLocks noChangeArrowheads="1"/>
          </p:cNvSpPr>
          <p:nvPr/>
        </p:nvSpPr>
        <p:spPr bwMode="auto">
          <a:xfrm>
            <a:off x="6942463" y="1753049"/>
            <a:ext cx="471276" cy="78226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r>
              <a:rPr kumimoji="1" lang="en-US" altLang="zh-CN" sz="1100" b="1" dirty="0">
                <a:solidFill>
                  <a:srgbClr val="0000FF"/>
                </a:solidFill>
                <a:latin typeface="微软雅黑" panose="020B0503020204020204" pitchFamily="34" charset="-122"/>
                <a:ea typeface="微软雅黑" panose="020B0503020204020204" pitchFamily="34" charset="-122"/>
              </a:rPr>
              <a:t>20</a:t>
            </a:r>
            <a:endParaRPr kumimoji="1" lang="en-US" altLang="zh-CN"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字节</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固定</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首部</a:t>
            </a:r>
            <a:endParaRPr kumimoji="1" lang="zh-CN" altLang="en-US" sz="1100" b="1" dirty="0">
              <a:solidFill>
                <a:srgbClr val="0000FF"/>
              </a:solidFill>
              <a:latin typeface="微软雅黑" panose="020B0503020204020204" pitchFamily="34" charset="-122"/>
              <a:ea typeface="微软雅黑" panose="020B0503020204020204" pitchFamily="34" charset="-122"/>
            </a:endParaRPr>
          </a:p>
        </p:txBody>
      </p:sp>
      <p:sp>
        <p:nvSpPr>
          <p:cNvPr id="11" name="Rectangle 7"/>
          <p:cNvSpPr>
            <a:spLocks noChangeArrowheads="1"/>
          </p:cNvSpPr>
          <p:nvPr/>
        </p:nvSpPr>
        <p:spPr bwMode="auto">
          <a:xfrm>
            <a:off x="2154822" y="1148834"/>
            <a:ext cx="4695418" cy="2330925"/>
          </a:xfrm>
          <a:prstGeom prst="rect">
            <a:avLst/>
          </a:prstGeom>
          <a:solidFill>
            <a:srgbClr val="00FFFF"/>
          </a:soli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2" name="Line 10"/>
          <p:cNvSpPr>
            <a:spLocks noChangeShapeType="1"/>
          </p:cNvSpPr>
          <p:nvPr/>
        </p:nvSpPr>
        <p:spPr bwMode="auto">
          <a:xfrm>
            <a:off x="2149974" y="1545376"/>
            <a:ext cx="47031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3" name="Line 11"/>
          <p:cNvSpPr>
            <a:spLocks noChangeShapeType="1"/>
          </p:cNvSpPr>
          <p:nvPr/>
        </p:nvSpPr>
        <p:spPr bwMode="auto">
          <a:xfrm>
            <a:off x="2158702" y="1937444"/>
            <a:ext cx="469444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4" name="Line 12"/>
          <p:cNvSpPr>
            <a:spLocks noChangeShapeType="1"/>
          </p:cNvSpPr>
          <p:nvPr/>
        </p:nvSpPr>
        <p:spPr bwMode="auto">
          <a:xfrm>
            <a:off x="2149974" y="2328617"/>
            <a:ext cx="47031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5" name="Line 13"/>
          <p:cNvSpPr>
            <a:spLocks noChangeShapeType="1"/>
          </p:cNvSpPr>
          <p:nvPr/>
        </p:nvSpPr>
        <p:spPr bwMode="auto">
          <a:xfrm>
            <a:off x="2149974" y="2718895"/>
            <a:ext cx="47031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6" name="Line 14"/>
          <p:cNvSpPr>
            <a:spLocks noChangeShapeType="1"/>
          </p:cNvSpPr>
          <p:nvPr/>
        </p:nvSpPr>
        <p:spPr bwMode="auto">
          <a:xfrm>
            <a:off x="2158702" y="3110963"/>
            <a:ext cx="469444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7" name="Line 15"/>
          <p:cNvSpPr>
            <a:spLocks noChangeShapeType="1"/>
          </p:cNvSpPr>
          <p:nvPr/>
        </p:nvSpPr>
        <p:spPr bwMode="auto">
          <a:xfrm>
            <a:off x="4503500" y="1153310"/>
            <a:ext cx="0" cy="4001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8" name="Rectangle 16"/>
          <p:cNvSpPr>
            <a:spLocks noChangeArrowheads="1"/>
          </p:cNvSpPr>
          <p:nvPr/>
        </p:nvSpPr>
        <p:spPr bwMode="auto">
          <a:xfrm>
            <a:off x="5236616"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目  的  端  口</a:t>
            </a:r>
            <a:endParaRPr kumimoji="1" lang="zh-CN" altLang="en-US" sz="1200" b="1">
              <a:latin typeface="微软雅黑" panose="020B0503020204020204" pitchFamily="34" charset="-122"/>
              <a:ea typeface="微软雅黑" panose="020B0503020204020204" pitchFamily="34" charset="-122"/>
            </a:endParaRPr>
          </a:p>
        </p:txBody>
      </p:sp>
      <p:sp>
        <p:nvSpPr>
          <p:cNvPr id="19" name="Rectangle 17"/>
          <p:cNvSpPr>
            <a:spLocks noChangeArrowheads="1"/>
          </p:cNvSpPr>
          <p:nvPr/>
        </p:nvSpPr>
        <p:spPr bwMode="auto">
          <a:xfrm>
            <a:off x="2234257" y="2294295"/>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数据</a:t>
            </a:r>
            <a:endParaRPr kumimoji="1" lang="zh-CN" altLang="en-US" sz="1200" b="1" dirty="0">
              <a:latin typeface="微软雅黑" panose="020B0503020204020204" pitchFamily="34" charset="-122"/>
              <a:ea typeface="微软雅黑" panose="020B0503020204020204" pitchFamily="34" charset="-122"/>
            </a:endParaRPr>
          </a:p>
          <a:p>
            <a:pPr defTabSz="762000" eaLnBrk="0" hangingPunct="0"/>
            <a:r>
              <a:rPr kumimoji="1" lang="zh-CN" altLang="en-US" sz="1200" b="1" dirty="0">
                <a:latin typeface="微软雅黑" panose="020B0503020204020204" pitchFamily="34" charset="-122"/>
                <a:ea typeface="微软雅黑" panose="020B0503020204020204" pitchFamily="34" charset="-122"/>
              </a:rPr>
              <a:t>偏移</a:t>
            </a:r>
            <a:endParaRPr kumimoji="1" lang="zh-CN" altLang="en-US" sz="1200" b="1" dirty="0">
              <a:latin typeface="微软雅黑" panose="020B0503020204020204" pitchFamily="34" charset="-122"/>
              <a:ea typeface="微软雅黑" panose="020B0503020204020204" pitchFamily="34" charset="-122"/>
            </a:endParaRPr>
          </a:p>
        </p:txBody>
      </p:sp>
      <p:sp>
        <p:nvSpPr>
          <p:cNvPr id="20" name="Rectangle 18"/>
          <p:cNvSpPr>
            <a:spLocks noChangeArrowheads="1"/>
          </p:cNvSpPr>
          <p:nvPr/>
        </p:nvSpPr>
        <p:spPr bwMode="auto">
          <a:xfrm>
            <a:off x="2908301"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检   验   和</a:t>
            </a:r>
            <a:endParaRPr kumimoji="1" lang="zh-CN" altLang="en-US" sz="1200" b="1" dirty="0">
              <a:latin typeface="微软雅黑" panose="020B0503020204020204" pitchFamily="34" charset="-122"/>
              <a:ea typeface="微软雅黑" panose="020B0503020204020204" pitchFamily="34" charset="-122"/>
            </a:endParaRP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4" tIns="44448" rIns="90484" bIns="44448">
            <a:spAutoFit/>
          </a:bodyPr>
          <a:lstStyle/>
          <a:p>
            <a:pPr algn="ctr" defTabSz="762000" eaLnBrk="0" hangingPunct="0"/>
            <a:r>
              <a:rPr kumimoji="1" lang="zh-CN" altLang="en-US" sz="1200" b="1" dirty="0">
                <a:latin typeface="微软雅黑" panose="020B0503020204020204" pitchFamily="34" charset="-122"/>
                <a:ea typeface="微软雅黑" panose="020B0503020204020204" pitchFamily="34" charset="-122"/>
              </a:rPr>
              <a:t>选    项  （长  度  可  变）</a:t>
            </a:r>
            <a:endParaRPr kumimoji="1" lang="zh-CN" altLang="en-US" sz="1200" b="1" dirty="0">
              <a:latin typeface="微软雅黑" panose="020B0503020204020204" pitchFamily="34" charset="-122"/>
              <a:ea typeface="微软雅黑" panose="020B0503020204020204" pitchFamily="34" charset="-122"/>
            </a:endParaRPr>
          </a:p>
        </p:txBody>
      </p:sp>
      <p:sp>
        <p:nvSpPr>
          <p:cNvPr id="22" name="Rectangle 20"/>
          <p:cNvSpPr>
            <a:spLocks noChangeArrowheads="1"/>
          </p:cNvSpPr>
          <p:nvPr/>
        </p:nvSpPr>
        <p:spPr bwMode="auto">
          <a:xfrm>
            <a:off x="2978121"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源  端  口</a:t>
            </a:r>
            <a:endParaRPr kumimoji="1" lang="zh-CN" altLang="en-US" sz="1200" b="1">
              <a:latin typeface="微软雅黑" panose="020B0503020204020204" pitchFamily="34" charset="-122"/>
              <a:ea typeface="微软雅黑" panose="020B0503020204020204" pitchFamily="34" charset="-122"/>
            </a:endParaRPr>
          </a:p>
        </p:txBody>
      </p:sp>
      <p:sp>
        <p:nvSpPr>
          <p:cNvPr id="23" name="Rectangle 21"/>
          <p:cNvSpPr>
            <a:spLocks noChangeArrowheads="1"/>
          </p:cNvSpPr>
          <p:nvPr/>
        </p:nvSpPr>
        <p:spPr bwMode="auto">
          <a:xfrm>
            <a:off x="4071047"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4" tIns="44448" rIns="90484" bIns="44448">
            <a:spAutoFit/>
          </a:bodyPr>
          <a:lstStyle/>
          <a:p>
            <a:pPr algn="ctr" defTabSz="762000" eaLnBrk="0" hangingPunct="0"/>
            <a:r>
              <a:rPr kumimoji="1" lang="zh-CN" altLang="en-US" sz="1200" b="1">
                <a:latin typeface="微软雅黑" panose="020B0503020204020204" pitchFamily="34" charset="-122"/>
                <a:ea typeface="微软雅黑" panose="020B0503020204020204" pitchFamily="34" charset="-122"/>
              </a:rPr>
              <a:t>序   号</a:t>
            </a:r>
            <a:endParaRPr kumimoji="1" lang="zh-CN" altLang="en-US" sz="1200" b="1">
              <a:latin typeface="微软雅黑" panose="020B0503020204020204" pitchFamily="34" charset="-122"/>
              <a:ea typeface="微软雅黑" panose="020B0503020204020204" pitchFamily="34" charset="-122"/>
            </a:endParaRPr>
          </a:p>
        </p:txBody>
      </p:sp>
      <p:sp>
        <p:nvSpPr>
          <p:cNvPr id="24" name="Line 22"/>
          <p:cNvSpPr>
            <a:spLocks noChangeShapeType="1"/>
          </p:cNvSpPr>
          <p:nvPr/>
        </p:nvSpPr>
        <p:spPr bwMode="auto">
          <a:xfrm>
            <a:off x="4507379" y="2333990"/>
            <a:ext cx="0" cy="77249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5" name="Rectangle 23"/>
          <p:cNvSpPr>
            <a:spLocks noChangeArrowheads="1"/>
          </p:cNvSpPr>
          <p:nvPr/>
        </p:nvSpPr>
        <p:spPr bwMode="auto">
          <a:xfrm>
            <a:off x="5138674"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紧   急   指   针</a:t>
            </a:r>
            <a:endParaRPr kumimoji="1" lang="zh-CN" altLang="en-US" sz="1200" b="1">
              <a:latin typeface="微软雅黑" panose="020B0503020204020204" pitchFamily="34" charset="-122"/>
              <a:ea typeface="微软雅黑" panose="020B0503020204020204" pitchFamily="34" charset="-122"/>
            </a:endParaRP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窗   口</a:t>
            </a:r>
            <a:endParaRPr kumimoji="1" lang="zh-CN" altLang="en-US" sz="1200" b="1">
              <a:latin typeface="微软雅黑" panose="020B0503020204020204" pitchFamily="34" charset="-122"/>
              <a:ea typeface="微软雅黑" panose="020B0503020204020204" pitchFamily="34" charset="-122"/>
            </a:endParaRPr>
          </a:p>
        </p:txBody>
      </p:sp>
      <p:sp>
        <p:nvSpPr>
          <p:cNvPr id="27" name="Rectangle 25"/>
          <p:cNvSpPr>
            <a:spLocks noChangeArrowheads="1"/>
          </p:cNvSpPr>
          <p:nvPr/>
        </p:nvSpPr>
        <p:spPr bwMode="auto">
          <a:xfrm>
            <a:off x="3921710"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4" tIns="44448" rIns="90484" bIns="44448">
            <a:spAutoFit/>
          </a:bodyPr>
          <a:lstStyle/>
          <a:p>
            <a:pPr algn="ctr" defTabSz="762000" eaLnBrk="0" hangingPunct="0"/>
            <a:r>
              <a:rPr kumimoji="1" lang="zh-CN" altLang="en-US" sz="1200" b="1" dirty="0">
                <a:latin typeface="微软雅黑" panose="020B0503020204020204" pitchFamily="34" charset="-122"/>
                <a:ea typeface="微软雅黑" panose="020B0503020204020204" pitchFamily="34" charset="-122"/>
              </a:rPr>
              <a:t>确    认    号</a:t>
            </a:r>
            <a:endParaRPr kumimoji="1" lang="zh-CN" altLang="en-US" sz="1200" b="1" dirty="0">
              <a:latin typeface="微软雅黑" panose="020B0503020204020204" pitchFamily="34" charset="-122"/>
              <a:ea typeface="微软雅黑" panose="020B0503020204020204" pitchFamily="34" charset="-122"/>
            </a:endParaRPr>
          </a:p>
        </p:txBody>
      </p:sp>
      <p:sp>
        <p:nvSpPr>
          <p:cNvPr id="28" name="Line 26"/>
          <p:cNvSpPr>
            <a:spLocks noChangeShapeType="1"/>
          </p:cNvSpPr>
          <p:nvPr/>
        </p:nvSpPr>
        <p:spPr bwMode="auto">
          <a:xfrm>
            <a:off x="2739567" y="2333989"/>
            <a:ext cx="0" cy="39027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9" name="Line 27"/>
          <p:cNvSpPr>
            <a:spLocks noChangeShapeType="1"/>
          </p:cNvSpPr>
          <p:nvPr/>
        </p:nvSpPr>
        <p:spPr bwMode="auto">
          <a:xfrm>
            <a:off x="3916815" y="2329513"/>
            <a:ext cx="0" cy="38580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0" name="Line 28"/>
          <p:cNvSpPr>
            <a:spLocks noChangeShapeType="1"/>
          </p:cNvSpPr>
          <p:nvPr/>
        </p:nvSpPr>
        <p:spPr bwMode="auto">
          <a:xfrm>
            <a:off x="3615229" y="2333989"/>
            <a:ext cx="0" cy="39027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保   留</a:t>
            </a:r>
            <a:endParaRPr kumimoji="1" lang="zh-CN" altLang="en-US" sz="1200" b="1" dirty="0">
              <a:latin typeface="微软雅黑" panose="020B0503020204020204" pitchFamily="34" charset="-122"/>
              <a:ea typeface="微软雅黑" panose="020B0503020204020204" pitchFamily="34" charset="-122"/>
            </a:endParaRPr>
          </a:p>
        </p:txBody>
      </p:sp>
      <p:sp>
        <p:nvSpPr>
          <p:cNvPr id="36" name="Rectangle 34"/>
          <p:cNvSpPr>
            <a:spLocks noChangeArrowheads="1"/>
          </p:cNvSpPr>
          <p:nvPr/>
        </p:nvSpPr>
        <p:spPr bwMode="auto">
          <a:xfrm>
            <a:off x="4276065" y="2322785"/>
            <a:ext cx="305365"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F</a:t>
            </a:r>
            <a:endParaRPr kumimoji="1" lang="en-US" altLang="zh-CN" sz="1100" b="1" dirty="0">
              <a:latin typeface="微软雅黑" panose="020B0503020204020204" pitchFamily="34" charset="-122"/>
              <a:ea typeface="微软雅黑" panose="020B0503020204020204" pitchFamily="34" charset="-122"/>
            </a:endParaRPr>
          </a:p>
          <a:p>
            <a:pPr algn="ct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I</a:t>
            </a:r>
            <a:endParaRPr kumimoji="1" lang="en-US" altLang="zh-CN" sz="1100" b="1" dirty="0">
              <a:latin typeface="微软雅黑" panose="020B0503020204020204" pitchFamily="34" charset="-122"/>
              <a:ea typeface="微软雅黑" panose="020B0503020204020204" pitchFamily="34" charset="-122"/>
            </a:endParaRPr>
          </a:p>
          <a:p>
            <a:pPr algn="ct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N</a:t>
            </a:r>
            <a:endParaRPr kumimoji="1" lang="en-US" altLang="zh-CN" sz="1100" b="1" dirty="0">
              <a:latin typeface="微软雅黑" panose="020B0503020204020204" pitchFamily="34" charset="-122"/>
              <a:ea typeface="微软雅黑" panose="020B0503020204020204" pitchFamily="34" charset="-122"/>
            </a:endParaRPr>
          </a:p>
        </p:txBody>
      </p:sp>
      <p:sp>
        <p:nvSpPr>
          <p:cNvPr id="71" name="Rectangle 75"/>
          <p:cNvSpPr>
            <a:spLocks noChangeArrowheads="1"/>
          </p:cNvSpPr>
          <p:nvPr/>
        </p:nvSpPr>
        <p:spPr bwMode="auto">
          <a:xfrm>
            <a:off x="4152651" y="2322784"/>
            <a:ext cx="305365"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a:latin typeface="微软雅黑" panose="020B0503020204020204" pitchFamily="34" charset="-122"/>
                <a:ea typeface="微软雅黑" panose="020B0503020204020204" pitchFamily="34" charset="-122"/>
              </a:rPr>
              <a:t>S</a:t>
            </a:r>
            <a:endParaRPr kumimoji="1" lang="en-US" altLang="zh-CN" sz="1100" b="1">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a:latin typeface="微软雅黑" panose="020B0503020204020204" pitchFamily="34" charset="-122"/>
                <a:ea typeface="微软雅黑" panose="020B0503020204020204" pitchFamily="34" charset="-122"/>
              </a:rPr>
              <a:t>Y</a:t>
            </a:r>
            <a:endParaRPr kumimoji="1" lang="en-US" altLang="zh-CN" sz="1100" b="1">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a:latin typeface="微软雅黑" panose="020B0503020204020204" pitchFamily="34" charset="-122"/>
                <a:ea typeface="微软雅黑" panose="020B0503020204020204" pitchFamily="34" charset="-122"/>
              </a:rPr>
              <a:t>N</a:t>
            </a:r>
            <a:endParaRPr kumimoji="1" lang="en-US" altLang="zh-CN" sz="1100" b="1">
              <a:latin typeface="微软雅黑" panose="020B0503020204020204" pitchFamily="34" charset="-122"/>
              <a:ea typeface="微软雅黑" panose="020B0503020204020204" pitchFamily="34" charset="-122"/>
            </a:endParaRPr>
          </a:p>
        </p:txBody>
      </p:sp>
      <p:sp>
        <p:nvSpPr>
          <p:cNvPr id="72" name="Rectangle 76"/>
          <p:cNvSpPr>
            <a:spLocks noChangeArrowheads="1"/>
          </p:cNvSpPr>
          <p:nvPr/>
        </p:nvSpPr>
        <p:spPr bwMode="auto">
          <a:xfrm>
            <a:off x="4021822" y="2322784"/>
            <a:ext cx="283724"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R</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S</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T</a:t>
            </a:r>
            <a:endParaRPr kumimoji="1" lang="en-US" altLang="zh-CN" sz="1100" b="1" dirty="0">
              <a:latin typeface="微软雅黑" panose="020B0503020204020204" pitchFamily="34" charset="-122"/>
              <a:ea typeface="微软雅黑" panose="020B0503020204020204" pitchFamily="34" charset="-122"/>
            </a:endParaRPr>
          </a:p>
        </p:txBody>
      </p:sp>
      <p:sp>
        <p:nvSpPr>
          <p:cNvPr id="73" name="Rectangle 77"/>
          <p:cNvSpPr>
            <a:spLocks noChangeArrowheads="1"/>
          </p:cNvSpPr>
          <p:nvPr/>
        </p:nvSpPr>
        <p:spPr bwMode="auto">
          <a:xfrm>
            <a:off x="3850095" y="2322784"/>
            <a:ext cx="301758"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P</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S</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H</a:t>
            </a:r>
            <a:endParaRPr kumimoji="1" lang="en-US" altLang="zh-CN" sz="1100" b="1" dirty="0">
              <a:latin typeface="微软雅黑" panose="020B0503020204020204" pitchFamily="34" charset="-122"/>
              <a:ea typeface="微软雅黑" panose="020B0503020204020204" pitchFamily="34" charset="-122"/>
            </a:endParaRPr>
          </a:p>
        </p:txBody>
      </p:sp>
      <p:sp>
        <p:nvSpPr>
          <p:cNvPr id="74" name="Rectangle 78"/>
          <p:cNvSpPr>
            <a:spLocks noChangeArrowheads="1"/>
          </p:cNvSpPr>
          <p:nvPr/>
        </p:nvSpPr>
        <p:spPr bwMode="auto">
          <a:xfrm>
            <a:off x="3703667" y="2322784"/>
            <a:ext cx="290938"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A</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C</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K</a:t>
            </a:r>
            <a:endParaRPr kumimoji="1" lang="en-US" altLang="zh-CN" sz="1100" b="1" dirty="0">
              <a:latin typeface="微软雅黑" panose="020B0503020204020204" pitchFamily="34" charset="-122"/>
              <a:ea typeface="微软雅黑" panose="020B0503020204020204" pitchFamily="34" charset="-122"/>
            </a:endParaRPr>
          </a:p>
        </p:txBody>
      </p:sp>
      <p:sp>
        <p:nvSpPr>
          <p:cNvPr id="75" name="Rectangle 79"/>
          <p:cNvSpPr>
            <a:spLocks noChangeArrowheads="1"/>
          </p:cNvSpPr>
          <p:nvPr/>
        </p:nvSpPr>
        <p:spPr bwMode="auto">
          <a:xfrm>
            <a:off x="3558291" y="2322784"/>
            <a:ext cx="294545"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U</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R</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G</a:t>
            </a:r>
            <a:endParaRPr kumimoji="1" lang="en-US" altLang="zh-CN" sz="1100" b="1" dirty="0">
              <a:latin typeface="微软雅黑" panose="020B0503020204020204" pitchFamily="34" charset="-122"/>
              <a:ea typeface="微软雅黑" panose="020B0503020204020204" pitchFamily="34" charset="-122"/>
            </a:endParaRPr>
          </a:p>
        </p:txBody>
      </p:sp>
      <p:sp>
        <p:nvSpPr>
          <p:cNvPr id="76" name="Line 81"/>
          <p:cNvSpPr>
            <a:spLocks noChangeShapeType="1"/>
          </p:cNvSpPr>
          <p:nvPr/>
        </p:nvSpPr>
        <p:spPr bwMode="auto">
          <a:xfrm flipH="1">
            <a:off x="5668144" y="3120809"/>
            <a:ext cx="1940" cy="36252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77" name="Rectangle 83"/>
          <p:cNvSpPr>
            <a:spLocks noChangeArrowheads="1"/>
          </p:cNvSpPr>
          <p:nvPr/>
        </p:nvSpPr>
        <p:spPr bwMode="auto">
          <a:xfrm>
            <a:off x="5952105"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填    充</a:t>
            </a:r>
            <a:endParaRPr kumimoji="1" lang="zh-CN" altLang="en-US" sz="1200" b="1" dirty="0">
              <a:latin typeface="微软雅黑" panose="020B0503020204020204" pitchFamily="34" charset="-122"/>
              <a:ea typeface="微软雅黑" panose="020B0503020204020204" pitchFamily="34" charset="-122"/>
            </a:endParaRPr>
          </a:p>
        </p:txBody>
      </p:sp>
      <p:sp>
        <p:nvSpPr>
          <p:cNvPr id="78" name="Line 96"/>
          <p:cNvSpPr>
            <a:spLocks noChangeShapeType="1"/>
          </p:cNvSpPr>
          <p:nvPr/>
        </p:nvSpPr>
        <p:spPr bwMode="auto">
          <a:xfrm>
            <a:off x="6875533" y="1135405"/>
            <a:ext cx="50716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79" name="Line 97"/>
          <p:cNvSpPr>
            <a:spLocks noChangeShapeType="1"/>
          </p:cNvSpPr>
          <p:nvPr/>
        </p:nvSpPr>
        <p:spPr bwMode="auto">
          <a:xfrm>
            <a:off x="6875533" y="3106487"/>
            <a:ext cx="50716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80" name="Line 98"/>
          <p:cNvSpPr>
            <a:spLocks noChangeShapeType="1"/>
          </p:cNvSpPr>
          <p:nvPr/>
        </p:nvSpPr>
        <p:spPr bwMode="auto">
          <a:xfrm>
            <a:off x="1827332" y="1156888"/>
            <a:ext cx="32388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81" name="Line 99"/>
          <p:cNvSpPr>
            <a:spLocks noChangeShapeType="1"/>
          </p:cNvSpPr>
          <p:nvPr/>
        </p:nvSpPr>
        <p:spPr bwMode="auto">
          <a:xfrm>
            <a:off x="1836059" y="3469016"/>
            <a:ext cx="32388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83" name="Text Box 155"/>
          <p:cNvSpPr txBox="1">
            <a:spLocks noChangeArrowheads="1"/>
          </p:cNvSpPr>
          <p:nvPr/>
        </p:nvSpPr>
        <p:spPr bwMode="auto">
          <a:xfrm>
            <a:off x="1069848" y="3645371"/>
            <a:ext cx="7077456" cy="631190"/>
          </a:xfrm>
          <a:prstGeom prst="rect">
            <a:avLst/>
          </a:prstGeom>
          <a:solidFill>
            <a:srgbClr val="0000FF"/>
          </a:solidFill>
          <a:ln w="9525">
            <a:noFill/>
            <a:miter lim="800000"/>
          </a:ln>
          <a:effectLst/>
        </p:spPr>
        <p:txBody>
          <a:bodyPr wrap="square" lIns="91436" tIns="45718" rIns="91436" bIns="45718">
            <a:spAutoFit/>
          </a:bodyPr>
          <a:lstStyle/>
          <a:p>
            <a:pPr algn="ctr">
              <a:lnSpc>
                <a:spcPct val="110000"/>
              </a:lnSpc>
            </a:pPr>
            <a:r>
              <a:rPr lang="zh-CN" altLang="en-US" sz="1600" b="1" dirty="0">
                <a:solidFill>
                  <a:schemeClr val="bg1"/>
                </a:solidFill>
                <a:latin typeface="微软雅黑" panose="020B0503020204020204" pitchFamily="34" charset="-122"/>
                <a:ea typeface="微软雅黑" panose="020B0503020204020204" pitchFamily="34" charset="-122"/>
              </a:rPr>
              <a:t>紧急 </a:t>
            </a:r>
            <a:r>
              <a:rPr lang="en-US" altLang="zh-CN" sz="1600" b="1" dirty="0">
                <a:solidFill>
                  <a:schemeClr val="bg1"/>
                </a:solidFill>
                <a:latin typeface="微软雅黑" panose="020B0503020204020204" pitchFamily="34" charset="-122"/>
                <a:ea typeface="微软雅黑" panose="020B0503020204020204" pitchFamily="34" charset="-122"/>
              </a:rPr>
              <a:t>URG —— </a:t>
            </a:r>
            <a:r>
              <a:rPr lang="zh-CN" altLang="en-US" sz="1600" b="1" dirty="0">
                <a:solidFill>
                  <a:schemeClr val="bg1"/>
                </a:solidFill>
                <a:latin typeface="微软雅黑" panose="020B0503020204020204" pitchFamily="34" charset="-122"/>
                <a:ea typeface="微软雅黑" panose="020B0503020204020204" pitchFamily="34" charset="-122"/>
              </a:rPr>
              <a:t>当 </a:t>
            </a:r>
            <a:r>
              <a:rPr lang="en-US" altLang="zh-CN" sz="1600" b="1" dirty="0">
                <a:solidFill>
                  <a:schemeClr val="bg1"/>
                </a:solidFill>
                <a:latin typeface="微软雅黑" panose="020B0503020204020204" pitchFamily="34" charset="-122"/>
                <a:ea typeface="微软雅黑" panose="020B0503020204020204" pitchFamily="34" charset="-122"/>
              </a:rPr>
              <a:t>URG = 1 </a:t>
            </a:r>
            <a:r>
              <a:rPr lang="zh-CN" altLang="en-US" sz="1600" b="1" dirty="0">
                <a:solidFill>
                  <a:schemeClr val="bg1"/>
                </a:solidFill>
                <a:latin typeface="微软雅黑" panose="020B0503020204020204" pitchFamily="34" charset="-122"/>
                <a:ea typeface="微软雅黑" panose="020B0503020204020204" pitchFamily="34" charset="-122"/>
              </a:rPr>
              <a:t>时，表明紧急指针字段有效。它告诉系统此报文段中有紧急数据，应尽快传送</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相当于高优先级的数据</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 </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85" name="Rectangle 104"/>
          <p:cNvSpPr>
            <a:spLocks noChangeArrowheads="1"/>
          </p:cNvSpPr>
          <p:nvPr/>
        </p:nvSpPr>
        <p:spPr bwMode="auto">
          <a:xfrm>
            <a:off x="3603849" y="2310711"/>
            <a:ext cx="190338" cy="437921"/>
          </a:xfrm>
          <a:prstGeom prst="rect">
            <a:avLst/>
          </a:prstGeom>
          <a:noFill/>
          <a:ln w="57150">
            <a:solidFill>
              <a:srgbClr val="CC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grpSp>
        <p:nvGrpSpPr>
          <p:cNvPr id="84" name="组合 83"/>
          <p:cNvGrpSpPr/>
          <p:nvPr/>
        </p:nvGrpSpPr>
        <p:grpSpPr>
          <a:xfrm>
            <a:off x="1827330" y="782475"/>
            <a:ext cx="5158580" cy="374416"/>
            <a:chOff x="1827330" y="782473"/>
            <a:chExt cx="5158578"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8" name="Line 38"/>
            <p:cNvSpPr>
              <a:spLocks noChangeShapeType="1"/>
            </p:cNvSpPr>
            <p:nvPr/>
          </p:nvSpPr>
          <p:spPr bwMode="auto">
            <a:xfrm>
              <a:off x="2152882" y="891931"/>
              <a:ext cx="0" cy="16828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9" name="Line 39"/>
            <p:cNvSpPr>
              <a:spLocks noChangeShapeType="1"/>
            </p:cNvSpPr>
            <p:nvPr/>
          </p:nvSpPr>
          <p:spPr bwMode="auto">
            <a:xfrm>
              <a:off x="2299311" y="976071"/>
              <a:ext cx="0" cy="8414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0" name="Line 40"/>
            <p:cNvSpPr>
              <a:spLocks noChangeShapeType="1"/>
            </p:cNvSpPr>
            <p:nvPr/>
          </p:nvSpPr>
          <p:spPr bwMode="auto">
            <a:xfrm>
              <a:off x="2445739"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1" name="Line 41"/>
            <p:cNvSpPr>
              <a:spLocks noChangeShapeType="1"/>
            </p:cNvSpPr>
            <p:nvPr/>
          </p:nvSpPr>
          <p:spPr bwMode="auto">
            <a:xfrm>
              <a:off x="2592168"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2" name="Line 42"/>
            <p:cNvSpPr>
              <a:spLocks noChangeShapeType="1"/>
            </p:cNvSpPr>
            <p:nvPr/>
          </p:nvSpPr>
          <p:spPr bwMode="auto">
            <a:xfrm>
              <a:off x="2739567"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3" name="Line 43"/>
            <p:cNvSpPr>
              <a:spLocks noChangeShapeType="1"/>
            </p:cNvSpPr>
            <p:nvPr/>
          </p:nvSpPr>
          <p:spPr bwMode="auto">
            <a:xfrm>
              <a:off x="2885995"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4" name="Line 44"/>
            <p:cNvSpPr>
              <a:spLocks noChangeShapeType="1"/>
            </p:cNvSpPr>
            <p:nvPr/>
          </p:nvSpPr>
          <p:spPr bwMode="auto">
            <a:xfrm>
              <a:off x="3031454"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5" name="Line 45"/>
            <p:cNvSpPr>
              <a:spLocks noChangeShapeType="1"/>
            </p:cNvSpPr>
            <p:nvPr/>
          </p:nvSpPr>
          <p:spPr bwMode="auto">
            <a:xfrm>
              <a:off x="3177883"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6" name="Line 46"/>
            <p:cNvSpPr>
              <a:spLocks noChangeShapeType="1"/>
            </p:cNvSpPr>
            <p:nvPr/>
          </p:nvSpPr>
          <p:spPr bwMode="auto">
            <a:xfrm>
              <a:off x="3325282" y="891930"/>
              <a:ext cx="0" cy="16828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7" name="Line 47"/>
            <p:cNvSpPr>
              <a:spLocks noChangeShapeType="1"/>
            </p:cNvSpPr>
            <p:nvPr/>
          </p:nvSpPr>
          <p:spPr bwMode="auto">
            <a:xfrm>
              <a:off x="3471710"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8" name="Line 48"/>
            <p:cNvSpPr>
              <a:spLocks noChangeShapeType="1"/>
            </p:cNvSpPr>
            <p:nvPr/>
          </p:nvSpPr>
          <p:spPr bwMode="auto">
            <a:xfrm>
              <a:off x="3618139"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9" name="Line 49"/>
            <p:cNvSpPr>
              <a:spLocks noChangeShapeType="1"/>
            </p:cNvSpPr>
            <p:nvPr/>
          </p:nvSpPr>
          <p:spPr bwMode="auto">
            <a:xfrm>
              <a:off x="3764568"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0" name="Line 50"/>
            <p:cNvSpPr>
              <a:spLocks noChangeShapeType="1"/>
            </p:cNvSpPr>
            <p:nvPr/>
          </p:nvSpPr>
          <p:spPr bwMode="auto">
            <a:xfrm>
              <a:off x="3911966"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1" name="Line 51"/>
            <p:cNvSpPr>
              <a:spLocks noChangeShapeType="1"/>
            </p:cNvSpPr>
            <p:nvPr/>
          </p:nvSpPr>
          <p:spPr bwMode="auto">
            <a:xfrm>
              <a:off x="4058395"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2" name="Line 52"/>
            <p:cNvSpPr>
              <a:spLocks noChangeShapeType="1"/>
            </p:cNvSpPr>
            <p:nvPr/>
          </p:nvSpPr>
          <p:spPr bwMode="auto">
            <a:xfrm>
              <a:off x="4203855"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3" name="Line 53"/>
            <p:cNvSpPr>
              <a:spLocks noChangeShapeType="1"/>
            </p:cNvSpPr>
            <p:nvPr/>
          </p:nvSpPr>
          <p:spPr bwMode="auto">
            <a:xfrm>
              <a:off x="4350283"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4" name="Line 54"/>
            <p:cNvSpPr>
              <a:spLocks noChangeShapeType="1"/>
            </p:cNvSpPr>
            <p:nvPr/>
          </p:nvSpPr>
          <p:spPr bwMode="auto">
            <a:xfrm>
              <a:off x="4496711" y="891931"/>
              <a:ext cx="0" cy="16828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5" name="Line 55"/>
            <p:cNvSpPr>
              <a:spLocks noChangeShapeType="1"/>
            </p:cNvSpPr>
            <p:nvPr/>
          </p:nvSpPr>
          <p:spPr bwMode="auto">
            <a:xfrm>
              <a:off x="4644110"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6" name="Line 56"/>
            <p:cNvSpPr>
              <a:spLocks noChangeShapeType="1"/>
            </p:cNvSpPr>
            <p:nvPr/>
          </p:nvSpPr>
          <p:spPr bwMode="auto">
            <a:xfrm>
              <a:off x="4790539"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7" name="Line 57"/>
            <p:cNvSpPr>
              <a:spLocks noChangeShapeType="1"/>
            </p:cNvSpPr>
            <p:nvPr/>
          </p:nvSpPr>
          <p:spPr bwMode="auto">
            <a:xfrm>
              <a:off x="4936968"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8" name="Line 58"/>
            <p:cNvSpPr>
              <a:spLocks noChangeShapeType="1"/>
            </p:cNvSpPr>
            <p:nvPr/>
          </p:nvSpPr>
          <p:spPr bwMode="auto">
            <a:xfrm>
              <a:off x="5083396"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9" name="Line 59"/>
            <p:cNvSpPr>
              <a:spLocks noChangeShapeType="1"/>
            </p:cNvSpPr>
            <p:nvPr/>
          </p:nvSpPr>
          <p:spPr bwMode="auto">
            <a:xfrm>
              <a:off x="5230795"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0" name="Line 60"/>
            <p:cNvSpPr>
              <a:spLocks noChangeShapeType="1"/>
            </p:cNvSpPr>
            <p:nvPr/>
          </p:nvSpPr>
          <p:spPr bwMode="auto">
            <a:xfrm>
              <a:off x="5376254"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1" name="Line 61"/>
            <p:cNvSpPr>
              <a:spLocks noChangeShapeType="1"/>
            </p:cNvSpPr>
            <p:nvPr/>
          </p:nvSpPr>
          <p:spPr bwMode="auto">
            <a:xfrm>
              <a:off x="5522683"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2" name="Line 62"/>
            <p:cNvSpPr>
              <a:spLocks noChangeShapeType="1"/>
            </p:cNvSpPr>
            <p:nvPr/>
          </p:nvSpPr>
          <p:spPr bwMode="auto">
            <a:xfrm>
              <a:off x="5669111" y="891931"/>
              <a:ext cx="0" cy="16828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3" name="Line 63"/>
            <p:cNvSpPr>
              <a:spLocks noChangeShapeType="1"/>
            </p:cNvSpPr>
            <p:nvPr/>
          </p:nvSpPr>
          <p:spPr bwMode="auto">
            <a:xfrm>
              <a:off x="5815540" y="976070"/>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4" name="Line 64"/>
            <p:cNvSpPr>
              <a:spLocks noChangeShapeType="1"/>
            </p:cNvSpPr>
            <p:nvPr/>
          </p:nvSpPr>
          <p:spPr bwMode="auto">
            <a:xfrm>
              <a:off x="5962939" y="976070"/>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5" name="Line 65"/>
            <p:cNvSpPr>
              <a:spLocks noChangeShapeType="1"/>
            </p:cNvSpPr>
            <p:nvPr/>
          </p:nvSpPr>
          <p:spPr bwMode="auto">
            <a:xfrm>
              <a:off x="6109368" y="976074"/>
              <a:ext cx="0" cy="8414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6" name="Line 66"/>
            <p:cNvSpPr>
              <a:spLocks noChangeShapeType="1"/>
            </p:cNvSpPr>
            <p:nvPr/>
          </p:nvSpPr>
          <p:spPr bwMode="auto">
            <a:xfrm>
              <a:off x="6255797" y="976074"/>
              <a:ext cx="0" cy="8414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7" name="Line 67"/>
            <p:cNvSpPr>
              <a:spLocks noChangeShapeType="1"/>
            </p:cNvSpPr>
            <p:nvPr/>
          </p:nvSpPr>
          <p:spPr bwMode="auto">
            <a:xfrm>
              <a:off x="6402225" y="963550"/>
              <a:ext cx="0" cy="966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8" name="Line 68"/>
            <p:cNvSpPr>
              <a:spLocks noChangeShapeType="1"/>
            </p:cNvSpPr>
            <p:nvPr/>
          </p:nvSpPr>
          <p:spPr bwMode="auto">
            <a:xfrm>
              <a:off x="6548654" y="963550"/>
              <a:ext cx="0" cy="966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9" name="Line 69"/>
            <p:cNvSpPr>
              <a:spLocks noChangeShapeType="1"/>
            </p:cNvSpPr>
            <p:nvPr/>
          </p:nvSpPr>
          <p:spPr bwMode="auto">
            <a:xfrm>
              <a:off x="6695083" y="963550"/>
              <a:ext cx="0" cy="966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0" name="Line 70"/>
            <p:cNvSpPr>
              <a:spLocks noChangeShapeType="1"/>
            </p:cNvSpPr>
            <p:nvPr/>
          </p:nvSpPr>
          <p:spPr bwMode="auto">
            <a:xfrm>
              <a:off x="6841512" y="891931"/>
              <a:ext cx="0" cy="16828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1" name="Line 98"/>
            <p:cNvSpPr>
              <a:spLocks noChangeShapeType="1"/>
            </p:cNvSpPr>
            <p:nvPr/>
          </p:nvSpPr>
          <p:spPr bwMode="auto">
            <a:xfrm>
              <a:off x="1827330" y="1156889"/>
              <a:ext cx="32388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2" name="Rectangle 80"/>
            <p:cNvSpPr>
              <a:spLocks noChangeArrowheads="1"/>
            </p:cNvSpPr>
            <p:nvPr/>
          </p:nvSpPr>
          <p:spPr bwMode="auto">
            <a:xfrm>
              <a:off x="1881948" y="782473"/>
              <a:ext cx="5103960"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anose="020B0503020204020204" pitchFamily="34" charset="-122"/>
                  <a:ea typeface="微软雅黑" panose="020B0503020204020204" pitchFamily="34" charset="-122"/>
                </a:rPr>
                <a:t>位   </a:t>
              </a:r>
              <a:r>
                <a:rPr kumimoji="1" lang="en-US" altLang="zh-CN" sz="900" b="1" dirty="0">
                  <a:solidFill>
                    <a:srgbClr val="0000FF"/>
                  </a:solidFill>
                  <a:latin typeface="微软雅黑" panose="020B0503020204020204" pitchFamily="34" charset="-122"/>
                  <a:ea typeface="微软雅黑" panose="020B0503020204020204" pitchFamily="34" charset="-122"/>
                </a:rPr>
                <a:t>0                                 8                                16                                24                          31</a:t>
              </a:r>
              <a:endParaRPr kumimoji="1" lang="en-US" altLang="zh-CN" sz="900" b="1" dirty="0">
                <a:solidFill>
                  <a:srgbClr val="0000FF"/>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85"/>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8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5" grpId="1"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6" y="649226"/>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 name="Line 3"/>
          <p:cNvSpPr>
            <a:spLocks noChangeShapeType="1"/>
          </p:cNvSpPr>
          <p:nvPr/>
        </p:nvSpPr>
        <p:spPr bwMode="auto">
          <a:xfrm flipH="1">
            <a:off x="1909888"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8" name="Rectangle 4"/>
          <p:cNvSpPr>
            <a:spLocks noChangeArrowheads="1"/>
          </p:cNvSpPr>
          <p:nvPr/>
        </p:nvSpPr>
        <p:spPr bwMode="auto">
          <a:xfrm>
            <a:off x="1749390" y="1853033"/>
            <a:ext cx="352012" cy="96801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4" tIns="44448" rIns="90484" bIns="44448" anchor="ctr">
            <a:spAutoFit/>
          </a:bodyPr>
          <a:lstStyle/>
          <a:p>
            <a:pPr algn="ctr" defTabSz="762000" eaLnBrk="0" hangingPunct="0"/>
            <a:r>
              <a:rPr kumimoji="1" lang="en-US" altLang="zh-CN" sz="1100" b="1" dirty="0">
                <a:solidFill>
                  <a:srgbClr val="0000FF"/>
                </a:solidFill>
                <a:latin typeface="微软雅黑" panose="020B0503020204020204" pitchFamily="34" charset="-122"/>
                <a:ea typeface="微软雅黑" panose="020B0503020204020204" pitchFamily="34" charset="-122"/>
              </a:rPr>
              <a:t>TCP </a:t>
            </a:r>
            <a:r>
              <a:rPr kumimoji="1" lang="zh-CN" altLang="en-US" sz="1100" b="1" dirty="0">
                <a:solidFill>
                  <a:srgbClr val="0000FF"/>
                </a:solidFill>
                <a:latin typeface="微软雅黑" panose="020B0503020204020204" pitchFamily="34" charset="-122"/>
                <a:ea typeface="微软雅黑" panose="020B0503020204020204" pitchFamily="34" charset="-122"/>
              </a:rPr>
              <a:t>首部</a:t>
            </a:r>
            <a:endParaRPr kumimoji="1" lang="zh-CN" altLang="en-US" sz="1100" b="1" dirty="0">
              <a:solidFill>
                <a:srgbClr val="0000FF"/>
              </a:solidFill>
              <a:latin typeface="微软雅黑" panose="020B0503020204020204" pitchFamily="34" charset="-122"/>
              <a:ea typeface="微软雅黑" panose="020B0503020204020204"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0" name="Rectangle 6"/>
          <p:cNvSpPr>
            <a:spLocks noChangeArrowheads="1"/>
          </p:cNvSpPr>
          <p:nvPr/>
        </p:nvSpPr>
        <p:spPr bwMode="auto">
          <a:xfrm>
            <a:off x="6942463" y="1753049"/>
            <a:ext cx="471276" cy="78226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r>
              <a:rPr kumimoji="1" lang="en-US" altLang="zh-CN" sz="1100" b="1" dirty="0">
                <a:solidFill>
                  <a:srgbClr val="0000FF"/>
                </a:solidFill>
                <a:latin typeface="微软雅黑" panose="020B0503020204020204" pitchFamily="34" charset="-122"/>
                <a:ea typeface="微软雅黑" panose="020B0503020204020204" pitchFamily="34" charset="-122"/>
              </a:rPr>
              <a:t>20</a:t>
            </a:r>
            <a:endParaRPr kumimoji="1" lang="en-US" altLang="zh-CN"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字节</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固定</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首部</a:t>
            </a:r>
            <a:endParaRPr kumimoji="1" lang="zh-CN" altLang="en-US" sz="1100" b="1" dirty="0">
              <a:solidFill>
                <a:srgbClr val="0000FF"/>
              </a:solidFill>
              <a:latin typeface="微软雅黑" panose="020B0503020204020204" pitchFamily="34" charset="-122"/>
              <a:ea typeface="微软雅黑" panose="020B0503020204020204" pitchFamily="34" charset="-122"/>
            </a:endParaRPr>
          </a:p>
        </p:txBody>
      </p:sp>
      <p:sp>
        <p:nvSpPr>
          <p:cNvPr id="11" name="Rectangle 7"/>
          <p:cNvSpPr>
            <a:spLocks noChangeArrowheads="1"/>
          </p:cNvSpPr>
          <p:nvPr/>
        </p:nvSpPr>
        <p:spPr bwMode="auto">
          <a:xfrm>
            <a:off x="2154822" y="1148834"/>
            <a:ext cx="4695418" cy="2330925"/>
          </a:xfrm>
          <a:prstGeom prst="rect">
            <a:avLst/>
          </a:prstGeom>
          <a:solidFill>
            <a:srgbClr val="00FFFF"/>
          </a:soli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2" name="Line 10"/>
          <p:cNvSpPr>
            <a:spLocks noChangeShapeType="1"/>
          </p:cNvSpPr>
          <p:nvPr/>
        </p:nvSpPr>
        <p:spPr bwMode="auto">
          <a:xfrm>
            <a:off x="2149974" y="1545376"/>
            <a:ext cx="47031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3" name="Line 11"/>
          <p:cNvSpPr>
            <a:spLocks noChangeShapeType="1"/>
          </p:cNvSpPr>
          <p:nvPr/>
        </p:nvSpPr>
        <p:spPr bwMode="auto">
          <a:xfrm>
            <a:off x="2158702" y="1937444"/>
            <a:ext cx="469444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4" name="Line 12"/>
          <p:cNvSpPr>
            <a:spLocks noChangeShapeType="1"/>
          </p:cNvSpPr>
          <p:nvPr/>
        </p:nvSpPr>
        <p:spPr bwMode="auto">
          <a:xfrm>
            <a:off x="2149974" y="2328617"/>
            <a:ext cx="47031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5" name="Line 13"/>
          <p:cNvSpPr>
            <a:spLocks noChangeShapeType="1"/>
          </p:cNvSpPr>
          <p:nvPr/>
        </p:nvSpPr>
        <p:spPr bwMode="auto">
          <a:xfrm>
            <a:off x="2149974" y="2718895"/>
            <a:ext cx="47031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6" name="Line 14"/>
          <p:cNvSpPr>
            <a:spLocks noChangeShapeType="1"/>
          </p:cNvSpPr>
          <p:nvPr/>
        </p:nvSpPr>
        <p:spPr bwMode="auto">
          <a:xfrm>
            <a:off x="2158702" y="3110963"/>
            <a:ext cx="469444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7" name="Line 15"/>
          <p:cNvSpPr>
            <a:spLocks noChangeShapeType="1"/>
          </p:cNvSpPr>
          <p:nvPr/>
        </p:nvSpPr>
        <p:spPr bwMode="auto">
          <a:xfrm>
            <a:off x="4503500" y="1153310"/>
            <a:ext cx="0" cy="4001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8" name="Rectangle 16"/>
          <p:cNvSpPr>
            <a:spLocks noChangeArrowheads="1"/>
          </p:cNvSpPr>
          <p:nvPr/>
        </p:nvSpPr>
        <p:spPr bwMode="auto">
          <a:xfrm>
            <a:off x="5236616"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目  的  端  口</a:t>
            </a:r>
            <a:endParaRPr kumimoji="1" lang="zh-CN" altLang="en-US" sz="1200" b="1">
              <a:latin typeface="微软雅黑" panose="020B0503020204020204" pitchFamily="34" charset="-122"/>
              <a:ea typeface="微软雅黑" panose="020B0503020204020204" pitchFamily="34" charset="-122"/>
            </a:endParaRPr>
          </a:p>
        </p:txBody>
      </p:sp>
      <p:sp>
        <p:nvSpPr>
          <p:cNvPr id="19" name="Rectangle 17"/>
          <p:cNvSpPr>
            <a:spLocks noChangeArrowheads="1"/>
          </p:cNvSpPr>
          <p:nvPr/>
        </p:nvSpPr>
        <p:spPr bwMode="auto">
          <a:xfrm>
            <a:off x="2234257" y="2294295"/>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数据</a:t>
            </a:r>
            <a:endParaRPr kumimoji="1" lang="zh-CN" altLang="en-US" sz="1200" b="1" dirty="0">
              <a:latin typeface="微软雅黑" panose="020B0503020204020204" pitchFamily="34" charset="-122"/>
              <a:ea typeface="微软雅黑" panose="020B0503020204020204" pitchFamily="34" charset="-122"/>
            </a:endParaRPr>
          </a:p>
          <a:p>
            <a:pPr defTabSz="762000" eaLnBrk="0" hangingPunct="0"/>
            <a:r>
              <a:rPr kumimoji="1" lang="zh-CN" altLang="en-US" sz="1200" b="1" dirty="0">
                <a:latin typeface="微软雅黑" panose="020B0503020204020204" pitchFamily="34" charset="-122"/>
                <a:ea typeface="微软雅黑" panose="020B0503020204020204" pitchFamily="34" charset="-122"/>
              </a:rPr>
              <a:t>偏移</a:t>
            </a:r>
            <a:endParaRPr kumimoji="1" lang="zh-CN" altLang="en-US" sz="1200" b="1" dirty="0">
              <a:latin typeface="微软雅黑" panose="020B0503020204020204" pitchFamily="34" charset="-122"/>
              <a:ea typeface="微软雅黑" panose="020B0503020204020204" pitchFamily="34" charset="-122"/>
            </a:endParaRPr>
          </a:p>
        </p:txBody>
      </p:sp>
      <p:sp>
        <p:nvSpPr>
          <p:cNvPr id="20" name="Rectangle 18"/>
          <p:cNvSpPr>
            <a:spLocks noChangeArrowheads="1"/>
          </p:cNvSpPr>
          <p:nvPr/>
        </p:nvSpPr>
        <p:spPr bwMode="auto">
          <a:xfrm>
            <a:off x="2908301"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检   验   和</a:t>
            </a:r>
            <a:endParaRPr kumimoji="1" lang="zh-CN" altLang="en-US" sz="1200" b="1" dirty="0">
              <a:latin typeface="微软雅黑" panose="020B0503020204020204" pitchFamily="34" charset="-122"/>
              <a:ea typeface="微软雅黑" panose="020B0503020204020204" pitchFamily="34" charset="-122"/>
            </a:endParaRP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4" tIns="44448" rIns="90484" bIns="44448">
            <a:spAutoFit/>
          </a:bodyPr>
          <a:lstStyle/>
          <a:p>
            <a:pPr algn="ctr" defTabSz="762000" eaLnBrk="0" hangingPunct="0"/>
            <a:r>
              <a:rPr kumimoji="1" lang="zh-CN" altLang="en-US" sz="1200" b="1" dirty="0">
                <a:latin typeface="微软雅黑" panose="020B0503020204020204" pitchFamily="34" charset="-122"/>
                <a:ea typeface="微软雅黑" panose="020B0503020204020204" pitchFamily="34" charset="-122"/>
              </a:rPr>
              <a:t>选    项  （长  度  可  变）</a:t>
            </a:r>
            <a:endParaRPr kumimoji="1" lang="zh-CN" altLang="en-US" sz="1200" b="1" dirty="0">
              <a:latin typeface="微软雅黑" panose="020B0503020204020204" pitchFamily="34" charset="-122"/>
              <a:ea typeface="微软雅黑" panose="020B0503020204020204" pitchFamily="34" charset="-122"/>
            </a:endParaRPr>
          </a:p>
        </p:txBody>
      </p:sp>
      <p:sp>
        <p:nvSpPr>
          <p:cNvPr id="22" name="Rectangle 20"/>
          <p:cNvSpPr>
            <a:spLocks noChangeArrowheads="1"/>
          </p:cNvSpPr>
          <p:nvPr/>
        </p:nvSpPr>
        <p:spPr bwMode="auto">
          <a:xfrm>
            <a:off x="2978121"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源  端  口</a:t>
            </a:r>
            <a:endParaRPr kumimoji="1" lang="zh-CN" altLang="en-US" sz="1200" b="1">
              <a:latin typeface="微软雅黑" panose="020B0503020204020204" pitchFamily="34" charset="-122"/>
              <a:ea typeface="微软雅黑" panose="020B0503020204020204" pitchFamily="34" charset="-122"/>
            </a:endParaRPr>
          </a:p>
        </p:txBody>
      </p:sp>
      <p:sp>
        <p:nvSpPr>
          <p:cNvPr id="23" name="Rectangle 21"/>
          <p:cNvSpPr>
            <a:spLocks noChangeArrowheads="1"/>
          </p:cNvSpPr>
          <p:nvPr/>
        </p:nvSpPr>
        <p:spPr bwMode="auto">
          <a:xfrm>
            <a:off x="4071047"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4" tIns="44448" rIns="90484" bIns="44448">
            <a:spAutoFit/>
          </a:bodyPr>
          <a:lstStyle/>
          <a:p>
            <a:pPr algn="ctr" defTabSz="762000" eaLnBrk="0" hangingPunct="0"/>
            <a:r>
              <a:rPr kumimoji="1" lang="zh-CN" altLang="en-US" sz="1200" b="1">
                <a:latin typeface="微软雅黑" panose="020B0503020204020204" pitchFamily="34" charset="-122"/>
                <a:ea typeface="微软雅黑" panose="020B0503020204020204" pitchFamily="34" charset="-122"/>
              </a:rPr>
              <a:t>序   号</a:t>
            </a:r>
            <a:endParaRPr kumimoji="1" lang="zh-CN" altLang="en-US" sz="1200" b="1">
              <a:latin typeface="微软雅黑" panose="020B0503020204020204" pitchFamily="34" charset="-122"/>
              <a:ea typeface="微软雅黑" panose="020B0503020204020204" pitchFamily="34" charset="-122"/>
            </a:endParaRPr>
          </a:p>
        </p:txBody>
      </p:sp>
      <p:sp>
        <p:nvSpPr>
          <p:cNvPr id="24" name="Line 22"/>
          <p:cNvSpPr>
            <a:spLocks noChangeShapeType="1"/>
          </p:cNvSpPr>
          <p:nvPr/>
        </p:nvSpPr>
        <p:spPr bwMode="auto">
          <a:xfrm>
            <a:off x="4507379" y="2333990"/>
            <a:ext cx="0" cy="77249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5" name="Rectangle 23"/>
          <p:cNvSpPr>
            <a:spLocks noChangeArrowheads="1"/>
          </p:cNvSpPr>
          <p:nvPr/>
        </p:nvSpPr>
        <p:spPr bwMode="auto">
          <a:xfrm>
            <a:off x="5138674"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紧   急   指   针</a:t>
            </a:r>
            <a:endParaRPr kumimoji="1" lang="zh-CN" altLang="en-US" sz="1200" b="1">
              <a:latin typeface="微软雅黑" panose="020B0503020204020204" pitchFamily="34" charset="-122"/>
              <a:ea typeface="微软雅黑" panose="020B0503020204020204" pitchFamily="34" charset="-122"/>
            </a:endParaRP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窗   口</a:t>
            </a:r>
            <a:endParaRPr kumimoji="1" lang="zh-CN" altLang="en-US" sz="1200" b="1">
              <a:latin typeface="微软雅黑" panose="020B0503020204020204" pitchFamily="34" charset="-122"/>
              <a:ea typeface="微软雅黑" panose="020B0503020204020204" pitchFamily="34" charset="-122"/>
            </a:endParaRPr>
          </a:p>
        </p:txBody>
      </p:sp>
      <p:sp>
        <p:nvSpPr>
          <p:cNvPr id="27" name="Rectangle 25"/>
          <p:cNvSpPr>
            <a:spLocks noChangeArrowheads="1"/>
          </p:cNvSpPr>
          <p:nvPr/>
        </p:nvSpPr>
        <p:spPr bwMode="auto">
          <a:xfrm>
            <a:off x="3921710"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4" tIns="44448" rIns="90484" bIns="44448">
            <a:spAutoFit/>
          </a:bodyPr>
          <a:lstStyle/>
          <a:p>
            <a:pPr algn="ctr" defTabSz="762000" eaLnBrk="0" hangingPunct="0"/>
            <a:r>
              <a:rPr kumimoji="1" lang="zh-CN" altLang="en-US" sz="1200" b="1" dirty="0">
                <a:solidFill>
                  <a:srgbClr val="FF0000"/>
                </a:solidFill>
                <a:latin typeface="微软雅黑" panose="020B0503020204020204" pitchFamily="34" charset="-122"/>
                <a:ea typeface="微软雅黑" panose="020B0503020204020204" pitchFamily="34" charset="-122"/>
              </a:rPr>
              <a:t>确    认    号</a:t>
            </a:r>
            <a:endParaRPr kumimoji="1" lang="zh-CN" altLang="en-US" sz="1200" b="1" dirty="0">
              <a:solidFill>
                <a:srgbClr val="FF0000"/>
              </a:solidFill>
              <a:latin typeface="微软雅黑" panose="020B0503020204020204" pitchFamily="34" charset="-122"/>
              <a:ea typeface="微软雅黑" panose="020B0503020204020204" pitchFamily="34" charset="-122"/>
            </a:endParaRPr>
          </a:p>
        </p:txBody>
      </p:sp>
      <p:sp>
        <p:nvSpPr>
          <p:cNvPr id="28" name="Line 26"/>
          <p:cNvSpPr>
            <a:spLocks noChangeShapeType="1"/>
          </p:cNvSpPr>
          <p:nvPr/>
        </p:nvSpPr>
        <p:spPr bwMode="auto">
          <a:xfrm>
            <a:off x="2739567" y="2333989"/>
            <a:ext cx="0" cy="39027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9" name="Line 27"/>
          <p:cNvSpPr>
            <a:spLocks noChangeShapeType="1"/>
          </p:cNvSpPr>
          <p:nvPr/>
        </p:nvSpPr>
        <p:spPr bwMode="auto">
          <a:xfrm>
            <a:off x="3916815" y="2329513"/>
            <a:ext cx="0" cy="38580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0" name="Line 28"/>
          <p:cNvSpPr>
            <a:spLocks noChangeShapeType="1"/>
          </p:cNvSpPr>
          <p:nvPr/>
        </p:nvSpPr>
        <p:spPr bwMode="auto">
          <a:xfrm>
            <a:off x="3615229" y="2333989"/>
            <a:ext cx="0" cy="39027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保   留</a:t>
            </a:r>
            <a:endParaRPr kumimoji="1" lang="zh-CN" altLang="en-US" sz="1200" b="1" dirty="0">
              <a:latin typeface="微软雅黑" panose="020B0503020204020204" pitchFamily="34" charset="-122"/>
              <a:ea typeface="微软雅黑" panose="020B0503020204020204" pitchFamily="34" charset="-122"/>
            </a:endParaRPr>
          </a:p>
        </p:txBody>
      </p:sp>
      <p:sp>
        <p:nvSpPr>
          <p:cNvPr id="36" name="Rectangle 34"/>
          <p:cNvSpPr>
            <a:spLocks noChangeArrowheads="1"/>
          </p:cNvSpPr>
          <p:nvPr/>
        </p:nvSpPr>
        <p:spPr bwMode="auto">
          <a:xfrm>
            <a:off x="4276065" y="2322785"/>
            <a:ext cx="305365"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F</a:t>
            </a:r>
            <a:endParaRPr kumimoji="1" lang="en-US" altLang="zh-CN" sz="1100" b="1" dirty="0">
              <a:latin typeface="微软雅黑" panose="020B0503020204020204" pitchFamily="34" charset="-122"/>
              <a:ea typeface="微软雅黑" panose="020B0503020204020204" pitchFamily="34" charset="-122"/>
            </a:endParaRPr>
          </a:p>
          <a:p>
            <a:pPr algn="ct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I</a:t>
            </a:r>
            <a:endParaRPr kumimoji="1" lang="en-US" altLang="zh-CN" sz="1100" b="1" dirty="0">
              <a:latin typeface="微软雅黑" panose="020B0503020204020204" pitchFamily="34" charset="-122"/>
              <a:ea typeface="微软雅黑" panose="020B0503020204020204" pitchFamily="34" charset="-122"/>
            </a:endParaRPr>
          </a:p>
          <a:p>
            <a:pPr algn="ct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N</a:t>
            </a:r>
            <a:endParaRPr kumimoji="1" lang="en-US" altLang="zh-CN" sz="1100" b="1" dirty="0">
              <a:latin typeface="微软雅黑" panose="020B0503020204020204" pitchFamily="34" charset="-122"/>
              <a:ea typeface="微软雅黑" panose="020B0503020204020204" pitchFamily="34" charset="-122"/>
            </a:endParaRPr>
          </a:p>
        </p:txBody>
      </p:sp>
      <p:sp>
        <p:nvSpPr>
          <p:cNvPr id="71" name="Rectangle 75"/>
          <p:cNvSpPr>
            <a:spLocks noChangeArrowheads="1"/>
          </p:cNvSpPr>
          <p:nvPr/>
        </p:nvSpPr>
        <p:spPr bwMode="auto">
          <a:xfrm>
            <a:off x="4152651" y="2322784"/>
            <a:ext cx="305365"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a:latin typeface="微软雅黑" panose="020B0503020204020204" pitchFamily="34" charset="-122"/>
                <a:ea typeface="微软雅黑" panose="020B0503020204020204" pitchFamily="34" charset="-122"/>
              </a:rPr>
              <a:t>S</a:t>
            </a:r>
            <a:endParaRPr kumimoji="1" lang="en-US" altLang="zh-CN" sz="1100" b="1">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a:latin typeface="微软雅黑" panose="020B0503020204020204" pitchFamily="34" charset="-122"/>
                <a:ea typeface="微软雅黑" panose="020B0503020204020204" pitchFamily="34" charset="-122"/>
              </a:rPr>
              <a:t>Y</a:t>
            </a:r>
            <a:endParaRPr kumimoji="1" lang="en-US" altLang="zh-CN" sz="1100" b="1">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a:latin typeface="微软雅黑" panose="020B0503020204020204" pitchFamily="34" charset="-122"/>
                <a:ea typeface="微软雅黑" panose="020B0503020204020204" pitchFamily="34" charset="-122"/>
              </a:rPr>
              <a:t>N</a:t>
            </a:r>
            <a:endParaRPr kumimoji="1" lang="en-US" altLang="zh-CN" sz="1100" b="1">
              <a:latin typeface="微软雅黑" panose="020B0503020204020204" pitchFamily="34" charset="-122"/>
              <a:ea typeface="微软雅黑" panose="020B0503020204020204" pitchFamily="34" charset="-122"/>
            </a:endParaRPr>
          </a:p>
        </p:txBody>
      </p:sp>
      <p:sp>
        <p:nvSpPr>
          <p:cNvPr id="72" name="Rectangle 76"/>
          <p:cNvSpPr>
            <a:spLocks noChangeArrowheads="1"/>
          </p:cNvSpPr>
          <p:nvPr/>
        </p:nvSpPr>
        <p:spPr bwMode="auto">
          <a:xfrm>
            <a:off x="4021822" y="2322784"/>
            <a:ext cx="283724"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R</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S</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T</a:t>
            </a:r>
            <a:endParaRPr kumimoji="1" lang="en-US" altLang="zh-CN" sz="1100" b="1" dirty="0">
              <a:latin typeface="微软雅黑" panose="020B0503020204020204" pitchFamily="34" charset="-122"/>
              <a:ea typeface="微软雅黑" panose="020B0503020204020204" pitchFamily="34" charset="-122"/>
            </a:endParaRPr>
          </a:p>
        </p:txBody>
      </p:sp>
      <p:sp>
        <p:nvSpPr>
          <p:cNvPr id="73" name="Rectangle 77"/>
          <p:cNvSpPr>
            <a:spLocks noChangeArrowheads="1"/>
          </p:cNvSpPr>
          <p:nvPr/>
        </p:nvSpPr>
        <p:spPr bwMode="auto">
          <a:xfrm>
            <a:off x="3850095" y="2322784"/>
            <a:ext cx="301758"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P</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S</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H</a:t>
            </a:r>
            <a:endParaRPr kumimoji="1" lang="en-US" altLang="zh-CN" sz="1100" b="1" dirty="0">
              <a:latin typeface="微软雅黑" panose="020B0503020204020204" pitchFamily="34" charset="-122"/>
              <a:ea typeface="微软雅黑" panose="020B0503020204020204" pitchFamily="34" charset="-122"/>
            </a:endParaRPr>
          </a:p>
        </p:txBody>
      </p:sp>
      <p:sp>
        <p:nvSpPr>
          <p:cNvPr id="74" name="Rectangle 78"/>
          <p:cNvSpPr>
            <a:spLocks noChangeArrowheads="1"/>
          </p:cNvSpPr>
          <p:nvPr/>
        </p:nvSpPr>
        <p:spPr bwMode="auto">
          <a:xfrm>
            <a:off x="3703667" y="2322784"/>
            <a:ext cx="290938"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A</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C</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K</a:t>
            </a:r>
            <a:endParaRPr kumimoji="1" lang="en-US" altLang="zh-CN" sz="1100" b="1" dirty="0">
              <a:latin typeface="微软雅黑" panose="020B0503020204020204" pitchFamily="34" charset="-122"/>
              <a:ea typeface="微软雅黑" panose="020B0503020204020204" pitchFamily="34" charset="-122"/>
            </a:endParaRPr>
          </a:p>
        </p:txBody>
      </p:sp>
      <p:sp>
        <p:nvSpPr>
          <p:cNvPr id="75" name="Rectangle 79"/>
          <p:cNvSpPr>
            <a:spLocks noChangeArrowheads="1"/>
          </p:cNvSpPr>
          <p:nvPr/>
        </p:nvSpPr>
        <p:spPr bwMode="auto">
          <a:xfrm>
            <a:off x="3558291" y="2322784"/>
            <a:ext cx="294545"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U</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R</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G</a:t>
            </a:r>
            <a:endParaRPr kumimoji="1" lang="en-US" altLang="zh-CN" sz="1100" b="1" dirty="0">
              <a:latin typeface="微软雅黑" panose="020B0503020204020204" pitchFamily="34" charset="-122"/>
              <a:ea typeface="微软雅黑" panose="020B0503020204020204" pitchFamily="34" charset="-122"/>
            </a:endParaRPr>
          </a:p>
        </p:txBody>
      </p:sp>
      <p:sp>
        <p:nvSpPr>
          <p:cNvPr id="76" name="Line 81"/>
          <p:cNvSpPr>
            <a:spLocks noChangeShapeType="1"/>
          </p:cNvSpPr>
          <p:nvPr/>
        </p:nvSpPr>
        <p:spPr bwMode="auto">
          <a:xfrm flipH="1">
            <a:off x="5668144" y="3120809"/>
            <a:ext cx="1940" cy="36252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77" name="Rectangle 83"/>
          <p:cNvSpPr>
            <a:spLocks noChangeArrowheads="1"/>
          </p:cNvSpPr>
          <p:nvPr/>
        </p:nvSpPr>
        <p:spPr bwMode="auto">
          <a:xfrm>
            <a:off x="5952105"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填    充</a:t>
            </a:r>
            <a:endParaRPr kumimoji="1" lang="zh-CN" altLang="en-US" sz="1200" b="1" dirty="0">
              <a:latin typeface="微软雅黑" panose="020B0503020204020204" pitchFamily="34" charset="-122"/>
              <a:ea typeface="微软雅黑" panose="020B0503020204020204" pitchFamily="34" charset="-122"/>
            </a:endParaRPr>
          </a:p>
        </p:txBody>
      </p:sp>
      <p:sp>
        <p:nvSpPr>
          <p:cNvPr id="78" name="Line 96"/>
          <p:cNvSpPr>
            <a:spLocks noChangeShapeType="1"/>
          </p:cNvSpPr>
          <p:nvPr/>
        </p:nvSpPr>
        <p:spPr bwMode="auto">
          <a:xfrm>
            <a:off x="6875533" y="1135405"/>
            <a:ext cx="50716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79" name="Line 97"/>
          <p:cNvSpPr>
            <a:spLocks noChangeShapeType="1"/>
          </p:cNvSpPr>
          <p:nvPr/>
        </p:nvSpPr>
        <p:spPr bwMode="auto">
          <a:xfrm>
            <a:off x="6875533" y="3106487"/>
            <a:ext cx="50716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80" name="Line 98"/>
          <p:cNvSpPr>
            <a:spLocks noChangeShapeType="1"/>
          </p:cNvSpPr>
          <p:nvPr/>
        </p:nvSpPr>
        <p:spPr bwMode="auto">
          <a:xfrm>
            <a:off x="1827332" y="1156888"/>
            <a:ext cx="32388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81" name="Line 99"/>
          <p:cNvSpPr>
            <a:spLocks noChangeShapeType="1"/>
          </p:cNvSpPr>
          <p:nvPr/>
        </p:nvSpPr>
        <p:spPr bwMode="auto">
          <a:xfrm>
            <a:off x="1836059" y="3469016"/>
            <a:ext cx="32388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82" name="Text Box 155"/>
          <p:cNvSpPr txBox="1">
            <a:spLocks noChangeArrowheads="1"/>
          </p:cNvSpPr>
          <p:nvPr/>
        </p:nvSpPr>
        <p:spPr bwMode="auto">
          <a:xfrm>
            <a:off x="1753233" y="3645371"/>
            <a:ext cx="5726560" cy="634020"/>
          </a:xfrm>
          <a:prstGeom prst="rect">
            <a:avLst/>
          </a:prstGeom>
          <a:solidFill>
            <a:srgbClr val="0000FF"/>
          </a:solidFill>
          <a:ln w="9525">
            <a:noFill/>
            <a:miter lim="800000"/>
          </a:ln>
          <a:effectLst/>
        </p:spPr>
        <p:txBody>
          <a:bodyPr wrap="square" lIns="91436" tIns="45718" rIns="91436" bIns="45718">
            <a:spAutoFit/>
          </a:bodyPr>
          <a:lstStyle/>
          <a:p>
            <a:pPr algn="ctr">
              <a:lnSpc>
                <a:spcPct val="110000"/>
              </a:lnSpc>
            </a:pPr>
            <a:r>
              <a:rPr lang="zh-CN" altLang="en-US" sz="1600" b="1" dirty="0">
                <a:solidFill>
                  <a:schemeClr val="bg1"/>
                </a:solidFill>
                <a:latin typeface="微软雅黑" panose="020B0503020204020204" pitchFamily="34" charset="-122"/>
                <a:ea typeface="微软雅黑" panose="020B0503020204020204" pitchFamily="34" charset="-122"/>
              </a:rPr>
              <a:t>确认 </a:t>
            </a:r>
            <a:r>
              <a:rPr lang="en-US" altLang="zh-CN" sz="1600" b="1" dirty="0">
                <a:solidFill>
                  <a:schemeClr val="bg1"/>
                </a:solidFill>
                <a:latin typeface="微软雅黑" panose="020B0503020204020204" pitchFamily="34" charset="-122"/>
                <a:ea typeface="微软雅黑" panose="020B0503020204020204" pitchFamily="34" charset="-122"/>
              </a:rPr>
              <a:t>ACK —— </a:t>
            </a:r>
            <a:r>
              <a:rPr lang="zh-CN" altLang="en-US" sz="1600" b="1" dirty="0">
                <a:solidFill>
                  <a:schemeClr val="bg1"/>
                </a:solidFill>
                <a:latin typeface="微软雅黑" panose="020B0503020204020204" pitchFamily="34" charset="-122"/>
                <a:ea typeface="微软雅黑" panose="020B0503020204020204" pitchFamily="34" charset="-122"/>
              </a:rPr>
              <a:t>只有当 </a:t>
            </a:r>
            <a:r>
              <a:rPr lang="en-US" altLang="zh-CN" sz="1600" b="1" dirty="0">
                <a:solidFill>
                  <a:schemeClr val="bg1"/>
                </a:solidFill>
                <a:latin typeface="微软雅黑" panose="020B0503020204020204" pitchFamily="34" charset="-122"/>
                <a:ea typeface="微软雅黑" panose="020B0503020204020204" pitchFamily="34" charset="-122"/>
              </a:rPr>
              <a:t>ACK =1 </a:t>
            </a:r>
            <a:r>
              <a:rPr lang="zh-CN" altLang="en-US" sz="1600" b="1" dirty="0">
                <a:solidFill>
                  <a:schemeClr val="bg1"/>
                </a:solidFill>
                <a:latin typeface="微软雅黑" panose="020B0503020204020204" pitchFamily="34" charset="-122"/>
                <a:ea typeface="微软雅黑" panose="020B0503020204020204" pitchFamily="34" charset="-122"/>
              </a:rPr>
              <a:t>时</a:t>
            </a:r>
            <a:r>
              <a:rPr lang="zh-CN" altLang="en-US" sz="1600" b="1" dirty="0">
                <a:solidFill>
                  <a:srgbClr val="FF0000"/>
                </a:solidFill>
                <a:latin typeface="微软雅黑" panose="020B0503020204020204" pitchFamily="34" charset="-122"/>
                <a:ea typeface="微软雅黑" panose="020B0503020204020204" pitchFamily="34" charset="-122"/>
              </a:rPr>
              <a:t>确认号字段</a:t>
            </a:r>
            <a:r>
              <a:rPr lang="zh-CN" altLang="en-US" sz="1600" b="1" dirty="0">
                <a:solidFill>
                  <a:schemeClr val="bg1"/>
                </a:solidFill>
                <a:latin typeface="微软雅黑" panose="020B0503020204020204" pitchFamily="34" charset="-122"/>
                <a:ea typeface="微软雅黑" panose="020B0503020204020204" pitchFamily="34" charset="-122"/>
              </a:rPr>
              <a:t>才有效。当 </a:t>
            </a:r>
            <a:r>
              <a:rPr lang="en-US" altLang="zh-CN" sz="1600" b="1" dirty="0">
                <a:solidFill>
                  <a:schemeClr val="bg1"/>
                </a:solidFill>
                <a:latin typeface="微软雅黑" panose="020B0503020204020204" pitchFamily="34" charset="-122"/>
                <a:ea typeface="微软雅黑" panose="020B0503020204020204" pitchFamily="34" charset="-122"/>
              </a:rPr>
              <a:t>ACK =0 </a:t>
            </a:r>
            <a:r>
              <a:rPr lang="zh-CN" altLang="en-US" sz="1600" b="1" dirty="0">
                <a:solidFill>
                  <a:schemeClr val="bg1"/>
                </a:solidFill>
                <a:latin typeface="微软雅黑" panose="020B0503020204020204" pitchFamily="34" charset="-122"/>
                <a:ea typeface="微软雅黑" panose="020B0503020204020204" pitchFamily="34" charset="-122"/>
              </a:rPr>
              <a:t>时，确认号无效。 </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84" name="Rectangle 104"/>
          <p:cNvSpPr>
            <a:spLocks noChangeArrowheads="1"/>
          </p:cNvSpPr>
          <p:nvPr/>
        </p:nvSpPr>
        <p:spPr bwMode="auto">
          <a:xfrm>
            <a:off x="3744545" y="2310711"/>
            <a:ext cx="190338" cy="437921"/>
          </a:xfrm>
          <a:prstGeom prst="rect">
            <a:avLst/>
          </a:prstGeom>
          <a:noFill/>
          <a:ln w="57150">
            <a:solidFill>
              <a:srgbClr val="CC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grpSp>
        <p:nvGrpSpPr>
          <p:cNvPr id="83" name="组合 82"/>
          <p:cNvGrpSpPr/>
          <p:nvPr/>
        </p:nvGrpSpPr>
        <p:grpSpPr>
          <a:xfrm>
            <a:off x="1827330" y="782475"/>
            <a:ext cx="5158580" cy="374416"/>
            <a:chOff x="1827330" y="782473"/>
            <a:chExt cx="5158578"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8" name="Line 38"/>
            <p:cNvSpPr>
              <a:spLocks noChangeShapeType="1"/>
            </p:cNvSpPr>
            <p:nvPr/>
          </p:nvSpPr>
          <p:spPr bwMode="auto">
            <a:xfrm>
              <a:off x="2152882" y="891931"/>
              <a:ext cx="0" cy="16828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9" name="Line 39"/>
            <p:cNvSpPr>
              <a:spLocks noChangeShapeType="1"/>
            </p:cNvSpPr>
            <p:nvPr/>
          </p:nvSpPr>
          <p:spPr bwMode="auto">
            <a:xfrm>
              <a:off x="2299311" y="976071"/>
              <a:ext cx="0" cy="8414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0" name="Line 40"/>
            <p:cNvSpPr>
              <a:spLocks noChangeShapeType="1"/>
            </p:cNvSpPr>
            <p:nvPr/>
          </p:nvSpPr>
          <p:spPr bwMode="auto">
            <a:xfrm>
              <a:off x="2445739"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1" name="Line 41"/>
            <p:cNvSpPr>
              <a:spLocks noChangeShapeType="1"/>
            </p:cNvSpPr>
            <p:nvPr/>
          </p:nvSpPr>
          <p:spPr bwMode="auto">
            <a:xfrm>
              <a:off x="2592168"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2" name="Line 42"/>
            <p:cNvSpPr>
              <a:spLocks noChangeShapeType="1"/>
            </p:cNvSpPr>
            <p:nvPr/>
          </p:nvSpPr>
          <p:spPr bwMode="auto">
            <a:xfrm>
              <a:off x="2739567"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3" name="Line 43"/>
            <p:cNvSpPr>
              <a:spLocks noChangeShapeType="1"/>
            </p:cNvSpPr>
            <p:nvPr/>
          </p:nvSpPr>
          <p:spPr bwMode="auto">
            <a:xfrm>
              <a:off x="2885995"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4" name="Line 44"/>
            <p:cNvSpPr>
              <a:spLocks noChangeShapeType="1"/>
            </p:cNvSpPr>
            <p:nvPr/>
          </p:nvSpPr>
          <p:spPr bwMode="auto">
            <a:xfrm>
              <a:off x="3031454"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5" name="Line 45"/>
            <p:cNvSpPr>
              <a:spLocks noChangeShapeType="1"/>
            </p:cNvSpPr>
            <p:nvPr/>
          </p:nvSpPr>
          <p:spPr bwMode="auto">
            <a:xfrm>
              <a:off x="3177883"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6" name="Line 46"/>
            <p:cNvSpPr>
              <a:spLocks noChangeShapeType="1"/>
            </p:cNvSpPr>
            <p:nvPr/>
          </p:nvSpPr>
          <p:spPr bwMode="auto">
            <a:xfrm>
              <a:off x="3325282" y="891930"/>
              <a:ext cx="0" cy="16828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7" name="Line 47"/>
            <p:cNvSpPr>
              <a:spLocks noChangeShapeType="1"/>
            </p:cNvSpPr>
            <p:nvPr/>
          </p:nvSpPr>
          <p:spPr bwMode="auto">
            <a:xfrm>
              <a:off x="3471710"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8" name="Line 48"/>
            <p:cNvSpPr>
              <a:spLocks noChangeShapeType="1"/>
            </p:cNvSpPr>
            <p:nvPr/>
          </p:nvSpPr>
          <p:spPr bwMode="auto">
            <a:xfrm>
              <a:off x="3618139"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9" name="Line 49"/>
            <p:cNvSpPr>
              <a:spLocks noChangeShapeType="1"/>
            </p:cNvSpPr>
            <p:nvPr/>
          </p:nvSpPr>
          <p:spPr bwMode="auto">
            <a:xfrm>
              <a:off x="3764568"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0" name="Line 50"/>
            <p:cNvSpPr>
              <a:spLocks noChangeShapeType="1"/>
            </p:cNvSpPr>
            <p:nvPr/>
          </p:nvSpPr>
          <p:spPr bwMode="auto">
            <a:xfrm>
              <a:off x="3911966"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1" name="Line 51"/>
            <p:cNvSpPr>
              <a:spLocks noChangeShapeType="1"/>
            </p:cNvSpPr>
            <p:nvPr/>
          </p:nvSpPr>
          <p:spPr bwMode="auto">
            <a:xfrm>
              <a:off x="4058395"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2" name="Line 52"/>
            <p:cNvSpPr>
              <a:spLocks noChangeShapeType="1"/>
            </p:cNvSpPr>
            <p:nvPr/>
          </p:nvSpPr>
          <p:spPr bwMode="auto">
            <a:xfrm>
              <a:off x="4203855"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3" name="Line 53"/>
            <p:cNvSpPr>
              <a:spLocks noChangeShapeType="1"/>
            </p:cNvSpPr>
            <p:nvPr/>
          </p:nvSpPr>
          <p:spPr bwMode="auto">
            <a:xfrm>
              <a:off x="4350283"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4" name="Line 54"/>
            <p:cNvSpPr>
              <a:spLocks noChangeShapeType="1"/>
            </p:cNvSpPr>
            <p:nvPr/>
          </p:nvSpPr>
          <p:spPr bwMode="auto">
            <a:xfrm>
              <a:off x="4496711" y="891931"/>
              <a:ext cx="0" cy="16828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5" name="Line 55"/>
            <p:cNvSpPr>
              <a:spLocks noChangeShapeType="1"/>
            </p:cNvSpPr>
            <p:nvPr/>
          </p:nvSpPr>
          <p:spPr bwMode="auto">
            <a:xfrm>
              <a:off x="4644110"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6" name="Line 56"/>
            <p:cNvSpPr>
              <a:spLocks noChangeShapeType="1"/>
            </p:cNvSpPr>
            <p:nvPr/>
          </p:nvSpPr>
          <p:spPr bwMode="auto">
            <a:xfrm>
              <a:off x="4790539"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7" name="Line 57"/>
            <p:cNvSpPr>
              <a:spLocks noChangeShapeType="1"/>
            </p:cNvSpPr>
            <p:nvPr/>
          </p:nvSpPr>
          <p:spPr bwMode="auto">
            <a:xfrm>
              <a:off x="4936968"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8" name="Line 58"/>
            <p:cNvSpPr>
              <a:spLocks noChangeShapeType="1"/>
            </p:cNvSpPr>
            <p:nvPr/>
          </p:nvSpPr>
          <p:spPr bwMode="auto">
            <a:xfrm>
              <a:off x="5083396"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9" name="Line 59"/>
            <p:cNvSpPr>
              <a:spLocks noChangeShapeType="1"/>
            </p:cNvSpPr>
            <p:nvPr/>
          </p:nvSpPr>
          <p:spPr bwMode="auto">
            <a:xfrm>
              <a:off x="5230795"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0" name="Line 60"/>
            <p:cNvSpPr>
              <a:spLocks noChangeShapeType="1"/>
            </p:cNvSpPr>
            <p:nvPr/>
          </p:nvSpPr>
          <p:spPr bwMode="auto">
            <a:xfrm>
              <a:off x="5376254"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1" name="Line 61"/>
            <p:cNvSpPr>
              <a:spLocks noChangeShapeType="1"/>
            </p:cNvSpPr>
            <p:nvPr/>
          </p:nvSpPr>
          <p:spPr bwMode="auto">
            <a:xfrm>
              <a:off x="5522683"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2" name="Line 62"/>
            <p:cNvSpPr>
              <a:spLocks noChangeShapeType="1"/>
            </p:cNvSpPr>
            <p:nvPr/>
          </p:nvSpPr>
          <p:spPr bwMode="auto">
            <a:xfrm>
              <a:off x="5669111" y="891931"/>
              <a:ext cx="0" cy="16828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3" name="Line 63"/>
            <p:cNvSpPr>
              <a:spLocks noChangeShapeType="1"/>
            </p:cNvSpPr>
            <p:nvPr/>
          </p:nvSpPr>
          <p:spPr bwMode="auto">
            <a:xfrm>
              <a:off x="5815540" y="976070"/>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4" name="Line 64"/>
            <p:cNvSpPr>
              <a:spLocks noChangeShapeType="1"/>
            </p:cNvSpPr>
            <p:nvPr/>
          </p:nvSpPr>
          <p:spPr bwMode="auto">
            <a:xfrm>
              <a:off x="5962939" y="976070"/>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5" name="Line 65"/>
            <p:cNvSpPr>
              <a:spLocks noChangeShapeType="1"/>
            </p:cNvSpPr>
            <p:nvPr/>
          </p:nvSpPr>
          <p:spPr bwMode="auto">
            <a:xfrm>
              <a:off x="6109368" y="976074"/>
              <a:ext cx="0" cy="8414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6" name="Line 66"/>
            <p:cNvSpPr>
              <a:spLocks noChangeShapeType="1"/>
            </p:cNvSpPr>
            <p:nvPr/>
          </p:nvSpPr>
          <p:spPr bwMode="auto">
            <a:xfrm>
              <a:off x="6255797" y="976074"/>
              <a:ext cx="0" cy="8414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7" name="Line 67"/>
            <p:cNvSpPr>
              <a:spLocks noChangeShapeType="1"/>
            </p:cNvSpPr>
            <p:nvPr/>
          </p:nvSpPr>
          <p:spPr bwMode="auto">
            <a:xfrm>
              <a:off x="6402225" y="963550"/>
              <a:ext cx="0" cy="966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8" name="Line 68"/>
            <p:cNvSpPr>
              <a:spLocks noChangeShapeType="1"/>
            </p:cNvSpPr>
            <p:nvPr/>
          </p:nvSpPr>
          <p:spPr bwMode="auto">
            <a:xfrm>
              <a:off x="6548654" y="963550"/>
              <a:ext cx="0" cy="966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9" name="Line 69"/>
            <p:cNvSpPr>
              <a:spLocks noChangeShapeType="1"/>
            </p:cNvSpPr>
            <p:nvPr/>
          </p:nvSpPr>
          <p:spPr bwMode="auto">
            <a:xfrm>
              <a:off x="6695083" y="963550"/>
              <a:ext cx="0" cy="966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0" name="Line 70"/>
            <p:cNvSpPr>
              <a:spLocks noChangeShapeType="1"/>
            </p:cNvSpPr>
            <p:nvPr/>
          </p:nvSpPr>
          <p:spPr bwMode="auto">
            <a:xfrm>
              <a:off x="6841512" y="891931"/>
              <a:ext cx="0" cy="16828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1" name="Line 98"/>
            <p:cNvSpPr>
              <a:spLocks noChangeShapeType="1"/>
            </p:cNvSpPr>
            <p:nvPr/>
          </p:nvSpPr>
          <p:spPr bwMode="auto">
            <a:xfrm>
              <a:off x="1827330" y="1156889"/>
              <a:ext cx="32388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2" name="Rectangle 80"/>
            <p:cNvSpPr>
              <a:spLocks noChangeArrowheads="1"/>
            </p:cNvSpPr>
            <p:nvPr/>
          </p:nvSpPr>
          <p:spPr bwMode="auto">
            <a:xfrm>
              <a:off x="1881948" y="782473"/>
              <a:ext cx="5103960"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anose="020B0503020204020204" pitchFamily="34" charset="-122"/>
                  <a:ea typeface="微软雅黑" panose="020B0503020204020204" pitchFamily="34" charset="-122"/>
                </a:rPr>
                <a:t>位   </a:t>
              </a:r>
              <a:r>
                <a:rPr kumimoji="1" lang="en-US" altLang="zh-CN" sz="900" b="1" dirty="0">
                  <a:solidFill>
                    <a:srgbClr val="0000FF"/>
                  </a:solidFill>
                  <a:latin typeface="微软雅黑" panose="020B0503020204020204" pitchFamily="34" charset="-122"/>
                  <a:ea typeface="微软雅黑" panose="020B0503020204020204" pitchFamily="34" charset="-122"/>
                </a:rPr>
                <a:t>0                                 8                                16                                24                          31</a:t>
              </a:r>
              <a:endParaRPr kumimoji="1" lang="en-US" altLang="zh-CN" sz="900" b="1" dirty="0">
                <a:solidFill>
                  <a:srgbClr val="0000FF"/>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84"/>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4" grpId="1"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6" y="649226"/>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 name="Line 3"/>
          <p:cNvSpPr>
            <a:spLocks noChangeShapeType="1"/>
          </p:cNvSpPr>
          <p:nvPr/>
        </p:nvSpPr>
        <p:spPr bwMode="auto">
          <a:xfrm flipH="1">
            <a:off x="1909888"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8" name="Rectangle 4"/>
          <p:cNvSpPr>
            <a:spLocks noChangeArrowheads="1"/>
          </p:cNvSpPr>
          <p:nvPr/>
        </p:nvSpPr>
        <p:spPr bwMode="auto">
          <a:xfrm>
            <a:off x="1749390" y="1853033"/>
            <a:ext cx="352012" cy="96801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4" tIns="44448" rIns="90484" bIns="44448" anchor="ctr">
            <a:spAutoFit/>
          </a:bodyPr>
          <a:lstStyle/>
          <a:p>
            <a:pPr algn="ctr" defTabSz="762000" eaLnBrk="0" hangingPunct="0"/>
            <a:r>
              <a:rPr kumimoji="1" lang="en-US" altLang="zh-CN" sz="1100" b="1" dirty="0">
                <a:solidFill>
                  <a:srgbClr val="0000FF"/>
                </a:solidFill>
                <a:latin typeface="微软雅黑" panose="020B0503020204020204" pitchFamily="34" charset="-122"/>
                <a:ea typeface="微软雅黑" panose="020B0503020204020204" pitchFamily="34" charset="-122"/>
              </a:rPr>
              <a:t>TCP </a:t>
            </a:r>
            <a:r>
              <a:rPr kumimoji="1" lang="zh-CN" altLang="en-US" sz="1100" b="1" dirty="0">
                <a:solidFill>
                  <a:srgbClr val="0000FF"/>
                </a:solidFill>
                <a:latin typeface="微软雅黑" panose="020B0503020204020204" pitchFamily="34" charset="-122"/>
                <a:ea typeface="微软雅黑" panose="020B0503020204020204" pitchFamily="34" charset="-122"/>
              </a:rPr>
              <a:t>首部</a:t>
            </a:r>
            <a:endParaRPr kumimoji="1" lang="zh-CN" altLang="en-US" sz="1100" b="1" dirty="0">
              <a:solidFill>
                <a:srgbClr val="0000FF"/>
              </a:solidFill>
              <a:latin typeface="微软雅黑" panose="020B0503020204020204" pitchFamily="34" charset="-122"/>
              <a:ea typeface="微软雅黑" panose="020B0503020204020204"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0" name="Rectangle 6"/>
          <p:cNvSpPr>
            <a:spLocks noChangeArrowheads="1"/>
          </p:cNvSpPr>
          <p:nvPr/>
        </p:nvSpPr>
        <p:spPr bwMode="auto">
          <a:xfrm>
            <a:off x="6942463" y="1753049"/>
            <a:ext cx="471276" cy="78226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r>
              <a:rPr kumimoji="1" lang="en-US" altLang="zh-CN" sz="1100" b="1" dirty="0">
                <a:solidFill>
                  <a:srgbClr val="0000FF"/>
                </a:solidFill>
                <a:latin typeface="微软雅黑" panose="020B0503020204020204" pitchFamily="34" charset="-122"/>
                <a:ea typeface="微软雅黑" panose="020B0503020204020204" pitchFamily="34" charset="-122"/>
              </a:rPr>
              <a:t>20</a:t>
            </a:r>
            <a:endParaRPr kumimoji="1" lang="en-US" altLang="zh-CN"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字节</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固定</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首部</a:t>
            </a:r>
            <a:endParaRPr kumimoji="1" lang="zh-CN" altLang="en-US" sz="1100" b="1" dirty="0">
              <a:solidFill>
                <a:srgbClr val="0000FF"/>
              </a:solidFill>
              <a:latin typeface="微软雅黑" panose="020B0503020204020204" pitchFamily="34" charset="-122"/>
              <a:ea typeface="微软雅黑" panose="020B0503020204020204" pitchFamily="34" charset="-122"/>
            </a:endParaRPr>
          </a:p>
        </p:txBody>
      </p:sp>
      <p:sp>
        <p:nvSpPr>
          <p:cNvPr id="11" name="Rectangle 7"/>
          <p:cNvSpPr>
            <a:spLocks noChangeArrowheads="1"/>
          </p:cNvSpPr>
          <p:nvPr/>
        </p:nvSpPr>
        <p:spPr bwMode="auto">
          <a:xfrm>
            <a:off x="2154822" y="1148834"/>
            <a:ext cx="4695418" cy="2330925"/>
          </a:xfrm>
          <a:prstGeom prst="rect">
            <a:avLst/>
          </a:prstGeom>
          <a:solidFill>
            <a:srgbClr val="00FFFF"/>
          </a:soli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2" name="Line 10"/>
          <p:cNvSpPr>
            <a:spLocks noChangeShapeType="1"/>
          </p:cNvSpPr>
          <p:nvPr/>
        </p:nvSpPr>
        <p:spPr bwMode="auto">
          <a:xfrm>
            <a:off x="2149974" y="1545376"/>
            <a:ext cx="47031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3" name="Line 11"/>
          <p:cNvSpPr>
            <a:spLocks noChangeShapeType="1"/>
          </p:cNvSpPr>
          <p:nvPr/>
        </p:nvSpPr>
        <p:spPr bwMode="auto">
          <a:xfrm>
            <a:off x="2158702" y="1937444"/>
            <a:ext cx="469444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4" name="Line 12"/>
          <p:cNvSpPr>
            <a:spLocks noChangeShapeType="1"/>
          </p:cNvSpPr>
          <p:nvPr/>
        </p:nvSpPr>
        <p:spPr bwMode="auto">
          <a:xfrm>
            <a:off x="2149974" y="2328617"/>
            <a:ext cx="47031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5" name="Line 13"/>
          <p:cNvSpPr>
            <a:spLocks noChangeShapeType="1"/>
          </p:cNvSpPr>
          <p:nvPr/>
        </p:nvSpPr>
        <p:spPr bwMode="auto">
          <a:xfrm>
            <a:off x="2149974" y="2718895"/>
            <a:ext cx="47031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6" name="Line 14"/>
          <p:cNvSpPr>
            <a:spLocks noChangeShapeType="1"/>
          </p:cNvSpPr>
          <p:nvPr/>
        </p:nvSpPr>
        <p:spPr bwMode="auto">
          <a:xfrm>
            <a:off x="2158702" y="3110963"/>
            <a:ext cx="469444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7" name="Line 15"/>
          <p:cNvSpPr>
            <a:spLocks noChangeShapeType="1"/>
          </p:cNvSpPr>
          <p:nvPr/>
        </p:nvSpPr>
        <p:spPr bwMode="auto">
          <a:xfrm>
            <a:off x="4503500" y="1153310"/>
            <a:ext cx="0" cy="4001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8" name="Rectangle 16"/>
          <p:cNvSpPr>
            <a:spLocks noChangeArrowheads="1"/>
          </p:cNvSpPr>
          <p:nvPr/>
        </p:nvSpPr>
        <p:spPr bwMode="auto">
          <a:xfrm>
            <a:off x="5236616"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目  的  端  口</a:t>
            </a:r>
            <a:endParaRPr kumimoji="1" lang="zh-CN" altLang="en-US" sz="1200" b="1">
              <a:latin typeface="微软雅黑" panose="020B0503020204020204" pitchFamily="34" charset="-122"/>
              <a:ea typeface="微软雅黑" panose="020B0503020204020204" pitchFamily="34" charset="-122"/>
            </a:endParaRPr>
          </a:p>
        </p:txBody>
      </p:sp>
      <p:sp>
        <p:nvSpPr>
          <p:cNvPr id="19" name="Rectangle 17"/>
          <p:cNvSpPr>
            <a:spLocks noChangeArrowheads="1"/>
          </p:cNvSpPr>
          <p:nvPr/>
        </p:nvSpPr>
        <p:spPr bwMode="auto">
          <a:xfrm>
            <a:off x="2234257" y="2294295"/>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数据</a:t>
            </a:r>
            <a:endParaRPr kumimoji="1" lang="zh-CN" altLang="en-US" sz="1200" b="1" dirty="0">
              <a:latin typeface="微软雅黑" panose="020B0503020204020204" pitchFamily="34" charset="-122"/>
              <a:ea typeface="微软雅黑" panose="020B0503020204020204" pitchFamily="34" charset="-122"/>
            </a:endParaRPr>
          </a:p>
          <a:p>
            <a:pPr defTabSz="762000" eaLnBrk="0" hangingPunct="0"/>
            <a:r>
              <a:rPr kumimoji="1" lang="zh-CN" altLang="en-US" sz="1200" b="1" dirty="0">
                <a:latin typeface="微软雅黑" panose="020B0503020204020204" pitchFamily="34" charset="-122"/>
                <a:ea typeface="微软雅黑" panose="020B0503020204020204" pitchFamily="34" charset="-122"/>
              </a:rPr>
              <a:t>偏移</a:t>
            </a:r>
            <a:endParaRPr kumimoji="1" lang="zh-CN" altLang="en-US" sz="1200" b="1" dirty="0">
              <a:latin typeface="微软雅黑" panose="020B0503020204020204" pitchFamily="34" charset="-122"/>
              <a:ea typeface="微软雅黑" panose="020B0503020204020204" pitchFamily="34" charset="-122"/>
            </a:endParaRPr>
          </a:p>
        </p:txBody>
      </p:sp>
      <p:sp>
        <p:nvSpPr>
          <p:cNvPr id="20" name="Rectangle 18"/>
          <p:cNvSpPr>
            <a:spLocks noChangeArrowheads="1"/>
          </p:cNvSpPr>
          <p:nvPr/>
        </p:nvSpPr>
        <p:spPr bwMode="auto">
          <a:xfrm>
            <a:off x="2908301"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检   验   和</a:t>
            </a:r>
            <a:endParaRPr kumimoji="1" lang="zh-CN" altLang="en-US" sz="1200" b="1" dirty="0">
              <a:latin typeface="微软雅黑" panose="020B0503020204020204" pitchFamily="34" charset="-122"/>
              <a:ea typeface="微软雅黑" panose="020B0503020204020204" pitchFamily="34" charset="-122"/>
            </a:endParaRP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4" tIns="44448" rIns="90484" bIns="44448">
            <a:spAutoFit/>
          </a:bodyPr>
          <a:lstStyle/>
          <a:p>
            <a:pPr algn="ctr" defTabSz="762000" eaLnBrk="0" hangingPunct="0"/>
            <a:r>
              <a:rPr kumimoji="1" lang="zh-CN" altLang="en-US" sz="1200" b="1" dirty="0">
                <a:latin typeface="微软雅黑" panose="020B0503020204020204" pitchFamily="34" charset="-122"/>
                <a:ea typeface="微软雅黑" panose="020B0503020204020204" pitchFamily="34" charset="-122"/>
              </a:rPr>
              <a:t>选    项  （长  度  可  变）</a:t>
            </a:r>
            <a:endParaRPr kumimoji="1" lang="zh-CN" altLang="en-US" sz="1200" b="1" dirty="0">
              <a:latin typeface="微软雅黑" panose="020B0503020204020204" pitchFamily="34" charset="-122"/>
              <a:ea typeface="微软雅黑" panose="020B0503020204020204" pitchFamily="34" charset="-122"/>
            </a:endParaRPr>
          </a:p>
        </p:txBody>
      </p:sp>
      <p:sp>
        <p:nvSpPr>
          <p:cNvPr id="22" name="Rectangle 20"/>
          <p:cNvSpPr>
            <a:spLocks noChangeArrowheads="1"/>
          </p:cNvSpPr>
          <p:nvPr/>
        </p:nvSpPr>
        <p:spPr bwMode="auto">
          <a:xfrm>
            <a:off x="2978121"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源  端  口</a:t>
            </a:r>
            <a:endParaRPr kumimoji="1" lang="zh-CN" altLang="en-US" sz="1200" b="1">
              <a:latin typeface="微软雅黑" panose="020B0503020204020204" pitchFamily="34" charset="-122"/>
              <a:ea typeface="微软雅黑" panose="020B0503020204020204" pitchFamily="34" charset="-122"/>
            </a:endParaRPr>
          </a:p>
        </p:txBody>
      </p:sp>
      <p:sp>
        <p:nvSpPr>
          <p:cNvPr id="23" name="Rectangle 21"/>
          <p:cNvSpPr>
            <a:spLocks noChangeArrowheads="1"/>
          </p:cNvSpPr>
          <p:nvPr/>
        </p:nvSpPr>
        <p:spPr bwMode="auto">
          <a:xfrm>
            <a:off x="4071047"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4" tIns="44448" rIns="90484" bIns="44448">
            <a:spAutoFit/>
          </a:bodyPr>
          <a:lstStyle/>
          <a:p>
            <a:pPr algn="ctr" defTabSz="762000" eaLnBrk="0" hangingPunct="0"/>
            <a:r>
              <a:rPr kumimoji="1" lang="zh-CN" altLang="en-US" sz="1200" b="1">
                <a:latin typeface="微软雅黑" panose="020B0503020204020204" pitchFamily="34" charset="-122"/>
                <a:ea typeface="微软雅黑" panose="020B0503020204020204" pitchFamily="34" charset="-122"/>
              </a:rPr>
              <a:t>序   号</a:t>
            </a:r>
            <a:endParaRPr kumimoji="1" lang="zh-CN" altLang="en-US" sz="1200" b="1">
              <a:latin typeface="微软雅黑" panose="020B0503020204020204" pitchFamily="34" charset="-122"/>
              <a:ea typeface="微软雅黑" panose="020B0503020204020204" pitchFamily="34" charset="-122"/>
            </a:endParaRPr>
          </a:p>
        </p:txBody>
      </p:sp>
      <p:sp>
        <p:nvSpPr>
          <p:cNvPr id="24" name="Line 22"/>
          <p:cNvSpPr>
            <a:spLocks noChangeShapeType="1"/>
          </p:cNvSpPr>
          <p:nvPr/>
        </p:nvSpPr>
        <p:spPr bwMode="auto">
          <a:xfrm>
            <a:off x="4507379" y="2333990"/>
            <a:ext cx="0" cy="77249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5" name="Rectangle 23"/>
          <p:cNvSpPr>
            <a:spLocks noChangeArrowheads="1"/>
          </p:cNvSpPr>
          <p:nvPr/>
        </p:nvSpPr>
        <p:spPr bwMode="auto">
          <a:xfrm>
            <a:off x="5138674"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紧   急   指   针</a:t>
            </a:r>
            <a:endParaRPr kumimoji="1" lang="zh-CN" altLang="en-US" sz="1200" b="1">
              <a:latin typeface="微软雅黑" panose="020B0503020204020204" pitchFamily="34" charset="-122"/>
              <a:ea typeface="微软雅黑" panose="020B0503020204020204" pitchFamily="34" charset="-122"/>
            </a:endParaRP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窗   口</a:t>
            </a:r>
            <a:endParaRPr kumimoji="1" lang="zh-CN" altLang="en-US" sz="1200" b="1">
              <a:latin typeface="微软雅黑" panose="020B0503020204020204" pitchFamily="34" charset="-122"/>
              <a:ea typeface="微软雅黑" panose="020B0503020204020204" pitchFamily="34" charset="-122"/>
            </a:endParaRPr>
          </a:p>
        </p:txBody>
      </p:sp>
      <p:sp>
        <p:nvSpPr>
          <p:cNvPr id="27" name="Rectangle 25"/>
          <p:cNvSpPr>
            <a:spLocks noChangeArrowheads="1"/>
          </p:cNvSpPr>
          <p:nvPr/>
        </p:nvSpPr>
        <p:spPr bwMode="auto">
          <a:xfrm>
            <a:off x="3921710"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4" tIns="44448" rIns="90484" bIns="44448">
            <a:spAutoFit/>
          </a:bodyPr>
          <a:lstStyle/>
          <a:p>
            <a:pPr algn="ctr" defTabSz="762000" eaLnBrk="0" hangingPunct="0"/>
            <a:r>
              <a:rPr kumimoji="1" lang="zh-CN" altLang="en-US" sz="1200" b="1" dirty="0">
                <a:latin typeface="微软雅黑" panose="020B0503020204020204" pitchFamily="34" charset="-122"/>
                <a:ea typeface="微软雅黑" panose="020B0503020204020204" pitchFamily="34" charset="-122"/>
              </a:rPr>
              <a:t>确    认    号</a:t>
            </a:r>
            <a:endParaRPr kumimoji="1" lang="zh-CN" altLang="en-US" sz="1200" b="1" dirty="0">
              <a:latin typeface="微软雅黑" panose="020B0503020204020204" pitchFamily="34" charset="-122"/>
              <a:ea typeface="微软雅黑" panose="020B0503020204020204" pitchFamily="34" charset="-122"/>
            </a:endParaRPr>
          </a:p>
        </p:txBody>
      </p:sp>
      <p:sp>
        <p:nvSpPr>
          <p:cNvPr id="28" name="Line 26"/>
          <p:cNvSpPr>
            <a:spLocks noChangeShapeType="1"/>
          </p:cNvSpPr>
          <p:nvPr/>
        </p:nvSpPr>
        <p:spPr bwMode="auto">
          <a:xfrm>
            <a:off x="2739567" y="2333989"/>
            <a:ext cx="0" cy="39027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9" name="Line 27"/>
          <p:cNvSpPr>
            <a:spLocks noChangeShapeType="1"/>
          </p:cNvSpPr>
          <p:nvPr/>
        </p:nvSpPr>
        <p:spPr bwMode="auto">
          <a:xfrm>
            <a:off x="3916815" y="2329513"/>
            <a:ext cx="0" cy="38580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0" name="Line 28"/>
          <p:cNvSpPr>
            <a:spLocks noChangeShapeType="1"/>
          </p:cNvSpPr>
          <p:nvPr/>
        </p:nvSpPr>
        <p:spPr bwMode="auto">
          <a:xfrm>
            <a:off x="3615229" y="2333989"/>
            <a:ext cx="0" cy="39027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保   留</a:t>
            </a:r>
            <a:endParaRPr kumimoji="1" lang="zh-CN" altLang="en-US" sz="1200" b="1" dirty="0">
              <a:latin typeface="微软雅黑" panose="020B0503020204020204" pitchFamily="34" charset="-122"/>
              <a:ea typeface="微软雅黑" panose="020B0503020204020204" pitchFamily="34" charset="-122"/>
            </a:endParaRPr>
          </a:p>
        </p:txBody>
      </p:sp>
      <p:sp>
        <p:nvSpPr>
          <p:cNvPr id="36" name="Rectangle 34"/>
          <p:cNvSpPr>
            <a:spLocks noChangeArrowheads="1"/>
          </p:cNvSpPr>
          <p:nvPr/>
        </p:nvSpPr>
        <p:spPr bwMode="auto">
          <a:xfrm>
            <a:off x="4276065" y="2322785"/>
            <a:ext cx="305365"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F</a:t>
            </a:r>
            <a:endParaRPr kumimoji="1" lang="en-US" altLang="zh-CN" sz="1100" b="1" dirty="0">
              <a:latin typeface="微软雅黑" panose="020B0503020204020204" pitchFamily="34" charset="-122"/>
              <a:ea typeface="微软雅黑" panose="020B0503020204020204" pitchFamily="34" charset="-122"/>
            </a:endParaRPr>
          </a:p>
          <a:p>
            <a:pPr algn="ct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I</a:t>
            </a:r>
            <a:endParaRPr kumimoji="1" lang="en-US" altLang="zh-CN" sz="1100" b="1" dirty="0">
              <a:latin typeface="微软雅黑" panose="020B0503020204020204" pitchFamily="34" charset="-122"/>
              <a:ea typeface="微软雅黑" panose="020B0503020204020204" pitchFamily="34" charset="-122"/>
            </a:endParaRPr>
          </a:p>
          <a:p>
            <a:pPr algn="ct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N</a:t>
            </a:r>
            <a:endParaRPr kumimoji="1" lang="en-US" altLang="zh-CN" sz="1100" b="1" dirty="0">
              <a:latin typeface="微软雅黑" panose="020B0503020204020204" pitchFamily="34" charset="-122"/>
              <a:ea typeface="微软雅黑" panose="020B0503020204020204" pitchFamily="34" charset="-122"/>
            </a:endParaRPr>
          </a:p>
        </p:txBody>
      </p:sp>
      <p:sp>
        <p:nvSpPr>
          <p:cNvPr id="71" name="Rectangle 75"/>
          <p:cNvSpPr>
            <a:spLocks noChangeArrowheads="1"/>
          </p:cNvSpPr>
          <p:nvPr/>
        </p:nvSpPr>
        <p:spPr bwMode="auto">
          <a:xfrm>
            <a:off x="4152651" y="2322784"/>
            <a:ext cx="305365"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a:latin typeface="微软雅黑" panose="020B0503020204020204" pitchFamily="34" charset="-122"/>
                <a:ea typeface="微软雅黑" panose="020B0503020204020204" pitchFamily="34" charset="-122"/>
              </a:rPr>
              <a:t>S</a:t>
            </a:r>
            <a:endParaRPr kumimoji="1" lang="en-US" altLang="zh-CN" sz="1100" b="1">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a:latin typeface="微软雅黑" panose="020B0503020204020204" pitchFamily="34" charset="-122"/>
                <a:ea typeface="微软雅黑" panose="020B0503020204020204" pitchFamily="34" charset="-122"/>
              </a:rPr>
              <a:t>Y</a:t>
            </a:r>
            <a:endParaRPr kumimoji="1" lang="en-US" altLang="zh-CN" sz="1100" b="1">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a:latin typeface="微软雅黑" panose="020B0503020204020204" pitchFamily="34" charset="-122"/>
                <a:ea typeface="微软雅黑" panose="020B0503020204020204" pitchFamily="34" charset="-122"/>
              </a:rPr>
              <a:t>N</a:t>
            </a:r>
            <a:endParaRPr kumimoji="1" lang="en-US" altLang="zh-CN" sz="1100" b="1">
              <a:latin typeface="微软雅黑" panose="020B0503020204020204" pitchFamily="34" charset="-122"/>
              <a:ea typeface="微软雅黑" panose="020B0503020204020204" pitchFamily="34" charset="-122"/>
            </a:endParaRPr>
          </a:p>
        </p:txBody>
      </p:sp>
      <p:sp>
        <p:nvSpPr>
          <p:cNvPr id="72" name="Rectangle 76"/>
          <p:cNvSpPr>
            <a:spLocks noChangeArrowheads="1"/>
          </p:cNvSpPr>
          <p:nvPr/>
        </p:nvSpPr>
        <p:spPr bwMode="auto">
          <a:xfrm>
            <a:off x="4021822" y="2322784"/>
            <a:ext cx="283724"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R</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S</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T</a:t>
            </a:r>
            <a:endParaRPr kumimoji="1" lang="en-US" altLang="zh-CN" sz="1100" b="1" dirty="0">
              <a:latin typeface="微软雅黑" panose="020B0503020204020204" pitchFamily="34" charset="-122"/>
              <a:ea typeface="微软雅黑" panose="020B0503020204020204" pitchFamily="34" charset="-122"/>
            </a:endParaRPr>
          </a:p>
        </p:txBody>
      </p:sp>
      <p:sp>
        <p:nvSpPr>
          <p:cNvPr id="73" name="Rectangle 77"/>
          <p:cNvSpPr>
            <a:spLocks noChangeArrowheads="1"/>
          </p:cNvSpPr>
          <p:nvPr/>
        </p:nvSpPr>
        <p:spPr bwMode="auto">
          <a:xfrm>
            <a:off x="3850095" y="2322784"/>
            <a:ext cx="301758"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P</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S</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H</a:t>
            </a:r>
            <a:endParaRPr kumimoji="1" lang="en-US" altLang="zh-CN" sz="1100" b="1" dirty="0">
              <a:latin typeface="微软雅黑" panose="020B0503020204020204" pitchFamily="34" charset="-122"/>
              <a:ea typeface="微软雅黑" panose="020B0503020204020204" pitchFamily="34" charset="-122"/>
            </a:endParaRPr>
          </a:p>
        </p:txBody>
      </p:sp>
      <p:sp>
        <p:nvSpPr>
          <p:cNvPr id="74" name="Rectangle 78"/>
          <p:cNvSpPr>
            <a:spLocks noChangeArrowheads="1"/>
          </p:cNvSpPr>
          <p:nvPr/>
        </p:nvSpPr>
        <p:spPr bwMode="auto">
          <a:xfrm>
            <a:off x="3703667" y="2322784"/>
            <a:ext cx="290938"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A</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C</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K</a:t>
            </a:r>
            <a:endParaRPr kumimoji="1" lang="en-US" altLang="zh-CN" sz="1100" b="1" dirty="0">
              <a:latin typeface="微软雅黑" panose="020B0503020204020204" pitchFamily="34" charset="-122"/>
              <a:ea typeface="微软雅黑" panose="020B0503020204020204" pitchFamily="34" charset="-122"/>
            </a:endParaRPr>
          </a:p>
        </p:txBody>
      </p:sp>
      <p:sp>
        <p:nvSpPr>
          <p:cNvPr id="75" name="Rectangle 79"/>
          <p:cNvSpPr>
            <a:spLocks noChangeArrowheads="1"/>
          </p:cNvSpPr>
          <p:nvPr/>
        </p:nvSpPr>
        <p:spPr bwMode="auto">
          <a:xfrm>
            <a:off x="3558291" y="2322784"/>
            <a:ext cx="294545"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U</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R</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G</a:t>
            </a:r>
            <a:endParaRPr kumimoji="1" lang="en-US" altLang="zh-CN" sz="1100" b="1" dirty="0">
              <a:latin typeface="微软雅黑" panose="020B0503020204020204" pitchFamily="34" charset="-122"/>
              <a:ea typeface="微软雅黑" panose="020B0503020204020204" pitchFamily="34" charset="-122"/>
            </a:endParaRPr>
          </a:p>
        </p:txBody>
      </p:sp>
      <p:sp>
        <p:nvSpPr>
          <p:cNvPr id="76" name="Line 81"/>
          <p:cNvSpPr>
            <a:spLocks noChangeShapeType="1"/>
          </p:cNvSpPr>
          <p:nvPr/>
        </p:nvSpPr>
        <p:spPr bwMode="auto">
          <a:xfrm flipH="1">
            <a:off x="5668144" y="3120809"/>
            <a:ext cx="1940" cy="36252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77" name="Rectangle 83"/>
          <p:cNvSpPr>
            <a:spLocks noChangeArrowheads="1"/>
          </p:cNvSpPr>
          <p:nvPr/>
        </p:nvSpPr>
        <p:spPr bwMode="auto">
          <a:xfrm>
            <a:off x="5952105"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填    充</a:t>
            </a:r>
            <a:endParaRPr kumimoji="1" lang="zh-CN" altLang="en-US" sz="1200" b="1" dirty="0">
              <a:latin typeface="微软雅黑" panose="020B0503020204020204" pitchFamily="34" charset="-122"/>
              <a:ea typeface="微软雅黑" panose="020B0503020204020204" pitchFamily="34" charset="-122"/>
            </a:endParaRPr>
          </a:p>
        </p:txBody>
      </p:sp>
      <p:sp>
        <p:nvSpPr>
          <p:cNvPr id="78" name="Line 96"/>
          <p:cNvSpPr>
            <a:spLocks noChangeShapeType="1"/>
          </p:cNvSpPr>
          <p:nvPr/>
        </p:nvSpPr>
        <p:spPr bwMode="auto">
          <a:xfrm>
            <a:off x="6875533" y="1135405"/>
            <a:ext cx="50716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79" name="Line 97"/>
          <p:cNvSpPr>
            <a:spLocks noChangeShapeType="1"/>
          </p:cNvSpPr>
          <p:nvPr/>
        </p:nvSpPr>
        <p:spPr bwMode="auto">
          <a:xfrm>
            <a:off x="6875533" y="3106487"/>
            <a:ext cx="50716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80" name="Line 98"/>
          <p:cNvSpPr>
            <a:spLocks noChangeShapeType="1"/>
          </p:cNvSpPr>
          <p:nvPr/>
        </p:nvSpPr>
        <p:spPr bwMode="auto">
          <a:xfrm>
            <a:off x="1827332" y="1156888"/>
            <a:ext cx="32388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81" name="Line 99"/>
          <p:cNvSpPr>
            <a:spLocks noChangeShapeType="1"/>
          </p:cNvSpPr>
          <p:nvPr/>
        </p:nvSpPr>
        <p:spPr bwMode="auto">
          <a:xfrm>
            <a:off x="1836059" y="3469016"/>
            <a:ext cx="32388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82" name="Text Box 155"/>
          <p:cNvSpPr txBox="1">
            <a:spLocks noChangeArrowheads="1"/>
          </p:cNvSpPr>
          <p:nvPr/>
        </p:nvSpPr>
        <p:spPr bwMode="auto">
          <a:xfrm>
            <a:off x="1426466" y="3645371"/>
            <a:ext cx="6400799" cy="634020"/>
          </a:xfrm>
          <a:prstGeom prst="rect">
            <a:avLst/>
          </a:prstGeom>
          <a:solidFill>
            <a:srgbClr val="0000FF"/>
          </a:solidFill>
          <a:ln w="9525">
            <a:noFill/>
            <a:miter lim="800000"/>
          </a:ln>
          <a:effectLst/>
        </p:spPr>
        <p:txBody>
          <a:bodyPr wrap="square" lIns="91436" tIns="45718" rIns="91436" bIns="45718">
            <a:spAutoFit/>
          </a:bodyPr>
          <a:lstStyle/>
          <a:p>
            <a:pPr algn="ctr">
              <a:lnSpc>
                <a:spcPct val="110000"/>
              </a:lnSpc>
            </a:pPr>
            <a:r>
              <a:rPr lang="zh-CN" altLang="en-US" sz="1600" b="1" dirty="0">
                <a:solidFill>
                  <a:schemeClr val="bg1"/>
                </a:solidFill>
                <a:latin typeface="微软雅黑" panose="020B0503020204020204" pitchFamily="34" charset="-122"/>
                <a:ea typeface="微软雅黑" panose="020B0503020204020204" pitchFamily="34" charset="-122"/>
              </a:rPr>
              <a:t>推送 </a:t>
            </a:r>
            <a:r>
              <a:rPr lang="en-US" altLang="zh-CN" sz="1600" b="1" dirty="0">
                <a:solidFill>
                  <a:schemeClr val="bg1"/>
                </a:solidFill>
                <a:latin typeface="微软雅黑" panose="020B0503020204020204" pitchFamily="34" charset="-122"/>
                <a:ea typeface="微软雅黑" panose="020B0503020204020204" pitchFamily="34" charset="-122"/>
              </a:rPr>
              <a:t>PSH (</a:t>
            </a:r>
            <a:r>
              <a:rPr lang="en-US" altLang="zh-CN" sz="1600" b="1" dirty="0" err="1">
                <a:solidFill>
                  <a:schemeClr val="bg1"/>
                </a:solidFill>
                <a:latin typeface="微软雅黑" panose="020B0503020204020204" pitchFamily="34" charset="-122"/>
                <a:ea typeface="微软雅黑" panose="020B0503020204020204" pitchFamily="34" charset="-122"/>
              </a:rPr>
              <a:t>PuSH</a:t>
            </a:r>
            <a:r>
              <a:rPr lang="en-US" altLang="zh-CN" sz="1600" b="1" dirty="0">
                <a:solidFill>
                  <a:schemeClr val="bg1"/>
                </a:solidFill>
                <a:latin typeface="微软雅黑" panose="020B0503020204020204" pitchFamily="34" charset="-122"/>
                <a:ea typeface="微软雅黑" panose="020B0503020204020204" pitchFamily="34" charset="-122"/>
              </a:rPr>
              <a:t>) —— </a:t>
            </a:r>
            <a:r>
              <a:rPr lang="zh-CN" altLang="en-US" sz="1600" b="1" dirty="0">
                <a:solidFill>
                  <a:schemeClr val="bg1"/>
                </a:solidFill>
                <a:latin typeface="微软雅黑" panose="020B0503020204020204" pitchFamily="34" charset="-122"/>
                <a:ea typeface="微软雅黑" panose="020B0503020204020204" pitchFamily="34" charset="-122"/>
              </a:rPr>
              <a:t>接收 </a:t>
            </a:r>
            <a:r>
              <a:rPr lang="en-US" altLang="zh-CN" sz="1600" b="1" dirty="0">
                <a:solidFill>
                  <a:schemeClr val="bg1"/>
                </a:solidFill>
                <a:latin typeface="微软雅黑" panose="020B0503020204020204" pitchFamily="34" charset="-122"/>
                <a:ea typeface="微软雅黑" panose="020B0503020204020204" pitchFamily="34" charset="-122"/>
              </a:rPr>
              <a:t>TCP </a:t>
            </a:r>
            <a:r>
              <a:rPr lang="zh-CN" altLang="en-US" sz="1600" b="1" dirty="0">
                <a:solidFill>
                  <a:schemeClr val="bg1"/>
                </a:solidFill>
                <a:latin typeface="微软雅黑" panose="020B0503020204020204" pitchFamily="34" charset="-122"/>
                <a:ea typeface="微软雅黑" panose="020B0503020204020204" pitchFamily="34" charset="-122"/>
              </a:rPr>
              <a:t>收到 </a:t>
            </a:r>
            <a:r>
              <a:rPr lang="en-US" altLang="zh-CN" sz="1600" b="1" dirty="0">
                <a:solidFill>
                  <a:schemeClr val="bg1"/>
                </a:solidFill>
                <a:latin typeface="微软雅黑" panose="020B0503020204020204" pitchFamily="34" charset="-122"/>
                <a:ea typeface="微软雅黑" panose="020B0503020204020204" pitchFamily="34" charset="-122"/>
              </a:rPr>
              <a:t>PSH = 1 </a:t>
            </a:r>
            <a:r>
              <a:rPr lang="zh-CN" altLang="en-US" sz="1600" b="1" dirty="0">
                <a:solidFill>
                  <a:schemeClr val="bg1"/>
                </a:solidFill>
                <a:latin typeface="微软雅黑" panose="020B0503020204020204" pitchFamily="34" charset="-122"/>
                <a:ea typeface="微软雅黑" panose="020B0503020204020204" pitchFamily="34" charset="-122"/>
              </a:rPr>
              <a:t>的报文段，就尽快地交付接收应用进程，而不再等到整个缓存都填满了后再向上交付。 </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84" name="Rectangle 104"/>
          <p:cNvSpPr>
            <a:spLocks noChangeArrowheads="1"/>
          </p:cNvSpPr>
          <p:nvPr/>
        </p:nvSpPr>
        <p:spPr bwMode="auto">
          <a:xfrm>
            <a:off x="3889736" y="2310711"/>
            <a:ext cx="190338" cy="437921"/>
          </a:xfrm>
          <a:prstGeom prst="rect">
            <a:avLst/>
          </a:prstGeom>
          <a:noFill/>
          <a:ln w="57150">
            <a:solidFill>
              <a:srgbClr val="CC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grpSp>
        <p:nvGrpSpPr>
          <p:cNvPr id="83" name="组合 82"/>
          <p:cNvGrpSpPr/>
          <p:nvPr/>
        </p:nvGrpSpPr>
        <p:grpSpPr>
          <a:xfrm>
            <a:off x="1827330" y="782475"/>
            <a:ext cx="5158580" cy="374416"/>
            <a:chOff x="1827330" y="782473"/>
            <a:chExt cx="5158578"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8" name="Line 38"/>
            <p:cNvSpPr>
              <a:spLocks noChangeShapeType="1"/>
            </p:cNvSpPr>
            <p:nvPr/>
          </p:nvSpPr>
          <p:spPr bwMode="auto">
            <a:xfrm>
              <a:off x="2152882" y="891931"/>
              <a:ext cx="0" cy="16828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9" name="Line 39"/>
            <p:cNvSpPr>
              <a:spLocks noChangeShapeType="1"/>
            </p:cNvSpPr>
            <p:nvPr/>
          </p:nvSpPr>
          <p:spPr bwMode="auto">
            <a:xfrm>
              <a:off x="2299311" y="976071"/>
              <a:ext cx="0" cy="8414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0" name="Line 40"/>
            <p:cNvSpPr>
              <a:spLocks noChangeShapeType="1"/>
            </p:cNvSpPr>
            <p:nvPr/>
          </p:nvSpPr>
          <p:spPr bwMode="auto">
            <a:xfrm>
              <a:off x="2445739"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1" name="Line 41"/>
            <p:cNvSpPr>
              <a:spLocks noChangeShapeType="1"/>
            </p:cNvSpPr>
            <p:nvPr/>
          </p:nvSpPr>
          <p:spPr bwMode="auto">
            <a:xfrm>
              <a:off x="2592168"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2" name="Line 42"/>
            <p:cNvSpPr>
              <a:spLocks noChangeShapeType="1"/>
            </p:cNvSpPr>
            <p:nvPr/>
          </p:nvSpPr>
          <p:spPr bwMode="auto">
            <a:xfrm>
              <a:off x="2739567"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3" name="Line 43"/>
            <p:cNvSpPr>
              <a:spLocks noChangeShapeType="1"/>
            </p:cNvSpPr>
            <p:nvPr/>
          </p:nvSpPr>
          <p:spPr bwMode="auto">
            <a:xfrm>
              <a:off x="2885995"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4" name="Line 44"/>
            <p:cNvSpPr>
              <a:spLocks noChangeShapeType="1"/>
            </p:cNvSpPr>
            <p:nvPr/>
          </p:nvSpPr>
          <p:spPr bwMode="auto">
            <a:xfrm>
              <a:off x="3031454"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5" name="Line 45"/>
            <p:cNvSpPr>
              <a:spLocks noChangeShapeType="1"/>
            </p:cNvSpPr>
            <p:nvPr/>
          </p:nvSpPr>
          <p:spPr bwMode="auto">
            <a:xfrm>
              <a:off x="3177883"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6" name="Line 46"/>
            <p:cNvSpPr>
              <a:spLocks noChangeShapeType="1"/>
            </p:cNvSpPr>
            <p:nvPr/>
          </p:nvSpPr>
          <p:spPr bwMode="auto">
            <a:xfrm>
              <a:off x="3325282" y="891930"/>
              <a:ext cx="0" cy="16828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7" name="Line 47"/>
            <p:cNvSpPr>
              <a:spLocks noChangeShapeType="1"/>
            </p:cNvSpPr>
            <p:nvPr/>
          </p:nvSpPr>
          <p:spPr bwMode="auto">
            <a:xfrm>
              <a:off x="3471710"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8" name="Line 48"/>
            <p:cNvSpPr>
              <a:spLocks noChangeShapeType="1"/>
            </p:cNvSpPr>
            <p:nvPr/>
          </p:nvSpPr>
          <p:spPr bwMode="auto">
            <a:xfrm>
              <a:off x="3618139"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9" name="Line 49"/>
            <p:cNvSpPr>
              <a:spLocks noChangeShapeType="1"/>
            </p:cNvSpPr>
            <p:nvPr/>
          </p:nvSpPr>
          <p:spPr bwMode="auto">
            <a:xfrm>
              <a:off x="3764568"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0" name="Line 50"/>
            <p:cNvSpPr>
              <a:spLocks noChangeShapeType="1"/>
            </p:cNvSpPr>
            <p:nvPr/>
          </p:nvSpPr>
          <p:spPr bwMode="auto">
            <a:xfrm>
              <a:off x="3911966"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1" name="Line 51"/>
            <p:cNvSpPr>
              <a:spLocks noChangeShapeType="1"/>
            </p:cNvSpPr>
            <p:nvPr/>
          </p:nvSpPr>
          <p:spPr bwMode="auto">
            <a:xfrm>
              <a:off x="4058395"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2" name="Line 52"/>
            <p:cNvSpPr>
              <a:spLocks noChangeShapeType="1"/>
            </p:cNvSpPr>
            <p:nvPr/>
          </p:nvSpPr>
          <p:spPr bwMode="auto">
            <a:xfrm>
              <a:off x="4203855"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3" name="Line 53"/>
            <p:cNvSpPr>
              <a:spLocks noChangeShapeType="1"/>
            </p:cNvSpPr>
            <p:nvPr/>
          </p:nvSpPr>
          <p:spPr bwMode="auto">
            <a:xfrm>
              <a:off x="4350283"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4" name="Line 54"/>
            <p:cNvSpPr>
              <a:spLocks noChangeShapeType="1"/>
            </p:cNvSpPr>
            <p:nvPr/>
          </p:nvSpPr>
          <p:spPr bwMode="auto">
            <a:xfrm>
              <a:off x="4496711" y="891931"/>
              <a:ext cx="0" cy="16828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5" name="Line 55"/>
            <p:cNvSpPr>
              <a:spLocks noChangeShapeType="1"/>
            </p:cNvSpPr>
            <p:nvPr/>
          </p:nvSpPr>
          <p:spPr bwMode="auto">
            <a:xfrm>
              <a:off x="4644110"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6" name="Line 56"/>
            <p:cNvSpPr>
              <a:spLocks noChangeShapeType="1"/>
            </p:cNvSpPr>
            <p:nvPr/>
          </p:nvSpPr>
          <p:spPr bwMode="auto">
            <a:xfrm>
              <a:off x="4790539"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7" name="Line 57"/>
            <p:cNvSpPr>
              <a:spLocks noChangeShapeType="1"/>
            </p:cNvSpPr>
            <p:nvPr/>
          </p:nvSpPr>
          <p:spPr bwMode="auto">
            <a:xfrm>
              <a:off x="4936968"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8" name="Line 58"/>
            <p:cNvSpPr>
              <a:spLocks noChangeShapeType="1"/>
            </p:cNvSpPr>
            <p:nvPr/>
          </p:nvSpPr>
          <p:spPr bwMode="auto">
            <a:xfrm>
              <a:off x="5083396"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9" name="Line 59"/>
            <p:cNvSpPr>
              <a:spLocks noChangeShapeType="1"/>
            </p:cNvSpPr>
            <p:nvPr/>
          </p:nvSpPr>
          <p:spPr bwMode="auto">
            <a:xfrm>
              <a:off x="5230795"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0" name="Line 60"/>
            <p:cNvSpPr>
              <a:spLocks noChangeShapeType="1"/>
            </p:cNvSpPr>
            <p:nvPr/>
          </p:nvSpPr>
          <p:spPr bwMode="auto">
            <a:xfrm>
              <a:off x="5376254"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1" name="Line 61"/>
            <p:cNvSpPr>
              <a:spLocks noChangeShapeType="1"/>
            </p:cNvSpPr>
            <p:nvPr/>
          </p:nvSpPr>
          <p:spPr bwMode="auto">
            <a:xfrm>
              <a:off x="5522683"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2" name="Line 62"/>
            <p:cNvSpPr>
              <a:spLocks noChangeShapeType="1"/>
            </p:cNvSpPr>
            <p:nvPr/>
          </p:nvSpPr>
          <p:spPr bwMode="auto">
            <a:xfrm>
              <a:off x="5669111" y="891931"/>
              <a:ext cx="0" cy="16828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3" name="Line 63"/>
            <p:cNvSpPr>
              <a:spLocks noChangeShapeType="1"/>
            </p:cNvSpPr>
            <p:nvPr/>
          </p:nvSpPr>
          <p:spPr bwMode="auto">
            <a:xfrm>
              <a:off x="5815540" y="976070"/>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4" name="Line 64"/>
            <p:cNvSpPr>
              <a:spLocks noChangeShapeType="1"/>
            </p:cNvSpPr>
            <p:nvPr/>
          </p:nvSpPr>
          <p:spPr bwMode="auto">
            <a:xfrm>
              <a:off x="5962939" y="976070"/>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5" name="Line 65"/>
            <p:cNvSpPr>
              <a:spLocks noChangeShapeType="1"/>
            </p:cNvSpPr>
            <p:nvPr/>
          </p:nvSpPr>
          <p:spPr bwMode="auto">
            <a:xfrm>
              <a:off x="6109368" y="976074"/>
              <a:ext cx="0" cy="8414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6" name="Line 66"/>
            <p:cNvSpPr>
              <a:spLocks noChangeShapeType="1"/>
            </p:cNvSpPr>
            <p:nvPr/>
          </p:nvSpPr>
          <p:spPr bwMode="auto">
            <a:xfrm>
              <a:off x="6255797" y="976074"/>
              <a:ext cx="0" cy="8414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7" name="Line 67"/>
            <p:cNvSpPr>
              <a:spLocks noChangeShapeType="1"/>
            </p:cNvSpPr>
            <p:nvPr/>
          </p:nvSpPr>
          <p:spPr bwMode="auto">
            <a:xfrm>
              <a:off x="6402225" y="963550"/>
              <a:ext cx="0" cy="966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8" name="Line 68"/>
            <p:cNvSpPr>
              <a:spLocks noChangeShapeType="1"/>
            </p:cNvSpPr>
            <p:nvPr/>
          </p:nvSpPr>
          <p:spPr bwMode="auto">
            <a:xfrm>
              <a:off x="6548654" y="963550"/>
              <a:ext cx="0" cy="966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9" name="Line 69"/>
            <p:cNvSpPr>
              <a:spLocks noChangeShapeType="1"/>
            </p:cNvSpPr>
            <p:nvPr/>
          </p:nvSpPr>
          <p:spPr bwMode="auto">
            <a:xfrm>
              <a:off x="6695083" y="963550"/>
              <a:ext cx="0" cy="966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0" name="Line 70"/>
            <p:cNvSpPr>
              <a:spLocks noChangeShapeType="1"/>
            </p:cNvSpPr>
            <p:nvPr/>
          </p:nvSpPr>
          <p:spPr bwMode="auto">
            <a:xfrm>
              <a:off x="6841512" y="891931"/>
              <a:ext cx="0" cy="16828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1" name="Line 98"/>
            <p:cNvSpPr>
              <a:spLocks noChangeShapeType="1"/>
            </p:cNvSpPr>
            <p:nvPr/>
          </p:nvSpPr>
          <p:spPr bwMode="auto">
            <a:xfrm>
              <a:off x="1827330" y="1156889"/>
              <a:ext cx="32388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2" name="Rectangle 80"/>
            <p:cNvSpPr>
              <a:spLocks noChangeArrowheads="1"/>
            </p:cNvSpPr>
            <p:nvPr/>
          </p:nvSpPr>
          <p:spPr bwMode="auto">
            <a:xfrm>
              <a:off x="1881948" y="782473"/>
              <a:ext cx="5103960"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anose="020B0503020204020204" pitchFamily="34" charset="-122"/>
                  <a:ea typeface="微软雅黑" panose="020B0503020204020204" pitchFamily="34" charset="-122"/>
                </a:rPr>
                <a:t>位   </a:t>
              </a:r>
              <a:r>
                <a:rPr kumimoji="1" lang="en-US" altLang="zh-CN" sz="900" b="1" dirty="0">
                  <a:solidFill>
                    <a:srgbClr val="0000FF"/>
                  </a:solidFill>
                  <a:latin typeface="微软雅黑" panose="020B0503020204020204" pitchFamily="34" charset="-122"/>
                  <a:ea typeface="微软雅黑" panose="020B0503020204020204" pitchFamily="34" charset="-122"/>
                </a:rPr>
                <a:t>0                                 8                                16                                24                          31</a:t>
              </a:r>
              <a:endParaRPr kumimoji="1" lang="en-US" altLang="zh-CN" sz="900" b="1" dirty="0">
                <a:solidFill>
                  <a:srgbClr val="0000FF"/>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84"/>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4"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5" y="852733"/>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3" name="Rectangle 6"/>
          <p:cNvSpPr>
            <a:spLocks noChangeArrowheads="1"/>
          </p:cNvSpPr>
          <p:nvPr/>
        </p:nvSpPr>
        <p:spPr bwMode="auto">
          <a:xfrm>
            <a:off x="3709963" y="819522"/>
            <a:ext cx="1742781"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运输层的作用</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Rectangle 68"/>
          <p:cNvSpPr>
            <a:spLocks noChangeArrowheads="1"/>
          </p:cNvSpPr>
          <p:nvPr/>
        </p:nvSpPr>
        <p:spPr bwMode="auto">
          <a:xfrm>
            <a:off x="556963" y="1325560"/>
            <a:ext cx="8184960"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a:t>
            </a:r>
            <a:r>
              <a:rPr lang="zh-CN" altLang="en-US" sz="2000" b="1" dirty="0">
                <a:solidFill>
                  <a:srgbClr val="0000FF"/>
                </a:solidFill>
                <a:latin typeface="微软雅黑" panose="020B0503020204020204" pitchFamily="34" charset="-122"/>
                <a:ea typeface="微软雅黑" panose="020B0503020204020204" pitchFamily="34" charset="-122"/>
              </a:rPr>
              <a:t>逻辑通信</a:t>
            </a:r>
            <a:r>
              <a:rPr lang="zh-CN" altLang="en-US" sz="2000" b="1" dirty="0">
                <a:latin typeface="微软雅黑" panose="020B0503020204020204" pitchFamily="34" charset="-122"/>
                <a:ea typeface="微软雅黑" panose="020B0503020204020204" pitchFamily="34" charset="-122"/>
              </a:rPr>
              <a:t>”：“好像是这样通信，但事实上并非真的这样通信”。</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从</a:t>
            </a:r>
            <a:r>
              <a:rPr lang="en-US" altLang="zh-CN" sz="2000" b="1" dirty="0">
                <a:solidFill>
                  <a:srgbClr val="0000FF"/>
                </a:solidFill>
                <a:latin typeface="微软雅黑" panose="020B0503020204020204" pitchFamily="34" charset="-122"/>
                <a:ea typeface="微软雅黑" panose="020B0503020204020204" pitchFamily="34" charset="-122"/>
              </a:rPr>
              <a:t>IP</a:t>
            </a:r>
            <a:r>
              <a:rPr lang="zh-CN" altLang="en-US" sz="2000" b="1" dirty="0">
                <a:solidFill>
                  <a:srgbClr val="0000FF"/>
                </a:solidFill>
                <a:latin typeface="微软雅黑" panose="020B0503020204020204" pitchFamily="34" charset="-122"/>
                <a:ea typeface="微软雅黑" panose="020B0503020204020204" pitchFamily="34" charset="-122"/>
              </a:rPr>
              <a:t>层来说，通信的两端是两台主机。</a:t>
            </a:r>
            <a:endParaRPr lang="en-US" altLang="zh-CN" sz="2000" b="1" dirty="0">
              <a:solidFill>
                <a:srgbClr val="0000FF"/>
              </a:solidFill>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从运输层的角度看，通信的真正端点并不是主机而是主机中的进程。</a:t>
            </a:r>
            <a:r>
              <a:rPr lang="zh-CN" altLang="en-US" sz="2000" b="1" dirty="0">
                <a:latin typeface="微软雅黑" panose="020B0503020204020204" pitchFamily="34" charset="-122"/>
                <a:ea typeface="微软雅黑" panose="020B0503020204020204" pitchFamily="34" charset="-122"/>
              </a:rPr>
              <a:t>也就是说，</a:t>
            </a:r>
            <a:r>
              <a:rPr lang="zh-CN" altLang="en-US" sz="2000" b="1" dirty="0">
                <a:solidFill>
                  <a:srgbClr val="FF0000"/>
                </a:solidFill>
                <a:latin typeface="微软雅黑" panose="020B0503020204020204" pitchFamily="34" charset="-122"/>
                <a:ea typeface="微软雅黑" panose="020B0503020204020204" pitchFamily="34" charset="-122"/>
              </a:rPr>
              <a:t>端到端的</a:t>
            </a:r>
            <a:r>
              <a:rPr lang="zh-CN" altLang="en-US" sz="2000" b="1" dirty="0">
                <a:latin typeface="微软雅黑" panose="020B0503020204020204" pitchFamily="34" charset="-122"/>
                <a:ea typeface="微软雅黑" panose="020B0503020204020204" pitchFamily="34" charset="-122"/>
              </a:rPr>
              <a:t>通信是</a:t>
            </a:r>
            <a:r>
              <a:rPr lang="zh-CN" altLang="en-US" sz="2000" b="1" dirty="0">
                <a:solidFill>
                  <a:srgbClr val="FF0000"/>
                </a:solidFill>
                <a:latin typeface="微软雅黑" panose="020B0503020204020204" pitchFamily="34" charset="-122"/>
                <a:ea typeface="微软雅黑" panose="020B0503020204020204" pitchFamily="34" charset="-122"/>
              </a:rPr>
              <a:t>应用进程之间的通信</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5" name="云形 4"/>
          <p:cNvSpPr/>
          <p:nvPr/>
        </p:nvSpPr>
        <p:spPr>
          <a:xfrm>
            <a:off x="3966074" y="2927925"/>
            <a:ext cx="3690650" cy="1577975"/>
          </a:xfrm>
          <a:prstGeom prst="cloud">
            <a:avLst/>
          </a:prstGeom>
        </p:spPr>
        <p:style>
          <a:lnRef idx="1">
            <a:schemeClr val="accent6"/>
          </a:lnRef>
          <a:fillRef idx="2">
            <a:schemeClr val="accent6"/>
          </a:fillRef>
          <a:effectRef idx="1">
            <a:schemeClr val="accent6"/>
          </a:effectRef>
          <a:fontRef idx="minor">
            <a:schemeClr val="dk1"/>
          </a:fontRef>
        </p:style>
        <p:txBody>
          <a:bodyPr lIns="91436" tIns="82796" rIns="91436" bIns="45718" rtlCol="0" anchor="ctr"/>
          <a:lstStyle/>
          <a:p>
            <a:pPr algn="ctr"/>
            <a:endParaRPr lang="en-US" altLang="zh-CN" sz="1600" b="1" dirty="0">
              <a:solidFill>
                <a:schemeClr val="tx1"/>
              </a:solidFill>
              <a:latin typeface="微软雅黑" panose="020B0503020204020204" pitchFamily="34" charset="-122"/>
              <a:ea typeface="微软雅黑" panose="020B0503020204020204" pitchFamily="34" charset="-122"/>
            </a:endParaRPr>
          </a:p>
          <a:p>
            <a:pPr algn="ctr"/>
            <a:r>
              <a:rPr lang="zh-CN" altLang="en-US" sz="1600" b="1" dirty="0">
                <a:solidFill>
                  <a:srgbClr val="FF0000"/>
                </a:solidFill>
                <a:latin typeface="微软雅黑" panose="020B0503020204020204" pitchFamily="34" charset="-122"/>
                <a:ea typeface="微软雅黑" panose="020B0503020204020204" pitchFamily="34" charset="-122"/>
              </a:rPr>
              <a:t>网络层</a:t>
            </a:r>
            <a:r>
              <a:rPr lang="zh-CN" altLang="en-US" sz="1600" b="1" dirty="0">
                <a:solidFill>
                  <a:schemeClr val="tx1"/>
                </a:solidFill>
                <a:latin typeface="微软雅黑" panose="020B0503020204020204" pitchFamily="34" charset="-122"/>
                <a:ea typeface="微软雅黑" panose="020B0503020204020204" pitchFamily="34" charset="-122"/>
              </a:rPr>
              <a:t>是为主机之间提供逻辑通信；</a:t>
            </a:r>
            <a:r>
              <a:rPr lang="zh-CN" altLang="en-US" sz="1600" b="1" dirty="0">
                <a:solidFill>
                  <a:srgbClr val="FF0000"/>
                </a:solidFill>
                <a:latin typeface="微软雅黑" panose="020B0503020204020204" pitchFamily="34" charset="-122"/>
                <a:ea typeface="微软雅黑" panose="020B0503020204020204" pitchFamily="34" charset="-122"/>
              </a:rPr>
              <a:t>运输层</a:t>
            </a:r>
            <a:r>
              <a:rPr lang="zh-CN" altLang="en-US" sz="1600" b="1" dirty="0">
                <a:solidFill>
                  <a:schemeClr val="tx1"/>
                </a:solidFill>
                <a:latin typeface="微软雅黑" panose="020B0503020204020204" pitchFamily="34" charset="-122"/>
                <a:ea typeface="微软雅黑" panose="020B0503020204020204" pitchFamily="34" charset="-122"/>
              </a:rPr>
              <a:t>为应用进程之间提供端到端的逻辑通信。</a:t>
            </a:r>
            <a:r>
              <a:rPr lang="en-US" altLang="zh-CN" sz="1600" b="1" dirty="0">
                <a:solidFill>
                  <a:schemeClr val="tx1"/>
                </a:solidFill>
                <a:latin typeface="微软雅黑" panose="020B0503020204020204" pitchFamily="34" charset="-122"/>
                <a:ea typeface="微软雅黑" panose="020B0503020204020204" pitchFamily="34" charset="-122"/>
              </a:rPr>
              <a:t>---</a:t>
            </a:r>
            <a:r>
              <a:rPr lang="zh-CN" altLang="en-US" sz="1600" b="1" dirty="0">
                <a:solidFill>
                  <a:schemeClr val="tx1"/>
                </a:solidFill>
                <a:latin typeface="微软雅黑" panose="020B0503020204020204" pitchFamily="34" charset="-122"/>
                <a:ea typeface="微软雅黑" panose="020B0503020204020204" pitchFamily="34" charset="-122"/>
              </a:rPr>
              <a:t>网络层和运输层的区别。</a:t>
            </a:r>
            <a:endParaRPr lang="zh-CN" altLang="en-US" sz="1600" b="1" dirty="0">
              <a:solidFill>
                <a:schemeClr val="tx1"/>
              </a:solidFill>
              <a:latin typeface="微软雅黑" panose="020B0503020204020204" pitchFamily="34" charset="-122"/>
              <a:ea typeface="微软雅黑" panose="020B0503020204020204" pitchFamily="34" charset="-122"/>
            </a:endParaRPr>
          </a:p>
          <a:p>
            <a:pPr algn="ctr"/>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圆角矩形 87"/>
          <p:cNvSpPr/>
          <p:nvPr/>
        </p:nvSpPr>
        <p:spPr>
          <a:xfrm>
            <a:off x="545146" y="649226"/>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0" name="Line 3"/>
          <p:cNvSpPr>
            <a:spLocks noChangeShapeType="1"/>
          </p:cNvSpPr>
          <p:nvPr/>
        </p:nvSpPr>
        <p:spPr bwMode="auto">
          <a:xfrm flipH="1">
            <a:off x="1909888"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1" name="Rectangle 4"/>
          <p:cNvSpPr>
            <a:spLocks noChangeArrowheads="1"/>
          </p:cNvSpPr>
          <p:nvPr/>
        </p:nvSpPr>
        <p:spPr bwMode="auto">
          <a:xfrm>
            <a:off x="1749390" y="1853033"/>
            <a:ext cx="352012" cy="96801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4" tIns="44448" rIns="90484" bIns="44448" anchor="ctr">
            <a:spAutoFit/>
          </a:bodyPr>
          <a:lstStyle/>
          <a:p>
            <a:pPr algn="ctr" defTabSz="762000" eaLnBrk="0" hangingPunct="0"/>
            <a:r>
              <a:rPr kumimoji="1" lang="en-US" altLang="zh-CN" sz="1100" b="1" dirty="0">
                <a:solidFill>
                  <a:srgbClr val="0000FF"/>
                </a:solidFill>
                <a:latin typeface="微软雅黑" panose="020B0503020204020204" pitchFamily="34" charset="-122"/>
                <a:ea typeface="微软雅黑" panose="020B0503020204020204" pitchFamily="34" charset="-122"/>
              </a:rPr>
              <a:t>TCP </a:t>
            </a:r>
            <a:r>
              <a:rPr kumimoji="1" lang="zh-CN" altLang="en-US" sz="1100" b="1" dirty="0">
                <a:solidFill>
                  <a:srgbClr val="0000FF"/>
                </a:solidFill>
                <a:latin typeface="微软雅黑" panose="020B0503020204020204" pitchFamily="34" charset="-122"/>
                <a:ea typeface="微软雅黑" panose="020B0503020204020204" pitchFamily="34" charset="-122"/>
              </a:rPr>
              <a:t>首部</a:t>
            </a:r>
            <a:endParaRPr kumimoji="1" lang="zh-CN" altLang="en-US" sz="1100" b="1" dirty="0">
              <a:solidFill>
                <a:srgbClr val="0000FF"/>
              </a:solidFill>
              <a:latin typeface="微软雅黑" panose="020B0503020204020204" pitchFamily="34" charset="-122"/>
              <a:ea typeface="微软雅黑" panose="020B0503020204020204" pitchFamily="34" charset="-122"/>
            </a:endParaRPr>
          </a:p>
        </p:txBody>
      </p:sp>
      <p:sp>
        <p:nvSpPr>
          <p:cNvPr id="12"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3" name="Rectangle 6"/>
          <p:cNvSpPr>
            <a:spLocks noChangeArrowheads="1"/>
          </p:cNvSpPr>
          <p:nvPr/>
        </p:nvSpPr>
        <p:spPr bwMode="auto">
          <a:xfrm>
            <a:off x="6942463" y="1753049"/>
            <a:ext cx="471276" cy="78226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r>
              <a:rPr kumimoji="1" lang="en-US" altLang="zh-CN" sz="1100" b="1" dirty="0">
                <a:solidFill>
                  <a:srgbClr val="0000FF"/>
                </a:solidFill>
                <a:latin typeface="微软雅黑" panose="020B0503020204020204" pitchFamily="34" charset="-122"/>
                <a:ea typeface="微软雅黑" panose="020B0503020204020204" pitchFamily="34" charset="-122"/>
              </a:rPr>
              <a:t>20</a:t>
            </a:r>
            <a:endParaRPr kumimoji="1" lang="en-US" altLang="zh-CN"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字节</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固定</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首部</a:t>
            </a:r>
            <a:endParaRPr kumimoji="1" lang="zh-CN" altLang="en-US" sz="1100" b="1" dirty="0">
              <a:solidFill>
                <a:srgbClr val="0000FF"/>
              </a:solidFill>
              <a:latin typeface="微软雅黑" panose="020B0503020204020204" pitchFamily="34" charset="-122"/>
              <a:ea typeface="微软雅黑" panose="020B0503020204020204" pitchFamily="34" charset="-122"/>
            </a:endParaRPr>
          </a:p>
        </p:txBody>
      </p:sp>
      <p:sp>
        <p:nvSpPr>
          <p:cNvPr id="14" name="Rectangle 7"/>
          <p:cNvSpPr>
            <a:spLocks noChangeArrowheads="1"/>
          </p:cNvSpPr>
          <p:nvPr/>
        </p:nvSpPr>
        <p:spPr bwMode="auto">
          <a:xfrm>
            <a:off x="2154822" y="1148834"/>
            <a:ext cx="4695418" cy="2330925"/>
          </a:xfrm>
          <a:prstGeom prst="rect">
            <a:avLst/>
          </a:prstGeom>
          <a:solidFill>
            <a:srgbClr val="00FFFF"/>
          </a:soli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5" name="Line 10"/>
          <p:cNvSpPr>
            <a:spLocks noChangeShapeType="1"/>
          </p:cNvSpPr>
          <p:nvPr/>
        </p:nvSpPr>
        <p:spPr bwMode="auto">
          <a:xfrm>
            <a:off x="2149974" y="1545376"/>
            <a:ext cx="47031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6" name="Line 11"/>
          <p:cNvSpPr>
            <a:spLocks noChangeShapeType="1"/>
          </p:cNvSpPr>
          <p:nvPr/>
        </p:nvSpPr>
        <p:spPr bwMode="auto">
          <a:xfrm>
            <a:off x="2158702" y="1937444"/>
            <a:ext cx="469444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7" name="Line 12"/>
          <p:cNvSpPr>
            <a:spLocks noChangeShapeType="1"/>
          </p:cNvSpPr>
          <p:nvPr/>
        </p:nvSpPr>
        <p:spPr bwMode="auto">
          <a:xfrm>
            <a:off x="2149974" y="2328617"/>
            <a:ext cx="47031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8" name="Line 13"/>
          <p:cNvSpPr>
            <a:spLocks noChangeShapeType="1"/>
          </p:cNvSpPr>
          <p:nvPr/>
        </p:nvSpPr>
        <p:spPr bwMode="auto">
          <a:xfrm>
            <a:off x="2149974" y="2718895"/>
            <a:ext cx="47031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9" name="Line 14"/>
          <p:cNvSpPr>
            <a:spLocks noChangeShapeType="1"/>
          </p:cNvSpPr>
          <p:nvPr/>
        </p:nvSpPr>
        <p:spPr bwMode="auto">
          <a:xfrm>
            <a:off x="2158702" y="3110963"/>
            <a:ext cx="469444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0" name="Line 15"/>
          <p:cNvSpPr>
            <a:spLocks noChangeShapeType="1"/>
          </p:cNvSpPr>
          <p:nvPr/>
        </p:nvSpPr>
        <p:spPr bwMode="auto">
          <a:xfrm>
            <a:off x="4503500" y="1153310"/>
            <a:ext cx="0" cy="4001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1" name="Rectangle 16"/>
          <p:cNvSpPr>
            <a:spLocks noChangeArrowheads="1"/>
          </p:cNvSpPr>
          <p:nvPr/>
        </p:nvSpPr>
        <p:spPr bwMode="auto">
          <a:xfrm>
            <a:off x="5236616"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目  的  端  口</a:t>
            </a:r>
            <a:endParaRPr kumimoji="1" lang="zh-CN" altLang="en-US" sz="1200" b="1">
              <a:latin typeface="微软雅黑" panose="020B0503020204020204" pitchFamily="34" charset="-122"/>
              <a:ea typeface="微软雅黑" panose="020B0503020204020204" pitchFamily="34" charset="-122"/>
            </a:endParaRPr>
          </a:p>
        </p:txBody>
      </p:sp>
      <p:sp>
        <p:nvSpPr>
          <p:cNvPr id="22" name="Rectangle 17"/>
          <p:cNvSpPr>
            <a:spLocks noChangeArrowheads="1"/>
          </p:cNvSpPr>
          <p:nvPr/>
        </p:nvSpPr>
        <p:spPr bwMode="auto">
          <a:xfrm>
            <a:off x="2234257" y="2294295"/>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数据</a:t>
            </a:r>
            <a:endParaRPr kumimoji="1" lang="zh-CN" altLang="en-US" sz="1200" b="1" dirty="0">
              <a:latin typeface="微软雅黑" panose="020B0503020204020204" pitchFamily="34" charset="-122"/>
              <a:ea typeface="微软雅黑" panose="020B0503020204020204" pitchFamily="34" charset="-122"/>
            </a:endParaRPr>
          </a:p>
          <a:p>
            <a:pPr defTabSz="762000" eaLnBrk="0" hangingPunct="0"/>
            <a:r>
              <a:rPr kumimoji="1" lang="zh-CN" altLang="en-US" sz="1200" b="1" dirty="0">
                <a:latin typeface="微软雅黑" panose="020B0503020204020204" pitchFamily="34" charset="-122"/>
                <a:ea typeface="微软雅黑" panose="020B0503020204020204" pitchFamily="34" charset="-122"/>
              </a:rPr>
              <a:t>偏移</a:t>
            </a:r>
            <a:endParaRPr kumimoji="1" lang="zh-CN" altLang="en-US" sz="1200" b="1" dirty="0">
              <a:latin typeface="微软雅黑" panose="020B0503020204020204" pitchFamily="34" charset="-122"/>
              <a:ea typeface="微软雅黑" panose="020B0503020204020204" pitchFamily="34" charset="-122"/>
            </a:endParaRPr>
          </a:p>
        </p:txBody>
      </p:sp>
      <p:sp>
        <p:nvSpPr>
          <p:cNvPr id="23" name="Rectangle 18"/>
          <p:cNvSpPr>
            <a:spLocks noChangeArrowheads="1"/>
          </p:cNvSpPr>
          <p:nvPr/>
        </p:nvSpPr>
        <p:spPr bwMode="auto">
          <a:xfrm>
            <a:off x="2908301"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检   验   和</a:t>
            </a:r>
            <a:endParaRPr kumimoji="1" lang="zh-CN" altLang="en-US" sz="1200" b="1" dirty="0">
              <a:latin typeface="微软雅黑" panose="020B0503020204020204" pitchFamily="34" charset="-122"/>
              <a:ea typeface="微软雅黑" panose="020B0503020204020204" pitchFamily="34" charset="-122"/>
            </a:endParaRPr>
          </a:p>
        </p:txBody>
      </p:sp>
      <p:sp>
        <p:nvSpPr>
          <p:cNvPr id="24"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4" tIns="44448" rIns="90484" bIns="44448">
            <a:spAutoFit/>
          </a:bodyPr>
          <a:lstStyle/>
          <a:p>
            <a:pPr algn="ctr" defTabSz="762000" eaLnBrk="0" hangingPunct="0"/>
            <a:r>
              <a:rPr kumimoji="1" lang="zh-CN" altLang="en-US" sz="1200" b="1" dirty="0">
                <a:latin typeface="微软雅黑" panose="020B0503020204020204" pitchFamily="34" charset="-122"/>
                <a:ea typeface="微软雅黑" panose="020B0503020204020204" pitchFamily="34" charset="-122"/>
              </a:rPr>
              <a:t>选    项  （长  度  可  变）</a:t>
            </a:r>
            <a:endParaRPr kumimoji="1" lang="zh-CN" altLang="en-US" sz="1200" b="1" dirty="0">
              <a:latin typeface="微软雅黑" panose="020B0503020204020204" pitchFamily="34" charset="-122"/>
              <a:ea typeface="微软雅黑" panose="020B0503020204020204" pitchFamily="34" charset="-122"/>
            </a:endParaRPr>
          </a:p>
        </p:txBody>
      </p:sp>
      <p:sp>
        <p:nvSpPr>
          <p:cNvPr id="25" name="Rectangle 20"/>
          <p:cNvSpPr>
            <a:spLocks noChangeArrowheads="1"/>
          </p:cNvSpPr>
          <p:nvPr/>
        </p:nvSpPr>
        <p:spPr bwMode="auto">
          <a:xfrm>
            <a:off x="2978121"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源  端  口</a:t>
            </a:r>
            <a:endParaRPr kumimoji="1" lang="zh-CN" altLang="en-US" sz="1200" b="1">
              <a:latin typeface="微软雅黑" panose="020B0503020204020204" pitchFamily="34" charset="-122"/>
              <a:ea typeface="微软雅黑" panose="020B0503020204020204" pitchFamily="34" charset="-122"/>
            </a:endParaRPr>
          </a:p>
        </p:txBody>
      </p:sp>
      <p:sp>
        <p:nvSpPr>
          <p:cNvPr id="26" name="Rectangle 21"/>
          <p:cNvSpPr>
            <a:spLocks noChangeArrowheads="1"/>
          </p:cNvSpPr>
          <p:nvPr/>
        </p:nvSpPr>
        <p:spPr bwMode="auto">
          <a:xfrm>
            <a:off x="4071047"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4" tIns="44448" rIns="90484" bIns="44448">
            <a:spAutoFit/>
          </a:bodyPr>
          <a:lstStyle/>
          <a:p>
            <a:pPr algn="ctr" defTabSz="762000" eaLnBrk="0" hangingPunct="0"/>
            <a:r>
              <a:rPr kumimoji="1" lang="zh-CN" altLang="en-US" sz="1200" b="1">
                <a:latin typeface="微软雅黑" panose="020B0503020204020204" pitchFamily="34" charset="-122"/>
                <a:ea typeface="微软雅黑" panose="020B0503020204020204" pitchFamily="34" charset="-122"/>
              </a:rPr>
              <a:t>序   号</a:t>
            </a:r>
            <a:endParaRPr kumimoji="1" lang="zh-CN" altLang="en-US" sz="1200" b="1">
              <a:latin typeface="微软雅黑" panose="020B0503020204020204" pitchFamily="34" charset="-122"/>
              <a:ea typeface="微软雅黑" panose="020B0503020204020204" pitchFamily="34" charset="-122"/>
            </a:endParaRPr>
          </a:p>
        </p:txBody>
      </p:sp>
      <p:sp>
        <p:nvSpPr>
          <p:cNvPr id="27" name="Line 22"/>
          <p:cNvSpPr>
            <a:spLocks noChangeShapeType="1"/>
          </p:cNvSpPr>
          <p:nvPr/>
        </p:nvSpPr>
        <p:spPr bwMode="auto">
          <a:xfrm>
            <a:off x="4507379" y="2333990"/>
            <a:ext cx="0" cy="77249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8" name="Rectangle 23"/>
          <p:cNvSpPr>
            <a:spLocks noChangeArrowheads="1"/>
          </p:cNvSpPr>
          <p:nvPr/>
        </p:nvSpPr>
        <p:spPr bwMode="auto">
          <a:xfrm>
            <a:off x="5138674"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紧   急   指   针</a:t>
            </a:r>
            <a:endParaRPr kumimoji="1" lang="zh-CN" altLang="en-US" sz="1200" b="1">
              <a:latin typeface="微软雅黑" panose="020B0503020204020204" pitchFamily="34" charset="-122"/>
              <a:ea typeface="微软雅黑" panose="020B0503020204020204" pitchFamily="34" charset="-122"/>
            </a:endParaRPr>
          </a:p>
        </p:txBody>
      </p:sp>
      <p:sp>
        <p:nvSpPr>
          <p:cNvPr id="29"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窗   口</a:t>
            </a:r>
            <a:endParaRPr kumimoji="1" lang="zh-CN" altLang="en-US" sz="1200" b="1">
              <a:latin typeface="微软雅黑" panose="020B0503020204020204" pitchFamily="34" charset="-122"/>
              <a:ea typeface="微软雅黑" panose="020B0503020204020204" pitchFamily="34" charset="-122"/>
            </a:endParaRPr>
          </a:p>
        </p:txBody>
      </p:sp>
      <p:sp>
        <p:nvSpPr>
          <p:cNvPr id="30" name="Rectangle 25"/>
          <p:cNvSpPr>
            <a:spLocks noChangeArrowheads="1"/>
          </p:cNvSpPr>
          <p:nvPr/>
        </p:nvSpPr>
        <p:spPr bwMode="auto">
          <a:xfrm>
            <a:off x="3921710"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4" tIns="44448" rIns="90484" bIns="44448">
            <a:spAutoFit/>
          </a:bodyPr>
          <a:lstStyle/>
          <a:p>
            <a:pPr algn="ctr" defTabSz="762000" eaLnBrk="0" hangingPunct="0"/>
            <a:r>
              <a:rPr kumimoji="1" lang="zh-CN" altLang="en-US" sz="1200" b="1" dirty="0">
                <a:latin typeface="微软雅黑" panose="020B0503020204020204" pitchFamily="34" charset="-122"/>
                <a:ea typeface="微软雅黑" panose="020B0503020204020204" pitchFamily="34" charset="-122"/>
              </a:rPr>
              <a:t>确    认    号</a:t>
            </a:r>
            <a:endParaRPr kumimoji="1" lang="zh-CN" altLang="en-US" sz="1200" b="1" dirty="0">
              <a:latin typeface="微软雅黑" panose="020B0503020204020204" pitchFamily="34" charset="-122"/>
              <a:ea typeface="微软雅黑" panose="020B0503020204020204" pitchFamily="34" charset="-122"/>
            </a:endParaRPr>
          </a:p>
        </p:txBody>
      </p:sp>
      <p:sp>
        <p:nvSpPr>
          <p:cNvPr id="31" name="Line 26"/>
          <p:cNvSpPr>
            <a:spLocks noChangeShapeType="1"/>
          </p:cNvSpPr>
          <p:nvPr/>
        </p:nvSpPr>
        <p:spPr bwMode="auto">
          <a:xfrm>
            <a:off x="2739567" y="2333989"/>
            <a:ext cx="0" cy="39027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2" name="Line 27"/>
          <p:cNvSpPr>
            <a:spLocks noChangeShapeType="1"/>
          </p:cNvSpPr>
          <p:nvPr/>
        </p:nvSpPr>
        <p:spPr bwMode="auto">
          <a:xfrm>
            <a:off x="3916815" y="2329513"/>
            <a:ext cx="0" cy="38580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3" name="Line 28"/>
          <p:cNvSpPr>
            <a:spLocks noChangeShapeType="1"/>
          </p:cNvSpPr>
          <p:nvPr/>
        </p:nvSpPr>
        <p:spPr bwMode="auto">
          <a:xfrm>
            <a:off x="3615229" y="2333989"/>
            <a:ext cx="0" cy="39027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4" name="Line 29"/>
          <p:cNvSpPr>
            <a:spLocks noChangeShapeType="1"/>
          </p:cNvSpPr>
          <p:nvPr/>
        </p:nvSpPr>
        <p:spPr bwMode="auto">
          <a:xfrm>
            <a:off x="3764568"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5" name="Line 30"/>
          <p:cNvSpPr>
            <a:spLocks noChangeShapeType="1"/>
          </p:cNvSpPr>
          <p:nvPr/>
        </p:nvSpPr>
        <p:spPr bwMode="auto">
          <a:xfrm>
            <a:off x="4210642"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6" name="Line 31"/>
          <p:cNvSpPr>
            <a:spLocks noChangeShapeType="1"/>
          </p:cNvSpPr>
          <p:nvPr/>
        </p:nvSpPr>
        <p:spPr bwMode="auto">
          <a:xfrm>
            <a:off x="4063244"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7" name="Line 32"/>
          <p:cNvSpPr>
            <a:spLocks noChangeShapeType="1"/>
          </p:cNvSpPr>
          <p:nvPr/>
        </p:nvSpPr>
        <p:spPr bwMode="auto">
          <a:xfrm>
            <a:off x="4359980"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8"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保   留</a:t>
            </a:r>
            <a:endParaRPr kumimoji="1" lang="zh-CN" altLang="en-US" sz="1200" b="1" dirty="0">
              <a:latin typeface="微软雅黑" panose="020B0503020204020204" pitchFamily="34" charset="-122"/>
              <a:ea typeface="微软雅黑" panose="020B0503020204020204" pitchFamily="34" charset="-122"/>
            </a:endParaRPr>
          </a:p>
        </p:txBody>
      </p:sp>
      <p:sp>
        <p:nvSpPr>
          <p:cNvPr id="39" name="Rectangle 34"/>
          <p:cNvSpPr>
            <a:spLocks noChangeArrowheads="1"/>
          </p:cNvSpPr>
          <p:nvPr/>
        </p:nvSpPr>
        <p:spPr bwMode="auto">
          <a:xfrm>
            <a:off x="4276065" y="2322785"/>
            <a:ext cx="305365"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F</a:t>
            </a:r>
            <a:endParaRPr kumimoji="1" lang="en-US" altLang="zh-CN" sz="1100" b="1" dirty="0">
              <a:latin typeface="微软雅黑" panose="020B0503020204020204" pitchFamily="34" charset="-122"/>
              <a:ea typeface="微软雅黑" panose="020B0503020204020204" pitchFamily="34" charset="-122"/>
            </a:endParaRPr>
          </a:p>
          <a:p>
            <a:pPr algn="ct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I</a:t>
            </a:r>
            <a:endParaRPr kumimoji="1" lang="en-US" altLang="zh-CN" sz="1100" b="1" dirty="0">
              <a:latin typeface="微软雅黑" panose="020B0503020204020204" pitchFamily="34" charset="-122"/>
              <a:ea typeface="微软雅黑" panose="020B0503020204020204" pitchFamily="34" charset="-122"/>
            </a:endParaRPr>
          </a:p>
          <a:p>
            <a:pPr algn="ct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N</a:t>
            </a:r>
            <a:endParaRPr kumimoji="1" lang="en-US" altLang="zh-CN" sz="1100" b="1" dirty="0">
              <a:latin typeface="微软雅黑" panose="020B0503020204020204" pitchFamily="34" charset="-122"/>
              <a:ea typeface="微软雅黑" panose="020B0503020204020204" pitchFamily="34" charset="-122"/>
            </a:endParaRPr>
          </a:p>
        </p:txBody>
      </p:sp>
      <p:sp>
        <p:nvSpPr>
          <p:cNvPr id="74" name="Rectangle 75"/>
          <p:cNvSpPr>
            <a:spLocks noChangeArrowheads="1"/>
          </p:cNvSpPr>
          <p:nvPr/>
        </p:nvSpPr>
        <p:spPr bwMode="auto">
          <a:xfrm>
            <a:off x="4152651" y="2322784"/>
            <a:ext cx="305365"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a:latin typeface="微软雅黑" panose="020B0503020204020204" pitchFamily="34" charset="-122"/>
                <a:ea typeface="微软雅黑" panose="020B0503020204020204" pitchFamily="34" charset="-122"/>
              </a:rPr>
              <a:t>S</a:t>
            </a:r>
            <a:endParaRPr kumimoji="1" lang="en-US" altLang="zh-CN" sz="1100" b="1">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a:latin typeface="微软雅黑" panose="020B0503020204020204" pitchFamily="34" charset="-122"/>
                <a:ea typeface="微软雅黑" panose="020B0503020204020204" pitchFamily="34" charset="-122"/>
              </a:rPr>
              <a:t>Y</a:t>
            </a:r>
            <a:endParaRPr kumimoji="1" lang="en-US" altLang="zh-CN" sz="1100" b="1">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a:latin typeface="微软雅黑" panose="020B0503020204020204" pitchFamily="34" charset="-122"/>
                <a:ea typeface="微软雅黑" panose="020B0503020204020204" pitchFamily="34" charset="-122"/>
              </a:rPr>
              <a:t>N</a:t>
            </a:r>
            <a:endParaRPr kumimoji="1" lang="en-US" altLang="zh-CN" sz="1100" b="1">
              <a:latin typeface="微软雅黑" panose="020B0503020204020204" pitchFamily="34" charset="-122"/>
              <a:ea typeface="微软雅黑" panose="020B0503020204020204" pitchFamily="34" charset="-122"/>
            </a:endParaRPr>
          </a:p>
        </p:txBody>
      </p:sp>
      <p:sp>
        <p:nvSpPr>
          <p:cNvPr id="75" name="Rectangle 76"/>
          <p:cNvSpPr>
            <a:spLocks noChangeArrowheads="1"/>
          </p:cNvSpPr>
          <p:nvPr/>
        </p:nvSpPr>
        <p:spPr bwMode="auto">
          <a:xfrm>
            <a:off x="4021822" y="2322784"/>
            <a:ext cx="283724"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R</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S</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T</a:t>
            </a:r>
            <a:endParaRPr kumimoji="1" lang="en-US" altLang="zh-CN" sz="1100" b="1" dirty="0">
              <a:latin typeface="微软雅黑" panose="020B0503020204020204" pitchFamily="34" charset="-122"/>
              <a:ea typeface="微软雅黑" panose="020B0503020204020204" pitchFamily="34" charset="-122"/>
            </a:endParaRPr>
          </a:p>
        </p:txBody>
      </p:sp>
      <p:sp>
        <p:nvSpPr>
          <p:cNvPr id="76" name="Rectangle 77"/>
          <p:cNvSpPr>
            <a:spLocks noChangeArrowheads="1"/>
          </p:cNvSpPr>
          <p:nvPr/>
        </p:nvSpPr>
        <p:spPr bwMode="auto">
          <a:xfrm>
            <a:off x="3850095" y="2322784"/>
            <a:ext cx="301758"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P</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S</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H</a:t>
            </a:r>
            <a:endParaRPr kumimoji="1" lang="en-US" altLang="zh-CN" sz="1100" b="1" dirty="0">
              <a:latin typeface="微软雅黑" panose="020B0503020204020204" pitchFamily="34" charset="-122"/>
              <a:ea typeface="微软雅黑" panose="020B0503020204020204" pitchFamily="34" charset="-122"/>
            </a:endParaRPr>
          </a:p>
        </p:txBody>
      </p:sp>
      <p:sp>
        <p:nvSpPr>
          <p:cNvPr id="77" name="Rectangle 78"/>
          <p:cNvSpPr>
            <a:spLocks noChangeArrowheads="1"/>
          </p:cNvSpPr>
          <p:nvPr/>
        </p:nvSpPr>
        <p:spPr bwMode="auto">
          <a:xfrm>
            <a:off x="3703667" y="2322784"/>
            <a:ext cx="290938"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A</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C</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K</a:t>
            </a:r>
            <a:endParaRPr kumimoji="1" lang="en-US" altLang="zh-CN" sz="1100" b="1" dirty="0">
              <a:latin typeface="微软雅黑" panose="020B0503020204020204" pitchFamily="34" charset="-122"/>
              <a:ea typeface="微软雅黑" panose="020B0503020204020204" pitchFamily="34" charset="-122"/>
            </a:endParaRPr>
          </a:p>
        </p:txBody>
      </p:sp>
      <p:sp>
        <p:nvSpPr>
          <p:cNvPr id="78" name="Rectangle 79"/>
          <p:cNvSpPr>
            <a:spLocks noChangeArrowheads="1"/>
          </p:cNvSpPr>
          <p:nvPr/>
        </p:nvSpPr>
        <p:spPr bwMode="auto">
          <a:xfrm>
            <a:off x="3558291" y="2322784"/>
            <a:ext cx="294545"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U</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R</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G</a:t>
            </a:r>
            <a:endParaRPr kumimoji="1" lang="en-US" altLang="zh-CN" sz="1100" b="1" dirty="0">
              <a:latin typeface="微软雅黑" panose="020B0503020204020204" pitchFamily="34" charset="-122"/>
              <a:ea typeface="微软雅黑" panose="020B0503020204020204" pitchFamily="34" charset="-122"/>
            </a:endParaRPr>
          </a:p>
        </p:txBody>
      </p:sp>
      <p:sp>
        <p:nvSpPr>
          <p:cNvPr id="79" name="Line 81"/>
          <p:cNvSpPr>
            <a:spLocks noChangeShapeType="1"/>
          </p:cNvSpPr>
          <p:nvPr/>
        </p:nvSpPr>
        <p:spPr bwMode="auto">
          <a:xfrm flipH="1">
            <a:off x="5668144" y="3120809"/>
            <a:ext cx="1940" cy="36252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80" name="Rectangle 83"/>
          <p:cNvSpPr>
            <a:spLocks noChangeArrowheads="1"/>
          </p:cNvSpPr>
          <p:nvPr/>
        </p:nvSpPr>
        <p:spPr bwMode="auto">
          <a:xfrm>
            <a:off x="5952105"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填    充</a:t>
            </a:r>
            <a:endParaRPr kumimoji="1" lang="zh-CN" altLang="en-US" sz="1200" b="1" dirty="0">
              <a:latin typeface="微软雅黑" panose="020B0503020204020204" pitchFamily="34" charset="-122"/>
              <a:ea typeface="微软雅黑" panose="020B0503020204020204" pitchFamily="34" charset="-122"/>
            </a:endParaRPr>
          </a:p>
        </p:txBody>
      </p:sp>
      <p:sp>
        <p:nvSpPr>
          <p:cNvPr id="81" name="Line 96"/>
          <p:cNvSpPr>
            <a:spLocks noChangeShapeType="1"/>
          </p:cNvSpPr>
          <p:nvPr/>
        </p:nvSpPr>
        <p:spPr bwMode="auto">
          <a:xfrm>
            <a:off x="6875533" y="1135405"/>
            <a:ext cx="50716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82" name="Line 97"/>
          <p:cNvSpPr>
            <a:spLocks noChangeShapeType="1"/>
          </p:cNvSpPr>
          <p:nvPr/>
        </p:nvSpPr>
        <p:spPr bwMode="auto">
          <a:xfrm>
            <a:off x="6875533" y="3106487"/>
            <a:ext cx="50716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83" name="Line 98"/>
          <p:cNvSpPr>
            <a:spLocks noChangeShapeType="1"/>
          </p:cNvSpPr>
          <p:nvPr/>
        </p:nvSpPr>
        <p:spPr bwMode="auto">
          <a:xfrm>
            <a:off x="1827332" y="1156888"/>
            <a:ext cx="32388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84" name="Line 99"/>
          <p:cNvSpPr>
            <a:spLocks noChangeShapeType="1"/>
          </p:cNvSpPr>
          <p:nvPr/>
        </p:nvSpPr>
        <p:spPr bwMode="auto">
          <a:xfrm>
            <a:off x="1836059" y="3469016"/>
            <a:ext cx="32388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85" name="Text Box 155"/>
          <p:cNvSpPr txBox="1">
            <a:spLocks noChangeArrowheads="1"/>
          </p:cNvSpPr>
          <p:nvPr/>
        </p:nvSpPr>
        <p:spPr bwMode="auto">
          <a:xfrm>
            <a:off x="1106424" y="3645371"/>
            <a:ext cx="6986016" cy="634020"/>
          </a:xfrm>
          <a:prstGeom prst="rect">
            <a:avLst/>
          </a:prstGeom>
          <a:solidFill>
            <a:srgbClr val="0000FF"/>
          </a:solidFill>
          <a:ln w="9525">
            <a:noFill/>
            <a:miter lim="800000"/>
          </a:ln>
          <a:effectLst/>
        </p:spPr>
        <p:txBody>
          <a:bodyPr wrap="square" lIns="91436" tIns="45718" rIns="91436" bIns="45718">
            <a:spAutoFit/>
          </a:bodyPr>
          <a:lstStyle/>
          <a:p>
            <a:pPr algn="ctr">
              <a:lnSpc>
                <a:spcPct val="110000"/>
              </a:lnSpc>
            </a:pPr>
            <a:r>
              <a:rPr lang="zh-CN" altLang="en-US" sz="1600" b="1" dirty="0">
                <a:solidFill>
                  <a:schemeClr val="bg1"/>
                </a:solidFill>
                <a:latin typeface="微软雅黑" panose="020B0503020204020204" pitchFamily="34" charset="-122"/>
                <a:ea typeface="微软雅黑" panose="020B0503020204020204" pitchFamily="34" charset="-122"/>
              </a:rPr>
              <a:t>复位 </a:t>
            </a:r>
            <a:r>
              <a:rPr lang="en-US" altLang="zh-CN" sz="1600" b="1" dirty="0">
                <a:solidFill>
                  <a:schemeClr val="bg1"/>
                </a:solidFill>
                <a:latin typeface="微软雅黑" panose="020B0503020204020204" pitchFamily="34" charset="-122"/>
                <a:ea typeface="微软雅黑" panose="020B0503020204020204" pitchFamily="34" charset="-122"/>
              </a:rPr>
              <a:t>RST (</a:t>
            </a:r>
            <a:r>
              <a:rPr lang="en-US" altLang="zh-CN" sz="1600" b="1" dirty="0" err="1">
                <a:solidFill>
                  <a:schemeClr val="bg1"/>
                </a:solidFill>
                <a:latin typeface="微软雅黑" panose="020B0503020204020204" pitchFamily="34" charset="-122"/>
                <a:ea typeface="微软雅黑" panose="020B0503020204020204" pitchFamily="34" charset="-122"/>
              </a:rPr>
              <a:t>ReSeT</a:t>
            </a:r>
            <a:r>
              <a:rPr lang="en-US" altLang="zh-CN" sz="1600" b="1" dirty="0">
                <a:solidFill>
                  <a:schemeClr val="bg1"/>
                </a:solidFill>
                <a:latin typeface="微软雅黑" panose="020B0503020204020204" pitchFamily="34" charset="-122"/>
                <a:ea typeface="微软雅黑" panose="020B0503020204020204" pitchFamily="34" charset="-122"/>
              </a:rPr>
              <a:t>) —— </a:t>
            </a:r>
            <a:r>
              <a:rPr lang="zh-CN" altLang="en-US" sz="1600" b="1" dirty="0">
                <a:solidFill>
                  <a:schemeClr val="bg1"/>
                </a:solidFill>
                <a:latin typeface="微软雅黑" panose="020B0503020204020204" pitchFamily="34" charset="-122"/>
                <a:ea typeface="微软雅黑" panose="020B0503020204020204" pitchFamily="34" charset="-122"/>
              </a:rPr>
              <a:t>当 </a:t>
            </a:r>
            <a:r>
              <a:rPr lang="en-US" altLang="zh-CN" sz="1600" b="1" dirty="0">
                <a:solidFill>
                  <a:schemeClr val="bg1"/>
                </a:solidFill>
                <a:latin typeface="微软雅黑" panose="020B0503020204020204" pitchFamily="34" charset="-122"/>
                <a:ea typeface="微软雅黑" panose="020B0503020204020204" pitchFamily="34" charset="-122"/>
              </a:rPr>
              <a:t>RST=1 </a:t>
            </a:r>
            <a:r>
              <a:rPr lang="zh-CN" altLang="en-US" sz="1600" b="1" dirty="0">
                <a:solidFill>
                  <a:schemeClr val="bg1"/>
                </a:solidFill>
                <a:latin typeface="微软雅黑" panose="020B0503020204020204" pitchFamily="34" charset="-122"/>
                <a:ea typeface="微软雅黑" panose="020B0503020204020204" pitchFamily="34" charset="-122"/>
              </a:rPr>
              <a:t>时，表明 </a:t>
            </a:r>
            <a:r>
              <a:rPr lang="en-US" altLang="zh-CN" sz="1600" b="1" dirty="0">
                <a:solidFill>
                  <a:schemeClr val="bg1"/>
                </a:solidFill>
                <a:latin typeface="微软雅黑" panose="020B0503020204020204" pitchFamily="34" charset="-122"/>
                <a:ea typeface="微软雅黑" panose="020B0503020204020204" pitchFamily="34" charset="-122"/>
              </a:rPr>
              <a:t>TCP </a:t>
            </a:r>
            <a:r>
              <a:rPr lang="zh-CN" altLang="en-US" sz="1600" b="1" dirty="0">
                <a:solidFill>
                  <a:schemeClr val="bg1"/>
                </a:solidFill>
                <a:latin typeface="微软雅黑" panose="020B0503020204020204" pitchFamily="34" charset="-122"/>
                <a:ea typeface="微软雅黑" panose="020B0503020204020204" pitchFamily="34" charset="-122"/>
              </a:rPr>
              <a:t>连接中出现严重差错（如由于主机崩溃或其他原因），必须释放连接，然后再重新建立运输连接。 </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87" name="Rectangle 104"/>
          <p:cNvSpPr>
            <a:spLocks noChangeArrowheads="1"/>
          </p:cNvSpPr>
          <p:nvPr/>
        </p:nvSpPr>
        <p:spPr bwMode="auto">
          <a:xfrm>
            <a:off x="4058963" y="2310711"/>
            <a:ext cx="190338" cy="437921"/>
          </a:xfrm>
          <a:prstGeom prst="rect">
            <a:avLst/>
          </a:prstGeom>
          <a:noFill/>
          <a:ln w="57150">
            <a:solidFill>
              <a:srgbClr val="CC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grpSp>
        <p:nvGrpSpPr>
          <p:cNvPr id="86" name="组合 85"/>
          <p:cNvGrpSpPr/>
          <p:nvPr/>
        </p:nvGrpSpPr>
        <p:grpSpPr>
          <a:xfrm>
            <a:off x="1827330" y="782475"/>
            <a:ext cx="5158580" cy="374416"/>
            <a:chOff x="1827330" y="782473"/>
            <a:chExt cx="5158578" cy="374416"/>
          </a:xfrm>
        </p:grpSpPr>
        <p:sp>
          <p:nvSpPr>
            <p:cNvPr id="90" name="Line 37"/>
            <p:cNvSpPr>
              <a:spLocks noChangeShapeType="1"/>
            </p:cNvSpPr>
            <p:nvPr/>
          </p:nvSpPr>
          <p:spPr bwMode="auto">
            <a:xfrm>
              <a:off x="2152882" y="1060214"/>
              <a:ext cx="468863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1" name="Line 38"/>
            <p:cNvSpPr>
              <a:spLocks noChangeShapeType="1"/>
            </p:cNvSpPr>
            <p:nvPr/>
          </p:nvSpPr>
          <p:spPr bwMode="auto">
            <a:xfrm>
              <a:off x="2152882" y="891931"/>
              <a:ext cx="0" cy="16828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2" name="Line 39"/>
            <p:cNvSpPr>
              <a:spLocks noChangeShapeType="1"/>
            </p:cNvSpPr>
            <p:nvPr/>
          </p:nvSpPr>
          <p:spPr bwMode="auto">
            <a:xfrm>
              <a:off x="2299311" y="976071"/>
              <a:ext cx="0" cy="8414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3" name="Line 40"/>
            <p:cNvSpPr>
              <a:spLocks noChangeShapeType="1"/>
            </p:cNvSpPr>
            <p:nvPr/>
          </p:nvSpPr>
          <p:spPr bwMode="auto">
            <a:xfrm>
              <a:off x="2445739"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4" name="Line 41"/>
            <p:cNvSpPr>
              <a:spLocks noChangeShapeType="1"/>
            </p:cNvSpPr>
            <p:nvPr/>
          </p:nvSpPr>
          <p:spPr bwMode="auto">
            <a:xfrm>
              <a:off x="2592168"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5" name="Line 42"/>
            <p:cNvSpPr>
              <a:spLocks noChangeShapeType="1"/>
            </p:cNvSpPr>
            <p:nvPr/>
          </p:nvSpPr>
          <p:spPr bwMode="auto">
            <a:xfrm>
              <a:off x="2739567"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6" name="Line 43"/>
            <p:cNvSpPr>
              <a:spLocks noChangeShapeType="1"/>
            </p:cNvSpPr>
            <p:nvPr/>
          </p:nvSpPr>
          <p:spPr bwMode="auto">
            <a:xfrm>
              <a:off x="2885995"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7" name="Line 44"/>
            <p:cNvSpPr>
              <a:spLocks noChangeShapeType="1"/>
            </p:cNvSpPr>
            <p:nvPr/>
          </p:nvSpPr>
          <p:spPr bwMode="auto">
            <a:xfrm>
              <a:off x="3031454"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8" name="Line 45"/>
            <p:cNvSpPr>
              <a:spLocks noChangeShapeType="1"/>
            </p:cNvSpPr>
            <p:nvPr/>
          </p:nvSpPr>
          <p:spPr bwMode="auto">
            <a:xfrm>
              <a:off x="3177883"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9" name="Line 46"/>
            <p:cNvSpPr>
              <a:spLocks noChangeShapeType="1"/>
            </p:cNvSpPr>
            <p:nvPr/>
          </p:nvSpPr>
          <p:spPr bwMode="auto">
            <a:xfrm>
              <a:off x="3325282" y="891930"/>
              <a:ext cx="0" cy="16828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0" name="Line 47"/>
            <p:cNvSpPr>
              <a:spLocks noChangeShapeType="1"/>
            </p:cNvSpPr>
            <p:nvPr/>
          </p:nvSpPr>
          <p:spPr bwMode="auto">
            <a:xfrm>
              <a:off x="3471710"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1" name="Line 48"/>
            <p:cNvSpPr>
              <a:spLocks noChangeShapeType="1"/>
            </p:cNvSpPr>
            <p:nvPr/>
          </p:nvSpPr>
          <p:spPr bwMode="auto">
            <a:xfrm>
              <a:off x="3618139"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2" name="Line 49"/>
            <p:cNvSpPr>
              <a:spLocks noChangeShapeType="1"/>
            </p:cNvSpPr>
            <p:nvPr/>
          </p:nvSpPr>
          <p:spPr bwMode="auto">
            <a:xfrm>
              <a:off x="3764568"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3" name="Line 50"/>
            <p:cNvSpPr>
              <a:spLocks noChangeShapeType="1"/>
            </p:cNvSpPr>
            <p:nvPr/>
          </p:nvSpPr>
          <p:spPr bwMode="auto">
            <a:xfrm>
              <a:off x="3911966"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4" name="Line 51"/>
            <p:cNvSpPr>
              <a:spLocks noChangeShapeType="1"/>
            </p:cNvSpPr>
            <p:nvPr/>
          </p:nvSpPr>
          <p:spPr bwMode="auto">
            <a:xfrm>
              <a:off x="4058395"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5" name="Line 52"/>
            <p:cNvSpPr>
              <a:spLocks noChangeShapeType="1"/>
            </p:cNvSpPr>
            <p:nvPr/>
          </p:nvSpPr>
          <p:spPr bwMode="auto">
            <a:xfrm>
              <a:off x="4203855"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6" name="Line 53"/>
            <p:cNvSpPr>
              <a:spLocks noChangeShapeType="1"/>
            </p:cNvSpPr>
            <p:nvPr/>
          </p:nvSpPr>
          <p:spPr bwMode="auto">
            <a:xfrm>
              <a:off x="4350283"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7" name="Line 54"/>
            <p:cNvSpPr>
              <a:spLocks noChangeShapeType="1"/>
            </p:cNvSpPr>
            <p:nvPr/>
          </p:nvSpPr>
          <p:spPr bwMode="auto">
            <a:xfrm>
              <a:off x="4496711" y="891931"/>
              <a:ext cx="0" cy="16828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8" name="Line 55"/>
            <p:cNvSpPr>
              <a:spLocks noChangeShapeType="1"/>
            </p:cNvSpPr>
            <p:nvPr/>
          </p:nvSpPr>
          <p:spPr bwMode="auto">
            <a:xfrm>
              <a:off x="4644110"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9" name="Line 56"/>
            <p:cNvSpPr>
              <a:spLocks noChangeShapeType="1"/>
            </p:cNvSpPr>
            <p:nvPr/>
          </p:nvSpPr>
          <p:spPr bwMode="auto">
            <a:xfrm>
              <a:off x="4790539"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0" name="Line 57"/>
            <p:cNvSpPr>
              <a:spLocks noChangeShapeType="1"/>
            </p:cNvSpPr>
            <p:nvPr/>
          </p:nvSpPr>
          <p:spPr bwMode="auto">
            <a:xfrm>
              <a:off x="4936968"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1" name="Line 58"/>
            <p:cNvSpPr>
              <a:spLocks noChangeShapeType="1"/>
            </p:cNvSpPr>
            <p:nvPr/>
          </p:nvSpPr>
          <p:spPr bwMode="auto">
            <a:xfrm>
              <a:off x="5083396"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2" name="Line 59"/>
            <p:cNvSpPr>
              <a:spLocks noChangeShapeType="1"/>
            </p:cNvSpPr>
            <p:nvPr/>
          </p:nvSpPr>
          <p:spPr bwMode="auto">
            <a:xfrm>
              <a:off x="5230795"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3" name="Line 60"/>
            <p:cNvSpPr>
              <a:spLocks noChangeShapeType="1"/>
            </p:cNvSpPr>
            <p:nvPr/>
          </p:nvSpPr>
          <p:spPr bwMode="auto">
            <a:xfrm>
              <a:off x="5376254"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4" name="Line 61"/>
            <p:cNvSpPr>
              <a:spLocks noChangeShapeType="1"/>
            </p:cNvSpPr>
            <p:nvPr/>
          </p:nvSpPr>
          <p:spPr bwMode="auto">
            <a:xfrm>
              <a:off x="5522683"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5" name="Line 62"/>
            <p:cNvSpPr>
              <a:spLocks noChangeShapeType="1"/>
            </p:cNvSpPr>
            <p:nvPr/>
          </p:nvSpPr>
          <p:spPr bwMode="auto">
            <a:xfrm>
              <a:off x="5669111" y="891931"/>
              <a:ext cx="0" cy="16828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6" name="Line 63"/>
            <p:cNvSpPr>
              <a:spLocks noChangeShapeType="1"/>
            </p:cNvSpPr>
            <p:nvPr/>
          </p:nvSpPr>
          <p:spPr bwMode="auto">
            <a:xfrm>
              <a:off x="5815540" y="976070"/>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7" name="Line 64"/>
            <p:cNvSpPr>
              <a:spLocks noChangeShapeType="1"/>
            </p:cNvSpPr>
            <p:nvPr/>
          </p:nvSpPr>
          <p:spPr bwMode="auto">
            <a:xfrm>
              <a:off x="5962939" y="976070"/>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8" name="Line 65"/>
            <p:cNvSpPr>
              <a:spLocks noChangeShapeType="1"/>
            </p:cNvSpPr>
            <p:nvPr/>
          </p:nvSpPr>
          <p:spPr bwMode="auto">
            <a:xfrm>
              <a:off x="6109368" y="976074"/>
              <a:ext cx="0" cy="8414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9" name="Line 66"/>
            <p:cNvSpPr>
              <a:spLocks noChangeShapeType="1"/>
            </p:cNvSpPr>
            <p:nvPr/>
          </p:nvSpPr>
          <p:spPr bwMode="auto">
            <a:xfrm>
              <a:off x="6255797" y="976074"/>
              <a:ext cx="0" cy="8414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0" name="Line 67"/>
            <p:cNvSpPr>
              <a:spLocks noChangeShapeType="1"/>
            </p:cNvSpPr>
            <p:nvPr/>
          </p:nvSpPr>
          <p:spPr bwMode="auto">
            <a:xfrm>
              <a:off x="6402225" y="963550"/>
              <a:ext cx="0" cy="966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1" name="Line 68"/>
            <p:cNvSpPr>
              <a:spLocks noChangeShapeType="1"/>
            </p:cNvSpPr>
            <p:nvPr/>
          </p:nvSpPr>
          <p:spPr bwMode="auto">
            <a:xfrm>
              <a:off x="6548654" y="963550"/>
              <a:ext cx="0" cy="966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2" name="Line 69"/>
            <p:cNvSpPr>
              <a:spLocks noChangeShapeType="1"/>
            </p:cNvSpPr>
            <p:nvPr/>
          </p:nvSpPr>
          <p:spPr bwMode="auto">
            <a:xfrm>
              <a:off x="6695083" y="963550"/>
              <a:ext cx="0" cy="966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3" name="Line 70"/>
            <p:cNvSpPr>
              <a:spLocks noChangeShapeType="1"/>
            </p:cNvSpPr>
            <p:nvPr/>
          </p:nvSpPr>
          <p:spPr bwMode="auto">
            <a:xfrm>
              <a:off x="6841512" y="891931"/>
              <a:ext cx="0" cy="16828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4" name="Line 98"/>
            <p:cNvSpPr>
              <a:spLocks noChangeShapeType="1"/>
            </p:cNvSpPr>
            <p:nvPr/>
          </p:nvSpPr>
          <p:spPr bwMode="auto">
            <a:xfrm>
              <a:off x="1827330" y="1156889"/>
              <a:ext cx="32388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5" name="Rectangle 80"/>
            <p:cNvSpPr>
              <a:spLocks noChangeArrowheads="1"/>
            </p:cNvSpPr>
            <p:nvPr/>
          </p:nvSpPr>
          <p:spPr bwMode="auto">
            <a:xfrm>
              <a:off x="1881948" y="782473"/>
              <a:ext cx="5103960"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anose="020B0503020204020204" pitchFamily="34" charset="-122"/>
                  <a:ea typeface="微软雅黑" panose="020B0503020204020204" pitchFamily="34" charset="-122"/>
                </a:rPr>
                <a:t>位   </a:t>
              </a:r>
              <a:r>
                <a:rPr kumimoji="1" lang="en-US" altLang="zh-CN" sz="900" b="1" dirty="0">
                  <a:solidFill>
                    <a:srgbClr val="0000FF"/>
                  </a:solidFill>
                  <a:latin typeface="微软雅黑" panose="020B0503020204020204" pitchFamily="34" charset="-122"/>
                  <a:ea typeface="微软雅黑" panose="020B0503020204020204" pitchFamily="34" charset="-122"/>
                </a:rPr>
                <a:t>0                                 8                                16                                24                          31</a:t>
              </a:r>
              <a:endParaRPr kumimoji="1" lang="en-US" altLang="zh-CN" sz="900" b="1" dirty="0">
                <a:solidFill>
                  <a:srgbClr val="0000FF"/>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87"/>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8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7" grpId="1"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6" y="649226"/>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 name="Line 3"/>
          <p:cNvSpPr>
            <a:spLocks noChangeShapeType="1"/>
          </p:cNvSpPr>
          <p:nvPr/>
        </p:nvSpPr>
        <p:spPr bwMode="auto">
          <a:xfrm flipH="1">
            <a:off x="1220082"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8" name="Rectangle 4"/>
          <p:cNvSpPr>
            <a:spLocks noChangeArrowheads="1"/>
          </p:cNvSpPr>
          <p:nvPr/>
        </p:nvSpPr>
        <p:spPr bwMode="auto">
          <a:xfrm>
            <a:off x="1059584" y="1853033"/>
            <a:ext cx="352012" cy="96801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4" tIns="44448" rIns="90484" bIns="44448" anchor="ctr">
            <a:spAutoFit/>
          </a:bodyPr>
          <a:lstStyle/>
          <a:p>
            <a:pPr algn="ctr" defTabSz="762000" eaLnBrk="0" hangingPunct="0"/>
            <a:r>
              <a:rPr kumimoji="1" lang="en-US" altLang="zh-CN" sz="1100" b="1" dirty="0">
                <a:solidFill>
                  <a:srgbClr val="0000FF"/>
                </a:solidFill>
                <a:latin typeface="微软雅黑" panose="020B0503020204020204" pitchFamily="34" charset="-122"/>
                <a:ea typeface="微软雅黑" panose="020B0503020204020204" pitchFamily="34" charset="-122"/>
              </a:rPr>
              <a:t>TCP </a:t>
            </a:r>
            <a:r>
              <a:rPr kumimoji="1" lang="zh-CN" altLang="en-US" sz="1100" b="1" dirty="0">
                <a:solidFill>
                  <a:srgbClr val="0000FF"/>
                </a:solidFill>
                <a:latin typeface="微软雅黑" panose="020B0503020204020204" pitchFamily="34" charset="-122"/>
                <a:ea typeface="微软雅黑" panose="020B0503020204020204" pitchFamily="34" charset="-122"/>
              </a:rPr>
              <a:t>首部</a:t>
            </a:r>
            <a:endParaRPr kumimoji="1" lang="zh-CN" altLang="en-US" sz="1100" b="1" dirty="0">
              <a:solidFill>
                <a:srgbClr val="0000FF"/>
              </a:solidFill>
              <a:latin typeface="微软雅黑" panose="020B0503020204020204" pitchFamily="34" charset="-122"/>
              <a:ea typeface="微软雅黑" panose="020B0503020204020204" pitchFamily="34" charset="-122"/>
            </a:endParaRPr>
          </a:p>
        </p:txBody>
      </p:sp>
      <p:sp>
        <p:nvSpPr>
          <p:cNvPr id="9" name="Line 5"/>
          <p:cNvSpPr>
            <a:spLocks noChangeShapeType="1"/>
          </p:cNvSpPr>
          <p:nvPr/>
        </p:nvSpPr>
        <p:spPr bwMode="auto">
          <a:xfrm>
            <a:off x="6497989"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0" name="Rectangle 6"/>
          <p:cNvSpPr>
            <a:spLocks noChangeArrowheads="1"/>
          </p:cNvSpPr>
          <p:nvPr/>
        </p:nvSpPr>
        <p:spPr bwMode="auto">
          <a:xfrm>
            <a:off x="6252656" y="1753049"/>
            <a:ext cx="471276" cy="78226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r>
              <a:rPr kumimoji="1" lang="en-US" altLang="zh-CN" sz="1100" b="1" dirty="0">
                <a:solidFill>
                  <a:srgbClr val="0000FF"/>
                </a:solidFill>
                <a:latin typeface="微软雅黑" panose="020B0503020204020204" pitchFamily="34" charset="-122"/>
                <a:ea typeface="微软雅黑" panose="020B0503020204020204" pitchFamily="34" charset="-122"/>
              </a:rPr>
              <a:t>20</a:t>
            </a:r>
            <a:endParaRPr kumimoji="1" lang="en-US" altLang="zh-CN"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字节</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固定</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首部</a:t>
            </a:r>
            <a:endParaRPr kumimoji="1" lang="zh-CN" altLang="en-US" sz="1100" b="1" dirty="0">
              <a:solidFill>
                <a:srgbClr val="0000FF"/>
              </a:solidFill>
              <a:latin typeface="微软雅黑" panose="020B0503020204020204" pitchFamily="34" charset="-122"/>
              <a:ea typeface="微软雅黑" panose="020B0503020204020204" pitchFamily="34" charset="-122"/>
            </a:endParaRPr>
          </a:p>
        </p:txBody>
      </p:sp>
      <p:sp>
        <p:nvSpPr>
          <p:cNvPr id="11" name="Rectangle 7"/>
          <p:cNvSpPr>
            <a:spLocks noChangeArrowheads="1"/>
          </p:cNvSpPr>
          <p:nvPr/>
        </p:nvSpPr>
        <p:spPr bwMode="auto">
          <a:xfrm>
            <a:off x="1465017" y="1148834"/>
            <a:ext cx="4695418" cy="2330925"/>
          </a:xfrm>
          <a:prstGeom prst="rect">
            <a:avLst/>
          </a:prstGeom>
          <a:solidFill>
            <a:srgbClr val="00FFFF"/>
          </a:soli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2" name="Line 10"/>
          <p:cNvSpPr>
            <a:spLocks noChangeShapeType="1"/>
          </p:cNvSpPr>
          <p:nvPr/>
        </p:nvSpPr>
        <p:spPr bwMode="auto">
          <a:xfrm>
            <a:off x="1460169" y="1545376"/>
            <a:ext cx="47031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3" name="Line 11"/>
          <p:cNvSpPr>
            <a:spLocks noChangeShapeType="1"/>
          </p:cNvSpPr>
          <p:nvPr/>
        </p:nvSpPr>
        <p:spPr bwMode="auto">
          <a:xfrm>
            <a:off x="1468896" y="1937444"/>
            <a:ext cx="469444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4" name="Line 12"/>
          <p:cNvSpPr>
            <a:spLocks noChangeShapeType="1"/>
          </p:cNvSpPr>
          <p:nvPr/>
        </p:nvSpPr>
        <p:spPr bwMode="auto">
          <a:xfrm>
            <a:off x="1460169" y="2328617"/>
            <a:ext cx="47031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5" name="Line 13"/>
          <p:cNvSpPr>
            <a:spLocks noChangeShapeType="1"/>
          </p:cNvSpPr>
          <p:nvPr/>
        </p:nvSpPr>
        <p:spPr bwMode="auto">
          <a:xfrm>
            <a:off x="1460169" y="2718895"/>
            <a:ext cx="47031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6" name="Line 14"/>
          <p:cNvSpPr>
            <a:spLocks noChangeShapeType="1"/>
          </p:cNvSpPr>
          <p:nvPr/>
        </p:nvSpPr>
        <p:spPr bwMode="auto">
          <a:xfrm>
            <a:off x="1468896" y="3110963"/>
            <a:ext cx="469444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7" name="Line 15"/>
          <p:cNvSpPr>
            <a:spLocks noChangeShapeType="1"/>
          </p:cNvSpPr>
          <p:nvPr/>
        </p:nvSpPr>
        <p:spPr bwMode="auto">
          <a:xfrm>
            <a:off x="3813694" y="1153310"/>
            <a:ext cx="0" cy="4001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8" name="Rectangle 16"/>
          <p:cNvSpPr>
            <a:spLocks noChangeArrowheads="1"/>
          </p:cNvSpPr>
          <p:nvPr/>
        </p:nvSpPr>
        <p:spPr bwMode="auto">
          <a:xfrm>
            <a:off x="4546808"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目  的  端  口</a:t>
            </a:r>
            <a:endParaRPr kumimoji="1" lang="zh-CN" altLang="en-US" sz="1200" b="1">
              <a:latin typeface="微软雅黑" panose="020B0503020204020204" pitchFamily="34" charset="-122"/>
              <a:ea typeface="微软雅黑" panose="020B0503020204020204" pitchFamily="34" charset="-122"/>
            </a:endParaRPr>
          </a:p>
        </p:txBody>
      </p:sp>
      <p:sp>
        <p:nvSpPr>
          <p:cNvPr id="19" name="Rectangle 17"/>
          <p:cNvSpPr>
            <a:spLocks noChangeArrowheads="1"/>
          </p:cNvSpPr>
          <p:nvPr/>
        </p:nvSpPr>
        <p:spPr bwMode="auto">
          <a:xfrm>
            <a:off x="1544449" y="2294295"/>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数据</a:t>
            </a:r>
            <a:endParaRPr kumimoji="1" lang="zh-CN" altLang="en-US" sz="1200" b="1" dirty="0">
              <a:latin typeface="微软雅黑" panose="020B0503020204020204" pitchFamily="34" charset="-122"/>
              <a:ea typeface="微软雅黑" panose="020B0503020204020204" pitchFamily="34" charset="-122"/>
            </a:endParaRPr>
          </a:p>
          <a:p>
            <a:pPr defTabSz="762000" eaLnBrk="0" hangingPunct="0"/>
            <a:r>
              <a:rPr kumimoji="1" lang="zh-CN" altLang="en-US" sz="1200" b="1" dirty="0">
                <a:latin typeface="微软雅黑" panose="020B0503020204020204" pitchFamily="34" charset="-122"/>
                <a:ea typeface="微软雅黑" panose="020B0503020204020204" pitchFamily="34" charset="-122"/>
              </a:rPr>
              <a:t>偏移</a:t>
            </a:r>
            <a:endParaRPr kumimoji="1" lang="zh-CN" altLang="en-US" sz="1200" b="1" dirty="0">
              <a:latin typeface="微软雅黑" panose="020B0503020204020204" pitchFamily="34" charset="-122"/>
              <a:ea typeface="微软雅黑" panose="020B0503020204020204" pitchFamily="34" charset="-122"/>
            </a:endParaRPr>
          </a:p>
        </p:txBody>
      </p:sp>
      <p:sp>
        <p:nvSpPr>
          <p:cNvPr id="20" name="Rectangle 18"/>
          <p:cNvSpPr>
            <a:spLocks noChangeArrowheads="1"/>
          </p:cNvSpPr>
          <p:nvPr/>
        </p:nvSpPr>
        <p:spPr bwMode="auto">
          <a:xfrm>
            <a:off x="2218493"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检   验   和</a:t>
            </a:r>
            <a:endParaRPr kumimoji="1" lang="zh-CN" altLang="en-US" sz="1200" b="1" dirty="0">
              <a:latin typeface="微软雅黑" panose="020B0503020204020204" pitchFamily="34" charset="-122"/>
              <a:ea typeface="微软雅黑" panose="020B0503020204020204" pitchFamily="34" charset="-122"/>
            </a:endParaRPr>
          </a:p>
        </p:txBody>
      </p:sp>
      <p:sp>
        <p:nvSpPr>
          <p:cNvPr id="21" name="Rectangle 19"/>
          <p:cNvSpPr>
            <a:spLocks noChangeArrowheads="1"/>
          </p:cNvSpPr>
          <p:nvPr/>
        </p:nvSpPr>
        <p:spPr bwMode="auto">
          <a:xfrm>
            <a:off x="2341648"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4" tIns="44448" rIns="90484" bIns="44448">
            <a:spAutoFit/>
          </a:bodyPr>
          <a:lstStyle/>
          <a:p>
            <a:pPr algn="ctr" defTabSz="762000" eaLnBrk="0" hangingPunct="0"/>
            <a:r>
              <a:rPr kumimoji="1" lang="zh-CN" altLang="en-US" sz="1200" b="1" dirty="0">
                <a:latin typeface="微软雅黑" panose="020B0503020204020204" pitchFamily="34" charset="-122"/>
                <a:ea typeface="微软雅黑" panose="020B0503020204020204" pitchFamily="34" charset="-122"/>
              </a:rPr>
              <a:t>选    项  （长  度  可  变）</a:t>
            </a:r>
            <a:endParaRPr kumimoji="1" lang="zh-CN" altLang="en-US" sz="1200" b="1" dirty="0">
              <a:latin typeface="微软雅黑" panose="020B0503020204020204" pitchFamily="34" charset="-122"/>
              <a:ea typeface="微软雅黑" panose="020B0503020204020204" pitchFamily="34" charset="-122"/>
            </a:endParaRPr>
          </a:p>
        </p:txBody>
      </p:sp>
      <p:sp>
        <p:nvSpPr>
          <p:cNvPr id="22" name="Rectangle 20"/>
          <p:cNvSpPr>
            <a:spLocks noChangeArrowheads="1"/>
          </p:cNvSpPr>
          <p:nvPr/>
        </p:nvSpPr>
        <p:spPr bwMode="auto">
          <a:xfrm>
            <a:off x="2288315"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源  端  口</a:t>
            </a:r>
            <a:endParaRPr kumimoji="1" lang="zh-CN" altLang="en-US" sz="1200" b="1">
              <a:latin typeface="微软雅黑" panose="020B0503020204020204" pitchFamily="34" charset="-122"/>
              <a:ea typeface="微软雅黑" panose="020B0503020204020204" pitchFamily="34" charset="-122"/>
            </a:endParaRPr>
          </a:p>
        </p:txBody>
      </p:sp>
      <p:sp>
        <p:nvSpPr>
          <p:cNvPr id="23" name="Rectangle 21"/>
          <p:cNvSpPr>
            <a:spLocks noChangeArrowheads="1"/>
          </p:cNvSpPr>
          <p:nvPr/>
        </p:nvSpPr>
        <p:spPr bwMode="auto">
          <a:xfrm>
            <a:off x="3381242"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4" tIns="44448" rIns="90484" bIns="44448">
            <a:spAutoFit/>
          </a:bodyPr>
          <a:lstStyle/>
          <a:p>
            <a:pPr algn="ctr" defTabSz="762000" eaLnBrk="0" hangingPunct="0"/>
            <a:r>
              <a:rPr kumimoji="1" lang="zh-CN" altLang="en-US" sz="1200" b="1">
                <a:latin typeface="微软雅黑" panose="020B0503020204020204" pitchFamily="34" charset="-122"/>
                <a:ea typeface="微软雅黑" panose="020B0503020204020204" pitchFamily="34" charset="-122"/>
              </a:rPr>
              <a:t>序   号</a:t>
            </a:r>
            <a:endParaRPr kumimoji="1" lang="zh-CN" altLang="en-US" sz="1200" b="1">
              <a:latin typeface="微软雅黑" panose="020B0503020204020204" pitchFamily="34" charset="-122"/>
              <a:ea typeface="微软雅黑" panose="020B0503020204020204" pitchFamily="34" charset="-122"/>
            </a:endParaRPr>
          </a:p>
        </p:txBody>
      </p:sp>
      <p:sp>
        <p:nvSpPr>
          <p:cNvPr id="24" name="Line 22"/>
          <p:cNvSpPr>
            <a:spLocks noChangeShapeType="1"/>
          </p:cNvSpPr>
          <p:nvPr/>
        </p:nvSpPr>
        <p:spPr bwMode="auto">
          <a:xfrm>
            <a:off x="3817573" y="2333990"/>
            <a:ext cx="0" cy="77249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5" name="Rectangle 23"/>
          <p:cNvSpPr>
            <a:spLocks noChangeArrowheads="1"/>
          </p:cNvSpPr>
          <p:nvPr/>
        </p:nvSpPr>
        <p:spPr bwMode="auto">
          <a:xfrm>
            <a:off x="4448867"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紧   急   指   针</a:t>
            </a:r>
            <a:endParaRPr kumimoji="1" lang="zh-CN" altLang="en-US" sz="1200" b="1">
              <a:latin typeface="微软雅黑" panose="020B0503020204020204" pitchFamily="34" charset="-122"/>
              <a:ea typeface="微软雅黑" panose="020B0503020204020204" pitchFamily="34" charset="-122"/>
            </a:endParaRPr>
          </a:p>
        </p:txBody>
      </p:sp>
      <p:sp>
        <p:nvSpPr>
          <p:cNvPr id="26" name="Rectangle 24"/>
          <p:cNvSpPr>
            <a:spLocks noChangeArrowheads="1"/>
          </p:cNvSpPr>
          <p:nvPr/>
        </p:nvSpPr>
        <p:spPr bwMode="auto">
          <a:xfrm>
            <a:off x="4701352"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窗   口</a:t>
            </a:r>
            <a:endParaRPr kumimoji="1" lang="zh-CN" altLang="en-US" sz="1200" b="1">
              <a:latin typeface="微软雅黑" panose="020B0503020204020204" pitchFamily="34" charset="-122"/>
              <a:ea typeface="微软雅黑" panose="020B0503020204020204" pitchFamily="34" charset="-122"/>
            </a:endParaRPr>
          </a:p>
        </p:txBody>
      </p:sp>
      <p:sp>
        <p:nvSpPr>
          <p:cNvPr id="27" name="Rectangle 25"/>
          <p:cNvSpPr>
            <a:spLocks noChangeArrowheads="1"/>
          </p:cNvSpPr>
          <p:nvPr/>
        </p:nvSpPr>
        <p:spPr bwMode="auto">
          <a:xfrm>
            <a:off x="3231902"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4" tIns="44448" rIns="90484" bIns="44448">
            <a:spAutoFit/>
          </a:bodyPr>
          <a:lstStyle/>
          <a:p>
            <a:pPr algn="ctr" defTabSz="762000" eaLnBrk="0" hangingPunct="0"/>
            <a:r>
              <a:rPr kumimoji="1" lang="zh-CN" altLang="en-US" sz="1200" b="1" dirty="0">
                <a:latin typeface="微软雅黑" panose="020B0503020204020204" pitchFamily="34" charset="-122"/>
                <a:ea typeface="微软雅黑" panose="020B0503020204020204" pitchFamily="34" charset="-122"/>
              </a:rPr>
              <a:t>确    认    号</a:t>
            </a:r>
            <a:endParaRPr kumimoji="1" lang="zh-CN" altLang="en-US" sz="1200" b="1" dirty="0">
              <a:latin typeface="微软雅黑" panose="020B0503020204020204" pitchFamily="34" charset="-122"/>
              <a:ea typeface="微软雅黑" panose="020B0503020204020204" pitchFamily="34" charset="-122"/>
            </a:endParaRPr>
          </a:p>
        </p:txBody>
      </p:sp>
      <p:sp>
        <p:nvSpPr>
          <p:cNvPr id="28" name="Line 26"/>
          <p:cNvSpPr>
            <a:spLocks noChangeShapeType="1"/>
          </p:cNvSpPr>
          <p:nvPr/>
        </p:nvSpPr>
        <p:spPr bwMode="auto">
          <a:xfrm>
            <a:off x="2049761" y="2333989"/>
            <a:ext cx="0" cy="39027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9" name="Line 27"/>
          <p:cNvSpPr>
            <a:spLocks noChangeShapeType="1"/>
          </p:cNvSpPr>
          <p:nvPr/>
        </p:nvSpPr>
        <p:spPr bwMode="auto">
          <a:xfrm>
            <a:off x="3227009" y="2329513"/>
            <a:ext cx="0" cy="38580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0" name="Line 28"/>
          <p:cNvSpPr>
            <a:spLocks noChangeShapeType="1"/>
          </p:cNvSpPr>
          <p:nvPr/>
        </p:nvSpPr>
        <p:spPr bwMode="auto">
          <a:xfrm>
            <a:off x="2925423" y="2333989"/>
            <a:ext cx="0" cy="39027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1" name="Line 29"/>
          <p:cNvSpPr>
            <a:spLocks noChangeShapeType="1"/>
          </p:cNvSpPr>
          <p:nvPr/>
        </p:nvSpPr>
        <p:spPr bwMode="auto">
          <a:xfrm>
            <a:off x="3074762"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2" name="Line 30"/>
          <p:cNvSpPr>
            <a:spLocks noChangeShapeType="1"/>
          </p:cNvSpPr>
          <p:nvPr/>
        </p:nvSpPr>
        <p:spPr bwMode="auto">
          <a:xfrm>
            <a:off x="3520836"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3" name="Line 31"/>
          <p:cNvSpPr>
            <a:spLocks noChangeShapeType="1"/>
          </p:cNvSpPr>
          <p:nvPr/>
        </p:nvSpPr>
        <p:spPr bwMode="auto">
          <a:xfrm>
            <a:off x="3373438"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4" name="Line 32"/>
          <p:cNvSpPr>
            <a:spLocks noChangeShapeType="1"/>
          </p:cNvSpPr>
          <p:nvPr/>
        </p:nvSpPr>
        <p:spPr bwMode="auto">
          <a:xfrm>
            <a:off x="3670174"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5" name="Rectangle 33"/>
          <p:cNvSpPr>
            <a:spLocks noChangeArrowheads="1"/>
          </p:cNvSpPr>
          <p:nvPr/>
        </p:nvSpPr>
        <p:spPr bwMode="auto">
          <a:xfrm>
            <a:off x="2211094"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保   留</a:t>
            </a:r>
            <a:endParaRPr kumimoji="1" lang="zh-CN" altLang="en-US" sz="1200" b="1" dirty="0">
              <a:latin typeface="微软雅黑" panose="020B0503020204020204" pitchFamily="34" charset="-122"/>
              <a:ea typeface="微软雅黑" panose="020B0503020204020204" pitchFamily="34" charset="-122"/>
            </a:endParaRPr>
          </a:p>
        </p:txBody>
      </p:sp>
      <p:sp>
        <p:nvSpPr>
          <p:cNvPr id="36" name="Rectangle 34"/>
          <p:cNvSpPr>
            <a:spLocks noChangeArrowheads="1"/>
          </p:cNvSpPr>
          <p:nvPr/>
        </p:nvSpPr>
        <p:spPr bwMode="auto">
          <a:xfrm>
            <a:off x="3586259" y="2322785"/>
            <a:ext cx="305365"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F</a:t>
            </a:r>
            <a:endParaRPr kumimoji="1" lang="en-US" altLang="zh-CN" sz="1100" b="1" dirty="0">
              <a:latin typeface="微软雅黑" panose="020B0503020204020204" pitchFamily="34" charset="-122"/>
              <a:ea typeface="微软雅黑" panose="020B0503020204020204" pitchFamily="34" charset="-122"/>
            </a:endParaRPr>
          </a:p>
          <a:p>
            <a:pPr algn="ct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I</a:t>
            </a:r>
            <a:endParaRPr kumimoji="1" lang="en-US" altLang="zh-CN" sz="1100" b="1" dirty="0">
              <a:latin typeface="微软雅黑" panose="020B0503020204020204" pitchFamily="34" charset="-122"/>
              <a:ea typeface="微软雅黑" panose="020B0503020204020204" pitchFamily="34" charset="-122"/>
            </a:endParaRPr>
          </a:p>
          <a:p>
            <a:pPr algn="ct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N</a:t>
            </a:r>
            <a:endParaRPr kumimoji="1" lang="en-US" altLang="zh-CN" sz="1100" b="1" dirty="0">
              <a:latin typeface="微软雅黑" panose="020B0503020204020204" pitchFamily="34" charset="-122"/>
              <a:ea typeface="微软雅黑" panose="020B0503020204020204" pitchFamily="34" charset="-122"/>
            </a:endParaRPr>
          </a:p>
        </p:txBody>
      </p:sp>
      <p:sp>
        <p:nvSpPr>
          <p:cNvPr id="71" name="Rectangle 75"/>
          <p:cNvSpPr>
            <a:spLocks noChangeArrowheads="1"/>
          </p:cNvSpPr>
          <p:nvPr/>
        </p:nvSpPr>
        <p:spPr bwMode="auto">
          <a:xfrm>
            <a:off x="3462845" y="2322784"/>
            <a:ext cx="305365"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a:latin typeface="微软雅黑" panose="020B0503020204020204" pitchFamily="34" charset="-122"/>
                <a:ea typeface="微软雅黑" panose="020B0503020204020204" pitchFamily="34" charset="-122"/>
              </a:rPr>
              <a:t>S</a:t>
            </a:r>
            <a:endParaRPr kumimoji="1" lang="en-US" altLang="zh-CN" sz="1100" b="1">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a:latin typeface="微软雅黑" panose="020B0503020204020204" pitchFamily="34" charset="-122"/>
                <a:ea typeface="微软雅黑" panose="020B0503020204020204" pitchFamily="34" charset="-122"/>
              </a:rPr>
              <a:t>Y</a:t>
            </a:r>
            <a:endParaRPr kumimoji="1" lang="en-US" altLang="zh-CN" sz="1100" b="1">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a:latin typeface="微软雅黑" panose="020B0503020204020204" pitchFamily="34" charset="-122"/>
                <a:ea typeface="微软雅黑" panose="020B0503020204020204" pitchFamily="34" charset="-122"/>
              </a:rPr>
              <a:t>N</a:t>
            </a:r>
            <a:endParaRPr kumimoji="1" lang="en-US" altLang="zh-CN" sz="1100" b="1">
              <a:latin typeface="微软雅黑" panose="020B0503020204020204" pitchFamily="34" charset="-122"/>
              <a:ea typeface="微软雅黑" panose="020B0503020204020204" pitchFamily="34" charset="-122"/>
            </a:endParaRPr>
          </a:p>
        </p:txBody>
      </p:sp>
      <p:sp>
        <p:nvSpPr>
          <p:cNvPr id="72" name="Rectangle 76"/>
          <p:cNvSpPr>
            <a:spLocks noChangeArrowheads="1"/>
          </p:cNvSpPr>
          <p:nvPr/>
        </p:nvSpPr>
        <p:spPr bwMode="auto">
          <a:xfrm>
            <a:off x="3332016" y="2322784"/>
            <a:ext cx="283724"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R</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S</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T</a:t>
            </a:r>
            <a:endParaRPr kumimoji="1" lang="en-US" altLang="zh-CN" sz="1100" b="1" dirty="0">
              <a:latin typeface="微软雅黑" panose="020B0503020204020204" pitchFamily="34" charset="-122"/>
              <a:ea typeface="微软雅黑" panose="020B0503020204020204" pitchFamily="34" charset="-122"/>
            </a:endParaRPr>
          </a:p>
        </p:txBody>
      </p:sp>
      <p:sp>
        <p:nvSpPr>
          <p:cNvPr id="73" name="Rectangle 77"/>
          <p:cNvSpPr>
            <a:spLocks noChangeArrowheads="1"/>
          </p:cNvSpPr>
          <p:nvPr/>
        </p:nvSpPr>
        <p:spPr bwMode="auto">
          <a:xfrm>
            <a:off x="3160290" y="2322784"/>
            <a:ext cx="301758"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P</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S</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H</a:t>
            </a:r>
            <a:endParaRPr kumimoji="1" lang="en-US" altLang="zh-CN" sz="1100" b="1" dirty="0">
              <a:latin typeface="微软雅黑" panose="020B0503020204020204" pitchFamily="34" charset="-122"/>
              <a:ea typeface="微软雅黑" panose="020B0503020204020204" pitchFamily="34" charset="-122"/>
            </a:endParaRPr>
          </a:p>
        </p:txBody>
      </p:sp>
      <p:sp>
        <p:nvSpPr>
          <p:cNvPr id="74" name="Rectangle 78"/>
          <p:cNvSpPr>
            <a:spLocks noChangeArrowheads="1"/>
          </p:cNvSpPr>
          <p:nvPr/>
        </p:nvSpPr>
        <p:spPr bwMode="auto">
          <a:xfrm>
            <a:off x="3013861" y="2322784"/>
            <a:ext cx="290938"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A</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C</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K</a:t>
            </a:r>
            <a:endParaRPr kumimoji="1" lang="en-US" altLang="zh-CN" sz="1100" b="1" dirty="0">
              <a:latin typeface="微软雅黑" panose="020B0503020204020204" pitchFamily="34" charset="-122"/>
              <a:ea typeface="微软雅黑" panose="020B0503020204020204" pitchFamily="34" charset="-122"/>
            </a:endParaRPr>
          </a:p>
        </p:txBody>
      </p:sp>
      <p:sp>
        <p:nvSpPr>
          <p:cNvPr id="75" name="Rectangle 79"/>
          <p:cNvSpPr>
            <a:spLocks noChangeArrowheads="1"/>
          </p:cNvSpPr>
          <p:nvPr/>
        </p:nvSpPr>
        <p:spPr bwMode="auto">
          <a:xfrm>
            <a:off x="2868485" y="2322784"/>
            <a:ext cx="294545"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U</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R</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G</a:t>
            </a:r>
            <a:endParaRPr kumimoji="1" lang="en-US" altLang="zh-CN" sz="1100" b="1" dirty="0">
              <a:latin typeface="微软雅黑" panose="020B0503020204020204" pitchFamily="34" charset="-122"/>
              <a:ea typeface="微软雅黑" panose="020B0503020204020204" pitchFamily="34" charset="-122"/>
            </a:endParaRPr>
          </a:p>
        </p:txBody>
      </p:sp>
      <p:sp>
        <p:nvSpPr>
          <p:cNvPr id="76" name="Line 81"/>
          <p:cNvSpPr>
            <a:spLocks noChangeShapeType="1"/>
          </p:cNvSpPr>
          <p:nvPr/>
        </p:nvSpPr>
        <p:spPr bwMode="auto">
          <a:xfrm flipH="1">
            <a:off x="4978336" y="3120809"/>
            <a:ext cx="1940" cy="36252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77" name="Rectangle 83"/>
          <p:cNvSpPr>
            <a:spLocks noChangeArrowheads="1"/>
          </p:cNvSpPr>
          <p:nvPr/>
        </p:nvSpPr>
        <p:spPr bwMode="auto">
          <a:xfrm>
            <a:off x="5262300"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填    充</a:t>
            </a:r>
            <a:endParaRPr kumimoji="1" lang="zh-CN" altLang="en-US" sz="1200" b="1" dirty="0">
              <a:latin typeface="微软雅黑" panose="020B0503020204020204" pitchFamily="34" charset="-122"/>
              <a:ea typeface="微软雅黑" panose="020B0503020204020204" pitchFamily="34" charset="-122"/>
            </a:endParaRPr>
          </a:p>
        </p:txBody>
      </p:sp>
      <p:sp>
        <p:nvSpPr>
          <p:cNvPr id="78" name="Line 96"/>
          <p:cNvSpPr>
            <a:spLocks noChangeShapeType="1"/>
          </p:cNvSpPr>
          <p:nvPr/>
        </p:nvSpPr>
        <p:spPr bwMode="auto">
          <a:xfrm>
            <a:off x="6185727" y="1135405"/>
            <a:ext cx="50716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79" name="Line 97"/>
          <p:cNvSpPr>
            <a:spLocks noChangeShapeType="1"/>
          </p:cNvSpPr>
          <p:nvPr/>
        </p:nvSpPr>
        <p:spPr bwMode="auto">
          <a:xfrm>
            <a:off x="6185727" y="3106487"/>
            <a:ext cx="50716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80" name="Line 98"/>
          <p:cNvSpPr>
            <a:spLocks noChangeShapeType="1"/>
          </p:cNvSpPr>
          <p:nvPr/>
        </p:nvSpPr>
        <p:spPr bwMode="auto">
          <a:xfrm>
            <a:off x="1137524" y="1156888"/>
            <a:ext cx="32388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81" name="Line 99"/>
          <p:cNvSpPr>
            <a:spLocks noChangeShapeType="1"/>
          </p:cNvSpPr>
          <p:nvPr/>
        </p:nvSpPr>
        <p:spPr bwMode="auto">
          <a:xfrm>
            <a:off x="1146251" y="3469016"/>
            <a:ext cx="32388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82" name="Text Box 155"/>
          <p:cNvSpPr txBox="1">
            <a:spLocks noChangeArrowheads="1"/>
          </p:cNvSpPr>
          <p:nvPr/>
        </p:nvSpPr>
        <p:spPr bwMode="auto">
          <a:xfrm>
            <a:off x="1106424" y="3645371"/>
            <a:ext cx="6986016" cy="329317"/>
          </a:xfrm>
          <a:prstGeom prst="rect">
            <a:avLst/>
          </a:prstGeom>
          <a:solidFill>
            <a:srgbClr val="0000FF"/>
          </a:solidFill>
          <a:ln w="9525">
            <a:noFill/>
            <a:miter lim="800000"/>
          </a:ln>
          <a:effectLst/>
        </p:spPr>
        <p:txBody>
          <a:bodyPr wrap="square" lIns="91436" tIns="45718" rIns="91436" bIns="45718">
            <a:spAutoFit/>
          </a:bodyPr>
          <a:lstStyle/>
          <a:p>
            <a:pPr algn="ctr">
              <a:lnSpc>
                <a:spcPct val="110000"/>
              </a:lnSpc>
            </a:pPr>
            <a:r>
              <a:rPr lang="zh-CN" altLang="en-US" sz="1400" b="1" dirty="0">
                <a:solidFill>
                  <a:schemeClr val="bg1"/>
                </a:solidFill>
                <a:latin typeface="微软雅黑" panose="020B0503020204020204" pitchFamily="34" charset="-122"/>
                <a:ea typeface="微软雅黑" panose="020B0503020204020204" pitchFamily="34" charset="-122"/>
              </a:rPr>
              <a:t>同步 </a:t>
            </a:r>
            <a:r>
              <a:rPr lang="en-US" altLang="zh-CN" sz="1400" b="1" dirty="0">
                <a:solidFill>
                  <a:schemeClr val="bg1"/>
                </a:solidFill>
                <a:latin typeface="微软雅黑" panose="020B0503020204020204" pitchFamily="34" charset="-122"/>
                <a:ea typeface="微软雅黑" panose="020B0503020204020204" pitchFamily="34" charset="-122"/>
              </a:rPr>
              <a:t>SYN —— </a:t>
            </a:r>
            <a:r>
              <a:rPr lang="zh-CN" altLang="en-US" sz="1400" b="1" dirty="0">
                <a:solidFill>
                  <a:schemeClr val="bg1"/>
                </a:solidFill>
                <a:latin typeface="微软雅黑" panose="020B0503020204020204" pitchFamily="34" charset="-122"/>
                <a:ea typeface="微软雅黑" panose="020B0503020204020204" pitchFamily="34" charset="-122"/>
              </a:rPr>
              <a:t>用来同步信号，同步 </a:t>
            </a:r>
            <a:r>
              <a:rPr lang="en-US" altLang="zh-CN" sz="1400" b="1" dirty="0">
                <a:solidFill>
                  <a:schemeClr val="bg1"/>
                </a:solidFill>
                <a:latin typeface="微软雅黑" panose="020B0503020204020204" pitchFamily="34" charset="-122"/>
                <a:ea typeface="微软雅黑" panose="020B0503020204020204" pitchFamily="34" charset="-122"/>
              </a:rPr>
              <a:t>SYN = 1 </a:t>
            </a:r>
            <a:r>
              <a:rPr lang="zh-CN" altLang="en-US" sz="1400" b="1" dirty="0">
                <a:solidFill>
                  <a:schemeClr val="bg1"/>
                </a:solidFill>
                <a:latin typeface="微软雅黑" panose="020B0503020204020204" pitchFamily="34" charset="-122"/>
                <a:ea typeface="微软雅黑" panose="020B0503020204020204" pitchFamily="34" charset="-122"/>
              </a:rPr>
              <a:t>表示这是一个连接请求或连接接受报文。 </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84" name="Rectangle 104"/>
          <p:cNvSpPr>
            <a:spLocks noChangeArrowheads="1"/>
          </p:cNvSpPr>
          <p:nvPr/>
        </p:nvSpPr>
        <p:spPr bwMode="auto">
          <a:xfrm>
            <a:off x="3504006" y="2310711"/>
            <a:ext cx="190338" cy="437921"/>
          </a:xfrm>
          <a:prstGeom prst="rect">
            <a:avLst/>
          </a:prstGeom>
          <a:noFill/>
          <a:ln w="57150">
            <a:solidFill>
              <a:srgbClr val="CC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grpSp>
        <p:nvGrpSpPr>
          <p:cNvPr id="83" name="组合 82"/>
          <p:cNvGrpSpPr/>
          <p:nvPr/>
        </p:nvGrpSpPr>
        <p:grpSpPr>
          <a:xfrm>
            <a:off x="1137524" y="782475"/>
            <a:ext cx="5158580" cy="374416"/>
            <a:chOff x="1827330" y="782473"/>
            <a:chExt cx="5158578"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8" name="Line 38"/>
            <p:cNvSpPr>
              <a:spLocks noChangeShapeType="1"/>
            </p:cNvSpPr>
            <p:nvPr/>
          </p:nvSpPr>
          <p:spPr bwMode="auto">
            <a:xfrm>
              <a:off x="2152882" y="891931"/>
              <a:ext cx="0" cy="16828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9" name="Line 39"/>
            <p:cNvSpPr>
              <a:spLocks noChangeShapeType="1"/>
            </p:cNvSpPr>
            <p:nvPr/>
          </p:nvSpPr>
          <p:spPr bwMode="auto">
            <a:xfrm>
              <a:off x="2299311" y="976071"/>
              <a:ext cx="0" cy="8414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0" name="Line 40"/>
            <p:cNvSpPr>
              <a:spLocks noChangeShapeType="1"/>
            </p:cNvSpPr>
            <p:nvPr/>
          </p:nvSpPr>
          <p:spPr bwMode="auto">
            <a:xfrm>
              <a:off x="2445739"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1" name="Line 41"/>
            <p:cNvSpPr>
              <a:spLocks noChangeShapeType="1"/>
            </p:cNvSpPr>
            <p:nvPr/>
          </p:nvSpPr>
          <p:spPr bwMode="auto">
            <a:xfrm>
              <a:off x="2592168"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2" name="Line 42"/>
            <p:cNvSpPr>
              <a:spLocks noChangeShapeType="1"/>
            </p:cNvSpPr>
            <p:nvPr/>
          </p:nvSpPr>
          <p:spPr bwMode="auto">
            <a:xfrm>
              <a:off x="2739567"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3" name="Line 43"/>
            <p:cNvSpPr>
              <a:spLocks noChangeShapeType="1"/>
            </p:cNvSpPr>
            <p:nvPr/>
          </p:nvSpPr>
          <p:spPr bwMode="auto">
            <a:xfrm>
              <a:off x="2885995"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4" name="Line 44"/>
            <p:cNvSpPr>
              <a:spLocks noChangeShapeType="1"/>
            </p:cNvSpPr>
            <p:nvPr/>
          </p:nvSpPr>
          <p:spPr bwMode="auto">
            <a:xfrm>
              <a:off x="3031454"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5" name="Line 45"/>
            <p:cNvSpPr>
              <a:spLocks noChangeShapeType="1"/>
            </p:cNvSpPr>
            <p:nvPr/>
          </p:nvSpPr>
          <p:spPr bwMode="auto">
            <a:xfrm>
              <a:off x="3177883"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6" name="Line 46"/>
            <p:cNvSpPr>
              <a:spLocks noChangeShapeType="1"/>
            </p:cNvSpPr>
            <p:nvPr/>
          </p:nvSpPr>
          <p:spPr bwMode="auto">
            <a:xfrm>
              <a:off x="3325282" y="891930"/>
              <a:ext cx="0" cy="16828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7" name="Line 47"/>
            <p:cNvSpPr>
              <a:spLocks noChangeShapeType="1"/>
            </p:cNvSpPr>
            <p:nvPr/>
          </p:nvSpPr>
          <p:spPr bwMode="auto">
            <a:xfrm>
              <a:off x="3471710"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8" name="Line 48"/>
            <p:cNvSpPr>
              <a:spLocks noChangeShapeType="1"/>
            </p:cNvSpPr>
            <p:nvPr/>
          </p:nvSpPr>
          <p:spPr bwMode="auto">
            <a:xfrm>
              <a:off x="3618139"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9" name="Line 49"/>
            <p:cNvSpPr>
              <a:spLocks noChangeShapeType="1"/>
            </p:cNvSpPr>
            <p:nvPr/>
          </p:nvSpPr>
          <p:spPr bwMode="auto">
            <a:xfrm>
              <a:off x="3764568"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0" name="Line 50"/>
            <p:cNvSpPr>
              <a:spLocks noChangeShapeType="1"/>
            </p:cNvSpPr>
            <p:nvPr/>
          </p:nvSpPr>
          <p:spPr bwMode="auto">
            <a:xfrm>
              <a:off x="3911966"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1" name="Line 51"/>
            <p:cNvSpPr>
              <a:spLocks noChangeShapeType="1"/>
            </p:cNvSpPr>
            <p:nvPr/>
          </p:nvSpPr>
          <p:spPr bwMode="auto">
            <a:xfrm>
              <a:off x="4058395"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2" name="Line 52"/>
            <p:cNvSpPr>
              <a:spLocks noChangeShapeType="1"/>
            </p:cNvSpPr>
            <p:nvPr/>
          </p:nvSpPr>
          <p:spPr bwMode="auto">
            <a:xfrm>
              <a:off x="4203855"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3" name="Line 53"/>
            <p:cNvSpPr>
              <a:spLocks noChangeShapeType="1"/>
            </p:cNvSpPr>
            <p:nvPr/>
          </p:nvSpPr>
          <p:spPr bwMode="auto">
            <a:xfrm>
              <a:off x="4350283"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4" name="Line 54"/>
            <p:cNvSpPr>
              <a:spLocks noChangeShapeType="1"/>
            </p:cNvSpPr>
            <p:nvPr/>
          </p:nvSpPr>
          <p:spPr bwMode="auto">
            <a:xfrm>
              <a:off x="4496711" y="891931"/>
              <a:ext cx="0" cy="16828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5" name="Line 55"/>
            <p:cNvSpPr>
              <a:spLocks noChangeShapeType="1"/>
            </p:cNvSpPr>
            <p:nvPr/>
          </p:nvSpPr>
          <p:spPr bwMode="auto">
            <a:xfrm>
              <a:off x="4644110"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6" name="Line 56"/>
            <p:cNvSpPr>
              <a:spLocks noChangeShapeType="1"/>
            </p:cNvSpPr>
            <p:nvPr/>
          </p:nvSpPr>
          <p:spPr bwMode="auto">
            <a:xfrm>
              <a:off x="4790539"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7" name="Line 57"/>
            <p:cNvSpPr>
              <a:spLocks noChangeShapeType="1"/>
            </p:cNvSpPr>
            <p:nvPr/>
          </p:nvSpPr>
          <p:spPr bwMode="auto">
            <a:xfrm>
              <a:off x="4936968"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8" name="Line 58"/>
            <p:cNvSpPr>
              <a:spLocks noChangeShapeType="1"/>
            </p:cNvSpPr>
            <p:nvPr/>
          </p:nvSpPr>
          <p:spPr bwMode="auto">
            <a:xfrm>
              <a:off x="5083396"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9" name="Line 59"/>
            <p:cNvSpPr>
              <a:spLocks noChangeShapeType="1"/>
            </p:cNvSpPr>
            <p:nvPr/>
          </p:nvSpPr>
          <p:spPr bwMode="auto">
            <a:xfrm>
              <a:off x="5230795"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0" name="Line 60"/>
            <p:cNvSpPr>
              <a:spLocks noChangeShapeType="1"/>
            </p:cNvSpPr>
            <p:nvPr/>
          </p:nvSpPr>
          <p:spPr bwMode="auto">
            <a:xfrm>
              <a:off x="5376254"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1" name="Line 61"/>
            <p:cNvSpPr>
              <a:spLocks noChangeShapeType="1"/>
            </p:cNvSpPr>
            <p:nvPr/>
          </p:nvSpPr>
          <p:spPr bwMode="auto">
            <a:xfrm>
              <a:off x="5522683"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2" name="Line 62"/>
            <p:cNvSpPr>
              <a:spLocks noChangeShapeType="1"/>
            </p:cNvSpPr>
            <p:nvPr/>
          </p:nvSpPr>
          <p:spPr bwMode="auto">
            <a:xfrm>
              <a:off x="5669111" y="891931"/>
              <a:ext cx="0" cy="16828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3" name="Line 63"/>
            <p:cNvSpPr>
              <a:spLocks noChangeShapeType="1"/>
            </p:cNvSpPr>
            <p:nvPr/>
          </p:nvSpPr>
          <p:spPr bwMode="auto">
            <a:xfrm>
              <a:off x="5815540" y="976070"/>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4" name="Line 64"/>
            <p:cNvSpPr>
              <a:spLocks noChangeShapeType="1"/>
            </p:cNvSpPr>
            <p:nvPr/>
          </p:nvSpPr>
          <p:spPr bwMode="auto">
            <a:xfrm>
              <a:off x="5962939" y="976070"/>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5" name="Line 65"/>
            <p:cNvSpPr>
              <a:spLocks noChangeShapeType="1"/>
            </p:cNvSpPr>
            <p:nvPr/>
          </p:nvSpPr>
          <p:spPr bwMode="auto">
            <a:xfrm>
              <a:off x="6109368" y="976074"/>
              <a:ext cx="0" cy="8414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6" name="Line 66"/>
            <p:cNvSpPr>
              <a:spLocks noChangeShapeType="1"/>
            </p:cNvSpPr>
            <p:nvPr/>
          </p:nvSpPr>
          <p:spPr bwMode="auto">
            <a:xfrm>
              <a:off x="6255797" y="976074"/>
              <a:ext cx="0" cy="8414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7" name="Line 67"/>
            <p:cNvSpPr>
              <a:spLocks noChangeShapeType="1"/>
            </p:cNvSpPr>
            <p:nvPr/>
          </p:nvSpPr>
          <p:spPr bwMode="auto">
            <a:xfrm>
              <a:off x="6402225" y="963550"/>
              <a:ext cx="0" cy="966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8" name="Line 68"/>
            <p:cNvSpPr>
              <a:spLocks noChangeShapeType="1"/>
            </p:cNvSpPr>
            <p:nvPr/>
          </p:nvSpPr>
          <p:spPr bwMode="auto">
            <a:xfrm>
              <a:off x="6548654" y="963550"/>
              <a:ext cx="0" cy="966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9" name="Line 69"/>
            <p:cNvSpPr>
              <a:spLocks noChangeShapeType="1"/>
            </p:cNvSpPr>
            <p:nvPr/>
          </p:nvSpPr>
          <p:spPr bwMode="auto">
            <a:xfrm>
              <a:off x="6695083" y="963550"/>
              <a:ext cx="0" cy="966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0" name="Line 70"/>
            <p:cNvSpPr>
              <a:spLocks noChangeShapeType="1"/>
            </p:cNvSpPr>
            <p:nvPr/>
          </p:nvSpPr>
          <p:spPr bwMode="auto">
            <a:xfrm>
              <a:off x="6841512" y="891931"/>
              <a:ext cx="0" cy="16828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1" name="Line 98"/>
            <p:cNvSpPr>
              <a:spLocks noChangeShapeType="1"/>
            </p:cNvSpPr>
            <p:nvPr/>
          </p:nvSpPr>
          <p:spPr bwMode="auto">
            <a:xfrm>
              <a:off x="1827330" y="1156889"/>
              <a:ext cx="32388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2" name="Rectangle 80"/>
            <p:cNvSpPr>
              <a:spLocks noChangeArrowheads="1"/>
            </p:cNvSpPr>
            <p:nvPr/>
          </p:nvSpPr>
          <p:spPr bwMode="auto">
            <a:xfrm>
              <a:off x="1881948" y="782473"/>
              <a:ext cx="5103960"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anose="020B0503020204020204" pitchFamily="34" charset="-122"/>
                  <a:ea typeface="微软雅黑" panose="020B0503020204020204" pitchFamily="34" charset="-122"/>
                </a:rPr>
                <a:t>位   </a:t>
              </a:r>
              <a:r>
                <a:rPr kumimoji="1" lang="en-US" altLang="zh-CN" sz="900" b="1" dirty="0">
                  <a:solidFill>
                    <a:srgbClr val="0000FF"/>
                  </a:solidFill>
                  <a:latin typeface="微软雅黑" panose="020B0503020204020204" pitchFamily="34" charset="-122"/>
                  <a:ea typeface="微软雅黑" panose="020B0503020204020204" pitchFamily="34" charset="-122"/>
                </a:rPr>
                <a:t>0                                 8                                16                                24                          31</a:t>
              </a:r>
              <a:endParaRPr kumimoji="1" lang="en-US" altLang="zh-CN" sz="900" b="1" dirty="0">
                <a:solidFill>
                  <a:srgbClr val="0000FF"/>
                </a:solidFill>
                <a:latin typeface="微软雅黑" panose="020B0503020204020204" pitchFamily="34" charset="-122"/>
                <a:ea typeface="微软雅黑" panose="020B0503020204020204" pitchFamily="34" charset="-122"/>
              </a:endParaRPr>
            </a:p>
          </p:txBody>
        </p:sp>
      </p:grpSp>
      <p:sp>
        <p:nvSpPr>
          <p:cNvPr id="2" name="云形 1"/>
          <p:cNvSpPr/>
          <p:nvPr/>
        </p:nvSpPr>
        <p:spPr>
          <a:xfrm>
            <a:off x="6262269" y="2333990"/>
            <a:ext cx="2103690" cy="1311383"/>
          </a:xfrm>
          <a:prstGeom prst="cloud">
            <a:avLst/>
          </a:prstGeom>
        </p:spPr>
        <p:style>
          <a:lnRef idx="1">
            <a:schemeClr val="accent6"/>
          </a:lnRef>
          <a:fillRef idx="2">
            <a:schemeClr val="accent6"/>
          </a:fillRef>
          <a:effectRef idx="1">
            <a:schemeClr val="accent6"/>
          </a:effectRef>
          <a:fontRef idx="minor">
            <a:schemeClr val="dk1"/>
          </a:fontRef>
        </p:style>
        <p:txBody>
          <a:bodyPr lIns="91436" tIns="45718" rIns="91436" bIns="45718" rtlCol="0" anchor="ctr"/>
          <a:lstStyle/>
          <a:p>
            <a:pPr algn="ctr"/>
            <a:r>
              <a:rPr lang="en-US" altLang="zh-CN" sz="1400" b="1" dirty="0"/>
              <a:t>SYN=1 ACK=0</a:t>
            </a:r>
            <a:r>
              <a:rPr lang="zh-CN" altLang="en-US" sz="1400" b="1" dirty="0"/>
              <a:t>表示</a:t>
            </a:r>
            <a:r>
              <a:rPr lang="zh-CN" altLang="en-US" sz="1400" b="1" dirty="0">
                <a:solidFill>
                  <a:srgbClr val="FF0000"/>
                </a:solidFill>
              </a:rPr>
              <a:t>连接请求报文</a:t>
            </a:r>
            <a:r>
              <a:rPr lang="zh-CN" altLang="en-US" sz="1400" b="1" dirty="0"/>
              <a:t>，</a:t>
            </a:r>
            <a:r>
              <a:rPr lang="en-US" altLang="zh-CN" sz="1400" b="1" dirty="0"/>
              <a:t>SYN=1 ACK=1</a:t>
            </a:r>
            <a:r>
              <a:rPr lang="zh-CN" altLang="en-US" sz="1400" b="1" dirty="0"/>
              <a:t>表示</a:t>
            </a:r>
            <a:r>
              <a:rPr lang="zh-CN" altLang="en-US" sz="1400" b="1" dirty="0">
                <a:solidFill>
                  <a:srgbClr val="FF0000"/>
                </a:solidFill>
              </a:rPr>
              <a:t>响应报文</a:t>
            </a:r>
            <a:r>
              <a:rPr lang="zh-CN" altLang="en-US" sz="1400" b="1" dirty="0"/>
              <a:t>。</a:t>
            </a:r>
            <a:endParaRPr lang="zh-CN" altLang="en-US" sz="1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84"/>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4" grpId="1"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圆角矩形 86"/>
          <p:cNvSpPr/>
          <p:nvPr/>
        </p:nvSpPr>
        <p:spPr>
          <a:xfrm>
            <a:off x="545146" y="649226"/>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9" name="Line 3"/>
          <p:cNvSpPr>
            <a:spLocks noChangeShapeType="1"/>
          </p:cNvSpPr>
          <p:nvPr/>
        </p:nvSpPr>
        <p:spPr bwMode="auto">
          <a:xfrm flipH="1">
            <a:off x="1909888"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0" name="Rectangle 4"/>
          <p:cNvSpPr>
            <a:spLocks noChangeArrowheads="1"/>
          </p:cNvSpPr>
          <p:nvPr/>
        </p:nvSpPr>
        <p:spPr bwMode="auto">
          <a:xfrm>
            <a:off x="1749390" y="1853033"/>
            <a:ext cx="352012" cy="96801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4" tIns="44448" rIns="90484" bIns="44448" anchor="ctr">
            <a:spAutoFit/>
          </a:bodyPr>
          <a:lstStyle/>
          <a:p>
            <a:pPr algn="ctr" defTabSz="762000" eaLnBrk="0" hangingPunct="0"/>
            <a:r>
              <a:rPr kumimoji="1" lang="en-US" altLang="zh-CN" sz="1100" b="1" dirty="0">
                <a:solidFill>
                  <a:srgbClr val="0000FF"/>
                </a:solidFill>
                <a:latin typeface="微软雅黑" panose="020B0503020204020204" pitchFamily="34" charset="-122"/>
                <a:ea typeface="微软雅黑" panose="020B0503020204020204" pitchFamily="34" charset="-122"/>
              </a:rPr>
              <a:t>TCP </a:t>
            </a:r>
            <a:r>
              <a:rPr kumimoji="1" lang="zh-CN" altLang="en-US" sz="1100" b="1" dirty="0">
                <a:solidFill>
                  <a:srgbClr val="0000FF"/>
                </a:solidFill>
                <a:latin typeface="微软雅黑" panose="020B0503020204020204" pitchFamily="34" charset="-122"/>
                <a:ea typeface="微软雅黑" panose="020B0503020204020204" pitchFamily="34" charset="-122"/>
              </a:rPr>
              <a:t>首部</a:t>
            </a:r>
            <a:endParaRPr kumimoji="1" lang="zh-CN" altLang="en-US" sz="1100" b="1" dirty="0">
              <a:solidFill>
                <a:srgbClr val="0000FF"/>
              </a:solidFill>
              <a:latin typeface="微软雅黑" panose="020B0503020204020204" pitchFamily="34" charset="-122"/>
              <a:ea typeface="微软雅黑" panose="020B0503020204020204" pitchFamily="34" charset="-122"/>
            </a:endParaRPr>
          </a:p>
        </p:txBody>
      </p:sp>
      <p:sp>
        <p:nvSpPr>
          <p:cNvPr id="11"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2" name="Rectangle 6"/>
          <p:cNvSpPr>
            <a:spLocks noChangeArrowheads="1"/>
          </p:cNvSpPr>
          <p:nvPr/>
        </p:nvSpPr>
        <p:spPr bwMode="auto">
          <a:xfrm>
            <a:off x="6942463" y="1753049"/>
            <a:ext cx="471276" cy="78226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r>
              <a:rPr kumimoji="1" lang="en-US" altLang="zh-CN" sz="1100" b="1" dirty="0">
                <a:solidFill>
                  <a:srgbClr val="0000FF"/>
                </a:solidFill>
                <a:latin typeface="微软雅黑" panose="020B0503020204020204" pitchFamily="34" charset="-122"/>
                <a:ea typeface="微软雅黑" panose="020B0503020204020204" pitchFamily="34" charset="-122"/>
              </a:rPr>
              <a:t>20</a:t>
            </a:r>
            <a:endParaRPr kumimoji="1" lang="en-US" altLang="zh-CN"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字节</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固定</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首部</a:t>
            </a:r>
            <a:endParaRPr kumimoji="1" lang="zh-CN" altLang="en-US" sz="1100" b="1" dirty="0">
              <a:solidFill>
                <a:srgbClr val="0000FF"/>
              </a:solidFill>
              <a:latin typeface="微软雅黑" panose="020B0503020204020204" pitchFamily="34" charset="-122"/>
              <a:ea typeface="微软雅黑" panose="020B0503020204020204" pitchFamily="34" charset="-122"/>
            </a:endParaRPr>
          </a:p>
        </p:txBody>
      </p:sp>
      <p:sp>
        <p:nvSpPr>
          <p:cNvPr id="13" name="Rectangle 7"/>
          <p:cNvSpPr>
            <a:spLocks noChangeArrowheads="1"/>
          </p:cNvSpPr>
          <p:nvPr/>
        </p:nvSpPr>
        <p:spPr bwMode="auto">
          <a:xfrm>
            <a:off x="2154822" y="1148834"/>
            <a:ext cx="4695418" cy="2330925"/>
          </a:xfrm>
          <a:prstGeom prst="rect">
            <a:avLst/>
          </a:prstGeom>
          <a:solidFill>
            <a:srgbClr val="00FFFF"/>
          </a:soli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4" name="Line 10"/>
          <p:cNvSpPr>
            <a:spLocks noChangeShapeType="1"/>
          </p:cNvSpPr>
          <p:nvPr/>
        </p:nvSpPr>
        <p:spPr bwMode="auto">
          <a:xfrm>
            <a:off x="2149974" y="1545376"/>
            <a:ext cx="47031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5" name="Line 11"/>
          <p:cNvSpPr>
            <a:spLocks noChangeShapeType="1"/>
          </p:cNvSpPr>
          <p:nvPr/>
        </p:nvSpPr>
        <p:spPr bwMode="auto">
          <a:xfrm>
            <a:off x="2158702" y="1937444"/>
            <a:ext cx="469444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6" name="Line 12"/>
          <p:cNvSpPr>
            <a:spLocks noChangeShapeType="1"/>
          </p:cNvSpPr>
          <p:nvPr/>
        </p:nvSpPr>
        <p:spPr bwMode="auto">
          <a:xfrm>
            <a:off x="2149974" y="2328617"/>
            <a:ext cx="47031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7" name="Line 13"/>
          <p:cNvSpPr>
            <a:spLocks noChangeShapeType="1"/>
          </p:cNvSpPr>
          <p:nvPr/>
        </p:nvSpPr>
        <p:spPr bwMode="auto">
          <a:xfrm>
            <a:off x="2149974" y="2718895"/>
            <a:ext cx="47031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8" name="Line 14"/>
          <p:cNvSpPr>
            <a:spLocks noChangeShapeType="1"/>
          </p:cNvSpPr>
          <p:nvPr/>
        </p:nvSpPr>
        <p:spPr bwMode="auto">
          <a:xfrm>
            <a:off x="2158702" y="3110963"/>
            <a:ext cx="469444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9" name="Line 15"/>
          <p:cNvSpPr>
            <a:spLocks noChangeShapeType="1"/>
          </p:cNvSpPr>
          <p:nvPr/>
        </p:nvSpPr>
        <p:spPr bwMode="auto">
          <a:xfrm>
            <a:off x="4503500" y="1153310"/>
            <a:ext cx="0" cy="4001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0" name="Rectangle 16"/>
          <p:cNvSpPr>
            <a:spLocks noChangeArrowheads="1"/>
          </p:cNvSpPr>
          <p:nvPr/>
        </p:nvSpPr>
        <p:spPr bwMode="auto">
          <a:xfrm>
            <a:off x="5236616"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目  的  端  口</a:t>
            </a:r>
            <a:endParaRPr kumimoji="1" lang="zh-CN" altLang="en-US" sz="1200" b="1">
              <a:latin typeface="微软雅黑" panose="020B0503020204020204" pitchFamily="34" charset="-122"/>
              <a:ea typeface="微软雅黑" panose="020B0503020204020204" pitchFamily="34" charset="-122"/>
            </a:endParaRPr>
          </a:p>
        </p:txBody>
      </p:sp>
      <p:sp>
        <p:nvSpPr>
          <p:cNvPr id="21" name="Rectangle 17"/>
          <p:cNvSpPr>
            <a:spLocks noChangeArrowheads="1"/>
          </p:cNvSpPr>
          <p:nvPr/>
        </p:nvSpPr>
        <p:spPr bwMode="auto">
          <a:xfrm>
            <a:off x="2234257" y="2294295"/>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数据</a:t>
            </a:r>
            <a:endParaRPr kumimoji="1" lang="zh-CN" altLang="en-US" sz="1200" b="1" dirty="0">
              <a:latin typeface="微软雅黑" panose="020B0503020204020204" pitchFamily="34" charset="-122"/>
              <a:ea typeface="微软雅黑" panose="020B0503020204020204" pitchFamily="34" charset="-122"/>
            </a:endParaRPr>
          </a:p>
          <a:p>
            <a:pPr defTabSz="762000" eaLnBrk="0" hangingPunct="0"/>
            <a:r>
              <a:rPr kumimoji="1" lang="zh-CN" altLang="en-US" sz="1200" b="1" dirty="0">
                <a:latin typeface="微软雅黑" panose="020B0503020204020204" pitchFamily="34" charset="-122"/>
                <a:ea typeface="微软雅黑" panose="020B0503020204020204" pitchFamily="34" charset="-122"/>
              </a:rPr>
              <a:t>偏移</a:t>
            </a:r>
            <a:endParaRPr kumimoji="1" lang="zh-CN" altLang="en-US" sz="1200" b="1" dirty="0">
              <a:latin typeface="微软雅黑" panose="020B0503020204020204" pitchFamily="34" charset="-122"/>
              <a:ea typeface="微软雅黑" panose="020B0503020204020204" pitchFamily="34" charset="-122"/>
            </a:endParaRPr>
          </a:p>
        </p:txBody>
      </p:sp>
      <p:sp>
        <p:nvSpPr>
          <p:cNvPr id="22" name="Rectangle 18"/>
          <p:cNvSpPr>
            <a:spLocks noChangeArrowheads="1"/>
          </p:cNvSpPr>
          <p:nvPr/>
        </p:nvSpPr>
        <p:spPr bwMode="auto">
          <a:xfrm>
            <a:off x="2908301"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检   验   和</a:t>
            </a:r>
            <a:endParaRPr kumimoji="1" lang="zh-CN" altLang="en-US" sz="1200" b="1" dirty="0">
              <a:latin typeface="微软雅黑" panose="020B0503020204020204" pitchFamily="34" charset="-122"/>
              <a:ea typeface="微软雅黑" panose="020B0503020204020204" pitchFamily="34" charset="-122"/>
            </a:endParaRPr>
          </a:p>
        </p:txBody>
      </p:sp>
      <p:sp>
        <p:nvSpPr>
          <p:cNvPr id="23"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4" tIns="44448" rIns="90484" bIns="44448">
            <a:spAutoFit/>
          </a:bodyPr>
          <a:lstStyle/>
          <a:p>
            <a:pPr algn="ctr" defTabSz="762000" eaLnBrk="0" hangingPunct="0"/>
            <a:r>
              <a:rPr kumimoji="1" lang="zh-CN" altLang="en-US" sz="1200" b="1" dirty="0">
                <a:latin typeface="微软雅黑" panose="020B0503020204020204" pitchFamily="34" charset="-122"/>
                <a:ea typeface="微软雅黑" panose="020B0503020204020204" pitchFamily="34" charset="-122"/>
              </a:rPr>
              <a:t>选    项  （长  度  可  变）</a:t>
            </a:r>
            <a:endParaRPr kumimoji="1" lang="zh-CN" altLang="en-US" sz="1200" b="1" dirty="0">
              <a:latin typeface="微软雅黑" panose="020B0503020204020204" pitchFamily="34" charset="-122"/>
              <a:ea typeface="微软雅黑" panose="020B0503020204020204" pitchFamily="34" charset="-122"/>
            </a:endParaRPr>
          </a:p>
        </p:txBody>
      </p:sp>
      <p:sp>
        <p:nvSpPr>
          <p:cNvPr id="24" name="Rectangle 20"/>
          <p:cNvSpPr>
            <a:spLocks noChangeArrowheads="1"/>
          </p:cNvSpPr>
          <p:nvPr/>
        </p:nvSpPr>
        <p:spPr bwMode="auto">
          <a:xfrm>
            <a:off x="2978121"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源  端  口</a:t>
            </a:r>
            <a:endParaRPr kumimoji="1" lang="zh-CN" altLang="en-US" sz="1200" b="1">
              <a:latin typeface="微软雅黑" panose="020B0503020204020204" pitchFamily="34" charset="-122"/>
              <a:ea typeface="微软雅黑" panose="020B0503020204020204" pitchFamily="34" charset="-122"/>
            </a:endParaRPr>
          </a:p>
        </p:txBody>
      </p:sp>
      <p:sp>
        <p:nvSpPr>
          <p:cNvPr id="25" name="Rectangle 21"/>
          <p:cNvSpPr>
            <a:spLocks noChangeArrowheads="1"/>
          </p:cNvSpPr>
          <p:nvPr/>
        </p:nvSpPr>
        <p:spPr bwMode="auto">
          <a:xfrm>
            <a:off x="4071047"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4" tIns="44448" rIns="90484" bIns="44448">
            <a:spAutoFit/>
          </a:bodyPr>
          <a:lstStyle/>
          <a:p>
            <a:pPr algn="ctr" defTabSz="762000" eaLnBrk="0" hangingPunct="0"/>
            <a:r>
              <a:rPr kumimoji="1" lang="zh-CN" altLang="en-US" sz="1200" b="1">
                <a:latin typeface="微软雅黑" panose="020B0503020204020204" pitchFamily="34" charset="-122"/>
                <a:ea typeface="微软雅黑" panose="020B0503020204020204" pitchFamily="34" charset="-122"/>
              </a:rPr>
              <a:t>序   号</a:t>
            </a:r>
            <a:endParaRPr kumimoji="1" lang="zh-CN" altLang="en-US" sz="1200" b="1">
              <a:latin typeface="微软雅黑" panose="020B0503020204020204" pitchFamily="34" charset="-122"/>
              <a:ea typeface="微软雅黑" panose="020B0503020204020204" pitchFamily="34" charset="-122"/>
            </a:endParaRPr>
          </a:p>
        </p:txBody>
      </p:sp>
      <p:sp>
        <p:nvSpPr>
          <p:cNvPr id="26" name="Line 22"/>
          <p:cNvSpPr>
            <a:spLocks noChangeShapeType="1"/>
          </p:cNvSpPr>
          <p:nvPr/>
        </p:nvSpPr>
        <p:spPr bwMode="auto">
          <a:xfrm>
            <a:off x="4507379" y="2333990"/>
            <a:ext cx="0" cy="77249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7" name="Rectangle 23"/>
          <p:cNvSpPr>
            <a:spLocks noChangeArrowheads="1"/>
          </p:cNvSpPr>
          <p:nvPr/>
        </p:nvSpPr>
        <p:spPr bwMode="auto">
          <a:xfrm>
            <a:off x="5138674"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紧   急   指   针</a:t>
            </a:r>
            <a:endParaRPr kumimoji="1" lang="zh-CN" altLang="en-US" sz="1200" b="1">
              <a:latin typeface="微软雅黑" panose="020B0503020204020204" pitchFamily="34" charset="-122"/>
              <a:ea typeface="微软雅黑" panose="020B0503020204020204" pitchFamily="34" charset="-122"/>
            </a:endParaRPr>
          </a:p>
        </p:txBody>
      </p:sp>
      <p:sp>
        <p:nvSpPr>
          <p:cNvPr id="28"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窗   口</a:t>
            </a:r>
            <a:endParaRPr kumimoji="1" lang="zh-CN" altLang="en-US" sz="1200" b="1">
              <a:latin typeface="微软雅黑" panose="020B0503020204020204" pitchFamily="34" charset="-122"/>
              <a:ea typeface="微软雅黑" panose="020B0503020204020204" pitchFamily="34" charset="-122"/>
            </a:endParaRPr>
          </a:p>
        </p:txBody>
      </p:sp>
      <p:sp>
        <p:nvSpPr>
          <p:cNvPr id="29" name="Rectangle 25"/>
          <p:cNvSpPr>
            <a:spLocks noChangeArrowheads="1"/>
          </p:cNvSpPr>
          <p:nvPr/>
        </p:nvSpPr>
        <p:spPr bwMode="auto">
          <a:xfrm>
            <a:off x="3921710"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4" tIns="44448" rIns="90484" bIns="44448">
            <a:spAutoFit/>
          </a:bodyPr>
          <a:lstStyle/>
          <a:p>
            <a:pPr algn="ctr" defTabSz="762000" eaLnBrk="0" hangingPunct="0"/>
            <a:r>
              <a:rPr kumimoji="1" lang="zh-CN" altLang="en-US" sz="1200" b="1" dirty="0">
                <a:latin typeface="微软雅黑" panose="020B0503020204020204" pitchFamily="34" charset="-122"/>
                <a:ea typeface="微软雅黑" panose="020B0503020204020204" pitchFamily="34" charset="-122"/>
              </a:rPr>
              <a:t>确    认    号</a:t>
            </a:r>
            <a:endParaRPr kumimoji="1" lang="zh-CN" altLang="en-US" sz="1200" b="1" dirty="0">
              <a:latin typeface="微软雅黑" panose="020B0503020204020204" pitchFamily="34" charset="-122"/>
              <a:ea typeface="微软雅黑" panose="020B0503020204020204" pitchFamily="34" charset="-122"/>
            </a:endParaRPr>
          </a:p>
        </p:txBody>
      </p:sp>
      <p:sp>
        <p:nvSpPr>
          <p:cNvPr id="30" name="Line 26"/>
          <p:cNvSpPr>
            <a:spLocks noChangeShapeType="1"/>
          </p:cNvSpPr>
          <p:nvPr/>
        </p:nvSpPr>
        <p:spPr bwMode="auto">
          <a:xfrm>
            <a:off x="2739567" y="2333989"/>
            <a:ext cx="0" cy="39027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1" name="Line 27"/>
          <p:cNvSpPr>
            <a:spLocks noChangeShapeType="1"/>
          </p:cNvSpPr>
          <p:nvPr/>
        </p:nvSpPr>
        <p:spPr bwMode="auto">
          <a:xfrm>
            <a:off x="3916815" y="2329513"/>
            <a:ext cx="0" cy="38580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2" name="Line 28"/>
          <p:cNvSpPr>
            <a:spLocks noChangeShapeType="1"/>
          </p:cNvSpPr>
          <p:nvPr/>
        </p:nvSpPr>
        <p:spPr bwMode="auto">
          <a:xfrm>
            <a:off x="3615229" y="2333989"/>
            <a:ext cx="0" cy="39027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3" name="Line 29"/>
          <p:cNvSpPr>
            <a:spLocks noChangeShapeType="1"/>
          </p:cNvSpPr>
          <p:nvPr/>
        </p:nvSpPr>
        <p:spPr bwMode="auto">
          <a:xfrm>
            <a:off x="3764568"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4" name="Line 30"/>
          <p:cNvSpPr>
            <a:spLocks noChangeShapeType="1"/>
          </p:cNvSpPr>
          <p:nvPr/>
        </p:nvSpPr>
        <p:spPr bwMode="auto">
          <a:xfrm>
            <a:off x="4210642"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5" name="Line 31"/>
          <p:cNvSpPr>
            <a:spLocks noChangeShapeType="1"/>
          </p:cNvSpPr>
          <p:nvPr/>
        </p:nvSpPr>
        <p:spPr bwMode="auto">
          <a:xfrm>
            <a:off x="4063244"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6" name="Line 32"/>
          <p:cNvSpPr>
            <a:spLocks noChangeShapeType="1"/>
          </p:cNvSpPr>
          <p:nvPr/>
        </p:nvSpPr>
        <p:spPr bwMode="auto">
          <a:xfrm>
            <a:off x="4359980"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7"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保   留</a:t>
            </a:r>
            <a:endParaRPr kumimoji="1" lang="zh-CN" altLang="en-US" sz="1200" b="1" dirty="0">
              <a:latin typeface="微软雅黑" panose="020B0503020204020204" pitchFamily="34" charset="-122"/>
              <a:ea typeface="微软雅黑" panose="020B0503020204020204" pitchFamily="34" charset="-122"/>
            </a:endParaRPr>
          </a:p>
        </p:txBody>
      </p:sp>
      <p:sp>
        <p:nvSpPr>
          <p:cNvPr id="38" name="Rectangle 34"/>
          <p:cNvSpPr>
            <a:spLocks noChangeArrowheads="1"/>
          </p:cNvSpPr>
          <p:nvPr/>
        </p:nvSpPr>
        <p:spPr bwMode="auto">
          <a:xfrm>
            <a:off x="4276065" y="2322785"/>
            <a:ext cx="305365"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F</a:t>
            </a:r>
            <a:endParaRPr kumimoji="1" lang="en-US" altLang="zh-CN" sz="1100" b="1" dirty="0">
              <a:latin typeface="微软雅黑" panose="020B0503020204020204" pitchFamily="34" charset="-122"/>
              <a:ea typeface="微软雅黑" panose="020B0503020204020204" pitchFamily="34" charset="-122"/>
            </a:endParaRPr>
          </a:p>
          <a:p>
            <a:pPr algn="ct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I</a:t>
            </a:r>
            <a:endParaRPr kumimoji="1" lang="en-US" altLang="zh-CN" sz="1100" b="1" dirty="0">
              <a:latin typeface="微软雅黑" panose="020B0503020204020204" pitchFamily="34" charset="-122"/>
              <a:ea typeface="微软雅黑" panose="020B0503020204020204" pitchFamily="34" charset="-122"/>
            </a:endParaRPr>
          </a:p>
          <a:p>
            <a:pPr algn="ct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N</a:t>
            </a:r>
            <a:endParaRPr kumimoji="1" lang="en-US" altLang="zh-CN" sz="1100" b="1" dirty="0">
              <a:latin typeface="微软雅黑" panose="020B0503020204020204" pitchFamily="34" charset="-122"/>
              <a:ea typeface="微软雅黑" panose="020B0503020204020204" pitchFamily="34" charset="-122"/>
            </a:endParaRPr>
          </a:p>
        </p:txBody>
      </p:sp>
      <p:sp>
        <p:nvSpPr>
          <p:cNvPr id="73" name="Rectangle 75"/>
          <p:cNvSpPr>
            <a:spLocks noChangeArrowheads="1"/>
          </p:cNvSpPr>
          <p:nvPr/>
        </p:nvSpPr>
        <p:spPr bwMode="auto">
          <a:xfrm>
            <a:off x="4152651" y="2322784"/>
            <a:ext cx="305365"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a:latin typeface="微软雅黑" panose="020B0503020204020204" pitchFamily="34" charset="-122"/>
                <a:ea typeface="微软雅黑" panose="020B0503020204020204" pitchFamily="34" charset="-122"/>
              </a:rPr>
              <a:t>S</a:t>
            </a:r>
            <a:endParaRPr kumimoji="1" lang="en-US" altLang="zh-CN" sz="1100" b="1">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a:latin typeface="微软雅黑" panose="020B0503020204020204" pitchFamily="34" charset="-122"/>
                <a:ea typeface="微软雅黑" panose="020B0503020204020204" pitchFamily="34" charset="-122"/>
              </a:rPr>
              <a:t>Y</a:t>
            </a:r>
            <a:endParaRPr kumimoji="1" lang="en-US" altLang="zh-CN" sz="1100" b="1">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a:latin typeface="微软雅黑" panose="020B0503020204020204" pitchFamily="34" charset="-122"/>
                <a:ea typeface="微软雅黑" panose="020B0503020204020204" pitchFamily="34" charset="-122"/>
              </a:rPr>
              <a:t>N</a:t>
            </a:r>
            <a:endParaRPr kumimoji="1" lang="en-US" altLang="zh-CN" sz="1100" b="1">
              <a:latin typeface="微软雅黑" panose="020B0503020204020204" pitchFamily="34" charset="-122"/>
              <a:ea typeface="微软雅黑" panose="020B0503020204020204" pitchFamily="34" charset="-122"/>
            </a:endParaRPr>
          </a:p>
        </p:txBody>
      </p:sp>
      <p:sp>
        <p:nvSpPr>
          <p:cNvPr id="74" name="Rectangle 76"/>
          <p:cNvSpPr>
            <a:spLocks noChangeArrowheads="1"/>
          </p:cNvSpPr>
          <p:nvPr/>
        </p:nvSpPr>
        <p:spPr bwMode="auto">
          <a:xfrm>
            <a:off x="4021822" y="2322784"/>
            <a:ext cx="283724"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R</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S</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T</a:t>
            </a:r>
            <a:endParaRPr kumimoji="1" lang="en-US" altLang="zh-CN" sz="1100" b="1" dirty="0">
              <a:latin typeface="微软雅黑" panose="020B0503020204020204" pitchFamily="34" charset="-122"/>
              <a:ea typeface="微软雅黑" panose="020B0503020204020204" pitchFamily="34" charset="-122"/>
            </a:endParaRPr>
          </a:p>
        </p:txBody>
      </p:sp>
      <p:sp>
        <p:nvSpPr>
          <p:cNvPr id="75" name="Rectangle 77"/>
          <p:cNvSpPr>
            <a:spLocks noChangeArrowheads="1"/>
          </p:cNvSpPr>
          <p:nvPr/>
        </p:nvSpPr>
        <p:spPr bwMode="auto">
          <a:xfrm>
            <a:off x="3850095" y="2322784"/>
            <a:ext cx="301758"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P</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S</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H</a:t>
            </a:r>
            <a:endParaRPr kumimoji="1" lang="en-US" altLang="zh-CN" sz="1100" b="1" dirty="0">
              <a:latin typeface="微软雅黑" panose="020B0503020204020204" pitchFamily="34" charset="-122"/>
              <a:ea typeface="微软雅黑" panose="020B0503020204020204" pitchFamily="34" charset="-122"/>
            </a:endParaRPr>
          </a:p>
        </p:txBody>
      </p:sp>
      <p:sp>
        <p:nvSpPr>
          <p:cNvPr id="76" name="Rectangle 78"/>
          <p:cNvSpPr>
            <a:spLocks noChangeArrowheads="1"/>
          </p:cNvSpPr>
          <p:nvPr/>
        </p:nvSpPr>
        <p:spPr bwMode="auto">
          <a:xfrm>
            <a:off x="3703667" y="2322784"/>
            <a:ext cx="290938"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A</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C</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K</a:t>
            </a:r>
            <a:endParaRPr kumimoji="1" lang="en-US" altLang="zh-CN" sz="1100" b="1" dirty="0">
              <a:latin typeface="微软雅黑" panose="020B0503020204020204" pitchFamily="34" charset="-122"/>
              <a:ea typeface="微软雅黑" panose="020B0503020204020204" pitchFamily="34" charset="-122"/>
            </a:endParaRPr>
          </a:p>
        </p:txBody>
      </p:sp>
      <p:sp>
        <p:nvSpPr>
          <p:cNvPr id="77" name="Rectangle 79"/>
          <p:cNvSpPr>
            <a:spLocks noChangeArrowheads="1"/>
          </p:cNvSpPr>
          <p:nvPr/>
        </p:nvSpPr>
        <p:spPr bwMode="auto">
          <a:xfrm>
            <a:off x="3558291" y="2322784"/>
            <a:ext cx="294545"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U</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R</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G</a:t>
            </a:r>
            <a:endParaRPr kumimoji="1" lang="en-US" altLang="zh-CN" sz="1100" b="1" dirty="0">
              <a:latin typeface="微软雅黑" panose="020B0503020204020204" pitchFamily="34" charset="-122"/>
              <a:ea typeface="微软雅黑" panose="020B0503020204020204" pitchFamily="34" charset="-122"/>
            </a:endParaRPr>
          </a:p>
        </p:txBody>
      </p:sp>
      <p:sp>
        <p:nvSpPr>
          <p:cNvPr id="78" name="Line 81"/>
          <p:cNvSpPr>
            <a:spLocks noChangeShapeType="1"/>
          </p:cNvSpPr>
          <p:nvPr/>
        </p:nvSpPr>
        <p:spPr bwMode="auto">
          <a:xfrm flipH="1">
            <a:off x="5668144" y="3120809"/>
            <a:ext cx="1940" cy="36252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79" name="Rectangle 83"/>
          <p:cNvSpPr>
            <a:spLocks noChangeArrowheads="1"/>
          </p:cNvSpPr>
          <p:nvPr/>
        </p:nvSpPr>
        <p:spPr bwMode="auto">
          <a:xfrm>
            <a:off x="5952105"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填    充</a:t>
            </a:r>
            <a:endParaRPr kumimoji="1" lang="zh-CN" altLang="en-US" sz="1200" b="1" dirty="0">
              <a:latin typeface="微软雅黑" panose="020B0503020204020204" pitchFamily="34" charset="-122"/>
              <a:ea typeface="微软雅黑" panose="020B0503020204020204" pitchFamily="34" charset="-122"/>
            </a:endParaRPr>
          </a:p>
        </p:txBody>
      </p:sp>
      <p:sp>
        <p:nvSpPr>
          <p:cNvPr id="80" name="Line 96"/>
          <p:cNvSpPr>
            <a:spLocks noChangeShapeType="1"/>
          </p:cNvSpPr>
          <p:nvPr/>
        </p:nvSpPr>
        <p:spPr bwMode="auto">
          <a:xfrm>
            <a:off x="6875533" y="1135405"/>
            <a:ext cx="50716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81" name="Line 97"/>
          <p:cNvSpPr>
            <a:spLocks noChangeShapeType="1"/>
          </p:cNvSpPr>
          <p:nvPr/>
        </p:nvSpPr>
        <p:spPr bwMode="auto">
          <a:xfrm>
            <a:off x="6875533" y="3106487"/>
            <a:ext cx="50716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82" name="Line 98"/>
          <p:cNvSpPr>
            <a:spLocks noChangeShapeType="1"/>
          </p:cNvSpPr>
          <p:nvPr/>
        </p:nvSpPr>
        <p:spPr bwMode="auto">
          <a:xfrm>
            <a:off x="1827332" y="1156888"/>
            <a:ext cx="32388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83" name="Line 99"/>
          <p:cNvSpPr>
            <a:spLocks noChangeShapeType="1"/>
          </p:cNvSpPr>
          <p:nvPr/>
        </p:nvSpPr>
        <p:spPr bwMode="auto">
          <a:xfrm>
            <a:off x="1836059" y="3469016"/>
            <a:ext cx="32388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84" name="Text Box 155"/>
          <p:cNvSpPr txBox="1">
            <a:spLocks noChangeArrowheads="1"/>
          </p:cNvSpPr>
          <p:nvPr/>
        </p:nvSpPr>
        <p:spPr bwMode="auto">
          <a:xfrm>
            <a:off x="1106424" y="3645371"/>
            <a:ext cx="6986016" cy="634020"/>
          </a:xfrm>
          <a:prstGeom prst="rect">
            <a:avLst/>
          </a:prstGeom>
          <a:solidFill>
            <a:srgbClr val="0000FF"/>
          </a:solidFill>
          <a:ln w="9525">
            <a:noFill/>
            <a:miter lim="800000"/>
          </a:ln>
          <a:effectLst/>
        </p:spPr>
        <p:txBody>
          <a:bodyPr wrap="square" lIns="91436" tIns="45718" rIns="91436" bIns="45718">
            <a:spAutoFit/>
          </a:bodyPr>
          <a:lstStyle/>
          <a:p>
            <a:pPr algn="ctr">
              <a:lnSpc>
                <a:spcPct val="110000"/>
              </a:lnSpc>
            </a:pPr>
            <a:r>
              <a:rPr lang="zh-CN" altLang="en-US" sz="1600" b="1" dirty="0">
                <a:solidFill>
                  <a:schemeClr val="bg1"/>
                </a:solidFill>
                <a:latin typeface="微软雅黑" panose="020B0503020204020204" pitchFamily="34" charset="-122"/>
                <a:ea typeface="微软雅黑" panose="020B0503020204020204" pitchFamily="34" charset="-122"/>
              </a:rPr>
              <a:t>终止 </a:t>
            </a:r>
            <a:r>
              <a:rPr lang="en-US" altLang="zh-CN" sz="1600" b="1" dirty="0">
                <a:solidFill>
                  <a:schemeClr val="bg1"/>
                </a:solidFill>
                <a:latin typeface="微软雅黑" panose="020B0503020204020204" pitchFamily="34" charset="-122"/>
                <a:ea typeface="微软雅黑" panose="020B0503020204020204" pitchFamily="34" charset="-122"/>
              </a:rPr>
              <a:t>FIN (</a:t>
            </a:r>
            <a:r>
              <a:rPr lang="en-US" altLang="zh-CN" sz="1600" b="1" dirty="0" err="1">
                <a:solidFill>
                  <a:schemeClr val="bg1"/>
                </a:solidFill>
                <a:latin typeface="微软雅黑" panose="020B0503020204020204" pitchFamily="34" charset="-122"/>
                <a:ea typeface="微软雅黑" panose="020B0503020204020204" pitchFamily="34" charset="-122"/>
              </a:rPr>
              <a:t>FINish</a:t>
            </a:r>
            <a:r>
              <a:rPr lang="en-US" altLang="zh-CN" sz="1600" b="1" dirty="0">
                <a:solidFill>
                  <a:schemeClr val="bg1"/>
                </a:solidFill>
                <a:latin typeface="微软雅黑" panose="020B0503020204020204" pitchFamily="34" charset="-122"/>
                <a:ea typeface="微软雅黑" panose="020B0503020204020204" pitchFamily="34" charset="-122"/>
              </a:rPr>
              <a:t>) —— </a:t>
            </a:r>
            <a:r>
              <a:rPr lang="zh-CN" altLang="en-US" sz="1600" b="1" dirty="0">
                <a:solidFill>
                  <a:schemeClr val="bg1"/>
                </a:solidFill>
                <a:latin typeface="微软雅黑" panose="020B0503020204020204" pitchFamily="34" charset="-122"/>
                <a:ea typeface="微软雅黑" panose="020B0503020204020204" pitchFamily="34" charset="-122"/>
              </a:rPr>
              <a:t>用来释放一个连接。</a:t>
            </a:r>
            <a:r>
              <a:rPr lang="en-US" altLang="zh-CN" sz="1600" b="1" dirty="0">
                <a:solidFill>
                  <a:schemeClr val="bg1"/>
                </a:solidFill>
                <a:latin typeface="微软雅黑" panose="020B0503020204020204" pitchFamily="34" charset="-122"/>
                <a:ea typeface="微软雅黑" panose="020B0503020204020204" pitchFamily="34" charset="-122"/>
              </a:rPr>
              <a:t>FIN=1 </a:t>
            </a:r>
            <a:r>
              <a:rPr lang="zh-CN" altLang="en-US" sz="1600" b="1" dirty="0">
                <a:solidFill>
                  <a:schemeClr val="bg1"/>
                </a:solidFill>
                <a:latin typeface="微软雅黑" panose="020B0503020204020204" pitchFamily="34" charset="-122"/>
                <a:ea typeface="微软雅黑" panose="020B0503020204020204" pitchFamily="34" charset="-122"/>
              </a:rPr>
              <a:t>表明此报文段的发送端的数据已发送完毕，并要求释放运输连接。 </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86" name="Rectangle 104"/>
          <p:cNvSpPr>
            <a:spLocks noChangeArrowheads="1"/>
          </p:cNvSpPr>
          <p:nvPr/>
        </p:nvSpPr>
        <p:spPr bwMode="auto">
          <a:xfrm>
            <a:off x="4328552" y="2310711"/>
            <a:ext cx="190338" cy="437921"/>
          </a:xfrm>
          <a:prstGeom prst="rect">
            <a:avLst/>
          </a:prstGeom>
          <a:noFill/>
          <a:ln w="57150">
            <a:solidFill>
              <a:srgbClr val="CC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grpSp>
        <p:nvGrpSpPr>
          <p:cNvPr id="85" name="组合 84"/>
          <p:cNvGrpSpPr/>
          <p:nvPr/>
        </p:nvGrpSpPr>
        <p:grpSpPr>
          <a:xfrm>
            <a:off x="1827330" y="782475"/>
            <a:ext cx="5158580" cy="374416"/>
            <a:chOff x="1827330" y="782473"/>
            <a:chExt cx="5158578" cy="374416"/>
          </a:xfrm>
        </p:grpSpPr>
        <p:sp>
          <p:nvSpPr>
            <p:cNvPr id="89" name="Line 37"/>
            <p:cNvSpPr>
              <a:spLocks noChangeShapeType="1"/>
            </p:cNvSpPr>
            <p:nvPr/>
          </p:nvSpPr>
          <p:spPr bwMode="auto">
            <a:xfrm>
              <a:off x="2152882" y="1060214"/>
              <a:ext cx="468863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0" name="Line 38"/>
            <p:cNvSpPr>
              <a:spLocks noChangeShapeType="1"/>
            </p:cNvSpPr>
            <p:nvPr/>
          </p:nvSpPr>
          <p:spPr bwMode="auto">
            <a:xfrm>
              <a:off x="2152882" y="891931"/>
              <a:ext cx="0" cy="16828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1" name="Line 39"/>
            <p:cNvSpPr>
              <a:spLocks noChangeShapeType="1"/>
            </p:cNvSpPr>
            <p:nvPr/>
          </p:nvSpPr>
          <p:spPr bwMode="auto">
            <a:xfrm>
              <a:off x="2299311" y="976071"/>
              <a:ext cx="0" cy="8414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2" name="Line 40"/>
            <p:cNvSpPr>
              <a:spLocks noChangeShapeType="1"/>
            </p:cNvSpPr>
            <p:nvPr/>
          </p:nvSpPr>
          <p:spPr bwMode="auto">
            <a:xfrm>
              <a:off x="2445739"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3" name="Line 41"/>
            <p:cNvSpPr>
              <a:spLocks noChangeShapeType="1"/>
            </p:cNvSpPr>
            <p:nvPr/>
          </p:nvSpPr>
          <p:spPr bwMode="auto">
            <a:xfrm>
              <a:off x="2592168"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4" name="Line 42"/>
            <p:cNvSpPr>
              <a:spLocks noChangeShapeType="1"/>
            </p:cNvSpPr>
            <p:nvPr/>
          </p:nvSpPr>
          <p:spPr bwMode="auto">
            <a:xfrm>
              <a:off x="2739567"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5" name="Line 43"/>
            <p:cNvSpPr>
              <a:spLocks noChangeShapeType="1"/>
            </p:cNvSpPr>
            <p:nvPr/>
          </p:nvSpPr>
          <p:spPr bwMode="auto">
            <a:xfrm>
              <a:off x="2885995"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6" name="Line 44"/>
            <p:cNvSpPr>
              <a:spLocks noChangeShapeType="1"/>
            </p:cNvSpPr>
            <p:nvPr/>
          </p:nvSpPr>
          <p:spPr bwMode="auto">
            <a:xfrm>
              <a:off x="3031454"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7" name="Line 45"/>
            <p:cNvSpPr>
              <a:spLocks noChangeShapeType="1"/>
            </p:cNvSpPr>
            <p:nvPr/>
          </p:nvSpPr>
          <p:spPr bwMode="auto">
            <a:xfrm>
              <a:off x="3177883"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8" name="Line 46"/>
            <p:cNvSpPr>
              <a:spLocks noChangeShapeType="1"/>
            </p:cNvSpPr>
            <p:nvPr/>
          </p:nvSpPr>
          <p:spPr bwMode="auto">
            <a:xfrm>
              <a:off x="3325282" y="891930"/>
              <a:ext cx="0" cy="16828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9" name="Line 47"/>
            <p:cNvSpPr>
              <a:spLocks noChangeShapeType="1"/>
            </p:cNvSpPr>
            <p:nvPr/>
          </p:nvSpPr>
          <p:spPr bwMode="auto">
            <a:xfrm>
              <a:off x="3471710"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0" name="Line 48"/>
            <p:cNvSpPr>
              <a:spLocks noChangeShapeType="1"/>
            </p:cNvSpPr>
            <p:nvPr/>
          </p:nvSpPr>
          <p:spPr bwMode="auto">
            <a:xfrm>
              <a:off x="3618139"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1" name="Line 49"/>
            <p:cNvSpPr>
              <a:spLocks noChangeShapeType="1"/>
            </p:cNvSpPr>
            <p:nvPr/>
          </p:nvSpPr>
          <p:spPr bwMode="auto">
            <a:xfrm>
              <a:off x="3764568"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2" name="Line 50"/>
            <p:cNvSpPr>
              <a:spLocks noChangeShapeType="1"/>
            </p:cNvSpPr>
            <p:nvPr/>
          </p:nvSpPr>
          <p:spPr bwMode="auto">
            <a:xfrm>
              <a:off x="3911966"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3" name="Line 51"/>
            <p:cNvSpPr>
              <a:spLocks noChangeShapeType="1"/>
            </p:cNvSpPr>
            <p:nvPr/>
          </p:nvSpPr>
          <p:spPr bwMode="auto">
            <a:xfrm>
              <a:off x="4058395"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4" name="Line 52"/>
            <p:cNvSpPr>
              <a:spLocks noChangeShapeType="1"/>
            </p:cNvSpPr>
            <p:nvPr/>
          </p:nvSpPr>
          <p:spPr bwMode="auto">
            <a:xfrm>
              <a:off x="4203855"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5" name="Line 53"/>
            <p:cNvSpPr>
              <a:spLocks noChangeShapeType="1"/>
            </p:cNvSpPr>
            <p:nvPr/>
          </p:nvSpPr>
          <p:spPr bwMode="auto">
            <a:xfrm>
              <a:off x="4350283"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6" name="Line 54"/>
            <p:cNvSpPr>
              <a:spLocks noChangeShapeType="1"/>
            </p:cNvSpPr>
            <p:nvPr/>
          </p:nvSpPr>
          <p:spPr bwMode="auto">
            <a:xfrm>
              <a:off x="4496711" y="891931"/>
              <a:ext cx="0" cy="16828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7" name="Line 55"/>
            <p:cNvSpPr>
              <a:spLocks noChangeShapeType="1"/>
            </p:cNvSpPr>
            <p:nvPr/>
          </p:nvSpPr>
          <p:spPr bwMode="auto">
            <a:xfrm>
              <a:off x="4644110"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8" name="Line 56"/>
            <p:cNvSpPr>
              <a:spLocks noChangeShapeType="1"/>
            </p:cNvSpPr>
            <p:nvPr/>
          </p:nvSpPr>
          <p:spPr bwMode="auto">
            <a:xfrm>
              <a:off x="4790539"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9" name="Line 57"/>
            <p:cNvSpPr>
              <a:spLocks noChangeShapeType="1"/>
            </p:cNvSpPr>
            <p:nvPr/>
          </p:nvSpPr>
          <p:spPr bwMode="auto">
            <a:xfrm>
              <a:off x="4936968"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0" name="Line 58"/>
            <p:cNvSpPr>
              <a:spLocks noChangeShapeType="1"/>
            </p:cNvSpPr>
            <p:nvPr/>
          </p:nvSpPr>
          <p:spPr bwMode="auto">
            <a:xfrm>
              <a:off x="5083396"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1" name="Line 59"/>
            <p:cNvSpPr>
              <a:spLocks noChangeShapeType="1"/>
            </p:cNvSpPr>
            <p:nvPr/>
          </p:nvSpPr>
          <p:spPr bwMode="auto">
            <a:xfrm>
              <a:off x="5230795"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2" name="Line 60"/>
            <p:cNvSpPr>
              <a:spLocks noChangeShapeType="1"/>
            </p:cNvSpPr>
            <p:nvPr/>
          </p:nvSpPr>
          <p:spPr bwMode="auto">
            <a:xfrm>
              <a:off x="5376254"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3" name="Line 61"/>
            <p:cNvSpPr>
              <a:spLocks noChangeShapeType="1"/>
            </p:cNvSpPr>
            <p:nvPr/>
          </p:nvSpPr>
          <p:spPr bwMode="auto">
            <a:xfrm>
              <a:off x="5522683"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4" name="Line 62"/>
            <p:cNvSpPr>
              <a:spLocks noChangeShapeType="1"/>
            </p:cNvSpPr>
            <p:nvPr/>
          </p:nvSpPr>
          <p:spPr bwMode="auto">
            <a:xfrm>
              <a:off x="5669111" y="891931"/>
              <a:ext cx="0" cy="16828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5" name="Line 63"/>
            <p:cNvSpPr>
              <a:spLocks noChangeShapeType="1"/>
            </p:cNvSpPr>
            <p:nvPr/>
          </p:nvSpPr>
          <p:spPr bwMode="auto">
            <a:xfrm>
              <a:off x="5815540" y="976070"/>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6" name="Line 64"/>
            <p:cNvSpPr>
              <a:spLocks noChangeShapeType="1"/>
            </p:cNvSpPr>
            <p:nvPr/>
          </p:nvSpPr>
          <p:spPr bwMode="auto">
            <a:xfrm>
              <a:off x="5962939" y="976070"/>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7" name="Line 65"/>
            <p:cNvSpPr>
              <a:spLocks noChangeShapeType="1"/>
            </p:cNvSpPr>
            <p:nvPr/>
          </p:nvSpPr>
          <p:spPr bwMode="auto">
            <a:xfrm>
              <a:off x="6109368" y="976074"/>
              <a:ext cx="0" cy="8414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8" name="Line 66"/>
            <p:cNvSpPr>
              <a:spLocks noChangeShapeType="1"/>
            </p:cNvSpPr>
            <p:nvPr/>
          </p:nvSpPr>
          <p:spPr bwMode="auto">
            <a:xfrm>
              <a:off x="6255797" y="976074"/>
              <a:ext cx="0" cy="8414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9" name="Line 67"/>
            <p:cNvSpPr>
              <a:spLocks noChangeShapeType="1"/>
            </p:cNvSpPr>
            <p:nvPr/>
          </p:nvSpPr>
          <p:spPr bwMode="auto">
            <a:xfrm>
              <a:off x="6402225" y="963550"/>
              <a:ext cx="0" cy="966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0" name="Line 68"/>
            <p:cNvSpPr>
              <a:spLocks noChangeShapeType="1"/>
            </p:cNvSpPr>
            <p:nvPr/>
          </p:nvSpPr>
          <p:spPr bwMode="auto">
            <a:xfrm>
              <a:off x="6548654" y="963550"/>
              <a:ext cx="0" cy="966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1" name="Line 69"/>
            <p:cNvSpPr>
              <a:spLocks noChangeShapeType="1"/>
            </p:cNvSpPr>
            <p:nvPr/>
          </p:nvSpPr>
          <p:spPr bwMode="auto">
            <a:xfrm>
              <a:off x="6695083" y="963550"/>
              <a:ext cx="0" cy="966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2" name="Line 70"/>
            <p:cNvSpPr>
              <a:spLocks noChangeShapeType="1"/>
            </p:cNvSpPr>
            <p:nvPr/>
          </p:nvSpPr>
          <p:spPr bwMode="auto">
            <a:xfrm>
              <a:off x="6841512" y="891931"/>
              <a:ext cx="0" cy="16828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3" name="Line 98"/>
            <p:cNvSpPr>
              <a:spLocks noChangeShapeType="1"/>
            </p:cNvSpPr>
            <p:nvPr/>
          </p:nvSpPr>
          <p:spPr bwMode="auto">
            <a:xfrm>
              <a:off x="1827330" y="1156889"/>
              <a:ext cx="32388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4" name="Rectangle 80"/>
            <p:cNvSpPr>
              <a:spLocks noChangeArrowheads="1"/>
            </p:cNvSpPr>
            <p:nvPr/>
          </p:nvSpPr>
          <p:spPr bwMode="auto">
            <a:xfrm>
              <a:off x="1881948" y="782473"/>
              <a:ext cx="5103960"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anose="020B0503020204020204" pitchFamily="34" charset="-122"/>
                  <a:ea typeface="微软雅黑" panose="020B0503020204020204" pitchFamily="34" charset="-122"/>
                </a:rPr>
                <a:t>位   </a:t>
              </a:r>
              <a:r>
                <a:rPr kumimoji="1" lang="en-US" altLang="zh-CN" sz="900" b="1" dirty="0">
                  <a:solidFill>
                    <a:srgbClr val="0000FF"/>
                  </a:solidFill>
                  <a:latin typeface="微软雅黑" panose="020B0503020204020204" pitchFamily="34" charset="-122"/>
                  <a:ea typeface="微软雅黑" panose="020B0503020204020204" pitchFamily="34" charset="-122"/>
                </a:rPr>
                <a:t>0                                 8                                16                                24                          31</a:t>
              </a:r>
              <a:endParaRPr kumimoji="1" lang="en-US" altLang="zh-CN" sz="900" b="1" dirty="0">
                <a:solidFill>
                  <a:srgbClr val="0000FF"/>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86"/>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8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6" grpId="1"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6" y="649226"/>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 name="Line 3"/>
          <p:cNvSpPr>
            <a:spLocks noChangeShapeType="1"/>
          </p:cNvSpPr>
          <p:nvPr/>
        </p:nvSpPr>
        <p:spPr bwMode="auto">
          <a:xfrm flipH="1">
            <a:off x="1909888"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8" name="Rectangle 4"/>
          <p:cNvSpPr>
            <a:spLocks noChangeArrowheads="1"/>
          </p:cNvSpPr>
          <p:nvPr/>
        </p:nvSpPr>
        <p:spPr bwMode="auto">
          <a:xfrm>
            <a:off x="1749390" y="1853033"/>
            <a:ext cx="352012" cy="96801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4" tIns="44448" rIns="90484" bIns="44448" anchor="ctr">
            <a:spAutoFit/>
          </a:bodyPr>
          <a:lstStyle/>
          <a:p>
            <a:pPr algn="ctr" defTabSz="762000" eaLnBrk="0" hangingPunct="0"/>
            <a:r>
              <a:rPr kumimoji="1" lang="en-US" altLang="zh-CN" sz="1100" b="1" dirty="0">
                <a:solidFill>
                  <a:srgbClr val="0000FF"/>
                </a:solidFill>
                <a:latin typeface="微软雅黑" panose="020B0503020204020204" pitchFamily="34" charset="-122"/>
                <a:ea typeface="微软雅黑" panose="020B0503020204020204" pitchFamily="34" charset="-122"/>
              </a:rPr>
              <a:t>TCP </a:t>
            </a:r>
            <a:r>
              <a:rPr kumimoji="1" lang="zh-CN" altLang="en-US" sz="1100" b="1" dirty="0">
                <a:solidFill>
                  <a:srgbClr val="0000FF"/>
                </a:solidFill>
                <a:latin typeface="微软雅黑" panose="020B0503020204020204" pitchFamily="34" charset="-122"/>
                <a:ea typeface="微软雅黑" panose="020B0503020204020204" pitchFamily="34" charset="-122"/>
              </a:rPr>
              <a:t>首部</a:t>
            </a:r>
            <a:endParaRPr kumimoji="1" lang="zh-CN" altLang="en-US" sz="1100" b="1" dirty="0">
              <a:solidFill>
                <a:srgbClr val="0000FF"/>
              </a:solidFill>
              <a:latin typeface="微软雅黑" panose="020B0503020204020204" pitchFamily="34" charset="-122"/>
              <a:ea typeface="微软雅黑" panose="020B0503020204020204"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0" name="Rectangle 6"/>
          <p:cNvSpPr>
            <a:spLocks noChangeArrowheads="1"/>
          </p:cNvSpPr>
          <p:nvPr/>
        </p:nvSpPr>
        <p:spPr bwMode="auto">
          <a:xfrm>
            <a:off x="6942463" y="1753049"/>
            <a:ext cx="471276" cy="78226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r>
              <a:rPr kumimoji="1" lang="en-US" altLang="zh-CN" sz="1100" b="1" dirty="0">
                <a:solidFill>
                  <a:srgbClr val="0000FF"/>
                </a:solidFill>
                <a:latin typeface="微软雅黑" panose="020B0503020204020204" pitchFamily="34" charset="-122"/>
                <a:ea typeface="微软雅黑" panose="020B0503020204020204" pitchFamily="34" charset="-122"/>
              </a:rPr>
              <a:t>20</a:t>
            </a:r>
            <a:endParaRPr kumimoji="1" lang="en-US" altLang="zh-CN"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字节</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固定</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首部</a:t>
            </a:r>
            <a:endParaRPr kumimoji="1" lang="zh-CN" altLang="en-US" sz="1100" b="1" dirty="0">
              <a:solidFill>
                <a:srgbClr val="0000FF"/>
              </a:solidFill>
              <a:latin typeface="微软雅黑" panose="020B0503020204020204" pitchFamily="34" charset="-122"/>
              <a:ea typeface="微软雅黑" panose="020B0503020204020204" pitchFamily="34" charset="-122"/>
            </a:endParaRPr>
          </a:p>
        </p:txBody>
      </p:sp>
      <p:sp>
        <p:nvSpPr>
          <p:cNvPr id="11" name="Rectangle 7"/>
          <p:cNvSpPr>
            <a:spLocks noChangeArrowheads="1"/>
          </p:cNvSpPr>
          <p:nvPr/>
        </p:nvSpPr>
        <p:spPr bwMode="auto">
          <a:xfrm>
            <a:off x="2154822" y="1148834"/>
            <a:ext cx="4695418" cy="2330925"/>
          </a:xfrm>
          <a:prstGeom prst="rect">
            <a:avLst/>
          </a:prstGeom>
          <a:solidFill>
            <a:srgbClr val="00FFFF"/>
          </a:soli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2" name="Line 10"/>
          <p:cNvSpPr>
            <a:spLocks noChangeShapeType="1"/>
          </p:cNvSpPr>
          <p:nvPr/>
        </p:nvSpPr>
        <p:spPr bwMode="auto">
          <a:xfrm>
            <a:off x="2149974" y="1545376"/>
            <a:ext cx="47031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3" name="Line 11"/>
          <p:cNvSpPr>
            <a:spLocks noChangeShapeType="1"/>
          </p:cNvSpPr>
          <p:nvPr/>
        </p:nvSpPr>
        <p:spPr bwMode="auto">
          <a:xfrm>
            <a:off x="2158702" y="1937444"/>
            <a:ext cx="469444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4" name="Line 12"/>
          <p:cNvSpPr>
            <a:spLocks noChangeShapeType="1"/>
          </p:cNvSpPr>
          <p:nvPr/>
        </p:nvSpPr>
        <p:spPr bwMode="auto">
          <a:xfrm>
            <a:off x="2149974" y="2328617"/>
            <a:ext cx="47031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5" name="Line 13"/>
          <p:cNvSpPr>
            <a:spLocks noChangeShapeType="1"/>
          </p:cNvSpPr>
          <p:nvPr/>
        </p:nvSpPr>
        <p:spPr bwMode="auto">
          <a:xfrm>
            <a:off x="2149974" y="2718895"/>
            <a:ext cx="47031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6" name="Line 14"/>
          <p:cNvSpPr>
            <a:spLocks noChangeShapeType="1"/>
          </p:cNvSpPr>
          <p:nvPr/>
        </p:nvSpPr>
        <p:spPr bwMode="auto">
          <a:xfrm>
            <a:off x="2158702" y="3110963"/>
            <a:ext cx="469444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7" name="Line 15"/>
          <p:cNvSpPr>
            <a:spLocks noChangeShapeType="1"/>
          </p:cNvSpPr>
          <p:nvPr/>
        </p:nvSpPr>
        <p:spPr bwMode="auto">
          <a:xfrm>
            <a:off x="4503500" y="1153310"/>
            <a:ext cx="0" cy="4001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8" name="Rectangle 16"/>
          <p:cNvSpPr>
            <a:spLocks noChangeArrowheads="1"/>
          </p:cNvSpPr>
          <p:nvPr/>
        </p:nvSpPr>
        <p:spPr bwMode="auto">
          <a:xfrm>
            <a:off x="5236616"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目  的  端  口</a:t>
            </a:r>
            <a:endParaRPr kumimoji="1" lang="zh-CN" altLang="en-US" sz="1200" b="1">
              <a:latin typeface="微软雅黑" panose="020B0503020204020204" pitchFamily="34" charset="-122"/>
              <a:ea typeface="微软雅黑" panose="020B0503020204020204" pitchFamily="34" charset="-122"/>
            </a:endParaRPr>
          </a:p>
        </p:txBody>
      </p:sp>
      <p:sp>
        <p:nvSpPr>
          <p:cNvPr id="19" name="Rectangle 17"/>
          <p:cNvSpPr>
            <a:spLocks noChangeArrowheads="1"/>
          </p:cNvSpPr>
          <p:nvPr/>
        </p:nvSpPr>
        <p:spPr bwMode="auto">
          <a:xfrm>
            <a:off x="2234257" y="2294295"/>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数据</a:t>
            </a:r>
            <a:endParaRPr kumimoji="1" lang="zh-CN" altLang="en-US" sz="1200" b="1" dirty="0">
              <a:latin typeface="微软雅黑" panose="020B0503020204020204" pitchFamily="34" charset="-122"/>
              <a:ea typeface="微软雅黑" panose="020B0503020204020204" pitchFamily="34" charset="-122"/>
            </a:endParaRPr>
          </a:p>
          <a:p>
            <a:pPr defTabSz="762000" eaLnBrk="0" hangingPunct="0"/>
            <a:r>
              <a:rPr kumimoji="1" lang="zh-CN" altLang="en-US" sz="1200" b="1" dirty="0">
                <a:latin typeface="微软雅黑" panose="020B0503020204020204" pitchFamily="34" charset="-122"/>
                <a:ea typeface="微软雅黑" panose="020B0503020204020204" pitchFamily="34" charset="-122"/>
              </a:rPr>
              <a:t>偏移</a:t>
            </a:r>
            <a:endParaRPr kumimoji="1" lang="zh-CN" altLang="en-US" sz="1200" b="1" dirty="0">
              <a:latin typeface="微软雅黑" panose="020B0503020204020204" pitchFamily="34" charset="-122"/>
              <a:ea typeface="微软雅黑" panose="020B0503020204020204" pitchFamily="34" charset="-122"/>
            </a:endParaRPr>
          </a:p>
        </p:txBody>
      </p:sp>
      <p:sp>
        <p:nvSpPr>
          <p:cNvPr id="20" name="Rectangle 18"/>
          <p:cNvSpPr>
            <a:spLocks noChangeArrowheads="1"/>
          </p:cNvSpPr>
          <p:nvPr/>
        </p:nvSpPr>
        <p:spPr bwMode="auto">
          <a:xfrm>
            <a:off x="2908301"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检   验   和</a:t>
            </a:r>
            <a:endParaRPr kumimoji="1" lang="zh-CN" altLang="en-US" sz="1200" b="1" dirty="0">
              <a:latin typeface="微软雅黑" panose="020B0503020204020204" pitchFamily="34" charset="-122"/>
              <a:ea typeface="微软雅黑" panose="020B0503020204020204" pitchFamily="34" charset="-122"/>
            </a:endParaRP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4" tIns="44448" rIns="90484" bIns="44448">
            <a:spAutoFit/>
          </a:bodyPr>
          <a:lstStyle/>
          <a:p>
            <a:pPr algn="ctr" defTabSz="762000" eaLnBrk="0" hangingPunct="0"/>
            <a:r>
              <a:rPr kumimoji="1" lang="zh-CN" altLang="en-US" sz="1200" b="1" dirty="0">
                <a:latin typeface="微软雅黑" panose="020B0503020204020204" pitchFamily="34" charset="-122"/>
                <a:ea typeface="微软雅黑" panose="020B0503020204020204" pitchFamily="34" charset="-122"/>
              </a:rPr>
              <a:t>选    项  （长  度  可  变）</a:t>
            </a:r>
            <a:endParaRPr kumimoji="1" lang="zh-CN" altLang="en-US" sz="1200" b="1" dirty="0">
              <a:latin typeface="微软雅黑" panose="020B0503020204020204" pitchFamily="34" charset="-122"/>
              <a:ea typeface="微软雅黑" panose="020B0503020204020204" pitchFamily="34" charset="-122"/>
            </a:endParaRPr>
          </a:p>
        </p:txBody>
      </p:sp>
      <p:sp>
        <p:nvSpPr>
          <p:cNvPr id="22" name="Rectangle 20"/>
          <p:cNvSpPr>
            <a:spLocks noChangeArrowheads="1"/>
          </p:cNvSpPr>
          <p:nvPr/>
        </p:nvSpPr>
        <p:spPr bwMode="auto">
          <a:xfrm>
            <a:off x="2978121"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源  端  口</a:t>
            </a:r>
            <a:endParaRPr kumimoji="1" lang="zh-CN" altLang="en-US" sz="1200" b="1">
              <a:latin typeface="微软雅黑" panose="020B0503020204020204" pitchFamily="34" charset="-122"/>
              <a:ea typeface="微软雅黑" panose="020B0503020204020204" pitchFamily="34" charset="-122"/>
            </a:endParaRPr>
          </a:p>
        </p:txBody>
      </p:sp>
      <p:sp>
        <p:nvSpPr>
          <p:cNvPr id="23" name="Rectangle 21"/>
          <p:cNvSpPr>
            <a:spLocks noChangeArrowheads="1"/>
          </p:cNvSpPr>
          <p:nvPr/>
        </p:nvSpPr>
        <p:spPr bwMode="auto">
          <a:xfrm>
            <a:off x="4071047"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4" tIns="44448" rIns="90484" bIns="44448">
            <a:spAutoFit/>
          </a:bodyPr>
          <a:lstStyle/>
          <a:p>
            <a:pPr algn="ctr" defTabSz="762000" eaLnBrk="0" hangingPunct="0"/>
            <a:r>
              <a:rPr kumimoji="1" lang="zh-CN" altLang="en-US" sz="1200" b="1">
                <a:latin typeface="微软雅黑" panose="020B0503020204020204" pitchFamily="34" charset="-122"/>
                <a:ea typeface="微软雅黑" panose="020B0503020204020204" pitchFamily="34" charset="-122"/>
              </a:rPr>
              <a:t>序   号</a:t>
            </a:r>
            <a:endParaRPr kumimoji="1" lang="zh-CN" altLang="en-US" sz="1200" b="1">
              <a:latin typeface="微软雅黑" panose="020B0503020204020204" pitchFamily="34" charset="-122"/>
              <a:ea typeface="微软雅黑" panose="020B0503020204020204" pitchFamily="34" charset="-122"/>
            </a:endParaRPr>
          </a:p>
        </p:txBody>
      </p:sp>
      <p:sp>
        <p:nvSpPr>
          <p:cNvPr id="24" name="Line 22"/>
          <p:cNvSpPr>
            <a:spLocks noChangeShapeType="1"/>
          </p:cNvSpPr>
          <p:nvPr/>
        </p:nvSpPr>
        <p:spPr bwMode="auto">
          <a:xfrm>
            <a:off x="4507379" y="2333990"/>
            <a:ext cx="0" cy="77249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5" name="Rectangle 23"/>
          <p:cNvSpPr>
            <a:spLocks noChangeArrowheads="1"/>
          </p:cNvSpPr>
          <p:nvPr/>
        </p:nvSpPr>
        <p:spPr bwMode="auto">
          <a:xfrm>
            <a:off x="5138674"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紧   急   指   针</a:t>
            </a:r>
            <a:endParaRPr kumimoji="1" lang="zh-CN" altLang="en-US" sz="1200" b="1">
              <a:latin typeface="微软雅黑" panose="020B0503020204020204" pitchFamily="34" charset="-122"/>
              <a:ea typeface="微软雅黑" panose="020B0503020204020204" pitchFamily="34" charset="-122"/>
            </a:endParaRP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窗   口</a:t>
            </a:r>
            <a:endParaRPr kumimoji="1" lang="zh-CN" altLang="en-US" sz="1200" b="1">
              <a:latin typeface="微软雅黑" panose="020B0503020204020204" pitchFamily="34" charset="-122"/>
              <a:ea typeface="微软雅黑" panose="020B0503020204020204" pitchFamily="34" charset="-122"/>
            </a:endParaRPr>
          </a:p>
        </p:txBody>
      </p:sp>
      <p:sp>
        <p:nvSpPr>
          <p:cNvPr id="27" name="Rectangle 25"/>
          <p:cNvSpPr>
            <a:spLocks noChangeArrowheads="1"/>
          </p:cNvSpPr>
          <p:nvPr/>
        </p:nvSpPr>
        <p:spPr bwMode="auto">
          <a:xfrm>
            <a:off x="3921710"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4" tIns="44448" rIns="90484" bIns="44448">
            <a:spAutoFit/>
          </a:bodyPr>
          <a:lstStyle/>
          <a:p>
            <a:pPr algn="ctr" defTabSz="762000" eaLnBrk="0" hangingPunct="0"/>
            <a:r>
              <a:rPr kumimoji="1" lang="zh-CN" altLang="en-US" sz="1200" b="1" dirty="0">
                <a:latin typeface="微软雅黑" panose="020B0503020204020204" pitchFamily="34" charset="-122"/>
                <a:ea typeface="微软雅黑" panose="020B0503020204020204" pitchFamily="34" charset="-122"/>
              </a:rPr>
              <a:t>确    认    号</a:t>
            </a:r>
            <a:endParaRPr kumimoji="1" lang="zh-CN" altLang="en-US" sz="1200" b="1" dirty="0">
              <a:latin typeface="微软雅黑" panose="020B0503020204020204" pitchFamily="34" charset="-122"/>
              <a:ea typeface="微软雅黑" panose="020B0503020204020204" pitchFamily="34" charset="-122"/>
            </a:endParaRPr>
          </a:p>
        </p:txBody>
      </p:sp>
      <p:sp>
        <p:nvSpPr>
          <p:cNvPr id="28" name="Line 26"/>
          <p:cNvSpPr>
            <a:spLocks noChangeShapeType="1"/>
          </p:cNvSpPr>
          <p:nvPr/>
        </p:nvSpPr>
        <p:spPr bwMode="auto">
          <a:xfrm>
            <a:off x="2739567" y="2333989"/>
            <a:ext cx="0" cy="39027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9" name="Line 27"/>
          <p:cNvSpPr>
            <a:spLocks noChangeShapeType="1"/>
          </p:cNvSpPr>
          <p:nvPr/>
        </p:nvSpPr>
        <p:spPr bwMode="auto">
          <a:xfrm>
            <a:off x="3916815" y="2329513"/>
            <a:ext cx="0" cy="38580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0" name="Line 28"/>
          <p:cNvSpPr>
            <a:spLocks noChangeShapeType="1"/>
          </p:cNvSpPr>
          <p:nvPr/>
        </p:nvSpPr>
        <p:spPr bwMode="auto">
          <a:xfrm>
            <a:off x="3615229" y="2333989"/>
            <a:ext cx="0" cy="39027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保   留</a:t>
            </a:r>
            <a:endParaRPr kumimoji="1" lang="zh-CN" altLang="en-US" sz="1200" b="1" dirty="0">
              <a:latin typeface="微软雅黑" panose="020B0503020204020204" pitchFamily="34" charset="-122"/>
              <a:ea typeface="微软雅黑" panose="020B0503020204020204" pitchFamily="34" charset="-122"/>
            </a:endParaRPr>
          </a:p>
        </p:txBody>
      </p:sp>
      <p:sp>
        <p:nvSpPr>
          <p:cNvPr id="36" name="Rectangle 34"/>
          <p:cNvSpPr>
            <a:spLocks noChangeArrowheads="1"/>
          </p:cNvSpPr>
          <p:nvPr/>
        </p:nvSpPr>
        <p:spPr bwMode="auto">
          <a:xfrm>
            <a:off x="4276065" y="2322785"/>
            <a:ext cx="305365"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F</a:t>
            </a:r>
            <a:endParaRPr kumimoji="1" lang="en-US" altLang="zh-CN" sz="1100" b="1" dirty="0">
              <a:latin typeface="微软雅黑" panose="020B0503020204020204" pitchFamily="34" charset="-122"/>
              <a:ea typeface="微软雅黑" panose="020B0503020204020204" pitchFamily="34" charset="-122"/>
            </a:endParaRPr>
          </a:p>
          <a:p>
            <a:pPr algn="ct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I</a:t>
            </a:r>
            <a:endParaRPr kumimoji="1" lang="en-US" altLang="zh-CN" sz="1100" b="1" dirty="0">
              <a:latin typeface="微软雅黑" panose="020B0503020204020204" pitchFamily="34" charset="-122"/>
              <a:ea typeface="微软雅黑" panose="020B0503020204020204" pitchFamily="34" charset="-122"/>
            </a:endParaRPr>
          </a:p>
          <a:p>
            <a:pPr algn="ct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N</a:t>
            </a:r>
            <a:endParaRPr kumimoji="1" lang="en-US" altLang="zh-CN" sz="1100" b="1" dirty="0">
              <a:latin typeface="微软雅黑" panose="020B0503020204020204" pitchFamily="34" charset="-122"/>
              <a:ea typeface="微软雅黑" panose="020B0503020204020204" pitchFamily="34" charset="-122"/>
            </a:endParaRPr>
          </a:p>
        </p:txBody>
      </p:sp>
      <p:sp>
        <p:nvSpPr>
          <p:cNvPr id="71" name="Rectangle 75"/>
          <p:cNvSpPr>
            <a:spLocks noChangeArrowheads="1"/>
          </p:cNvSpPr>
          <p:nvPr/>
        </p:nvSpPr>
        <p:spPr bwMode="auto">
          <a:xfrm>
            <a:off x="4152651" y="2322784"/>
            <a:ext cx="305365"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a:latin typeface="微软雅黑" panose="020B0503020204020204" pitchFamily="34" charset="-122"/>
                <a:ea typeface="微软雅黑" panose="020B0503020204020204" pitchFamily="34" charset="-122"/>
              </a:rPr>
              <a:t>S</a:t>
            </a:r>
            <a:endParaRPr kumimoji="1" lang="en-US" altLang="zh-CN" sz="1100" b="1">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a:latin typeface="微软雅黑" panose="020B0503020204020204" pitchFamily="34" charset="-122"/>
                <a:ea typeface="微软雅黑" panose="020B0503020204020204" pitchFamily="34" charset="-122"/>
              </a:rPr>
              <a:t>Y</a:t>
            </a:r>
            <a:endParaRPr kumimoji="1" lang="en-US" altLang="zh-CN" sz="1100" b="1">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a:latin typeface="微软雅黑" panose="020B0503020204020204" pitchFamily="34" charset="-122"/>
                <a:ea typeface="微软雅黑" panose="020B0503020204020204" pitchFamily="34" charset="-122"/>
              </a:rPr>
              <a:t>N</a:t>
            </a:r>
            <a:endParaRPr kumimoji="1" lang="en-US" altLang="zh-CN" sz="1100" b="1">
              <a:latin typeface="微软雅黑" panose="020B0503020204020204" pitchFamily="34" charset="-122"/>
              <a:ea typeface="微软雅黑" panose="020B0503020204020204" pitchFamily="34" charset="-122"/>
            </a:endParaRPr>
          </a:p>
        </p:txBody>
      </p:sp>
      <p:sp>
        <p:nvSpPr>
          <p:cNvPr id="72" name="Rectangle 76"/>
          <p:cNvSpPr>
            <a:spLocks noChangeArrowheads="1"/>
          </p:cNvSpPr>
          <p:nvPr/>
        </p:nvSpPr>
        <p:spPr bwMode="auto">
          <a:xfrm>
            <a:off x="4021822" y="2322784"/>
            <a:ext cx="283724"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R</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S</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T</a:t>
            </a:r>
            <a:endParaRPr kumimoji="1" lang="en-US" altLang="zh-CN" sz="1100" b="1" dirty="0">
              <a:latin typeface="微软雅黑" panose="020B0503020204020204" pitchFamily="34" charset="-122"/>
              <a:ea typeface="微软雅黑" panose="020B0503020204020204" pitchFamily="34" charset="-122"/>
            </a:endParaRPr>
          </a:p>
        </p:txBody>
      </p:sp>
      <p:sp>
        <p:nvSpPr>
          <p:cNvPr id="73" name="Rectangle 77"/>
          <p:cNvSpPr>
            <a:spLocks noChangeArrowheads="1"/>
          </p:cNvSpPr>
          <p:nvPr/>
        </p:nvSpPr>
        <p:spPr bwMode="auto">
          <a:xfrm>
            <a:off x="3850095" y="2322784"/>
            <a:ext cx="301758"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P</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S</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H</a:t>
            </a:r>
            <a:endParaRPr kumimoji="1" lang="en-US" altLang="zh-CN" sz="1100" b="1" dirty="0">
              <a:latin typeface="微软雅黑" panose="020B0503020204020204" pitchFamily="34" charset="-122"/>
              <a:ea typeface="微软雅黑" panose="020B0503020204020204" pitchFamily="34" charset="-122"/>
            </a:endParaRPr>
          </a:p>
        </p:txBody>
      </p:sp>
      <p:sp>
        <p:nvSpPr>
          <p:cNvPr id="74" name="Rectangle 78"/>
          <p:cNvSpPr>
            <a:spLocks noChangeArrowheads="1"/>
          </p:cNvSpPr>
          <p:nvPr/>
        </p:nvSpPr>
        <p:spPr bwMode="auto">
          <a:xfrm>
            <a:off x="3703667" y="2322784"/>
            <a:ext cx="290938"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A</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C</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K</a:t>
            </a:r>
            <a:endParaRPr kumimoji="1" lang="en-US" altLang="zh-CN" sz="1100" b="1" dirty="0">
              <a:latin typeface="微软雅黑" panose="020B0503020204020204" pitchFamily="34" charset="-122"/>
              <a:ea typeface="微软雅黑" panose="020B0503020204020204" pitchFamily="34" charset="-122"/>
            </a:endParaRPr>
          </a:p>
        </p:txBody>
      </p:sp>
      <p:sp>
        <p:nvSpPr>
          <p:cNvPr id="75" name="Rectangle 79"/>
          <p:cNvSpPr>
            <a:spLocks noChangeArrowheads="1"/>
          </p:cNvSpPr>
          <p:nvPr/>
        </p:nvSpPr>
        <p:spPr bwMode="auto">
          <a:xfrm>
            <a:off x="3558291" y="2322784"/>
            <a:ext cx="294545"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U</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R</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G</a:t>
            </a:r>
            <a:endParaRPr kumimoji="1" lang="en-US" altLang="zh-CN" sz="1100" b="1" dirty="0">
              <a:latin typeface="微软雅黑" panose="020B0503020204020204" pitchFamily="34" charset="-122"/>
              <a:ea typeface="微软雅黑" panose="020B0503020204020204" pitchFamily="34" charset="-122"/>
            </a:endParaRPr>
          </a:p>
        </p:txBody>
      </p:sp>
      <p:sp>
        <p:nvSpPr>
          <p:cNvPr id="76" name="Line 81"/>
          <p:cNvSpPr>
            <a:spLocks noChangeShapeType="1"/>
          </p:cNvSpPr>
          <p:nvPr/>
        </p:nvSpPr>
        <p:spPr bwMode="auto">
          <a:xfrm flipH="1">
            <a:off x="5668144" y="3120809"/>
            <a:ext cx="1940" cy="36252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77" name="Rectangle 83"/>
          <p:cNvSpPr>
            <a:spLocks noChangeArrowheads="1"/>
          </p:cNvSpPr>
          <p:nvPr/>
        </p:nvSpPr>
        <p:spPr bwMode="auto">
          <a:xfrm>
            <a:off x="5952105"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填    充</a:t>
            </a:r>
            <a:endParaRPr kumimoji="1" lang="zh-CN" altLang="en-US" sz="1200" b="1" dirty="0">
              <a:latin typeface="微软雅黑" panose="020B0503020204020204" pitchFamily="34" charset="-122"/>
              <a:ea typeface="微软雅黑" panose="020B0503020204020204" pitchFamily="34" charset="-122"/>
            </a:endParaRPr>
          </a:p>
        </p:txBody>
      </p:sp>
      <p:sp>
        <p:nvSpPr>
          <p:cNvPr id="78" name="Line 96"/>
          <p:cNvSpPr>
            <a:spLocks noChangeShapeType="1"/>
          </p:cNvSpPr>
          <p:nvPr/>
        </p:nvSpPr>
        <p:spPr bwMode="auto">
          <a:xfrm>
            <a:off x="6875533" y="1135405"/>
            <a:ext cx="50716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79" name="Line 97"/>
          <p:cNvSpPr>
            <a:spLocks noChangeShapeType="1"/>
          </p:cNvSpPr>
          <p:nvPr/>
        </p:nvSpPr>
        <p:spPr bwMode="auto">
          <a:xfrm>
            <a:off x="6875533" y="3106487"/>
            <a:ext cx="50716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80" name="Line 98"/>
          <p:cNvSpPr>
            <a:spLocks noChangeShapeType="1"/>
          </p:cNvSpPr>
          <p:nvPr/>
        </p:nvSpPr>
        <p:spPr bwMode="auto">
          <a:xfrm>
            <a:off x="1827332" y="1156888"/>
            <a:ext cx="32388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81" name="Line 99"/>
          <p:cNvSpPr>
            <a:spLocks noChangeShapeType="1"/>
          </p:cNvSpPr>
          <p:nvPr/>
        </p:nvSpPr>
        <p:spPr bwMode="auto">
          <a:xfrm>
            <a:off x="1836059" y="3469016"/>
            <a:ext cx="32388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82" name="Text Box 155"/>
          <p:cNvSpPr txBox="1">
            <a:spLocks noChangeArrowheads="1"/>
          </p:cNvSpPr>
          <p:nvPr/>
        </p:nvSpPr>
        <p:spPr bwMode="auto">
          <a:xfrm>
            <a:off x="1106425" y="3645373"/>
            <a:ext cx="7211408" cy="363176"/>
          </a:xfrm>
          <a:prstGeom prst="rect">
            <a:avLst/>
          </a:prstGeom>
          <a:solidFill>
            <a:srgbClr val="0000FF"/>
          </a:solidFill>
          <a:ln w="9525">
            <a:noFill/>
            <a:miter lim="800000"/>
          </a:ln>
          <a:effectLst/>
        </p:spPr>
        <p:txBody>
          <a:bodyPr wrap="square" lIns="91436" tIns="45718" rIns="91436" bIns="45718">
            <a:spAutoFit/>
          </a:bodyPr>
          <a:lstStyle/>
          <a:p>
            <a:pPr algn="ctr">
              <a:lnSpc>
                <a:spcPct val="110000"/>
              </a:lnSpc>
            </a:pPr>
            <a:r>
              <a:rPr lang="zh-CN" altLang="en-US" sz="1600" b="1" dirty="0">
                <a:solidFill>
                  <a:schemeClr val="bg1"/>
                </a:solidFill>
                <a:latin typeface="微软雅黑" panose="020B0503020204020204" pitchFamily="34" charset="-122"/>
                <a:ea typeface="微软雅黑" panose="020B0503020204020204" pitchFamily="34" charset="-122"/>
              </a:rPr>
              <a:t>窗口字段 </a:t>
            </a: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占 </a:t>
            </a:r>
            <a:r>
              <a:rPr lang="en-US" altLang="zh-CN" sz="1600" b="1" dirty="0">
                <a:solidFill>
                  <a:schemeClr val="bg1"/>
                </a:solidFill>
                <a:latin typeface="微软雅黑" panose="020B0503020204020204" pitchFamily="34" charset="-122"/>
                <a:ea typeface="微软雅黑" panose="020B0503020204020204" pitchFamily="34" charset="-122"/>
              </a:rPr>
              <a:t>2 </a:t>
            </a:r>
            <a:r>
              <a:rPr lang="zh-CN" altLang="en-US" sz="1600" b="1" dirty="0">
                <a:solidFill>
                  <a:schemeClr val="bg1"/>
                </a:solidFill>
                <a:latin typeface="微软雅黑" panose="020B0503020204020204" pitchFamily="34" charset="-122"/>
                <a:ea typeface="微软雅黑" panose="020B0503020204020204" pitchFamily="34" charset="-122"/>
              </a:rPr>
              <a:t>字节，指的是发送本报文段一方的</a:t>
            </a:r>
            <a:r>
              <a:rPr lang="zh-CN" altLang="en-US" sz="1600" b="1" dirty="0">
                <a:solidFill>
                  <a:srgbClr val="FF0000"/>
                </a:solidFill>
                <a:latin typeface="微软雅黑" panose="020B0503020204020204" pitchFamily="34" charset="-122"/>
                <a:ea typeface="微软雅黑" panose="020B0503020204020204" pitchFamily="34" charset="-122"/>
              </a:rPr>
              <a:t>接收窗口</a:t>
            </a:r>
            <a:r>
              <a:rPr lang="zh-CN" altLang="en-US" sz="1600" b="1" dirty="0">
                <a:solidFill>
                  <a:schemeClr val="bg1"/>
                </a:solidFill>
                <a:latin typeface="微软雅黑" panose="020B0503020204020204" pitchFamily="34" charset="-122"/>
                <a:ea typeface="微软雅黑" panose="020B0503020204020204" pitchFamily="34" charset="-122"/>
              </a:rPr>
              <a:t>，单位为字节。</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84" name="Rectangle 104"/>
          <p:cNvSpPr>
            <a:spLocks noChangeArrowheads="1"/>
          </p:cNvSpPr>
          <p:nvPr/>
        </p:nvSpPr>
        <p:spPr bwMode="auto">
          <a:xfrm flipH="1">
            <a:off x="4518890" y="2315997"/>
            <a:ext cx="2334259" cy="407291"/>
          </a:xfrm>
          <a:prstGeom prst="rect">
            <a:avLst/>
          </a:prstGeom>
          <a:noFill/>
          <a:ln w="57150">
            <a:solidFill>
              <a:srgbClr val="CC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grpSp>
        <p:nvGrpSpPr>
          <p:cNvPr id="83" name="组合 82"/>
          <p:cNvGrpSpPr/>
          <p:nvPr/>
        </p:nvGrpSpPr>
        <p:grpSpPr>
          <a:xfrm>
            <a:off x="1827330" y="782475"/>
            <a:ext cx="5158580" cy="374416"/>
            <a:chOff x="1827330" y="782473"/>
            <a:chExt cx="5158578"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8" name="Line 38"/>
            <p:cNvSpPr>
              <a:spLocks noChangeShapeType="1"/>
            </p:cNvSpPr>
            <p:nvPr/>
          </p:nvSpPr>
          <p:spPr bwMode="auto">
            <a:xfrm>
              <a:off x="2152882" y="891931"/>
              <a:ext cx="0" cy="16828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9" name="Line 39"/>
            <p:cNvSpPr>
              <a:spLocks noChangeShapeType="1"/>
            </p:cNvSpPr>
            <p:nvPr/>
          </p:nvSpPr>
          <p:spPr bwMode="auto">
            <a:xfrm>
              <a:off x="2299311" y="976071"/>
              <a:ext cx="0" cy="8414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0" name="Line 40"/>
            <p:cNvSpPr>
              <a:spLocks noChangeShapeType="1"/>
            </p:cNvSpPr>
            <p:nvPr/>
          </p:nvSpPr>
          <p:spPr bwMode="auto">
            <a:xfrm>
              <a:off x="2445739"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1" name="Line 41"/>
            <p:cNvSpPr>
              <a:spLocks noChangeShapeType="1"/>
            </p:cNvSpPr>
            <p:nvPr/>
          </p:nvSpPr>
          <p:spPr bwMode="auto">
            <a:xfrm>
              <a:off x="2592168"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2" name="Line 42"/>
            <p:cNvSpPr>
              <a:spLocks noChangeShapeType="1"/>
            </p:cNvSpPr>
            <p:nvPr/>
          </p:nvSpPr>
          <p:spPr bwMode="auto">
            <a:xfrm>
              <a:off x="2739567"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3" name="Line 43"/>
            <p:cNvSpPr>
              <a:spLocks noChangeShapeType="1"/>
            </p:cNvSpPr>
            <p:nvPr/>
          </p:nvSpPr>
          <p:spPr bwMode="auto">
            <a:xfrm>
              <a:off x="2885995"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4" name="Line 44"/>
            <p:cNvSpPr>
              <a:spLocks noChangeShapeType="1"/>
            </p:cNvSpPr>
            <p:nvPr/>
          </p:nvSpPr>
          <p:spPr bwMode="auto">
            <a:xfrm>
              <a:off x="3031454"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5" name="Line 45"/>
            <p:cNvSpPr>
              <a:spLocks noChangeShapeType="1"/>
            </p:cNvSpPr>
            <p:nvPr/>
          </p:nvSpPr>
          <p:spPr bwMode="auto">
            <a:xfrm>
              <a:off x="3177883"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6" name="Line 46"/>
            <p:cNvSpPr>
              <a:spLocks noChangeShapeType="1"/>
            </p:cNvSpPr>
            <p:nvPr/>
          </p:nvSpPr>
          <p:spPr bwMode="auto">
            <a:xfrm>
              <a:off x="3325282" y="891930"/>
              <a:ext cx="0" cy="16828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7" name="Line 47"/>
            <p:cNvSpPr>
              <a:spLocks noChangeShapeType="1"/>
            </p:cNvSpPr>
            <p:nvPr/>
          </p:nvSpPr>
          <p:spPr bwMode="auto">
            <a:xfrm>
              <a:off x="3471710"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8" name="Line 48"/>
            <p:cNvSpPr>
              <a:spLocks noChangeShapeType="1"/>
            </p:cNvSpPr>
            <p:nvPr/>
          </p:nvSpPr>
          <p:spPr bwMode="auto">
            <a:xfrm>
              <a:off x="3618139"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9" name="Line 49"/>
            <p:cNvSpPr>
              <a:spLocks noChangeShapeType="1"/>
            </p:cNvSpPr>
            <p:nvPr/>
          </p:nvSpPr>
          <p:spPr bwMode="auto">
            <a:xfrm>
              <a:off x="3764568"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0" name="Line 50"/>
            <p:cNvSpPr>
              <a:spLocks noChangeShapeType="1"/>
            </p:cNvSpPr>
            <p:nvPr/>
          </p:nvSpPr>
          <p:spPr bwMode="auto">
            <a:xfrm>
              <a:off x="3911966"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1" name="Line 51"/>
            <p:cNvSpPr>
              <a:spLocks noChangeShapeType="1"/>
            </p:cNvSpPr>
            <p:nvPr/>
          </p:nvSpPr>
          <p:spPr bwMode="auto">
            <a:xfrm>
              <a:off x="4058395"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2" name="Line 52"/>
            <p:cNvSpPr>
              <a:spLocks noChangeShapeType="1"/>
            </p:cNvSpPr>
            <p:nvPr/>
          </p:nvSpPr>
          <p:spPr bwMode="auto">
            <a:xfrm>
              <a:off x="4203855"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3" name="Line 53"/>
            <p:cNvSpPr>
              <a:spLocks noChangeShapeType="1"/>
            </p:cNvSpPr>
            <p:nvPr/>
          </p:nvSpPr>
          <p:spPr bwMode="auto">
            <a:xfrm>
              <a:off x="4350283"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4" name="Line 54"/>
            <p:cNvSpPr>
              <a:spLocks noChangeShapeType="1"/>
            </p:cNvSpPr>
            <p:nvPr/>
          </p:nvSpPr>
          <p:spPr bwMode="auto">
            <a:xfrm>
              <a:off x="4496711" y="891931"/>
              <a:ext cx="0" cy="16828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5" name="Line 55"/>
            <p:cNvSpPr>
              <a:spLocks noChangeShapeType="1"/>
            </p:cNvSpPr>
            <p:nvPr/>
          </p:nvSpPr>
          <p:spPr bwMode="auto">
            <a:xfrm>
              <a:off x="4644110"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6" name="Line 56"/>
            <p:cNvSpPr>
              <a:spLocks noChangeShapeType="1"/>
            </p:cNvSpPr>
            <p:nvPr/>
          </p:nvSpPr>
          <p:spPr bwMode="auto">
            <a:xfrm>
              <a:off x="4790539"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7" name="Line 57"/>
            <p:cNvSpPr>
              <a:spLocks noChangeShapeType="1"/>
            </p:cNvSpPr>
            <p:nvPr/>
          </p:nvSpPr>
          <p:spPr bwMode="auto">
            <a:xfrm>
              <a:off x="4936968"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8" name="Line 58"/>
            <p:cNvSpPr>
              <a:spLocks noChangeShapeType="1"/>
            </p:cNvSpPr>
            <p:nvPr/>
          </p:nvSpPr>
          <p:spPr bwMode="auto">
            <a:xfrm>
              <a:off x="5083396"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9" name="Line 59"/>
            <p:cNvSpPr>
              <a:spLocks noChangeShapeType="1"/>
            </p:cNvSpPr>
            <p:nvPr/>
          </p:nvSpPr>
          <p:spPr bwMode="auto">
            <a:xfrm>
              <a:off x="5230795"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0" name="Line 60"/>
            <p:cNvSpPr>
              <a:spLocks noChangeShapeType="1"/>
            </p:cNvSpPr>
            <p:nvPr/>
          </p:nvSpPr>
          <p:spPr bwMode="auto">
            <a:xfrm>
              <a:off x="5376254"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1" name="Line 61"/>
            <p:cNvSpPr>
              <a:spLocks noChangeShapeType="1"/>
            </p:cNvSpPr>
            <p:nvPr/>
          </p:nvSpPr>
          <p:spPr bwMode="auto">
            <a:xfrm>
              <a:off x="5522683"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2" name="Line 62"/>
            <p:cNvSpPr>
              <a:spLocks noChangeShapeType="1"/>
            </p:cNvSpPr>
            <p:nvPr/>
          </p:nvSpPr>
          <p:spPr bwMode="auto">
            <a:xfrm>
              <a:off x="5669111" y="891931"/>
              <a:ext cx="0" cy="16828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3" name="Line 63"/>
            <p:cNvSpPr>
              <a:spLocks noChangeShapeType="1"/>
            </p:cNvSpPr>
            <p:nvPr/>
          </p:nvSpPr>
          <p:spPr bwMode="auto">
            <a:xfrm>
              <a:off x="5815540" y="976070"/>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4" name="Line 64"/>
            <p:cNvSpPr>
              <a:spLocks noChangeShapeType="1"/>
            </p:cNvSpPr>
            <p:nvPr/>
          </p:nvSpPr>
          <p:spPr bwMode="auto">
            <a:xfrm>
              <a:off x="5962939" y="976070"/>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5" name="Line 65"/>
            <p:cNvSpPr>
              <a:spLocks noChangeShapeType="1"/>
            </p:cNvSpPr>
            <p:nvPr/>
          </p:nvSpPr>
          <p:spPr bwMode="auto">
            <a:xfrm>
              <a:off x="6109368" y="976074"/>
              <a:ext cx="0" cy="8414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6" name="Line 66"/>
            <p:cNvSpPr>
              <a:spLocks noChangeShapeType="1"/>
            </p:cNvSpPr>
            <p:nvPr/>
          </p:nvSpPr>
          <p:spPr bwMode="auto">
            <a:xfrm>
              <a:off x="6255797" y="976074"/>
              <a:ext cx="0" cy="8414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7" name="Line 67"/>
            <p:cNvSpPr>
              <a:spLocks noChangeShapeType="1"/>
            </p:cNvSpPr>
            <p:nvPr/>
          </p:nvSpPr>
          <p:spPr bwMode="auto">
            <a:xfrm>
              <a:off x="6402225" y="963550"/>
              <a:ext cx="0" cy="966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8" name="Line 68"/>
            <p:cNvSpPr>
              <a:spLocks noChangeShapeType="1"/>
            </p:cNvSpPr>
            <p:nvPr/>
          </p:nvSpPr>
          <p:spPr bwMode="auto">
            <a:xfrm>
              <a:off x="6548654" y="963550"/>
              <a:ext cx="0" cy="966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9" name="Line 69"/>
            <p:cNvSpPr>
              <a:spLocks noChangeShapeType="1"/>
            </p:cNvSpPr>
            <p:nvPr/>
          </p:nvSpPr>
          <p:spPr bwMode="auto">
            <a:xfrm>
              <a:off x="6695083" y="963550"/>
              <a:ext cx="0" cy="966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0" name="Line 70"/>
            <p:cNvSpPr>
              <a:spLocks noChangeShapeType="1"/>
            </p:cNvSpPr>
            <p:nvPr/>
          </p:nvSpPr>
          <p:spPr bwMode="auto">
            <a:xfrm>
              <a:off x="6841512" y="891931"/>
              <a:ext cx="0" cy="16828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1" name="Line 98"/>
            <p:cNvSpPr>
              <a:spLocks noChangeShapeType="1"/>
            </p:cNvSpPr>
            <p:nvPr/>
          </p:nvSpPr>
          <p:spPr bwMode="auto">
            <a:xfrm>
              <a:off x="1827330" y="1156889"/>
              <a:ext cx="32388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2" name="Rectangle 80"/>
            <p:cNvSpPr>
              <a:spLocks noChangeArrowheads="1"/>
            </p:cNvSpPr>
            <p:nvPr/>
          </p:nvSpPr>
          <p:spPr bwMode="auto">
            <a:xfrm>
              <a:off x="1881948" y="782473"/>
              <a:ext cx="5103960"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anose="020B0503020204020204" pitchFamily="34" charset="-122"/>
                  <a:ea typeface="微软雅黑" panose="020B0503020204020204" pitchFamily="34" charset="-122"/>
                </a:rPr>
                <a:t>位   </a:t>
              </a:r>
              <a:r>
                <a:rPr kumimoji="1" lang="en-US" altLang="zh-CN" sz="900" b="1" dirty="0">
                  <a:solidFill>
                    <a:srgbClr val="0000FF"/>
                  </a:solidFill>
                  <a:latin typeface="微软雅黑" panose="020B0503020204020204" pitchFamily="34" charset="-122"/>
                  <a:ea typeface="微软雅黑" panose="020B0503020204020204" pitchFamily="34" charset="-122"/>
                </a:rPr>
                <a:t>0                                 8                                16                                24                          31</a:t>
              </a:r>
              <a:endParaRPr kumimoji="1" lang="en-US" altLang="zh-CN" sz="900" b="1" dirty="0">
                <a:solidFill>
                  <a:srgbClr val="0000FF"/>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84"/>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4" grpId="1"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5" y="887292"/>
            <a:ext cx="8048776" cy="388721"/>
          </a:xfrm>
          <a:prstGeom prst="roundRect">
            <a:avLst>
              <a:gd name="adj" fmla="val 16667"/>
            </a:avLst>
          </a:prstGeom>
          <a:solidFill>
            <a:srgbClr val="0089FA"/>
          </a:solidFill>
          <a:ln>
            <a:noFill/>
          </a:ln>
          <a:effectLst/>
        </p:spPr>
        <p:txBody>
          <a:bodyPr wrap="none" lIns="91436" tIns="45718" rIns="91436" bIns="45718" anchor="ctr"/>
          <a:lstStyle/>
          <a:p>
            <a:endParaRPr lang="zh-CN" altLang="en-US">
              <a:solidFill>
                <a:prstClr val="black"/>
              </a:solidFill>
            </a:endParaRPr>
          </a:p>
        </p:txBody>
      </p:sp>
      <p:sp>
        <p:nvSpPr>
          <p:cNvPr id="6" name="Rectangle 6"/>
          <p:cNvSpPr>
            <a:spLocks noChangeArrowheads="1"/>
          </p:cNvSpPr>
          <p:nvPr/>
        </p:nvSpPr>
        <p:spPr bwMode="auto">
          <a:xfrm>
            <a:off x="4171893" y="835877"/>
            <a:ext cx="8002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400" b="1" dirty="0">
                <a:solidFill>
                  <a:prstClr val="white"/>
                </a:solidFill>
                <a:latin typeface="微软雅黑" panose="020B0503020204020204" pitchFamily="34" charset="-122"/>
                <a:ea typeface="微软雅黑" panose="020B0503020204020204" pitchFamily="34" charset="-122"/>
              </a:rPr>
              <a:t>例子</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7" name="Rectangle 8"/>
          <p:cNvSpPr>
            <a:spLocks noChangeArrowheads="1"/>
          </p:cNvSpPr>
          <p:nvPr/>
        </p:nvSpPr>
        <p:spPr bwMode="auto">
          <a:xfrm>
            <a:off x="556965" y="1300316"/>
            <a:ext cx="8048776" cy="2285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285750" indent="-285750">
              <a:lnSpc>
                <a:spcPct val="150000"/>
              </a:lnSpc>
              <a:buClr>
                <a:srgbClr val="0070C0"/>
              </a:buClr>
              <a:buFont typeface="Wingdings" panose="05000000000000000000" pitchFamily="2" charset="2"/>
              <a:buChar char="l"/>
            </a:pPr>
            <a:r>
              <a:rPr lang="zh-CN" altLang="en-US" sz="1900" b="1" dirty="0">
                <a:solidFill>
                  <a:srgbClr val="0000FF"/>
                </a:solidFill>
                <a:latin typeface="微软雅黑" panose="020B0503020204020204" pitchFamily="34" charset="-122"/>
                <a:ea typeface="微软雅黑" panose="020B0503020204020204" pitchFamily="34" charset="-122"/>
              </a:rPr>
              <a:t>发送了一个报文段，其确认信号为</a:t>
            </a:r>
            <a:r>
              <a:rPr lang="en-US" altLang="zh-CN" sz="1900" b="1" dirty="0">
                <a:solidFill>
                  <a:srgbClr val="0000FF"/>
                </a:solidFill>
                <a:latin typeface="微软雅黑" panose="020B0503020204020204" pitchFamily="34" charset="-122"/>
                <a:ea typeface="微软雅黑" panose="020B0503020204020204" pitchFamily="34" charset="-122"/>
              </a:rPr>
              <a:t>701</a:t>
            </a:r>
            <a:r>
              <a:rPr lang="zh-CN" altLang="en-US" sz="1900" b="1" dirty="0">
                <a:solidFill>
                  <a:srgbClr val="0000FF"/>
                </a:solidFill>
                <a:latin typeface="微软雅黑" panose="020B0503020204020204" pitchFamily="34" charset="-122"/>
                <a:ea typeface="微软雅黑" panose="020B0503020204020204" pitchFamily="34" charset="-122"/>
              </a:rPr>
              <a:t>，窗口字段是</a:t>
            </a:r>
            <a:r>
              <a:rPr lang="en-US" altLang="zh-CN" sz="1900" b="1" dirty="0">
                <a:solidFill>
                  <a:srgbClr val="0000FF"/>
                </a:solidFill>
                <a:latin typeface="微软雅黑" panose="020B0503020204020204" pitchFamily="34" charset="-122"/>
                <a:ea typeface="微软雅黑" panose="020B0503020204020204" pitchFamily="34" charset="-122"/>
              </a:rPr>
              <a:t>1000</a:t>
            </a:r>
            <a:r>
              <a:rPr lang="zh-CN" altLang="en-US" sz="1900" b="1" dirty="0">
                <a:solidFill>
                  <a:srgbClr val="0000FF"/>
                </a:solidFill>
                <a:latin typeface="微软雅黑" panose="020B0503020204020204" pitchFamily="34" charset="-122"/>
                <a:ea typeface="微软雅黑" panose="020B0503020204020204" pitchFamily="34" charset="-122"/>
              </a:rPr>
              <a:t>。</a:t>
            </a:r>
            <a:endParaRPr lang="en-US" altLang="zh-CN" sz="1900" b="1" dirty="0">
              <a:solidFill>
                <a:srgbClr val="0000FF"/>
              </a:solidFill>
              <a:latin typeface="微软雅黑" panose="020B0503020204020204" pitchFamily="34" charset="-122"/>
              <a:ea typeface="微软雅黑" panose="020B0503020204020204" pitchFamily="34" charset="-122"/>
            </a:endParaRPr>
          </a:p>
          <a:p>
            <a:pPr marL="285750" indent="-285750">
              <a:lnSpc>
                <a:spcPct val="150000"/>
              </a:lnSpc>
              <a:buClr>
                <a:srgbClr val="0070C0"/>
              </a:buClr>
              <a:buFont typeface="Wingdings" panose="05000000000000000000" pitchFamily="2" charset="2"/>
              <a:buChar char="l"/>
            </a:pPr>
            <a:r>
              <a:rPr lang="zh-CN" altLang="en-US" sz="1900" b="1" dirty="0">
                <a:solidFill>
                  <a:srgbClr val="FF0000"/>
                </a:solidFill>
                <a:latin typeface="微软雅黑" panose="020B0503020204020204" pitchFamily="34" charset="-122"/>
                <a:ea typeface="微软雅黑" panose="020B0503020204020204" pitchFamily="34" charset="-122"/>
              </a:rPr>
              <a:t>告诉对方：</a:t>
            </a:r>
            <a:endParaRPr lang="en-US" altLang="zh-CN" sz="1900" b="1" dirty="0">
              <a:solidFill>
                <a:srgbClr val="FF0000"/>
              </a:solidFill>
              <a:latin typeface="微软雅黑" panose="020B0503020204020204" pitchFamily="34" charset="-122"/>
              <a:ea typeface="微软雅黑" panose="020B0503020204020204" pitchFamily="34" charset="-122"/>
            </a:endParaRPr>
          </a:p>
          <a:p>
            <a:pPr marL="742950" lvl="1" indent="-285750">
              <a:lnSpc>
                <a:spcPct val="150000"/>
              </a:lnSpc>
              <a:buClr>
                <a:srgbClr val="0070C0"/>
              </a:buClr>
              <a:buFont typeface="Wingdings" panose="05000000000000000000" pitchFamily="2" charset="2"/>
              <a:buChar char="l"/>
            </a:pPr>
            <a:r>
              <a:rPr lang="zh-CN" altLang="en-US" sz="1900" b="1" dirty="0">
                <a:solidFill>
                  <a:srgbClr val="0000FF"/>
                </a:solidFill>
                <a:latin typeface="微软雅黑" panose="020B0503020204020204" pitchFamily="34" charset="-122"/>
                <a:ea typeface="微软雅黑" panose="020B0503020204020204" pitchFamily="34" charset="-122"/>
              </a:rPr>
              <a:t>从</a:t>
            </a:r>
            <a:r>
              <a:rPr lang="en-US" altLang="zh-CN" sz="1900" b="1" dirty="0">
                <a:solidFill>
                  <a:srgbClr val="0000FF"/>
                </a:solidFill>
                <a:latin typeface="微软雅黑" panose="020B0503020204020204" pitchFamily="34" charset="-122"/>
                <a:ea typeface="微软雅黑" panose="020B0503020204020204" pitchFamily="34" charset="-122"/>
              </a:rPr>
              <a:t>701</a:t>
            </a:r>
            <a:r>
              <a:rPr lang="zh-CN" altLang="en-US" sz="1900" b="1" dirty="0">
                <a:solidFill>
                  <a:srgbClr val="0000FF"/>
                </a:solidFill>
                <a:latin typeface="微软雅黑" panose="020B0503020204020204" pitchFamily="34" charset="-122"/>
                <a:ea typeface="微软雅黑" panose="020B0503020204020204" pitchFamily="34" charset="-122"/>
              </a:rPr>
              <a:t>号算起，我的接收缓存空间还可以接收</a:t>
            </a:r>
            <a:r>
              <a:rPr lang="en-US" altLang="zh-CN" sz="1900" b="1" dirty="0">
                <a:solidFill>
                  <a:srgbClr val="0000FF"/>
                </a:solidFill>
                <a:latin typeface="微软雅黑" panose="020B0503020204020204" pitchFamily="34" charset="-122"/>
                <a:ea typeface="微软雅黑" panose="020B0503020204020204" pitchFamily="34" charset="-122"/>
              </a:rPr>
              <a:t>1000</a:t>
            </a:r>
            <a:r>
              <a:rPr lang="zh-CN" altLang="en-US" sz="1900" b="1" dirty="0">
                <a:solidFill>
                  <a:srgbClr val="0000FF"/>
                </a:solidFill>
                <a:latin typeface="微软雅黑" panose="020B0503020204020204" pitchFamily="34" charset="-122"/>
                <a:ea typeface="微软雅黑" panose="020B0503020204020204" pitchFamily="34" charset="-122"/>
              </a:rPr>
              <a:t>字节数据</a:t>
            </a:r>
            <a:endParaRPr lang="en-US" altLang="zh-CN" sz="1900" b="1" dirty="0">
              <a:solidFill>
                <a:srgbClr val="0000FF"/>
              </a:solidFill>
              <a:latin typeface="微软雅黑" panose="020B0503020204020204" pitchFamily="34" charset="-122"/>
              <a:ea typeface="微软雅黑" panose="020B0503020204020204" pitchFamily="34" charset="-122"/>
            </a:endParaRPr>
          </a:p>
          <a:p>
            <a:pPr marL="742950" lvl="1" indent="-285750">
              <a:lnSpc>
                <a:spcPct val="150000"/>
              </a:lnSpc>
              <a:buClr>
                <a:srgbClr val="0070C0"/>
              </a:buClr>
              <a:buFont typeface="Wingdings" panose="05000000000000000000" pitchFamily="2" charset="2"/>
              <a:buChar char="l"/>
            </a:pPr>
            <a:r>
              <a:rPr lang="zh-CN" altLang="en-US" sz="1900" b="1" dirty="0">
                <a:solidFill>
                  <a:srgbClr val="0000FF"/>
                </a:solidFill>
                <a:latin typeface="微软雅黑" panose="020B0503020204020204" pitchFamily="34" charset="-122"/>
                <a:ea typeface="微软雅黑" panose="020B0503020204020204" pitchFamily="34" charset="-122"/>
              </a:rPr>
              <a:t>字节序号是</a:t>
            </a:r>
            <a:r>
              <a:rPr lang="en-US" altLang="zh-CN" sz="1900" b="1" dirty="0">
                <a:solidFill>
                  <a:srgbClr val="0000FF"/>
                </a:solidFill>
                <a:latin typeface="微软雅黑" panose="020B0503020204020204" pitchFamily="34" charset="-122"/>
                <a:ea typeface="微软雅黑" panose="020B0503020204020204" pitchFamily="34" charset="-122"/>
              </a:rPr>
              <a:t>701-1700</a:t>
            </a:r>
            <a:endParaRPr lang="en-US" altLang="zh-CN" sz="1900" b="1" dirty="0">
              <a:solidFill>
                <a:srgbClr val="0000FF"/>
              </a:solidFill>
              <a:latin typeface="微软雅黑" panose="020B0503020204020204" pitchFamily="34" charset="-122"/>
              <a:ea typeface="微软雅黑" panose="020B0503020204020204" pitchFamily="34" charset="-122"/>
            </a:endParaRPr>
          </a:p>
          <a:p>
            <a:pPr marL="742950" lvl="1" indent="-285750">
              <a:lnSpc>
                <a:spcPct val="150000"/>
              </a:lnSpc>
              <a:buClr>
                <a:srgbClr val="0070C0"/>
              </a:buClr>
              <a:buFont typeface="Wingdings" panose="05000000000000000000" pitchFamily="2" charset="2"/>
              <a:buChar char="l"/>
            </a:pPr>
            <a:r>
              <a:rPr lang="zh-CN" altLang="en-US" sz="1900" b="1" dirty="0">
                <a:solidFill>
                  <a:srgbClr val="0000FF"/>
                </a:solidFill>
                <a:latin typeface="微软雅黑" panose="020B0503020204020204" pitchFamily="34" charset="-122"/>
                <a:ea typeface="微软雅黑" panose="020B0503020204020204" pitchFamily="34" charset="-122"/>
              </a:rPr>
              <a:t>你给我发数据时，必须考虑到这一点。</a:t>
            </a:r>
            <a:endParaRPr lang="zh-CN" altLang="en-US" sz="1900" b="1"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圆角矩形 86"/>
          <p:cNvSpPr/>
          <p:nvPr/>
        </p:nvSpPr>
        <p:spPr>
          <a:xfrm>
            <a:off x="545146" y="649226"/>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9" name="Line 3"/>
          <p:cNvSpPr>
            <a:spLocks noChangeShapeType="1"/>
          </p:cNvSpPr>
          <p:nvPr/>
        </p:nvSpPr>
        <p:spPr bwMode="auto">
          <a:xfrm flipH="1">
            <a:off x="1909888"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0" name="Rectangle 4"/>
          <p:cNvSpPr>
            <a:spLocks noChangeArrowheads="1"/>
          </p:cNvSpPr>
          <p:nvPr/>
        </p:nvSpPr>
        <p:spPr bwMode="auto">
          <a:xfrm>
            <a:off x="1749390" y="1853033"/>
            <a:ext cx="352012" cy="96801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4" tIns="44448" rIns="90484" bIns="44448" anchor="ctr">
            <a:spAutoFit/>
          </a:bodyPr>
          <a:lstStyle/>
          <a:p>
            <a:pPr algn="ctr" defTabSz="762000" eaLnBrk="0" hangingPunct="0"/>
            <a:r>
              <a:rPr kumimoji="1" lang="en-US" altLang="zh-CN" sz="1100" b="1" dirty="0">
                <a:solidFill>
                  <a:srgbClr val="0000FF"/>
                </a:solidFill>
                <a:latin typeface="微软雅黑" panose="020B0503020204020204" pitchFamily="34" charset="-122"/>
                <a:ea typeface="微软雅黑" panose="020B0503020204020204" pitchFamily="34" charset="-122"/>
              </a:rPr>
              <a:t>TCP </a:t>
            </a:r>
            <a:r>
              <a:rPr kumimoji="1" lang="zh-CN" altLang="en-US" sz="1100" b="1" dirty="0">
                <a:solidFill>
                  <a:srgbClr val="0000FF"/>
                </a:solidFill>
                <a:latin typeface="微软雅黑" panose="020B0503020204020204" pitchFamily="34" charset="-122"/>
                <a:ea typeface="微软雅黑" panose="020B0503020204020204" pitchFamily="34" charset="-122"/>
              </a:rPr>
              <a:t>首部</a:t>
            </a:r>
            <a:endParaRPr kumimoji="1" lang="zh-CN" altLang="en-US" sz="1100" b="1" dirty="0">
              <a:solidFill>
                <a:srgbClr val="0000FF"/>
              </a:solidFill>
              <a:latin typeface="微软雅黑" panose="020B0503020204020204" pitchFamily="34" charset="-122"/>
              <a:ea typeface="微软雅黑" panose="020B0503020204020204" pitchFamily="34" charset="-122"/>
            </a:endParaRPr>
          </a:p>
        </p:txBody>
      </p:sp>
      <p:sp>
        <p:nvSpPr>
          <p:cNvPr id="11"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2" name="Rectangle 6"/>
          <p:cNvSpPr>
            <a:spLocks noChangeArrowheads="1"/>
          </p:cNvSpPr>
          <p:nvPr/>
        </p:nvSpPr>
        <p:spPr bwMode="auto">
          <a:xfrm>
            <a:off x="6942463" y="1753049"/>
            <a:ext cx="471276" cy="78226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r>
              <a:rPr kumimoji="1" lang="en-US" altLang="zh-CN" sz="1100" b="1" dirty="0">
                <a:solidFill>
                  <a:srgbClr val="0000FF"/>
                </a:solidFill>
                <a:latin typeface="微软雅黑" panose="020B0503020204020204" pitchFamily="34" charset="-122"/>
                <a:ea typeface="微软雅黑" panose="020B0503020204020204" pitchFamily="34" charset="-122"/>
              </a:rPr>
              <a:t>20</a:t>
            </a:r>
            <a:endParaRPr kumimoji="1" lang="en-US" altLang="zh-CN"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字节</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固定</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首部</a:t>
            </a:r>
            <a:endParaRPr kumimoji="1" lang="zh-CN" altLang="en-US" sz="1100" b="1" dirty="0">
              <a:solidFill>
                <a:srgbClr val="0000FF"/>
              </a:solidFill>
              <a:latin typeface="微软雅黑" panose="020B0503020204020204" pitchFamily="34" charset="-122"/>
              <a:ea typeface="微软雅黑" panose="020B0503020204020204" pitchFamily="34" charset="-122"/>
            </a:endParaRPr>
          </a:p>
        </p:txBody>
      </p:sp>
      <p:sp>
        <p:nvSpPr>
          <p:cNvPr id="13" name="Rectangle 7"/>
          <p:cNvSpPr>
            <a:spLocks noChangeArrowheads="1"/>
          </p:cNvSpPr>
          <p:nvPr/>
        </p:nvSpPr>
        <p:spPr bwMode="auto">
          <a:xfrm>
            <a:off x="2154822" y="1148834"/>
            <a:ext cx="4695418" cy="2330925"/>
          </a:xfrm>
          <a:prstGeom prst="rect">
            <a:avLst/>
          </a:prstGeom>
          <a:solidFill>
            <a:srgbClr val="00FFFF"/>
          </a:soli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4" name="Line 10"/>
          <p:cNvSpPr>
            <a:spLocks noChangeShapeType="1"/>
          </p:cNvSpPr>
          <p:nvPr/>
        </p:nvSpPr>
        <p:spPr bwMode="auto">
          <a:xfrm>
            <a:off x="2149974" y="1545376"/>
            <a:ext cx="47031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5" name="Line 11"/>
          <p:cNvSpPr>
            <a:spLocks noChangeShapeType="1"/>
          </p:cNvSpPr>
          <p:nvPr/>
        </p:nvSpPr>
        <p:spPr bwMode="auto">
          <a:xfrm>
            <a:off x="2158702" y="1937444"/>
            <a:ext cx="469444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6" name="Line 12"/>
          <p:cNvSpPr>
            <a:spLocks noChangeShapeType="1"/>
          </p:cNvSpPr>
          <p:nvPr/>
        </p:nvSpPr>
        <p:spPr bwMode="auto">
          <a:xfrm>
            <a:off x="2149974" y="2328617"/>
            <a:ext cx="47031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7" name="Line 13"/>
          <p:cNvSpPr>
            <a:spLocks noChangeShapeType="1"/>
          </p:cNvSpPr>
          <p:nvPr/>
        </p:nvSpPr>
        <p:spPr bwMode="auto">
          <a:xfrm>
            <a:off x="2149974" y="2718895"/>
            <a:ext cx="47031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8" name="Line 14"/>
          <p:cNvSpPr>
            <a:spLocks noChangeShapeType="1"/>
          </p:cNvSpPr>
          <p:nvPr/>
        </p:nvSpPr>
        <p:spPr bwMode="auto">
          <a:xfrm>
            <a:off x="2158702" y="3110963"/>
            <a:ext cx="469444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9" name="Line 15"/>
          <p:cNvSpPr>
            <a:spLocks noChangeShapeType="1"/>
          </p:cNvSpPr>
          <p:nvPr/>
        </p:nvSpPr>
        <p:spPr bwMode="auto">
          <a:xfrm>
            <a:off x="4503500" y="1153310"/>
            <a:ext cx="0" cy="4001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0" name="Rectangle 16"/>
          <p:cNvSpPr>
            <a:spLocks noChangeArrowheads="1"/>
          </p:cNvSpPr>
          <p:nvPr/>
        </p:nvSpPr>
        <p:spPr bwMode="auto">
          <a:xfrm>
            <a:off x="5236616"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目  的  端  口</a:t>
            </a:r>
            <a:endParaRPr kumimoji="1" lang="zh-CN" altLang="en-US" sz="1200" b="1">
              <a:latin typeface="微软雅黑" panose="020B0503020204020204" pitchFamily="34" charset="-122"/>
              <a:ea typeface="微软雅黑" panose="020B0503020204020204" pitchFamily="34" charset="-122"/>
            </a:endParaRPr>
          </a:p>
        </p:txBody>
      </p:sp>
      <p:sp>
        <p:nvSpPr>
          <p:cNvPr id="21" name="Rectangle 17"/>
          <p:cNvSpPr>
            <a:spLocks noChangeArrowheads="1"/>
          </p:cNvSpPr>
          <p:nvPr/>
        </p:nvSpPr>
        <p:spPr bwMode="auto">
          <a:xfrm>
            <a:off x="2234257" y="2294295"/>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数据</a:t>
            </a:r>
            <a:endParaRPr kumimoji="1" lang="zh-CN" altLang="en-US" sz="1200" b="1" dirty="0">
              <a:latin typeface="微软雅黑" panose="020B0503020204020204" pitchFamily="34" charset="-122"/>
              <a:ea typeface="微软雅黑" panose="020B0503020204020204" pitchFamily="34" charset="-122"/>
            </a:endParaRPr>
          </a:p>
          <a:p>
            <a:pPr defTabSz="762000" eaLnBrk="0" hangingPunct="0"/>
            <a:r>
              <a:rPr kumimoji="1" lang="zh-CN" altLang="en-US" sz="1200" b="1" dirty="0">
                <a:latin typeface="微软雅黑" panose="020B0503020204020204" pitchFamily="34" charset="-122"/>
                <a:ea typeface="微软雅黑" panose="020B0503020204020204" pitchFamily="34" charset="-122"/>
              </a:rPr>
              <a:t>偏移</a:t>
            </a:r>
            <a:endParaRPr kumimoji="1" lang="zh-CN" altLang="en-US" sz="1200" b="1" dirty="0">
              <a:latin typeface="微软雅黑" panose="020B0503020204020204" pitchFamily="34" charset="-122"/>
              <a:ea typeface="微软雅黑" panose="020B0503020204020204" pitchFamily="34" charset="-122"/>
            </a:endParaRPr>
          </a:p>
        </p:txBody>
      </p:sp>
      <p:sp>
        <p:nvSpPr>
          <p:cNvPr id="22" name="Rectangle 18"/>
          <p:cNvSpPr>
            <a:spLocks noChangeArrowheads="1"/>
          </p:cNvSpPr>
          <p:nvPr/>
        </p:nvSpPr>
        <p:spPr bwMode="auto">
          <a:xfrm>
            <a:off x="2908301"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检   验   和</a:t>
            </a:r>
            <a:endParaRPr kumimoji="1" lang="zh-CN" altLang="en-US" sz="1200" b="1" dirty="0">
              <a:latin typeface="微软雅黑" panose="020B0503020204020204" pitchFamily="34" charset="-122"/>
              <a:ea typeface="微软雅黑" panose="020B0503020204020204" pitchFamily="34" charset="-122"/>
            </a:endParaRPr>
          </a:p>
        </p:txBody>
      </p:sp>
      <p:sp>
        <p:nvSpPr>
          <p:cNvPr id="23"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4" tIns="44448" rIns="90484" bIns="44448">
            <a:spAutoFit/>
          </a:bodyPr>
          <a:lstStyle/>
          <a:p>
            <a:pPr algn="ctr" defTabSz="762000" eaLnBrk="0" hangingPunct="0"/>
            <a:r>
              <a:rPr kumimoji="1" lang="zh-CN" altLang="en-US" sz="1200" b="1" dirty="0">
                <a:latin typeface="微软雅黑" panose="020B0503020204020204" pitchFamily="34" charset="-122"/>
                <a:ea typeface="微软雅黑" panose="020B0503020204020204" pitchFamily="34" charset="-122"/>
              </a:rPr>
              <a:t>选    项  （长  度  可  变）</a:t>
            </a:r>
            <a:endParaRPr kumimoji="1" lang="zh-CN" altLang="en-US" sz="1200" b="1" dirty="0">
              <a:latin typeface="微软雅黑" panose="020B0503020204020204" pitchFamily="34" charset="-122"/>
              <a:ea typeface="微软雅黑" panose="020B0503020204020204" pitchFamily="34" charset="-122"/>
            </a:endParaRPr>
          </a:p>
        </p:txBody>
      </p:sp>
      <p:sp>
        <p:nvSpPr>
          <p:cNvPr id="24" name="Rectangle 20"/>
          <p:cNvSpPr>
            <a:spLocks noChangeArrowheads="1"/>
          </p:cNvSpPr>
          <p:nvPr/>
        </p:nvSpPr>
        <p:spPr bwMode="auto">
          <a:xfrm>
            <a:off x="2978121"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源  端  口</a:t>
            </a:r>
            <a:endParaRPr kumimoji="1" lang="zh-CN" altLang="en-US" sz="1200" b="1">
              <a:latin typeface="微软雅黑" panose="020B0503020204020204" pitchFamily="34" charset="-122"/>
              <a:ea typeface="微软雅黑" panose="020B0503020204020204" pitchFamily="34" charset="-122"/>
            </a:endParaRPr>
          </a:p>
        </p:txBody>
      </p:sp>
      <p:sp>
        <p:nvSpPr>
          <p:cNvPr id="25" name="Rectangle 21"/>
          <p:cNvSpPr>
            <a:spLocks noChangeArrowheads="1"/>
          </p:cNvSpPr>
          <p:nvPr/>
        </p:nvSpPr>
        <p:spPr bwMode="auto">
          <a:xfrm>
            <a:off x="4071047"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4" tIns="44448" rIns="90484" bIns="44448">
            <a:spAutoFit/>
          </a:bodyPr>
          <a:lstStyle/>
          <a:p>
            <a:pPr algn="ctr" defTabSz="762000" eaLnBrk="0" hangingPunct="0"/>
            <a:r>
              <a:rPr kumimoji="1" lang="zh-CN" altLang="en-US" sz="1200" b="1">
                <a:latin typeface="微软雅黑" panose="020B0503020204020204" pitchFamily="34" charset="-122"/>
                <a:ea typeface="微软雅黑" panose="020B0503020204020204" pitchFamily="34" charset="-122"/>
              </a:rPr>
              <a:t>序   号</a:t>
            </a:r>
            <a:endParaRPr kumimoji="1" lang="zh-CN" altLang="en-US" sz="1200" b="1">
              <a:latin typeface="微软雅黑" panose="020B0503020204020204" pitchFamily="34" charset="-122"/>
              <a:ea typeface="微软雅黑" panose="020B0503020204020204" pitchFamily="34" charset="-122"/>
            </a:endParaRPr>
          </a:p>
        </p:txBody>
      </p:sp>
      <p:sp>
        <p:nvSpPr>
          <p:cNvPr id="26" name="Line 22"/>
          <p:cNvSpPr>
            <a:spLocks noChangeShapeType="1"/>
          </p:cNvSpPr>
          <p:nvPr/>
        </p:nvSpPr>
        <p:spPr bwMode="auto">
          <a:xfrm>
            <a:off x="4507379" y="2333990"/>
            <a:ext cx="0" cy="77249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7" name="Rectangle 23"/>
          <p:cNvSpPr>
            <a:spLocks noChangeArrowheads="1"/>
          </p:cNvSpPr>
          <p:nvPr/>
        </p:nvSpPr>
        <p:spPr bwMode="auto">
          <a:xfrm>
            <a:off x="5138674"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紧   急   指   针</a:t>
            </a:r>
            <a:endParaRPr kumimoji="1" lang="zh-CN" altLang="en-US" sz="1200" b="1">
              <a:latin typeface="微软雅黑" panose="020B0503020204020204" pitchFamily="34" charset="-122"/>
              <a:ea typeface="微软雅黑" panose="020B0503020204020204" pitchFamily="34" charset="-122"/>
            </a:endParaRPr>
          </a:p>
        </p:txBody>
      </p:sp>
      <p:sp>
        <p:nvSpPr>
          <p:cNvPr id="28"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窗   口</a:t>
            </a:r>
            <a:endParaRPr kumimoji="1" lang="zh-CN" altLang="en-US" sz="1200" b="1">
              <a:latin typeface="微软雅黑" panose="020B0503020204020204" pitchFamily="34" charset="-122"/>
              <a:ea typeface="微软雅黑" panose="020B0503020204020204" pitchFamily="34" charset="-122"/>
            </a:endParaRPr>
          </a:p>
        </p:txBody>
      </p:sp>
      <p:sp>
        <p:nvSpPr>
          <p:cNvPr id="29" name="Rectangle 25"/>
          <p:cNvSpPr>
            <a:spLocks noChangeArrowheads="1"/>
          </p:cNvSpPr>
          <p:nvPr/>
        </p:nvSpPr>
        <p:spPr bwMode="auto">
          <a:xfrm>
            <a:off x="3921710"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4" tIns="44448" rIns="90484" bIns="44448">
            <a:spAutoFit/>
          </a:bodyPr>
          <a:lstStyle/>
          <a:p>
            <a:pPr algn="ctr" defTabSz="762000" eaLnBrk="0" hangingPunct="0"/>
            <a:r>
              <a:rPr kumimoji="1" lang="zh-CN" altLang="en-US" sz="1200" b="1" dirty="0">
                <a:latin typeface="微软雅黑" panose="020B0503020204020204" pitchFamily="34" charset="-122"/>
                <a:ea typeface="微软雅黑" panose="020B0503020204020204" pitchFamily="34" charset="-122"/>
              </a:rPr>
              <a:t>确    认    号</a:t>
            </a:r>
            <a:endParaRPr kumimoji="1" lang="zh-CN" altLang="en-US" sz="1200" b="1" dirty="0">
              <a:latin typeface="微软雅黑" panose="020B0503020204020204" pitchFamily="34" charset="-122"/>
              <a:ea typeface="微软雅黑" panose="020B0503020204020204" pitchFamily="34" charset="-122"/>
            </a:endParaRPr>
          </a:p>
        </p:txBody>
      </p:sp>
      <p:sp>
        <p:nvSpPr>
          <p:cNvPr id="30" name="Line 26"/>
          <p:cNvSpPr>
            <a:spLocks noChangeShapeType="1"/>
          </p:cNvSpPr>
          <p:nvPr/>
        </p:nvSpPr>
        <p:spPr bwMode="auto">
          <a:xfrm>
            <a:off x="2739567" y="2333989"/>
            <a:ext cx="0" cy="39027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1" name="Line 27"/>
          <p:cNvSpPr>
            <a:spLocks noChangeShapeType="1"/>
          </p:cNvSpPr>
          <p:nvPr/>
        </p:nvSpPr>
        <p:spPr bwMode="auto">
          <a:xfrm>
            <a:off x="3916815" y="2329513"/>
            <a:ext cx="0" cy="38580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2" name="Line 28"/>
          <p:cNvSpPr>
            <a:spLocks noChangeShapeType="1"/>
          </p:cNvSpPr>
          <p:nvPr/>
        </p:nvSpPr>
        <p:spPr bwMode="auto">
          <a:xfrm>
            <a:off x="3615229" y="2333989"/>
            <a:ext cx="0" cy="39027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3" name="Line 29"/>
          <p:cNvSpPr>
            <a:spLocks noChangeShapeType="1"/>
          </p:cNvSpPr>
          <p:nvPr/>
        </p:nvSpPr>
        <p:spPr bwMode="auto">
          <a:xfrm>
            <a:off x="3764568"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4" name="Line 30"/>
          <p:cNvSpPr>
            <a:spLocks noChangeShapeType="1"/>
          </p:cNvSpPr>
          <p:nvPr/>
        </p:nvSpPr>
        <p:spPr bwMode="auto">
          <a:xfrm>
            <a:off x="4210642"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5" name="Line 31"/>
          <p:cNvSpPr>
            <a:spLocks noChangeShapeType="1"/>
          </p:cNvSpPr>
          <p:nvPr/>
        </p:nvSpPr>
        <p:spPr bwMode="auto">
          <a:xfrm>
            <a:off x="4063244"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6" name="Line 32"/>
          <p:cNvSpPr>
            <a:spLocks noChangeShapeType="1"/>
          </p:cNvSpPr>
          <p:nvPr/>
        </p:nvSpPr>
        <p:spPr bwMode="auto">
          <a:xfrm>
            <a:off x="4359980"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7"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保   留</a:t>
            </a:r>
            <a:endParaRPr kumimoji="1" lang="zh-CN" altLang="en-US" sz="1200" b="1" dirty="0">
              <a:latin typeface="微软雅黑" panose="020B0503020204020204" pitchFamily="34" charset="-122"/>
              <a:ea typeface="微软雅黑" panose="020B0503020204020204" pitchFamily="34" charset="-122"/>
            </a:endParaRPr>
          </a:p>
        </p:txBody>
      </p:sp>
      <p:sp>
        <p:nvSpPr>
          <p:cNvPr id="38" name="Rectangle 34"/>
          <p:cNvSpPr>
            <a:spLocks noChangeArrowheads="1"/>
          </p:cNvSpPr>
          <p:nvPr/>
        </p:nvSpPr>
        <p:spPr bwMode="auto">
          <a:xfrm>
            <a:off x="4276065" y="2322785"/>
            <a:ext cx="305365"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F</a:t>
            </a:r>
            <a:endParaRPr kumimoji="1" lang="en-US" altLang="zh-CN" sz="1100" b="1" dirty="0">
              <a:latin typeface="微软雅黑" panose="020B0503020204020204" pitchFamily="34" charset="-122"/>
              <a:ea typeface="微软雅黑" panose="020B0503020204020204" pitchFamily="34" charset="-122"/>
            </a:endParaRPr>
          </a:p>
          <a:p>
            <a:pPr algn="ct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I</a:t>
            </a:r>
            <a:endParaRPr kumimoji="1" lang="en-US" altLang="zh-CN" sz="1100" b="1" dirty="0">
              <a:latin typeface="微软雅黑" panose="020B0503020204020204" pitchFamily="34" charset="-122"/>
              <a:ea typeface="微软雅黑" panose="020B0503020204020204" pitchFamily="34" charset="-122"/>
            </a:endParaRPr>
          </a:p>
          <a:p>
            <a:pPr algn="ct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N</a:t>
            </a:r>
            <a:endParaRPr kumimoji="1" lang="en-US" altLang="zh-CN" sz="1100" b="1" dirty="0">
              <a:latin typeface="微软雅黑" panose="020B0503020204020204" pitchFamily="34" charset="-122"/>
              <a:ea typeface="微软雅黑" panose="020B0503020204020204" pitchFamily="34" charset="-122"/>
            </a:endParaRPr>
          </a:p>
        </p:txBody>
      </p:sp>
      <p:sp>
        <p:nvSpPr>
          <p:cNvPr id="73" name="Rectangle 75"/>
          <p:cNvSpPr>
            <a:spLocks noChangeArrowheads="1"/>
          </p:cNvSpPr>
          <p:nvPr/>
        </p:nvSpPr>
        <p:spPr bwMode="auto">
          <a:xfrm>
            <a:off x="4152651" y="2322784"/>
            <a:ext cx="305365"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a:latin typeface="微软雅黑" panose="020B0503020204020204" pitchFamily="34" charset="-122"/>
                <a:ea typeface="微软雅黑" panose="020B0503020204020204" pitchFamily="34" charset="-122"/>
              </a:rPr>
              <a:t>S</a:t>
            </a:r>
            <a:endParaRPr kumimoji="1" lang="en-US" altLang="zh-CN" sz="1100" b="1">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a:latin typeface="微软雅黑" panose="020B0503020204020204" pitchFamily="34" charset="-122"/>
                <a:ea typeface="微软雅黑" panose="020B0503020204020204" pitchFamily="34" charset="-122"/>
              </a:rPr>
              <a:t>Y</a:t>
            </a:r>
            <a:endParaRPr kumimoji="1" lang="en-US" altLang="zh-CN" sz="1100" b="1">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a:latin typeface="微软雅黑" panose="020B0503020204020204" pitchFamily="34" charset="-122"/>
                <a:ea typeface="微软雅黑" panose="020B0503020204020204" pitchFamily="34" charset="-122"/>
              </a:rPr>
              <a:t>N</a:t>
            </a:r>
            <a:endParaRPr kumimoji="1" lang="en-US" altLang="zh-CN" sz="1100" b="1">
              <a:latin typeface="微软雅黑" panose="020B0503020204020204" pitchFamily="34" charset="-122"/>
              <a:ea typeface="微软雅黑" panose="020B0503020204020204" pitchFamily="34" charset="-122"/>
            </a:endParaRPr>
          </a:p>
        </p:txBody>
      </p:sp>
      <p:sp>
        <p:nvSpPr>
          <p:cNvPr id="74" name="Rectangle 76"/>
          <p:cNvSpPr>
            <a:spLocks noChangeArrowheads="1"/>
          </p:cNvSpPr>
          <p:nvPr/>
        </p:nvSpPr>
        <p:spPr bwMode="auto">
          <a:xfrm>
            <a:off x="4021822" y="2322784"/>
            <a:ext cx="283724"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R</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S</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T</a:t>
            </a:r>
            <a:endParaRPr kumimoji="1" lang="en-US" altLang="zh-CN" sz="1100" b="1" dirty="0">
              <a:latin typeface="微软雅黑" panose="020B0503020204020204" pitchFamily="34" charset="-122"/>
              <a:ea typeface="微软雅黑" panose="020B0503020204020204" pitchFamily="34" charset="-122"/>
            </a:endParaRPr>
          </a:p>
        </p:txBody>
      </p:sp>
      <p:sp>
        <p:nvSpPr>
          <p:cNvPr id="75" name="Rectangle 77"/>
          <p:cNvSpPr>
            <a:spLocks noChangeArrowheads="1"/>
          </p:cNvSpPr>
          <p:nvPr/>
        </p:nvSpPr>
        <p:spPr bwMode="auto">
          <a:xfrm>
            <a:off x="3850095" y="2322784"/>
            <a:ext cx="301758"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P</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S</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H</a:t>
            </a:r>
            <a:endParaRPr kumimoji="1" lang="en-US" altLang="zh-CN" sz="1100" b="1" dirty="0">
              <a:latin typeface="微软雅黑" panose="020B0503020204020204" pitchFamily="34" charset="-122"/>
              <a:ea typeface="微软雅黑" panose="020B0503020204020204" pitchFamily="34" charset="-122"/>
            </a:endParaRPr>
          </a:p>
        </p:txBody>
      </p:sp>
      <p:sp>
        <p:nvSpPr>
          <p:cNvPr id="76" name="Rectangle 78"/>
          <p:cNvSpPr>
            <a:spLocks noChangeArrowheads="1"/>
          </p:cNvSpPr>
          <p:nvPr/>
        </p:nvSpPr>
        <p:spPr bwMode="auto">
          <a:xfrm>
            <a:off x="3703667" y="2322784"/>
            <a:ext cx="290938"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A</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C</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K</a:t>
            </a:r>
            <a:endParaRPr kumimoji="1" lang="en-US" altLang="zh-CN" sz="1100" b="1" dirty="0">
              <a:latin typeface="微软雅黑" panose="020B0503020204020204" pitchFamily="34" charset="-122"/>
              <a:ea typeface="微软雅黑" panose="020B0503020204020204" pitchFamily="34" charset="-122"/>
            </a:endParaRPr>
          </a:p>
        </p:txBody>
      </p:sp>
      <p:sp>
        <p:nvSpPr>
          <p:cNvPr id="77" name="Rectangle 79"/>
          <p:cNvSpPr>
            <a:spLocks noChangeArrowheads="1"/>
          </p:cNvSpPr>
          <p:nvPr/>
        </p:nvSpPr>
        <p:spPr bwMode="auto">
          <a:xfrm>
            <a:off x="3558291" y="2322784"/>
            <a:ext cx="294545"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U</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R</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G</a:t>
            </a:r>
            <a:endParaRPr kumimoji="1" lang="en-US" altLang="zh-CN" sz="1100" b="1" dirty="0">
              <a:latin typeface="微软雅黑" panose="020B0503020204020204" pitchFamily="34" charset="-122"/>
              <a:ea typeface="微软雅黑" panose="020B0503020204020204" pitchFamily="34" charset="-122"/>
            </a:endParaRPr>
          </a:p>
        </p:txBody>
      </p:sp>
      <p:sp>
        <p:nvSpPr>
          <p:cNvPr id="78" name="Line 81"/>
          <p:cNvSpPr>
            <a:spLocks noChangeShapeType="1"/>
          </p:cNvSpPr>
          <p:nvPr/>
        </p:nvSpPr>
        <p:spPr bwMode="auto">
          <a:xfrm flipH="1">
            <a:off x="5668144" y="3120809"/>
            <a:ext cx="1940" cy="36252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79" name="Rectangle 83"/>
          <p:cNvSpPr>
            <a:spLocks noChangeArrowheads="1"/>
          </p:cNvSpPr>
          <p:nvPr/>
        </p:nvSpPr>
        <p:spPr bwMode="auto">
          <a:xfrm>
            <a:off x="5952105"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填    充</a:t>
            </a:r>
            <a:endParaRPr kumimoji="1" lang="zh-CN" altLang="en-US" sz="1200" b="1" dirty="0">
              <a:latin typeface="微软雅黑" panose="020B0503020204020204" pitchFamily="34" charset="-122"/>
              <a:ea typeface="微软雅黑" panose="020B0503020204020204" pitchFamily="34" charset="-122"/>
            </a:endParaRPr>
          </a:p>
        </p:txBody>
      </p:sp>
      <p:sp>
        <p:nvSpPr>
          <p:cNvPr id="80" name="Line 96"/>
          <p:cNvSpPr>
            <a:spLocks noChangeShapeType="1"/>
          </p:cNvSpPr>
          <p:nvPr/>
        </p:nvSpPr>
        <p:spPr bwMode="auto">
          <a:xfrm>
            <a:off x="6875533" y="1135405"/>
            <a:ext cx="50716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81" name="Line 97"/>
          <p:cNvSpPr>
            <a:spLocks noChangeShapeType="1"/>
          </p:cNvSpPr>
          <p:nvPr/>
        </p:nvSpPr>
        <p:spPr bwMode="auto">
          <a:xfrm>
            <a:off x="6875533" y="3106487"/>
            <a:ext cx="50716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82" name="Line 98"/>
          <p:cNvSpPr>
            <a:spLocks noChangeShapeType="1"/>
          </p:cNvSpPr>
          <p:nvPr/>
        </p:nvSpPr>
        <p:spPr bwMode="auto">
          <a:xfrm>
            <a:off x="1827332" y="1156888"/>
            <a:ext cx="32388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83" name="Line 99"/>
          <p:cNvSpPr>
            <a:spLocks noChangeShapeType="1"/>
          </p:cNvSpPr>
          <p:nvPr/>
        </p:nvSpPr>
        <p:spPr bwMode="auto">
          <a:xfrm>
            <a:off x="1836059" y="3469016"/>
            <a:ext cx="32388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84" name="Text Box 155"/>
          <p:cNvSpPr txBox="1">
            <a:spLocks noChangeArrowheads="1"/>
          </p:cNvSpPr>
          <p:nvPr/>
        </p:nvSpPr>
        <p:spPr bwMode="auto">
          <a:xfrm>
            <a:off x="1106424" y="3645371"/>
            <a:ext cx="6986016" cy="634020"/>
          </a:xfrm>
          <a:prstGeom prst="rect">
            <a:avLst/>
          </a:prstGeom>
          <a:solidFill>
            <a:srgbClr val="0000FF"/>
          </a:solidFill>
          <a:ln w="9525">
            <a:noFill/>
            <a:miter lim="800000"/>
          </a:ln>
          <a:effectLst/>
        </p:spPr>
        <p:txBody>
          <a:bodyPr wrap="square" lIns="91436" tIns="45718" rIns="91436" bIns="45718">
            <a:spAutoFit/>
          </a:bodyPr>
          <a:lstStyle/>
          <a:p>
            <a:pPr algn="ctr">
              <a:lnSpc>
                <a:spcPct val="110000"/>
              </a:lnSpc>
            </a:pPr>
            <a:r>
              <a:rPr lang="zh-CN" altLang="en-US" sz="1600" b="1" dirty="0">
                <a:solidFill>
                  <a:schemeClr val="bg1"/>
                </a:solidFill>
                <a:latin typeface="微软雅黑" panose="020B0503020204020204" pitchFamily="34" charset="-122"/>
                <a:ea typeface="微软雅黑" panose="020B0503020204020204" pitchFamily="34" charset="-122"/>
              </a:rPr>
              <a:t>检验和 </a:t>
            </a: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占 </a:t>
            </a:r>
            <a:r>
              <a:rPr lang="en-US" altLang="zh-CN" sz="1600" b="1" dirty="0">
                <a:solidFill>
                  <a:schemeClr val="bg1"/>
                </a:solidFill>
                <a:latin typeface="微软雅黑" panose="020B0503020204020204" pitchFamily="34" charset="-122"/>
                <a:ea typeface="微软雅黑" panose="020B0503020204020204" pitchFamily="34" charset="-122"/>
              </a:rPr>
              <a:t>2 </a:t>
            </a:r>
            <a:r>
              <a:rPr lang="zh-CN" altLang="en-US" sz="1600" b="1" dirty="0">
                <a:solidFill>
                  <a:schemeClr val="bg1"/>
                </a:solidFill>
                <a:latin typeface="微软雅黑" panose="020B0503020204020204" pitchFamily="34" charset="-122"/>
                <a:ea typeface="微软雅黑" panose="020B0503020204020204" pitchFamily="34" charset="-122"/>
              </a:rPr>
              <a:t>字节。检验和字段检验的范围包括</a:t>
            </a:r>
            <a:r>
              <a:rPr lang="zh-CN" altLang="en-US" sz="1600" b="1" dirty="0">
                <a:solidFill>
                  <a:srgbClr val="FF0000"/>
                </a:solidFill>
                <a:latin typeface="微软雅黑" panose="020B0503020204020204" pitchFamily="34" charset="-122"/>
                <a:ea typeface="微软雅黑" panose="020B0503020204020204" pitchFamily="34" charset="-122"/>
              </a:rPr>
              <a:t>首部和数据</a:t>
            </a:r>
            <a:r>
              <a:rPr lang="zh-CN" altLang="en-US" sz="1600" b="1" dirty="0">
                <a:solidFill>
                  <a:schemeClr val="bg1"/>
                </a:solidFill>
                <a:latin typeface="微软雅黑" panose="020B0503020204020204" pitchFamily="34" charset="-122"/>
                <a:ea typeface="微软雅黑" panose="020B0503020204020204" pitchFamily="34" charset="-122"/>
              </a:rPr>
              <a:t>这两部分。在计算检验和时，要在 </a:t>
            </a:r>
            <a:r>
              <a:rPr lang="en-US" altLang="zh-CN" sz="1600" b="1" dirty="0">
                <a:solidFill>
                  <a:schemeClr val="bg1"/>
                </a:solidFill>
                <a:latin typeface="微软雅黑" panose="020B0503020204020204" pitchFamily="34" charset="-122"/>
                <a:ea typeface="微软雅黑" panose="020B0503020204020204" pitchFamily="34" charset="-122"/>
              </a:rPr>
              <a:t>TCP </a:t>
            </a:r>
            <a:r>
              <a:rPr lang="zh-CN" altLang="en-US" sz="1600" b="1" dirty="0">
                <a:solidFill>
                  <a:schemeClr val="bg1"/>
                </a:solidFill>
                <a:latin typeface="微软雅黑" panose="020B0503020204020204" pitchFamily="34" charset="-122"/>
                <a:ea typeface="微软雅黑" panose="020B0503020204020204" pitchFamily="34" charset="-122"/>
              </a:rPr>
              <a:t>报文段的前面加上 </a:t>
            </a:r>
            <a:r>
              <a:rPr lang="en-US" altLang="zh-CN" sz="1600" b="1" dirty="0">
                <a:solidFill>
                  <a:schemeClr val="bg1"/>
                </a:solidFill>
                <a:latin typeface="微软雅黑" panose="020B0503020204020204" pitchFamily="34" charset="-122"/>
                <a:ea typeface="微软雅黑" panose="020B0503020204020204" pitchFamily="34" charset="-122"/>
              </a:rPr>
              <a:t>12 </a:t>
            </a:r>
            <a:r>
              <a:rPr lang="zh-CN" altLang="en-US" sz="1600" b="1" dirty="0">
                <a:solidFill>
                  <a:schemeClr val="bg1"/>
                </a:solidFill>
                <a:latin typeface="微软雅黑" panose="020B0503020204020204" pitchFamily="34" charset="-122"/>
                <a:ea typeface="微软雅黑" panose="020B0503020204020204" pitchFamily="34" charset="-122"/>
              </a:rPr>
              <a:t>字节的伪首部。</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86" name="Rectangle 104"/>
          <p:cNvSpPr>
            <a:spLocks noChangeArrowheads="1"/>
          </p:cNvSpPr>
          <p:nvPr/>
        </p:nvSpPr>
        <p:spPr bwMode="auto">
          <a:xfrm flipH="1">
            <a:off x="2162455" y="2713747"/>
            <a:ext cx="2334259" cy="407291"/>
          </a:xfrm>
          <a:prstGeom prst="rect">
            <a:avLst/>
          </a:prstGeom>
          <a:noFill/>
          <a:ln w="57150">
            <a:solidFill>
              <a:srgbClr val="CC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grpSp>
        <p:nvGrpSpPr>
          <p:cNvPr id="85" name="组合 84"/>
          <p:cNvGrpSpPr/>
          <p:nvPr/>
        </p:nvGrpSpPr>
        <p:grpSpPr>
          <a:xfrm>
            <a:off x="1827330" y="782475"/>
            <a:ext cx="5158580" cy="374416"/>
            <a:chOff x="1827330" y="782473"/>
            <a:chExt cx="5158578" cy="374416"/>
          </a:xfrm>
        </p:grpSpPr>
        <p:sp>
          <p:nvSpPr>
            <p:cNvPr id="89" name="Line 37"/>
            <p:cNvSpPr>
              <a:spLocks noChangeShapeType="1"/>
            </p:cNvSpPr>
            <p:nvPr/>
          </p:nvSpPr>
          <p:spPr bwMode="auto">
            <a:xfrm>
              <a:off x="2152882" y="1060214"/>
              <a:ext cx="468863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0" name="Line 38"/>
            <p:cNvSpPr>
              <a:spLocks noChangeShapeType="1"/>
            </p:cNvSpPr>
            <p:nvPr/>
          </p:nvSpPr>
          <p:spPr bwMode="auto">
            <a:xfrm>
              <a:off x="2152882" y="891931"/>
              <a:ext cx="0" cy="16828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1" name="Line 39"/>
            <p:cNvSpPr>
              <a:spLocks noChangeShapeType="1"/>
            </p:cNvSpPr>
            <p:nvPr/>
          </p:nvSpPr>
          <p:spPr bwMode="auto">
            <a:xfrm>
              <a:off x="2299311" y="976071"/>
              <a:ext cx="0" cy="8414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2" name="Line 40"/>
            <p:cNvSpPr>
              <a:spLocks noChangeShapeType="1"/>
            </p:cNvSpPr>
            <p:nvPr/>
          </p:nvSpPr>
          <p:spPr bwMode="auto">
            <a:xfrm>
              <a:off x="2445739"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3" name="Line 41"/>
            <p:cNvSpPr>
              <a:spLocks noChangeShapeType="1"/>
            </p:cNvSpPr>
            <p:nvPr/>
          </p:nvSpPr>
          <p:spPr bwMode="auto">
            <a:xfrm>
              <a:off x="2592168"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4" name="Line 42"/>
            <p:cNvSpPr>
              <a:spLocks noChangeShapeType="1"/>
            </p:cNvSpPr>
            <p:nvPr/>
          </p:nvSpPr>
          <p:spPr bwMode="auto">
            <a:xfrm>
              <a:off x="2739567"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5" name="Line 43"/>
            <p:cNvSpPr>
              <a:spLocks noChangeShapeType="1"/>
            </p:cNvSpPr>
            <p:nvPr/>
          </p:nvSpPr>
          <p:spPr bwMode="auto">
            <a:xfrm>
              <a:off x="2885995"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6" name="Line 44"/>
            <p:cNvSpPr>
              <a:spLocks noChangeShapeType="1"/>
            </p:cNvSpPr>
            <p:nvPr/>
          </p:nvSpPr>
          <p:spPr bwMode="auto">
            <a:xfrm>
              <a:off x="3031454"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7" name="Line 45"/>
            <p:cNvSpPr>
              <a:spLocks noChangeShapeType="1"/>
            </p:cNvSpPr>
            <p:nvPr/>
          </p:nvSpPr>
          <p:spPr bwMode="auto">
            <a:xfrm>
              <a:off x="3177883"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8" name="Line 46"/>
            <p:cNvSpPr>
              <a:spLocks noChangeShapeType="1"/>
            </p:cNvSpPr>
            <p:nvPr/>
          </p:nvSpPr>
          <p:spPr bwMode="auto">
            <a:xfrm>
              <a:off x="3325282" y="891930"/>
              <a:ext cx="0" cy="16828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9" name="Line 47"/>
            <p:cNvSpPr>
              <a:spLocks noChangeShapeType="1"/>
            </p:cNvSpPr>
            <p:nvPr/>
          </p:nvSpPr>
          <p:spPr bwMode="auto">
            <a:xfrm>
              <a:off x="3471710"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0" name="Line 48"/>
            <p:cNvSpPr>
              <a:spLocks noChangeShapeType="1"/>
            </p:cNvSpPr>
            <p:nvPr/>
          </p:nvSpPr>
          <p:spPr bwMode="auto">
            <a:xfrm>
              <a:off x="3618139"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1" name="Line 49"/>
            <p:cNvSpPr>
              <a:spLocks noChangeShapeType="1"/>
            </p:cNvSpPr>
            <p:nvPr/>
          </p:nvSpPr>
          <p:spPr bwMode="auto">
            <a:xfrm>
              <a:off x="3764568"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2" name="Line 50"/>
            <p:cNvSpPr>
              <a:spLocks noChangeShapeType="1"/>
            </p:cNvSpPr>
            <p:nvPr/>
          </p:nvSpPr>
          <p:spPr bwMode="auto">
            <a:xfrm>
              <a:off x="3911966"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3" name="Line 51"/>
            <p:cNvSpPr>
              <a:spLocks noChangeShapeType="1"/>
            </p:cNvSpPr>
            <p:nvPr/>
          </p:nvSpPr>
          <p:spPr bwMode="auto">
            <a:xfrm>
              <a:off x="4058395"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4" name="Line 52"/>
            <p:cNvSpPr>
              <a:spLocks noChangeShapeType="1"/>
            </p:cNvSpPr>
            <p:nvPr/>
          </p:nvSpPr>
          <p:spPr bwMode="auto">
            <a:xfrm>
              <a:off x="4203855"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5" name="Line 53"/>
            <p:cNvSpPr>
              <a:spLocks noChangeShapeType="1"/>
            </p:cNvSpPr>
            <p:nvPr/>
          </p:nvSpPr>
          <p:spPr bwMode="auto">
            <a:xfrm>
              <a:off x="4350283"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6" name="Line 54"/>
            <p:cNvSpPr>
              <a:spLocks noChangeShapeType="1"/>
            </p:cNvSpPr>
            <p:nvPr/>
          </p:nvSpPr>
          <p:spPr bwMode="auto">
            <a:xfrm>
              <a:off x="4496711" y="891931"/>
              <a:ext cx="0" cy="16828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7" name="Line 55"/>
            <p:cNvSpPr>
              <a:spLocks noChangeShapeType="1"/>
            </p:cNvSpPr>
            <p:nvPr/>
          </p:nvSpPr>
          <p:spPr bwMode="auto">
            <a:xfrm>
              <a:off x="4644110"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8" name="Line 56"/>
            <p:cNvSpPr>
              <a:spLocks noChangeShapeType="1"/>
            </p:cNvSpPr>
            <p:nvPr/>
          </p:nvSpPr>
          <p:spPr bwMode="auto">
            <a:xfrm>
              <a:off x="4790539"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9" name="Line 57"/>
            <p:cNvSpPr>
              <a:spLocks noChangeShapeType="1"/>
            </p:cNvSpPr>
            <p:nvPr/>
          </p:nvSpPr>
          <p:spPr bwMode="auto">
            <a:xfrm>
              <a:off x="4936968"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0" name="Line 58"/>
            <p:cNvSpPr>
              <a:spLocks noChangeShapeType="1"/>
            </p:cNvSpPr>
            <p:nvPr/>
          </p:nvSpPr>
          <p:spPr bwMode="auto">
            <a:xfrm>
              <a:off x="5083396"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1" name="Line 59"/>
            <p:cNvSpPr>
              <a:spLocks noChangeShapeType="1"/>
            </p:cNvSpPr>
            <p:nvPr/>
          </p:nvSpPr>
          <p:spPr bwMode="auto">
            <a:xfrm>
              <a:off x="5230795"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2" name="Line 60"/>
            <p:cNvSpPr>
              <a:spLocks noChangeShapeType="1"/>
            </p:cNvSpPr>
            <p:nvPr/>
          </p:nvSpPr>
          <p:spPr bwMode="auto">
            <a:xfrm>
              <a:off x="5376254"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3" name="Line 61"/>
            <p:cNvSpPr>
              <a:spLocks noChangeShapeType="1"/>
            </p:cNvSpPr>
            <p:nvPr/>
          </p:nvSpPr>
          <p:spPr bwMode="auto">
            <a:xfrm>
              <a:off x="5522683"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4" name="Line 62"/>
            <p:cNvSpPr>
              <a:spLocks noChangeShapeType="1"/>
            </p:cNvSpPr>
            <p:nvPr/>
          </p:nvSpPr>
          <p:spPr bwMode="auto">
            <a:xfrm>
              <a:off x="5669111" y="891931"/>
              <a:ext cx="0" cy="16828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5" name="Line 63"/>
            <p:cNvSpPr>
              <a:spLocks noChangeShapeType="1"/>
            </p:cNvSpPr>
            <p:nvPr/>
          </p:nvSpPr>
          <p:spPr bwMode="auto">
            <a:xfrm>
              <a:off x="5815540" y="976070"/>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6" name="Line 64"/>
            <p:cNvSpPr>
              <a:spLocks noChangeShapeType="1"/>
            </p:cNvSpPr>
            <p:nvPr/>
          </p:nvSpPr>
          <p:spPr bwMode="auto">
            <a:xfrm>
              <a:off x="5962939" y="976070"/>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7" name="Line 65"/>
            <p:cNvSpPr>
              <a:spLocks noChangeShapeType="1"/>
            </p:cNvSpPr>
            <p:nvPr/>
          </p:nvSpPr>
          <p:spPr bwMode="auto">
            <a:xfrm>
              <a:off x="6109368" y="976074"/>
              <a:ext cx="0" cy="8414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8" name="Line 66"/>
            <p:cNvSpPr>
              <a:spLocks noChangeShapeType="1"/>
            </p:cNvSpPr>
            <p:nvPr/>
          </p:nvSpPr>
          <p:spPr bwMode="auto">
            <a:xfrm>
              <a:off x="6255797" y="976074"/>
              <a:ext cx="0" cy="8414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9" name="Line 67"/>
            <p:cNvSpPr>
              <a:spLocks noChangeShapeType="1"/>
            </p:cNvSpPr>
            <p:nvPr/>
          </p:nvSpPr>
          <p:spPr bwMode="auto">
            <a:xfrm>
              <a:off x="6402225" y="963550"/>
              <a:ext cx="0" cy="966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0" name="Line 68"/>
            <p:cNvSpPr>
              <a:spLocks noChangeShapeType="1"/>
            </p:cNvSpPr>
            <p:nvPr/>
          </p:nvSpPr>
          <p:spPr bwMode="auto">
            <a:xfrm>
              <a:off x="6548654" y="963550"/>
              <a:ext cx="0" cy="966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1" name="Line 69"/>
            <p:cNvSpPr>
              <a:spLocks noChangeShapeType="1"/>
            </p:cNvSpPr>
            <p:nvPr/>
          </p:nvSpPr>
          <p:spPr bwMode="auto">
            <a:xfrm>
              <a:off x="6695083" y="963550"/>
              <a:ext cx="0" cy="966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2" name="Line 70"/>
            <p:cNvSpPr>
              <a:spLocks noChangeShapeType="1"/>
            </p:cNvSpPr>
            <p:nvPr/>
          </p:nvSpPr>
          <p:spPr bwMode="auto">
            <a:xfrm>
              <a:off x="6841512" y="891931"/>
              <a:ext cx="0" cy="16828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3" name="Line 98"/>
            <p:cNvSpPr>
              <a:spLocks noChangeShapeType="1"/>
            </p:cNvSpPr>
            <p:nvPr/>
          </p:nvSpPr>
          <p:spPr bwMode="auto">
            <a:xfrm>
              <a:off x="1827330" y="1156889"/>
              <a:ext cx="32388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4" name="Rectangle 80"/>
            <p:cNvSpPr>
              <a:spLocks noChangeArrowheads="1"/>
            </p:cNvSpPr>
            <p:nvPr/>
          </p:nvSpPr>
          <p:spPr bwMode="auto">
            <a:xfrm>
              <a:off x="1881948" y="782473"/>
              <a:ext cx="5103960"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anose="020B0503020204020204" pitchFamily="34" charset="-122"/>
                  <a:ea typeface="微软雅黑" panose="020B0503020204020204" pitchFamily="34" charset="-122"/>
                </a:rPr>
                <a:t>位   </a:t>
              </a:r>
              <a:r>
                <a:rPr kumimoji="1" lang="en-US" altLang="zh-CN" sz="900" b="1" dirty="0">
                  <a:solidFill>
                    <a:srgbClr val="0000FF"/>
                  </a:solidFill>
                  <a:latin typeface="微软雅黑" panose="020B0503020204020204" pitchFamily="34" charset="-122"/>
                  <a:ea typeface="微软雅黑" panose="020B0503020204020204" pitchFamily="34" charset="-122"/>
                </a:rPr>
                <a:t>0                                 8                                16                                24                          31</a:t>
              </a:r>
              <a:endParaRPr kumimoji="1" lang="en-US" altLang="zh-CN" sz="900" b="1" dirty="0">
                <a:solidFill>
                  <a:srgbClr val="0000FF"/>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86"/>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8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6" grpId="1"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45146" y="611344"/>
            <a:ext cx="8053711" cy="37764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 name="Text Box 155"/>
          <p:cNvSpPr txBox="1">
            <a:spLocks noChangeArrowheads="1"/>
          </p:cNvSpPr>
          <p:nvPr/>
        </p:nvSpPr>
        <p:spPr bwMode="auto">
          <a:xfrm>
            <a:off x="1288038" y="816315"/>
            <a:ext cx="6593695" cy="634020"/>
          </a:xfrm>
          <a:prstGeom prst="rect">
            <a:avLst/>
          </a:prstGeom>
          <a:solidFill>
            <a:srgbClr val="0000FF"/>
          </a:solidFill>
          <a:ln w="9525">
            <a:noFill/>
            <a:miter lim="800000"/>
          </a:ln>
          <a:effectLst/>
        </p:spPr>
        <p:txBody>
          <a:bodyPr wrap="square" lIns="91436" tIns="45718" rIns="91436" bIns="45718">
            <a:spAutoFit/>
          </a:bodyPr>
          <a:lstStyle/>
          <a:p>
            <a:pPr algn="ctr">
              <a:lnSpc>
                <a:spcPct val="110000"/>
              </a:lnSpc>
            </a:pPr>
            <a:r>
              <a:rPr lang="zh-CN" altLang="en-US" sz="1600" b="1" dirty="0">
                <a:solidFill>
                  <a:schemeClr val="bg1"/>
                </a:solidFill>
                <a:latin typeface="微软雅黑" panose="020B0503020204020204" pitchFamily="34" charset="-122"/>
                <a:ea typeface="微软雅黑" panose="020B0503020204020204" pitchFamily="34" charset="-122"/>
              </a:rPr>
              <a:t>在计算检验和时，临时把 </a:t>
            </a:r>
            <a:r>
              <a:rPr lang="en-US" altLang="zh-CN" sz="1600" b="1" dirty="0">
                <a:solidFill>
                  <a:schemeClr val="bg1"/>
                </a:solidFill>
                <a:latin typeface="微软雅黑" panose="020B0503020204020204" pitchFamily="34" charset="-122"/>
                <a:ea typeface="微软雅黑" panose="020B0503020204020204" pitchFamily="34" charset="-122"/>
              </a:rPr>
              <a:t>12 </a:t>
            </a:r>
            <a:r>
              <a:rPr lang="zh-CN" altLang="en-US" sz="1600" b="1" dirty="0">
                <a:solidFill>
                  <a:schemeClr val="bg1"/>
                </a:solidFill>
                <a:latin typeface="微软雅黑" panose="020B0503020204020204" pitchFamily="34" charset="-122"/>
                <a:ea typeface="微软雅黑" panose="020B0503020204020204" pitchFamily="34" charset="-122"/>
              </a:rPr>
              <a:t>字节的“伪首部”和 </a:t>
            </a:r>
            <a:r>
              <a:rPr lang="en-US" altLang="zh-CN" sz="1600" b="1" dirty="0">
                <a:solidFill>
                  <a:schemeClr val="bg1"/>
                </a:solidFill>
                <a:latin typeface="微软雅黑" panose="020B0503020204020204" pitchFamily="34" charset="-122"/>
                <a:ea typeface="微软雅黑" panose="020B0503020204020204" pitchFamily="34" charset="-122"/>
              </a:rPr>
              <a:t>TCP </a:t>
            </a:r>
            <a:r>
              <a:rPr lang="zh-CN" altLang="en-US" sz="1600" b="1" dirty="0">
                <a:solidFill>
                  <a:schemeClr val="bg1"/>
                </a:solidFill>
                <a:latin typeface="微软雅黑" panose="020B0503020204020204" pitchFamily="34" charset="-122"/>
                <a:ea typeface="微软雅黑" panose="020B0503020204020204" pitchFamily="34" charset="-122"/>
              </a:rPr>
              <a:t>报文段连接在一起。伪首部仅仅是为了计算检验和。</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4" name="Rectangle 2"/>
          <p:cNvSpPr>
            <a:spLocks noChangeArrowheads="1"/>
          </p:cNvSpPr>
          <p:nvPr/>
        </p:nvSpPr>
        <p:spPr bwMode="auto">
          <a:xfrm>
            <a:off x="2898378" y="3648253"/>
            <a:ext cx="772600" cy="302048"/>
          </a:xfrm>
          <a:prstGeom prst="rect">
            <a:avLst/>
          </a:prstGeom>
          <a:solidFill>
            <a:srgbClr val="0033CC"/>
          </a:solidFill>
          <a:ln w="19050">
            <a:solidFill>
              <a:schemeClr val="tx1"/>
            </a:solidFill>
            <a:miter lim="800000"/>
          </a:ln>
          <a:effec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5" name="Freeform 3"/>
          <p:cNvSpPr/>
          <p:nvPr/>
        </p:nvSpPr>
        <p:spPr bwMode="auto">
          <a:xfrm>
            <a:off x="3314219" y="2832870"/>
            <a:ext cx="3316500" cy="231247"/>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00B0F0"/>
              </a:gs>
              <a:gs pos="100000">
                <a:srgbClr val="FF99FF"/>
              </a:gs>
            </a:gsLst>
            <a:lin ang="5400000" scaled="1"/>
          </a:gradFill>
          <a:ln>
            <a:noFill/>
          </a:ln>
          <a:effec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7" name="AutoShape 6"/>
          <p:cNvSpPr>
            <a:spLocks noChangeArrowheads="1"/>
          </p:cNvSpPr>
          <p:nvPr/>
        </p:nvSpPr>
        <p:spPr bwMode="auto">
          <a:xfrm>
            <a:off x="2326881" y="3708034"/>
            <a:ext cx="571498" cy="190878"/>
          </a:xfrm>
          <a:prstGeom prst="leftArrow">
            <a:avLst>
              <a:gd name="adj1" fmla="val 50000"/>
              <a:gd name="adj2" fmla="val 69093"/>
            </a:avLst>
          </a:prstGeom>
          <a:solidFill>
            <a:srgbClr val="FFFF00"/>
          </a:solidFill>
          <a:ln w="12700">
            <a:solidFill>
              <a:schemeClr val="tx1"/>
            </a:solidFill>
            <a:miter lim="800000"/>
          </a:ln>
          <a:effec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8" name="Freeform 7"/>
          <p:cNvSpPr/>
          <p:nvPr/>
        </p:nvSpPr>
        <p:spPr bwMode="auto">
          <a:xfrm>
            <a:off x="1912176" y="2160248"/>
            <a:ext cx="4787850" cy="370572"/>
          </a:xfrm>
          <a:custGeom>
            <a:avLst/>
            <a:gdLst>
              <a:gd name="T0" fmla="*/ 0 w 3600"/>
              <a:gd name="T1" fmla="*/ 0 h 432"/>
              <a:gd name="T2" fmla="*/ 3600 w 3600"/>
              <a:gd name="T3" fmla="*/ 0 h 432"/>
              <a:gd name="T4" fmla="*/ 1056 w 3600"/>
              <a:gd name="T5" fmla="*/ 432 h 432"/>
              <a:gd name="T6" fmla="*/ 384 w 3600"/>
              <a:gd name="T7" fmla="*/ 432 h 432"/>
              <a:gd name="T8" fmla="*/ 0 w 3600"/>
              <a:gd name="T9" fmla="*/ 0 h 432"/>
            </a:gdLst>
            <a:ahLst/>
            <a:cxnLst>
              <a:cxn ang="0">
                <a:pos x="T0" y="T1"/>
              </a:cxn>
              <a:cxn ang="0">
                <a:pos x="T2" y="T3"/>
              </a:cxn>
              <a:cxn ang="0">
                <a:pos x="T4" y="T5"/>
              </a:cxn>
              <a:cxn ang="0">
                <a:pos x="T6" y="T7"/>
              </a:cxn>
              <a:cxn ang="0">
                <a:pos x="T8" y="T9"/>
              </a:cxn>
            </a:cxnLst>
            <a:rect l="0" t="0" r="r" b="b"/>
            <a:pathLst>
              <a:path w="3600" h="432">
                <a:moveTo>
                  <a:pt x="0" y="0"/>
                </a:moveTo>
                <a:lnTo>
                  <a:pt x="3600" y="0"/>
                </a:lnTo>
                <a:lnTo>
                  <a:pt x="1056" y="432"/>
                </a:lnTo>
                <a:lnTo>
                  <a:pt x="384" y="432"/>
                </a:lnTo>
                <a:lnTo>
                  <a:pt x="0" y="0"/>
                </a:lnTo>
                <a:close/>
              </a:path>
            </a:pathLst>
          </a:custGeom>
          <a:gradFill rotWithShape="1">
            <a:gsLst>
              <a:gs pos="0">
                <a:srgbClr val="66FF99"/>
              </a:gs>
              <a:gs pos="100000">
                <a:srgbClr val="00B0F0"/>
              </a:gs>
            </a:gsLst>
            <a:lin ang="5400000" scaled="1"/>
          </a:gradFill>
          <a:ln>
            <a:noFill/>
          </a:ln>
          <a:effec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9" name="Rectangle 8"/>
          <p:cNvSpPr>
            <a:spLocks noChangeArrowheads="1"/>
          </p:cNvSpPr>
          <p:nvPr/>
        </p:nvSpPr>
        <p:spPr bwMode="auto">
          <a:xfrm>
            <a:off x="3314219" y="2530822"/>
            <a:ext cx="3316500" cy="302048"/>
          </a:xfrm>
          <a:prstGeom prst="rect">
            <a:avLst/>
          </a:prstGeom>
          <a:solidFill>
            <a:srgbClr val="00FFFF"/>
          </a:solidFill>
          <a:ln w="19050">
            <a:solidFill>
              <a:schemeClr val="tx1"/>
            </a:solidFill>
            <a:miter lim="800000"/>
          </a:ln>
          <a:effectLst/>
        </p:spPr>
        <p:txBody>
          <a:bodyPr wrap="none" lIns="91436" tIns="45718" rIns="91436" bIns="45718" anchor="ctr"/>
          <a:lstStyle/>
          <a:p>
            <a:pPr algn="ctr"/>
            <a:r>
              <a:rPr lang="en-US" altLang="zh-CN" sz="1200" b="1" dirty="0">
                <a:latin typeface="微软雅黑" panose="020B0503020204020204" pitchFamily="34" charset="-122"/>
                <a:ea typeface="微软雅黑" panose="020B0503020204020204" pitchFamily="34" charset="-122"/>
              </a:rPr>
              <a:t>TCP </a:t>
            </a:r>
            <a:r>
              <a:rPr lang="zh-CN" altLang="en-US" sz="1200" b="1" dirty="0">
                <a:latin typeface="微软雅黑" panose="020B0503020204020204" pitchFamily="34" charset="-122"/>
                <a:ea typeface="微软雅黑" panose="020B0503020204020204" pitchFamily="34" charset="-122"/>
              </a:rPr>
              <a:t>首部</a:t>
            </a:r>
            <a:endParaRPr lang="zh-CN" altLang="en-US" sz="1200" b="1" dirty="0">
              <a:latin typeface="微软雅黑" panose="020B0503020204020204" pitchFamily="34" charset="-122"/>
              <a:ea typeface="微软雅黑" panose="020B0503020204020204" pitchFamily="34" charset="-122"/>
            </a:endParaRPr>
          </a:p>
        </p:txBody>
      </p:sp>
      <p:sp>
        <p:nvSpPr>
          <p:cNvPr id="12" name="Rectangle 11"/>
          <p:cNvSpPr>
            <a:spLocks noChangeArrowheads="1"/>
          </p:cNvSpPr>
          <p:nvPr/>
        </p:nvSpPr>
        <p:spPr bwMode="auto">
          <a:xfrm>
            <a:off x="1915587" y="1858201"/>
            <a:ext cx="4784441" cy="302048"/>
          </a:xfrm>
          <a:prstGeom prst="rect">
            <a:avLst/>
          </a:prstGeom>
          <a:solidFill>
            <a:srgbClr val="99FF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3" name="Line 12"/>
          <p:cNvSpPr>
            <a:spLocks noChangeShapeType="1"/>
          </p:cNvSpPr>
          <p:nvPr/>
        </p:nvSpPr>
        <p:spPr bwMode="auto">
          <a:xfrm>
            <a:off x="3508507" y="1858201"/>
            <a:ext cx="2273" cy="30204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6" name="Freeform 15"/>
          <p:cNvSpPr/>
          <p:nvPr/>
        </p:nvSpPr>
        <p:spPr bwMode="auto">
          <a:xfrm>
            <a:off x="2420049" y="2530822"/>
            <a:ext cx="894172" cy="302048"/>
          </a:xfrm>
          <a:custGeom>
            <a:avLst/>
            <a:gdLst>
              <a:gd name="T0" fmla="*/ 672 w 672"/>
              <a:gd name="T1" fmla="*/ 288 h 288"/>
              <a:gd name="T2" fmla="*/ 0 w 672"/>
              <a:gd name="T3" fmla="*/ 288 h 288"/>
              <a:gd name="T4" fmla="*/ 0 w 672"/>
              <a:gd name="T5" fmla="*/ 0 h 288"/>
              <a:gd name="T6" fmla="*/ 672 w 672"/>
              <a:gd name="T7" fmla="*/ 0 h 288"/>
            </a:gdLst>
            <a:ahLst/>
            <a:cxnLst>
              <a:cxn ang="0">
                <a:pos x="T0" y="T1"/>
              </a:cxn>
              <a:cxn ang="0">
                <a:pos x="T2" y="T3"/>
              </a:cxn>
              <a:cxn ang="0">
                <a:pos x="T4" y="T5"/>
              </a:cxn>
              <a:cxn ang="0">
                <a:pos x="T6" y="T7"/>
              </a:cxn>
            </a:cxnLst>
            <a:rect l="0" t="0" r="r" b="b"/>
            <a:pathLst>
              <a:path w="672" h="288">
                <a:moveTo>
                  <a:pt x="672" y="288"/>
                </a:moveTo>
                <a:lnTo>
                  <a:pt x="0" y="288"/>
                </a:lnTo>
                <a:lnTo>
                  <a:pt x="0" y="0"/>
                </a:lnTo>
                <a:lnTo>
                  <a:pt x="672" y="0"/>
                </a:lnTo>
              </a:path>
            </a:pathLst>
          </a:custGeom>
          <a:solidFill>
            <a:srgbClr val="0000FF"/>
          </a:solidFill>
          <a:ln w="19050" cap="flat" cmpd="sng">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7" name="Text Box 16"/>
          <p:cNvSpPr txBox="1">
            <a:spLocks noChangeArrowheads="1"/>
          </p:cNvSpPr>
          <p:nvPr/>
        </p:nvSpPr>
        <p:spPr bwMode="auto">
          <a:xfrm>
            <a:off x="2522414" y="2537867"/>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zh-CN" altLang="en-US" sz="1200" b="1" dirty="0">
                <a:solidFill>
                  <a:schemeClr val="bg1"/>
                </a:solidFill>
                <a:latin typeface="微软雅黑" panose="020B0503020204020204" pitchFamily="34" charset="-122"/>
                <a:ea typeface="微软雅黑" panose="020B0503020204020204" pitchFamily="34" charset="-122"/>
              </a:rPr>
              <a:t>伪首部</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22" name="Text Box 21"/>
          <p:cNvSpPr txBox="1">
            <a:spLocks noChangeArrowheads="1"/>
          </p:cNvSpPr>
          <p:nvPr/>
        </p:nvSpPr>
        <p:spPr bwMode="auto">
          <a:xfrm>
            <a:off x="5160506" y="3677621"/>
            <a:ext cx="9108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zh-CN" altLang="en-US" sz="1200" b="1">
                <a:latin typeface="微软雅黑" panose="020B0503020204020204" pitchFamily="34" charset="-122"/>
                <a:ea typeface="微软雅黑" panose="020B0503020204020204" pitchFamily="34" charset="-122"/>
              </a:rPr>
              <a:t>数         据</a:t>
            </a:r>
            <a:endParaRPr kumimoji="1" lang="zh-CN" altLang="en-US" sz="1200" b="1">
              <a:latin typeface="微软雅黑" panose="020B0503020204020204" pitchFamily="34" charset="-122"/>
              <a:ea typeface="微软雅黑" panose="020B0503020204020204" pitchFamily="34" charset="-122"/>
            </a:endParaRPr>
          </a:p>
        </p:txBody>
      </p:sp>
      <p:sp>
        <p:nvSpPr>
          <p:cNvPr id="23" name="Text Box 22"/>
          <p:cNvSpPr txBox="1">
            <a:spLocks noChangeArrowheads="1"/>
          </p:cNvSpPr>
          <p:nvPr/>
        </p:nvSpPr>
        <p:spPr bwMode="auto">
          <a:xfrm>
            <a:off x="2982509" y="3668477"/>
            <a:ext cx="58541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zh-CN" altLang="en-US" sz="1200" b="1" dirty="0">
                <a:solidFill>
                  <a:schemeClr val="bg1"/>
                </a:solidFill>
                <a:latin typeface="微软雅黑" panose="020B0503020204020204" pitchFamily="34" charset="-122"/>
                <a:ea typeface="微软雅黑" panose="020B0503020204020204" pitchFamily="34" charset="-122"/>
              </a:rPr>
              <a:t>首  部</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24" name="Line 23"/>
          <p:cNvSpPr>
            <a:spLocks noChangeShapeType="1"/>
          </p:cNvSpPr>
          <p:nvPr/>
        </p:nvSpPr>
        <p:spPr bwMode="auto">
          <a:xfrm>
            <a:off x="5105970" y="1858201"/>
            <a:ext cx="0" cy="30204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5" name="Line 24"/>
          <p:cNvSpPr>
            <a:spLocks noChangeShapeType="1"/>
          </p:cNvSpPr>
          <p:nvPr/>
        </p:nvSpPr>
        <p:spPr bwMode="auto">
          <a:xfrm>
            <a:off x="5487727" y="1858201"/>
            <a:ext cx="1136" cy="30204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6" name="Line 25"/>
          <p:cNvSpPr>
            <a:spLocks noChangeShapeType="1"/>
          </p:cNvSpPr>
          <p:nvPr/>
        </p:nvSpPr>
        <p:spPr bwMode="auto">
          <a:xfrm>
            <a:off x="5869480" y="1858201"/>
            <a:ext cx="0" cy="30204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7" name="Text Box 26"/>
          <p:cNvSpPr txBox="1">
            <a:spLocks noChangeArrowheads="1"/>
          </p:cNvSpPr>
          <p:nvPr/>
        </p:nvSpPr>
        <p:spPr bwMode="auto">
          <a:xfrm>
            <a:off x="5834706" y="1883537"/>
            <a:ext cx="94166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en-US" altLang="zh-CN" sz="1200" b="1" dirty="0">
                <a:latin typeface="微软雅黑" panose="020B0503020204020204" pitchFamily="34" charset="-122"/>
                <a:ea typeface="微软雅黑" panose="020B0503020204020204" pitchFamily="34" charset="-122"/>
              </a:rPr>
              <a:t>TCP</a:t>
            </a:r>
            <a:r>
              <a:rPr kumimoji="1" lang="zh-CN" altLang="en-US" sz="1200" b="1" dirty="0">
                <a:latin typeface="微软雅黑" panose="020B0503020204020204" pitchFamily="34" charset="-122"/>
                <a:ea typeface="微软雅黑" panose="020B0503020204020204" pitchFamily="34" charset="-122"/>
              </a:rPr>
              <a:t>总长度</a:t>
            </a:r>
            <a:endParaRPr kumimoji="1" lang="zh-CN" altLang="en-US" sz="1200" b="1" dirty="0">
              <a:latin typeface="微软雅黑" panose="020B0503020204020204" pitchFamily="34" charset="-122"/>
              <a:ea typeface="微软雅黑" panose="020B0503020204020204" pitchFamily="34" charset="-122"/>
            </a:endParaRPr>
          </a:p>
        </p:txBody>
      </p:sp>
      <p:sp>
        <p:nvSpPr>
          <p:cNvPr id="28" name="Text Box 27"/>
          <p:cNvSpPr txBox="1">
            <a:spLocks noChangeArrowheads="1"/>
          </p:cNvSpPr>
          <p:nvPr/>
        </p:nvSpPr>
        <p:spPr bwMode="auto">
          <a:xfrm>
            <a:off x="2229389" y="1883537"/>
            <a:ext cx="8915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zh-CN" altLang="en-US" sz="1200" b="1" dirty="0">
                <a:latin typeface="微软雅黑" panose="020B0503020204020204" pitchFamily="34" charset="-122"/>
                <a:ea typeface="微软雅黑" panose="020B0503020204020204" pitchFamily="34" charset="-122"/>
              </a:rPr>
              <a:t>源 </a:t>
            </a:r>
            <a:r>
              <a:rPr kumimoji="1" lang="en-US" altLang="zh-CN" sz="1200" b="1" dirty="0">
                <a:latin typeface="微软雅黑" panose="020B0503020204020204" pitchFamily="34" charset="-122"/>
                <a:ea typeface="微软雅黑" panose="020B0503020204020204" pitchFamily="34" charset="-122"/>
              </a:rPr>
              <a:t>IP </a:t>
            </a:r>
            <a:r>
              <a:rPr kumimoji="1" lang="zh-CN" altLang="en-US" sz="1200" b="1" dirty="0">
                <a:latin typeface="微软雅黑" panose="020B0503020204020204" pitchFamily="34" charset="-122"/>
                <a:ea typeface="微软雅黑" panose="020B0503020204020204" pitchFamily="34" charset="-122"/>
              </a:rPr>
              <a:t>地址</a:t>
            </a:r>
            <a:endParaRPr kumimoji="1" lang="zh-CN" altLang="en-US" sz="1200" b="1" dirty="0">
              <a:latin typeface="微软雅黑" panose="020B0503020204020204" pitchFamily="34" charset="-122"/>
              <a:ea typeface="微软雅黑" panose="020B0503020204020204" pitchFamily="34" charset="-122"/>
            </a:endParaRPr>
          </a:p>
        </p:txBody>
      </p:sp>
      <p:sp>
        <p:nvSpPr>
          <p:cNvPr id="29" name="Text Box 28"/>
          <p:cNvSpPr txBox="1">
            <a:spLocks noChangeArrowheads="1"/>
          </p:cNvSpPr>
          <p:nvPr/>
        </p:nvSpPr>
        <p:spPr bwMode="auto">
          <a:xfrm>
            <a:off x="3778106" y="1883537"/>
            <a:ext cx="104547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zh-CN" altLang="en-US" sz="1200" b="1" dirty="0">
                <a:latin typeface="微软雅黑" panose="020B0503020204020204" pitchFamily="34" charset="-122"/>
                <a:ea typeface="微软雅黑" panose="020B0503020204020204" pitchFamily="34" charset="-122"/>
              </a:rPr>
              <a:t>目的 </a:t>
            </a:r>
            <a:r>
              <a:rPr kumimoji="1" lang="en-US" altLang="zh-CN" sz="1200" b="1" dirty="0">
                <a:latin typeface="微软雅黑" panose="020B0503020204020204" pitchFamily="34" charset="-122"/>
                <a:ea typeface="微软雅黑" panose="020B0503020204020204" pitchFamily="34" charset="-122"/>
              </a:rPr>
              <a:t>IP </a:t>
            </a:r>
            <a:r>
              <a:rPr kumimoji="1" lang="zh-CN" altLang="en-US" sz="1200" b="1" dirty="0">
                <a:latin typeface="微软雅黑" panose="020B0503020204020204" pitchFamily="34" charset="-122"/>
                <a:ea typeface="微软雅黑" panose="020B0503020204020204" pitchFamily="34" charset="-122"/>
              </a:rPr>
              <a:t>地址</a:t>
            </a:r>
            <a:endParaRPr kumimoji="1" lang="zh-CN" altLang="en-US" sz="1200" b="1" dirty="0">
              <a:latin typeface="微软雅黑" panose="020B0503020204020204" pitchFamily="34" charset="-122"/>
              <a:ea typeface="微软雅黑" panose="020B0503020204020204" pitchFamily="34" charset="-122"/>
            </a:endParaRPr>
          </a:p>
        </p:txBody>
      </p:sp>
      <p:sp>
        <p:nvSpPr>
          <p:cNvPr id="30" name="Text Box 29"/>
          <p:cNvSpPr txBox="1">
            <a:spLocks noChangeArrowheads="1"/>
          </p:cNvSpPr>
          <p:nvPr/>
        </p:nvSpPr>
        <p:spPr bwMode="auto">
          <a:xfrm>
            <a:off x="5178684" y="1883537"/>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en-US" altLang="zh-CN" sz="1200" b="1">
                <a:latin typeface="微软雅黑" panose="020B0503020204020204" pitchFamily="34" charset="-122"/>
                <a:ea typeface="微软雅黑" panose="020B0503020204020204" pitchFamily="34" charset="-122"/>
              </a:rPr>
              <a:t>0</a:t>
            </a:r>
            <a:endParaRPr kumimoji="1" lang="en-US" altLang="zh-CN" sz="1200" b="1">
              <a:latin typeface="微软雅黑" panose="020B0503020204020204" pitchFamily="34" charset="-122"/>
              <a:ea typeface="微软雅黑" panose="020B0503020204020204" pitchFamily="34" charset="-122"/>
            </a:endParaRPr>
          </a:p>
        </p:txBody>
      </p:sp>
      <p:sp>
        <p:nvSpPr>
          <p:cNvPr id="31" name="Text Box 30"/>
          <p:cNvSpPr txBox="1">
            <a:spLocks noChangeArrowheads="1"/>
          </p:cNvSpPr>
          <p:nvPr/>
        </p:nvSpPr>
        <p:spPr bwMode="auto">
          <a:xfrm>
            <a:off x="5530902" y="1883537"/>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en-US" altLang="zh-CN" sz="1200" b="1" dirty="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sp>
        <p:nvSpPr>
          <p:cNvPr id="32" name="Line 31"/>
          <p:cNvSpPr>
            <a:spLocks noChangeShapeType="1"/>
          </p:cNvSpPr>
          <p:nvPr/>
        </p:nvSpPr>
        <p:spPr bwMode="auto">
          <a:xfrm>
            <a:off x="2867703" y="4103423"/>
            <a:ext cx="4719679" cy="0"/>
          </a:xfrm>
          <a:prstGeom prst="line">
            <a:avLst/>
          </a:prstGeom>
          <a:noFill/>
          <a:ln w="1270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3" name="Rectangle 32"/>
          <p:cNvSpPr>
            <a:spLocks noChangeArrowheads="1"/>
          </p:cNvSpPr>
          <p:nvPr/>
        </p:nvSpPr>
        <p:spPr bwMode="auto">
          <a:xfrm>
            <a:off x="4717399" y="4001692"/>
            <a:ext cx="839635" cy="1929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4" name="Text Box 33"/>
          <p:cNvSpPr txBox="1">
            <a:spLocks noChangeArrowheads="1"/>
          </p:cNvSpPr>
          <p:nvPr/>
        </p:nvSpPr>
        <p:spPr bwMode="auto">
          <a:xfrm>
            <a:off x="4693592" y="3971705"/>
            <a:ext cx="84510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en-US" altLang="zh-CN" sz="1200" b="1" dirty="0">
                <a:solidFill>
                  <a:srgbClr val="0033CC"/>
                </a:solidFill>
                <a:latin typeface="微软雅黑" panose="020B0503020204020204" pitchFamily="34" charset="-122"/>
                <a:ea typeface="微软雅黑" panose="020B0503020204020204" pitchFamily="34" charset="-122"/>
              </a:rPr>
              <a:t>IP </a:t>
            </a:r>
            <a:r>
              <a:rPr kumimoji="1" lang="zh-CN" altLang="en-US" sz="1200" b="1" dirty="0">
                <a:solidFill>
                  <a:srgbClr val="0033CC"/>
                </a:solidFill>
                <a:latin typeface="微软雅黑" panose="020B0503020204020204" pitchFamily="34" charset="-122"/>
                <a:ea typeface="微软雅黑" panose="020B0503020204020204" pitchFamily="34" charset="-122"/>
              </a:rPr>
              <a:t>数据报</a:t>
            </a:r>
            <a:endParaRPr kumimoji="1" lang="zh-CN" altLang="en-US" sz="1200" b="1" dirty="0">
              <a:solidFill>
                <a:srgbClr val="0033CC"/>
              </a:solidFill>
              <a:latin typeface="微软雅黑" panose="020B0503020204020204" pitchFamily="34" charset="-122"/>
              <a:ea typeface="微软雅黑" panose="020B0503020204020204" pitchFamily="34" charset="-122"/>
            </a:endParaRPr>
          </a:p>
        </p:txBody>
      </p:sp>
      <p:sp>
        <p:nvSpPr>
          <p:cNvPr id="35" name="Text Box 34"/>
          <p:cNvSpPr txBox="1">
            <a:spLocks noChangeArrowheads="1"/>
          </p:cNvSpPr>
          <p:nvPr/>
        </p:nvSpPr>
        <p:spPr bwMode="auto">
          <a:xfrm>
            <a:off x="1480431" y="1642022"/>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zh-CN" altLang="en-US" sz="1200" b="1">
                <a:solidFill>
                  <a:srgbClr val="0033CC"/>
                </a:solidFill>
                <a:latin typeface="微软雅黑" panose="020B0503020204020204" pitchFamily="34" charset="-122"/>
                <a:ea typeface="微软雅黑" panose="020B0503020204020204" pitchFamily="34" charset="-122"/>
              </a:rPr>
              <a:t>字节</a:t>
            </a:r>
            <a:endParaRPr kumimoji="1" lang="zh-CN" altLang="en-US" sz="1200" b="1">
              <a:solidFill>
                <a:srgbClr val="0033CC"/>
              </a:solidFill>
              <a:latin typeface="微软雅黑" panose="020B0503020204020204" pitchFamily="34" charset="-122"/>
              <a:ea typeface="微软雅黑" panose="020B0503020204020204" pitchFamily="34" charset="-122"/>
            </a:endParaRPr>
          </a:p>
        </p:txBody>
      </p:sp>
      <p:sp>
        <p:nvSpPr>
          <p:cNvPr id="36" name="Text Box 35"/>
          <p:cNvSpPr txBox="1">
            <a:spLocks noChangeArrowheads="1"/>
          </p:cNvSpPr>
          <p:nvPr/>
        </p:nvSpPr>
        <p:spPr bwMode="auto">
          <a:xfrm>
            <a:off x="2585931" y="162734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en-US" altLang="zh-CN" sz="1200" b="1">
                <a:solidFill>
                  <a:srgbClr val="0033CC"/>
                </a:solidFill>
                <a:latin typeface="微软雅黑" panose="020B0503020204020204" pitchFamily="34" charset="-122"/>
                <a:ea typeface="微软雅黑" panose="020B0503020204020204" pitchFamily="34" charset="-122"/>
              </a:rPr>
              <a:t>4</a:t>
            </a:r>
            <a:endParaRPr kumimoji="1" lang="en-US" altLang="zh-CN" sz="1200" b="1">
              <a:solidFill>
                <a:srgbClr val="0033CC"/>
              </a:solidFill>
              <a:latin typeface="微软雅黑" panose="020B0503020204020204" pitchFamily="34" charset="-122"/>
              <a:ea typeface="微软雅黑" panose="020B0503020204020204" pitchFamily="34" charset="-122"/>
            </a:endParaRPr>
          </a:p>
        </p:txBody>
      </p:sp>
      <p:sp>
        <p:nvSpPr>
          <p:cNvPr id="37" name="Text Box 36"/>
          <p:cNvSpPr txBox="1">
            <a:spLocks noChangeArrowheads="1"/>
          </p:cNvSpPr>
          <p:nvPr/>
        </p:nvSpPr>
        <p:spPr bwMode="auto">
          <a:xfrm>
            <a:off x="4179987" y="162734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en-US" altLang="zh-CN" sz="1200" b="1">
                <a:solidFill>
                  <a:srgbClr val="0033CC"/>
                </a:solidFill>
                <a:latin typeface="微软雅黑" panose="020B0503020204020204" pitchFamily="34" charset="-122"/>
                <a:ea typeface="微软雅黑" panose="020B0503020204020204" pitchFamily="34" charset="-122"/>
              </a:rPr>
              <a:t>4</a:t>
            </a:r>
            <a:endParaRPr kumimoji="1" lang="en-US" altLang="zh-CN" sz="1200" b="1">
              <a:solidFill>
                <a:srgbClr val="0033CC"/>
              </a:solidFill>
              <a:latin typeface="微软雅黑" panose="020B0503020204020204" pitchFamily="34" charset="-122"/>
              <a:ea typeface="微软雅黑" panose="020B0503020204020204" pitchFamily="34" charset="-122"/>
            </a:endParaRPr>
          </a:p>
        </p:txBody>
      </p:sp>
      <p:sp>
        <p:nvSpPr>
          <p:cNvPr id="38" name="Text Box 37"/>
          <p:cNvSpPr txBox="1">
            <a:spLocks noChangeArrowheads="1"/>
          </p:cNvSpPr>
          <p:nvPr/>
        </p:nvSpPr>
        <p:spPr bwMode="auto">
          <a:xfrm>
            <a:off x="5178684" y="162734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en-US" altLang="zh-CN" sz="1200" b="1">
                <a:solidFill>
                  <a:srgbClr val="0033CC"/>
                </a:solidFill>
                <a:latin typeface="微软雅黑" panose="020B0503020204020204" pitchFamily="34" charset="-122"/>
                <a:ea typeface="微软雅黑" panose="020B0503020204020204" pitchFamily="34" charset="-122"/>
              </a:rPr>
              <a:t>1</a:t>
            </a:r>
            <a:endParaRPr kumimoji="1" lang="en-US" altLang="zh-CN" sz="1200" b="1">
              <a:solidFill>
                <a:srgbClr val="0033CC"/>
              </a:solidFill>
              <a:latin typeface="微软雅黑" panose="020B0503020204020204" pitchFamily="34" charset="-122"/>
              <a:ea typeface="微软雅黑" panose="020B0503020204020204" pitchFamily="34" charset="-122"/>
            </a:endParaRPr>
          </a:p>
        </p:txBody>
      </p:sp>
      <p:sp>
        <p:nvSpPr>
          <p:cNvPr id="39" name="Text Box 38"/>
          <p:cNvSpPr txBox="1">
            <a:spLocks noChangeArrowheads="1"/>
          </p:cNvSpPr>
          <p:nvPr/>
        </p:nvSpPr>
        <p:spPr bwMode="auto">
          <a:xfrm>
            <a:off x="5551353" y="162734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en-US" altLang="zh-CN" sz="1200" b="1">
                <a:solidFill>
                  <a:srgbClr val="0033CC"/>
                </a:solidFill>
                <a:latin typeface="微软雅黑" panose="020B0503020204020204" pitchFamily="34" charset="-122"/>
                <a:ea typeface="微软雅黑" panose="020B0503020204020204" pitchFamily="34" charset="-122"/>
              </a:rPr>
              <a:t>1</a:t>
            </a:r>
            <a:endParaRPr kumimoji="1" lang="en-US" altLang="zh-CN" sz="1200" b="1">
              <a:solidFill>
                <a:srgbClr val="0033CC"/>
              </a:solidFill>
              <a:latin typeface="微软雅黑" panose="020B0503020204020204" pitchFamily="34" charset="-122"/>
              <a:ea typeface="微软雅黑" panose="020B0503020204020204" pitchFamily="34" charset="-122"/>
            </a:endParaRPr>
          </a:p>
        </p:txBody>
      </p:sp>
      <p:sp>
        <p:nvSpPr>
          <p:cNvPr id="40" name="Text Box 39"/>
          <p:cNvSpPr txBox="1">
            <a:spLocks noChangeArrowheads="1"/>
          </p:cNvSpPr>
          <p:nvPr/>
        </p:nvSpPr>
        <p:spPr bwMode="auto">
          <a:xfrm>
            <a:off x="6114894" y="162734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en-US" altLang="zh-CN" sz="1200" b="1">
                <a:solidFill>
                  <a:srgbClr val="0033CC"/>
                </a:solidFill>
                <a:latin typeface="微软雅黑" panose="020B0503020204020204" pitchFamily="34" charset="-122"/>
                <a:ea typeface="微软雅黑" panose="020B0503020204020204" pitchFamily="34" charset="-122"/>
              </a:rPr>
              <a:t>2</a:t>
            </a:r>
            <a:endParaRPr kumimoji="1" lang="en-US" altLang="zh-CN" sz="1200" b="1">
              <a:solidFill>
                <a:srgbClr val="0033CC"/>
              </a:solidFill>
              <a:latin typeface="微软雅黑" panose="020B0503020204020204" pitchFamily="34" charset="-122"/>
              <a:ea typeface="微软雅黑" panose="020B0503020204020204" pitchFamily="34" charset="-122"/>
            </a:endParaRPr>
          </a:p>
        </p:txBody>
      </p:sp>
      <p:sp>
        <p:nvSpPr>
          <p:cNvPr id="41" name="Text Box 40"/>
          <p:cNvSpPr txBox="1">
            <a:spLocks noChangeArrowheads="1"/>
          </p:cNvSpPr>
          <p:nvPr/>
        </p:nvSpPr>
        <p:spPr bwMode="auto">
          <a:xfrm>
            <a:off x="2675689" y="2281211"/>
            <a:ext cx="3738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en-US" altLang="zh-CN" sz="1200" b="1">
                <a:solidFill>
                  <a:srgbClr val="0033CC"/>
                </a:solidFill>
                <a:latin typeface="微软雅黑" panose="020B0503020204020204" pitchFamily="34" charset="-122"/>
                <a:ea typeface="微软雅黑" panose="020B0503020204020204" pitchFamily="34" charset="-122"/>
              </a:rPr>
              <a:t>12</a:t>
            </a:r>
            <a:endParaRPr kumimoji="1" lang="en-US" altLang="zh-CN" sz="1200" b="1">
              <a:solidFill>
                <a:srgbClr val="0033CC"/>
              </a:solidFill>
              <a:latin typeface="微软雅黑" panose="020B0503020204020204" pitchFamily="34" charset="-122"/>
              <a:ea typeface="微软雅黑" panose="020B0503020204020204" pitchFamily="34" charset="-122"/>
            </a:endParaRPr>
          </a:p>
        </p:txBody>
      </p:sp>
      <p:sp>
        <p:nvSpPr>
          <p:cNvPr id="46" name="Text Box 45"/>
          <p:cNvSpPr txBox="1">
            <a:spLocks noChangeArrowheads="1"/>
          </p:cNvSpPr>
          <p:nvPr/>
        </p:nvSpPr>
        <p:spPr bwMode="auto">
          <a:xfrm>
            <a:off x="1957144" y="2281211"/>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zh-CN" altLang="en-US" sz="1200" b="1" dirty="0">
                <a:solidFill>
                  <a:srgbClr val="0033CC"/>
                </a:solidFill>
                <a:latin typeface="微软雅黑" panose="020B0503020204020204" pitchFamily="34" charset="-122"/>
                <a:ea typeface="微软雅黑" panose="020B0503020204020204" pitchFamily="34" charset="-122"/>
              </a:rPr>
              <a:t>字节</a:t>
            </a:r>
            <a:endParaRPr kumimoji="1" lang="zh-CN" altLang="en-US" sz="1200" b="1" dirty="0">
              <a:solidFill>
                <a:srgbClr val="0033CC"/>
              </a:solidFill>
              <a:latin typeface="微软雅黑" panose="020B0503020204020204" pitchFamily="34" charset="-122"/>
              <a:ea typeface="微软雅黑" panose="020B0503020204020204" pitchFamily="34" charset="-122"/>
            </a:endParaRPr>
          </a:p>
        </p:txBody>
      </p:sp>
      <p:sp>
        <p:nvSpPr>
          <p:cNvPr id="47" name="Text Box 46"/>
          <p:cNvSpPr txBox="1">
            <a:spLocks noChangeArrowheads="1"/>
          </p:cNvSpPr>
          <p:nvPr/>
        </p:nvSpPr>
        <p:spPr bwMode="auto">
          <a:xfrm>
            <a:off x="2054337" y="3947405"/>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zh-CN" altLang="en-US" sz="1200" b="1" dirty="0">
                <a:solidFill>
                  <a:srgbClr val="0033CC"/>
                </a:solidFill>
                <a:latin typeface="微软雅黑" panose="020B0503020204020204" pitchFamily="34" charset="-122"/>
                <a:ea typeface="微软雅黑" panose="020B0503020204020204" pitchFamily="34" charset="-122"/>
              </a:rPr>
              <a:t>发送在前</a:t>
            </a:r>
            <a:endParaRPr kumimoji="1" lang="zh-CN" altLang="en-US" sz="1200" b="1" dirty="0">
              <a:solidFill>
                <a:srgbClr val="0033CC"/>
              </a:solidFill>
              <a:latin typeface="微软雅黑" panose="020B0503020204020204" pitchFamily="34" charset="-122"/>
              <a:ea typeface="微软雅黑" panose="020B0503020204020204" pitchFamily="34" charset="-122"/>
            </a:endParaRPr>
          </a:p>
        </p:txBody>
      </p:sp>
      <p:sp>
        <p:nvSpPr>
          <p:cNvPr id="49" name="Text Box 49"/>
          <p:cNvSpPr txBox="1">
            <a:spLocks noChangeArrowheads="1"/>
          </p:cNvSpPr>
          <p:nvPr/>
        </p:nvSpPr>
        <p:spPr bwMode="auto">
          <a:xfrm>
            <a:off x="5557034" y="3092432"/>
            <a:ext cx="9108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zh-CN" altLang="en-US" sz="1200" b="1">
                <a:latin typeface="微软雅黑" panose="020B0503020204020204" pitchFamily="34" charset="-122"/>
                <a:ea typeface="微软雅黑" panose="020B0503020204020204" pitchFamily="34" charset="-122"/>
              </a:rPr>
              <a:t>数         据</a:t>
            </a:r>
            <a:endParaRPr kumimoji="1" lang="zh-CN" altLang="en-US" sz="1200" b="1">
              <a:latin typeface="微软雅黑" panose="020B0503020204020204" pitchFamily="34" charset="-122"/>
              <a:ea typeface="微软雅黑" panose="020B0503020204020204" pitchFamily="34" charset="-122"/>
            </a:endParaRPr>
          </a:p>
        </p:txBody>
      </p:sp>
      <p:sp>
        <p:nvSpPr>
          <p:cNvPr id="50" name="Text Box 50"/>
          <p:cNvSpPr txBox="1">
            <a:spLocks noChangeArrowheads="1"/>
          </p:cNvSpPr>
          <p:nvPr/>
        </p:nvSpPr>
        <p:spPr bwMode="auto">
          <a:xfrm>
            <a:off x="3770963" y="3074144"/>
            <a:ext cx="58541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zh-CN" altLang="en-US" sz="1200" b="1" dirty="0">
                <a:solidFill>
                  <a:schemeClr val="bg1"/>
                </a:solidFill>
                <a:latin typeface="微软雅黑" panose="020B0503020204020204" pitchFamily="34" charset="-122"/>
                <a:ea typeface="微软雅黑" panose="020B0503020204020204" pitchFamily="34" charset="-122"/>
              </a:rPr>
              <a:t>首  部</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51" name="Text Box 52"/>
          <p:cNvSpPr txBox="1">
            <a:spLocks noChangeArrowheads="1"/>
          </p:cNvSpPr>
          <p:nvPr/>
        </p:nvSpPr>
        <p:spPr bwMode="auto">
          <a:xfrm>
            <a:off x="2312929" y="3064115"/>
            <a:ext cx="9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r>
              <a:rPr kumimoji="1" lang="en-US" altLang="zh-CN" sz="1200" b="1" dirty="0">
                <a:solidFill>
                  <a:srgbClr val="0033CC"/>
                </a:solidFill>
                <a:latin typeface="微软雅黑" panose="020B0503020204020204" pitchFamily="34" charset="-122"/>
                <a:ea typeface="微软雅黑" panose="020B0503020204020204" pitchFamily="34" charset="-122"/>
              </a:rPr>
              <a:t>TCP </a:t>
            </a:r>
            <a:r>
              <a:rPr kumimoji="1" lang="zh-CN" altLang="en-US" sz="1200" b="1" dirty="0">
                <a:solidFill>
                  <a:srgbClr val="0033CC"/>
                </a:solidFill>
                <a:latin typeface="微软雅黑" panose="020B0503020204020204" pitchFamily="34" charset="-122"/>
                <a:ea typeface="微软雅黑" panose="020B0503020204020204" pitchFamily="34" charset="-122"/>
              </a:rPr>
              <a:t>报文段</a:t>
            </a:r>
            <a:endParaRPr kumimoji="1" lang="zh-CN" altLang="en-US" sz="1200" b="1" dirty="0">
              <a:solidFill>
                <a:srgbClr val="0033CC"/>
              </a:solidFill>
              <a:latin typeface="微软雅黑" panose="020B0503020204020204" pitchFamily="34" charset="-122"/>
              <a:ea typeface="微软雅黑" panose="020B0503020204020204" pitchFamily="34" charset="-122"/>
            </a:endParaRPr>
          </a:p>
        </p:txBody>
      </p:sp>
      <p:sp>
        <p:nvSpPr>
          <p:cNvPr id="52" name="Rectangle 4"/>
          <p:cNvSpPr>
            <a:spLocks noChangeArrowheads="1"/>
          </p:cNvSpPr>
          <p:nvPr/>
        </p:nvSpPr>
        <p:spPr bwMode="auto">
          <a:xfrm>
            <a:off x="3673980" y="3373345"/>
            <a:ext cx="3907750" cy="287779"/>
          </a:xfrm>
          <a:prstGeom prst="rect">
            <a:avLst/>
          </a:prstGeom>
          <a:gradFill flip="none" rotWithShape="1">
            <a:gsLst>
              <a:gs pos="0">
                <a:srgbClr val="00FFFF"/>
              </a:gs>
              <a:gs pos="100000">
                <a:srgbClr val="00B0F0"/>
              </a:gs>
            </a:gsLst>
            <a:lin ang="16200000" scaled="1"/>
            <a:tileRect/>
          </a:gradFill>
          <a:ln>
            <a:noFill/>
          </a:ln>
          <a:effectLst/>
        </p:spPr>
        <p:txBody>
          <a:bodyPr wrap="none" lIns="91436" tIns="45718" rIns="91436" bIns="45718" anchor="ctr"/>
          <a:lstStyle/>
          <a:p>
            <a:pPr>
              <a:defRPr/>
            </a:pPr>
            <a:endParaRPr lang="zh-CN" altLang="en-US" sz="1200" b="1" kern="0">
              <a:latin typeface="微软雅黑" panose="020B0503020204020204" pitchFamily="34" charset="-122"/>
              <a:ea typeface="微软雅黑" panose="020B0503020204020204" pitchFamily="34" charset="-122"/>
            </a:endParaRPr>
          </a:p>
        </p:txBody>
      </p:sp>
      <p:sp>
        <p:nvSpPr>
          <p:cNvPr id="53" name="Rectangle 59"/>
          <p:cNvSpPr>
            <a:spLocks noChangeArrowheads="1"/>
          </p:cNvSpPr>
          <p:nvPr/>
        </p:nvSpPr>
        <p:spPr bwMode="auto">
          <a:xfrm flipH="1">
            <a:off x="2420050" y="2522348"/>
            <a:ext cx="897122" cy="305195"/>
          </a:xfrm>
          <a:prstGeom prst="rect">
            <a:avLst/>
          </a:prstGeom>
          <a:noFill/>
          <a:ln w="57150">
            <a:solidFill>
              <a:srgbClr val="CC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a:latin typeface="微软雅黑" panose="020B0503020204020204" pitchFamily="34" charset="-122"/>
              <a:ea typeface="微软雅黑" panose="020B0503020204020204" pitchFamily="34" charset="-122"/>
            </a:endParaRPr>
          </a:p>
        </p:txBody>
      </p:sp>
      <p:sp>
        <p:nvSpPr>
          <p:cNvPr id="10" name="Rectangle 9"/>
          <p:cNvSpPr>
            <a:spLocks noChangeArrowheads="1"/>
          </p:cNvSpPr>
          <p:nvPr/>
        </p:nvSpPr>
        <p:spPr bwMode="auto">
          <a:xfrm>
            <a:off x="3670979" y="3650353"/>
            <a:ext cx="3916401" cy="302048"/>
          </a:xfrm>
          <a:prstGeom prst="rect">
            <a:avLst/>
          </a:prstGeom>
          <a:solidFill>
            <a:srgbClr val="00FFFF"/>
          </a:solidFill>
          <a:ln w="19050">
            <a:solidFill>
              <a:schemeClr val="tx1"/>
            </a:solidFill>
            <a:miter lim="800000"/>
          </a:ln>
          <a:effec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48" name="Rectangle 48"/>
          <p:cNvSpPr>
            <a:spLocks noChangeArrowheads="1"/>
          </p:cNvSpPr>
          <p:nvPr/>
        </p:nvSpPr>
        <p:spPr bwMode="auto">
          <a:xfrm>
            <a:off x="4443581" y="3064114"/>
            <a:ext cx="3143801" cy="302048"/>
          </a:xfrm>
          <a:prstGeom prst="rect">
            <a:avLst/>
          </a:prstGeom>
          <a:solidFill>
            <a:srgbClr val="66FF99"/>
          </a:solidFill>
          <a:ln w="19050">
            <a:solidFill>
              <a:schemeClr val="tx1"/>
            </a:solidFill>
            <a:miter lim="800000"/>
          </a:ln>
          <a:effec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6" name="Rectangle 4"/>
          <p:cNvSpPr>
            <a:spLocks noChangeArrowheads="1"/>
          </p:cNvSpPr>
          <p:nvPr/>
        </p:nvSpPr>
        <p:spPr bwMode="auto">
          <a:xfrm>
            <a:off x="3669844" y="3064114"/>
            <a:ext cx="773737" cy="302048"/>
          </a:xfrm>
          <a:prstGeom prst="rect">
            <a:avLst/>
          </a:prstGeom>
          <a:solidFill>
            <a:srgbClr val="CC00CC"/>
          </a:solidFill>
          <a:ln w="19050">
            <a:solidFill>
              <a:schemeClr val="tx1"/>
            </a:solidFill>
            <a:miter lim="800000"/>
          </a:ln>
          <a:effec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250"/>
                                  </p:stCondLst>
                                  <p:endCondLst>
                                    <p:cond evt="onNext" delay="0">
                                      <p:tgtEl>
                                        <p:sldTgt/>
                                      </p:tgtEl>
                                    </p:cond>
                                  </p:endCondLst>
                                  <p:childTnLst>
                                    <p:anim calcmode="discrete" valueType="str">
                                      <p:cBhvr>
                                        <p:cTn id="6" dur="10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圆角矩形 86"/>
          <p:cNvSpPr/>
          <p:nvPr/>
        </p:nvSpPr>
        <p:spPr>
          <a:xfrm>
            <a:off x="545146" y="649226"/>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9" name="Line 3"/>
          <p:cNvSpPr>
            <a:spLocks noChangeShapeType="1"/>
          </p:cNvSpPr>
          <p:nvPr/>
        </p:nvSpPr>
        <p:spPr bwMode="auto">
          <a:xfrm flipH="1">
            <a:off x="1909888"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0" name="Rectangle 4"/>
          <p:cNvSpPr>
            <a:spLocks noChangeArrowheads="1"/>
          </p:cNvSpPr>
          <p:nvPr/>
        </p:nvSpPr>
        <p:spPr bwMode="auto">
          <a:xfrm>
            <a:off x="1749390" y="1853033"/>
            <a:ext cx="352012" cy="96801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4" tIns="44448" rIns="90484" bIns="44448" anchor="ctr">
            <a:spAutoFit/>
          </a:bodyPr>
          <a:lstStyle/>
          <a:p>
            <a:pPr algn="ctr" defTabSz="762000" eaLnBrk="0" hangingPunct="0"/>
            <a:r>
              <a:rPr kumimoji="1" lang="en-US" altLang="zh-CN" sz="1100" b="1" dirty="0">
                <a:solidFill>
                  <a:srgbClr val="0000FF"/>
                </a:solidFill>
                <a:latin typeface="微软雅黑" panose="020B0503020204020204" pitchFamily="34" charset="-122"/>
                <a:ea typeface="微软雅黑" panose="020B0503020204020204" pitchFamily="34" charset="-122"/>
              </a:rPr>
              <a:t>TCP </a:t>
            </a:r>
            <a:r>
              <a:rPr kumimoji="1" lang="zh-CN" altLang="en-US" sz="1100" b="1" dirty="0">
                <a:solidFill>
                  <a:srgbClr val="0000FF"/>
                </a:solidFill>
                <a:latin typeface="微软雅黑" panose="020B0503020204020204" pitchFamily="34" charset="-122"/>
                <a:ea typeface="微软雅黑" panose="020B0503020204020204" pitchFamily="34" charset="-122"/>
              </a:rPr>
              <a:t>首部</a:t>
            </a:r>
            <a:endParaRPr kumimoji="1" lang="zh-CN" altLang="en-US" sz="1100" b="1" dirty="0">
              <a:solidFill>
                <a:srgbClr val="0000FF"/>
              </a:solidFill>
              <a:latin typeface="微软雅黑" panose="020B0503020204020204" pitchFamily="34" charset="-122"/>
              <a:ea typeface="微软雅黑" panose="020B0503020204020204" pitchFamily="34" charset="-122"/>
            </a:endParaRPr>
          </a:p>
        </p:txBody>
      </p:sp>
      <p:sp>
        <p:nvSpPr>
          <p:cNvPr id="11"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2" name="Rectangle 6"/>
          <p:cNvSpPr>
            <a:spLocks noChangeArrowheads="1"/>
          </p:cNvSpPr>
          <p:nvPr/>
        </p:nvSpPr>
        <p:spPr bwMode="auto">
          <a:xfrm>
            <a:off x="6942463" y="1753049"/>
            <a:ext cx="471276" cy="78226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r>
              <a:rPr kumimoji="1" lang="en-US" altLang="zh-CN" sz="1100" b="1" dirty="0">
                <a:solidFill>
                  <a:srgbClr val="0000FF"/>
                </a:solidFill>
                <a:latin typeface="微软雅黑" panose="020B0503020204020204" pitchFamily="34" charset="-122"/>
                <a:ea typeface="微软雅黑" panose="020B0503020204020204" pitchFamily="34" charset="-122"/>
              </a:rPr>
              <a:t>20</a:t>
            </a:r>
            <a:endParaRPr kumimoji="1" lang="en-US" altLang="zh-CN"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字节</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固定</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首部</a:t>
            </a:r>
            <a:endParaRPr kumimoji="1" lang="zh-CN" altLang="en-US" sz="1100" b="1" dirty="0">
              <a:solidFill>
                <a:srgbClr val="0000FF"/>
              </a:solidFill>
              <a:latin typeface="微软雅黑" panose="020B0503020204020204" pitchFamily="34" charset="-122"/>
              <a:ea typeface="微软雅黑" panose="020B0503020204020204" pitchFamily="34" charset="-122"/>
            </a:endParaRPr>
          </a:p>
        </p:txBody>
      </p:sp>
      <p:sp>
        <p:nvSpPr>
          <p:cNvPr id="13" name="Rectangle 7"/>
          <p:cNvSpPr>
            <a:spLocks noChangeArrowheads="1"/>
          </p:cNvSpPr>
          <p:nvPr/>
        </p:nvSpPr>
        <p:spPr bwMode="auto">
          <a:xfrm>
            <a:off x="2154822" y="1148834"/>
            <a:ext cx="4695418" cy="2330925"/>
          </a:xfrm>
          <a:prstGeom prst="rect">
            <a:avLst/>
          </a:prstGeom>
          <a:solidFill>
            <a:srgbClr val="00FFFF"/>
          </a:soli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4" name="Line 10"/>
          <p:cNvSpPr>
            <a:spLocks noChangeShapeType="1"/>
          </p:cNvSpPr>
          <p:nvPr/>
        </p:nvSpPr>
        <p:spPr bwMode="auto">
          <a:xfrm>
            <a:off x="2149974" y="1545376"/>
            <a:ext cx="47031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5" name="Line 11"/>
          <p:cNvSpPr>
            <a:spLocks noChangeShapeType="1"/>
          </p:cNvSpPr>
          <p:nvPr/>
        </p:nvSpPr>
        <p:spPr bwMode="auto">
          <a:xfrm>
            <a:off x="2158702" y="1937444"/>
            <a:ext cx="469444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6" name="Line 12"/>
          <p:cNvSpPr>
            <a:spLocks noChangeShapeType="1"/>
          </p:cNvSpPr>
          <p:nvPr/>
        </p:nvSpPr>
        <p:spPr bwMode="auto">
          <a:xfrm>
            <a:off x="2149974" y="2328617"/>
            <a:ext cx="47031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7" name="Line 13"/>
          <p:cNvSpPr>
            <a:spLocks noChangeShapeType="1"/>
          </p:cNvSpPr>
          <p:nvPr/>
        </p:nvSpPr>
        <p:spPr bwMode="auto">
          <a:xfrm>
            <a:off x="2149974" y="2718895"/>
            <a:ext cx="47031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8" name="Line 14"/>
          <p:cNvSpPr>
            <a:spLocks noChangeShapeType="1"/>
          </p:cNvSpPr>
          <p:nvPr/>
        </p:nvSpPr>
        <p:spPr bwMode="auto">
          <a:xfrm>
            <a:off x="2158702" y="3110963"/>
            <a:ext cx="469444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9" name="Line 15"/>
          <p:cNvSpPr>
            <a:spLocks noChangeShapeType="1"/>
          </p:cNvSpPr>
          <p:nvPr/>
        </p:nvSpPr>
        <p:spPr bwMode="auto">
          <a:xfrm>
            <a:off x="4503500" y="1153310"/>
            <a:ext cx="0" cy="4001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0" name="Rectangle 16"/>
          <p:cNvSpPr>
            <a:spLocks noChangeArrowheads="1"/>
          </p:cNvSpPr>
          <p:nvPr/>
        </p:nvSpPr>
        <p:spPr bwMode="auto">
          <a:xfrm>
            <a:off x="5236616"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目  的  端  口</a:t>
            </a:r>
            <a:endParaRPr kumimoji="1" lang="zh-CN" altLang="en-US" sz="1200" b="1">
              <a:latin typeface="微软雅黑" panose="020B0503020204020204" pitchFamily="34" charset="-122"/>
              <a:ea typeface="微软雅黑" panose="020B0503020204020204" pitchFamily="34" charset="-122"/>
            </a:endParaRPr>
          </a:p>
        </p:txBody>
      </p:sp>
      <p:sp>
        <p:nvSpPr>
          <p:cNvPr id="21" name="Rectangle 17"/>
          <p:cNvSpPr>
            <a:spLocks noChangeArrowheads="1"/>
          </p:cNvSpPr>
          <p:nvPr/>
        </p:nvSpPr>
        <p:spPr bwMode="auto">
          <a:xfrm>
            <a:off x="2234257" y="2294295"/>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数据</a:t>
            </a:r>
            <a:endParaRPr kumimoji="1" lang="zh-CN" altLang="en-US" sz="1200" b="1" dirty="0">
              <a:latin typeface="微软雅黑" panose="020B0503020204020204" pitchFamily="34" charset="-122"/>
              <a:ea typeface="微软雅黑" panose="020B0503020204020204" pitchFamily="34" charset="-122"/>
            </a:endParaRPr>
          </a:p>
          <a:p>
            <a:pPr defTabSz="762000" eaLnBrk="0" hangingPunct="0"/>
            <a:r>
              <a:rPr kumimoji="1" lang="zh-CN" altLang="en-US" sz="1200" b="1" dirty="0">
                <a:latin typeface="微软雅黑" panose="020B0503020204020204" pitchFamily="34" charset="-122"/>
                <a:ea typeface="微软雅黑" panose="020B0503020204020204" pitchFamily="34" charset="-122"/>
              </a:rPr>
              <a:t>偏移</a:t>
            </a:r>
            <a:endParaRPr kumimoji="1" lang="zh-CN" altLang="en-US" sz="1200" b="1" dirty="0">
              <a:latin typeface="微软雅黑" panose="020B0503020204020204" pitchFamily="34" charset="-122"/>
              <a:ea typeface="微软雅黑" panose="020B0503020204020204" pitchFamily="34" charset="-122"/>
            </a:endParaRPr>
          </a:p>
        </p:txBody>
      </p:sp>
      <p:sp>
        <p:nvSpPr>
          <p:cNvPr id="22" name="Rectangle 18"/>
          <p:cNvSpPr>
            <a:spLocks noChangeArrowheads="1"/>
          </p:cNvSpPr>
          <p:nvPr/>
        </p:nvSpPr>
        <p:spPr bwMode="auto">
          <a:xfrm>
            <a:off x="2908301"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检   验   和</a:t>
            </a:r>
            <a:endParaRPr kumimoji="1" lang="zh-CN" altLang="en-US" sz="1200" b="1" dirty="0">
              <a:latin typeface="微软雅黑" panose="020B0503020204020204" pitchFamily="34" charset="-122"/>
              <a:ea typeface="微软雅黑" panose="020B0503020204020204" pitchFamily="34" charset="-122"/>
            </a:endParaRPr>
          </a:p>
        </p:txBody>
      </p:sp>
      <p:sp>
        <p:nvSpPr>
          <p:cNvPr id="23"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4" tIns="44448" rIns="90484" bIns="44448">
            <a:spAutoFit/>
          </a:bodyPr>
          <a:lstStyle/>
          <a:p>
            <a:pPr algn="ctr" defTabSz="762000" eaLnBrk="0" hangingPunct="0"/>
            <a:r>
              <a:rPr kumimoji="1" lang="zh-CN" altLang="en-US" sz="1200" b="1" dirty="0">
                <a:latin typeface="微软雅黑" panose="020B0503020204020204" pitchFamily="34" charset="-122"/>
                <a:ea typeface="微软雅黑" panose="020B0503020204020204" pitchFamily="34" charset="-122"/>
              </a:rPr>
              <a:t>选    项  （长  度  可  变）</a:t>
            </a:r>
            <a:endParaRPr kumimoji="1" lang="zh-CN" altLang="en-US" sz="1200" b="1" dirty="0">
              <a:latin typeface="微软雅黑" panose="020B0503020204020204" pitchFamily="34" charset="-122"/>
              <a:ea typeface="微软雅黑" panose="020B0503020204020204" pitchFamily="34" charset="-122"/>
            </a:endParaRPr>
          </a:p>
        </p:txBody>
      </p:sp>
      <p:sp>
        <p:nvSpPr>
          <p:cNvPr id="24" name="Rectangle 20"/>
          <p:cNvSpPr>
            <a:spLocks noChangeArrowheads="1"/>
          </p:cNvSpPr>
          <p:nvPr/>
        </p:nvSpPr>
        <p:spPr bwMode="auto">
          <a:xfrm>
            <a:off x="2978121"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源  端  口</a:t>
            </a:r>
            <a:endParaRPr kumimoji="1" lang="zh-CN" altLang="en-US" sz="1200" b="1">
              <a:latin typeface="微软雅黑" panose="020B0503020204020204" pitchFamily="34" charset="-122"/>
              <a:ea typeface="微软雅黑" panose="020B0503020204020204" pitchFamily="34" charset="-122"/>
            </a:endParaRPr>
          </a:p>
        </p:txBody>
      </p:sp>
      <p:sp>
        <p:nvSpPr>
          <p:cNvPr id="25" name="Rectangle 21"/>
          <p:cNvSpPr>
            <a:spLocks noChangeArrowheads="1"/>
          </p:cNvSpPr>
          <p:nvPr/>
        </p:nvSpPr>
        <p:spPr bwMode="auto">
          <a:xfrm>
            <a:off x="4071047"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4" tIns="44448" rIns="90484" bIns="44448">
            <a:spAutoFit/>
          </a:bodyPr>
          <a:lstStyle/>
          <a:p>
            <a:pPr algn="ctr" defTabSz="762000" eaLnBrk="0" hangingPunct="0"/>
            <a:r>
              <a:rPr kumimoji="1" lang="zh-CN" altLang="en-US" sz="1200" b="1">
                <a:latin typeface="微软雅黑" panose="020B0503020204020204" pitchFamily="34" charset="-122"/>
                <a:ea typeface="微软雅黑" panose="020B0503020204020204" pitchFamily="34" charset="-122"/>
              </a:rPr>
              <a:t>序   号</a:t>
            </a:r>
            <a:endParaRPr kumimoji="1" lang="zh-CN" altLang="en-US" sz="1200" b="1">
              <a:latin typeface="微软雅黑" panose="020B0503020204020204" pitchFamily="34" charset="-122"/>
              <a:ea typeface="微软雅黑" panose="020B0503020204020204" pitchFamily="34" charset="-122"/>
            </a:endParaRPr>
          </a:p>
        </p:txBody>
      </p:sp>
      <p:sp>
        <p:nvSpPr>
          <p:cNvPr id="26" name="Line 22"/>
          <p:cNvSpPr>
            <a:spLocks noChangeShapeType="1"/>
          </p:cNvSpPr>
          <p:nvPr/>
        </p:nvSpPr>
        <p:spPr bwMode="auto">
          <a:xfrm>
            <a:off x="4507379" y="2333990"/>
            <a:ext cx="0" cy="77249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7" name="Rectangle 23"/>
          <p:cNvSpPr>
            <a:spLocks noChangeArrowheads="1"/>
          </p:cNvSpPr>
          <p:nvPr/>
        </p:nvSpPr>
        <p:spPr bwMode="auto">
          <a:xfrm>
            <a:off x="5138674"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紧   急   指   针</a:t>
            </a:r>
            <a:endParaRPr kumimoji="1" lang="zh-CN" altLang="en-US" sz="1200" b="1">
              <a:latin typeface="微软雅黑" panose="020B0503020204020204" pitchFamily="34" charset="-122"/>
              <a:ea typeface="微软雅黑" panose="020B0503020204020204" pitchFamily="34" charset="-122"/>
            </a:endParaRPr>
          </a:p>
        </p:txBody>
      </p:sp>
      <p:sp>
        <p:nvSpPr>
          <p:cNvPr id="28"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窗   口</a:t>
            </a:r>
            <a:endParaRPr kumimoji="1" lang="zh-CN" altLang="en-US" sz="1200" b="1">
              <a:latin typeface="微软雅黑" panose="020B0503020204020204" pitchFamily="34" charset="-122"/>
              <a:ea typeface="微软雅黑" panose="020B0503020204020204" pitchFamily="34" charset="-122"/>
            </a:endParaRPr>
          </a:p>
        </p:txBody>
      </p:sp>
      <p:sp>
        <p:nvSpPr>
          <p:cNvPr id="29" name="Rectangle 25"/>
          <p:cNvSpPr>
            <a:spLocks noChangeArrowheads="1"/>
          </p:cNvSpPr>
          <p:nvPr/>
        </p:nvSpPr>
        <p:spPr bwMode="auto">
          <a:xfrm>
            <a:off x="3921710"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4" tIns="44448" rIns="90484" bIns="44448">
            <a:spAutoFit/>
          </a:bodyPr>
          <a:lstStyle/>
          <a:p>
            <a:pPr algn="ctr" defTabSz="762000" eaLnBrk="0" hangingPunct="0"/>
            <a:r>
              <a:rPr kumimoji="1" lang="zh-CN" altLang="en-US" sz="1200" b="1" dirty="0">
                <a:latin typeface="微软雅黑" panose="020B0503020204020204" pitchFamily="34" charset="-122"/>
                <a:ea typeface="微软雅黑" panose="020B0503020204020204" pitchFamily="34" charset="-122"/>
              </a:rPr>
              <a:t>确    认    号</a:t>
            </a:r>
            <a:endParaRPr kumimoji="1" lang="zh-CN" altLang="en-US" sz="1200" b="1" dirty="0">
              <a:latin typeface="微软雅黑" panose="020B0503020204020204" pitchFamily="34" charset="-122"/>
              <a:ea typeface="微软雅黑" panose="020B0503020204020204" pitchFamily="34" charset="-122"/>
            </a:endParaRPr>
          </a:p>
        </p:txBody>
      </p:sp>
      <p:sp>
        <p:nvSpPr>
          <p:cNvPr id="30" name="Line 26"/>
          <p:cNvSpPr>
            <a:spLocks noChangeShapeType="1"/>
          </p:cNvSpPr>
          <p:nvPr/>
        </p:nvSpPr>
        <p:spPr bwMode="auto">
          <a:xfrm>
            <a:off x="2739567" y="2333989"/>
            <a:ext cx="0" cy="39027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1" name="Line 27"/>
          <p:cNvSpPr>
            <a:spLocks noChangeShapeType="1"/>
          </p:cNvSpPr>
          <p:nvPr/>
        </p:nvSpPr>
        <p:spPr bwMode="auto">
          <a:xfrm>
            <a:off x="3916815" y="2329513"/>
            <a:ext cx="0" cy="38580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2" name="Line 28"/>
          <p:cNvSpPr>
            <a:spLocks noChangeShapeType="1"/>
          </p:cNvSpPr>
          <p:nvPr/>
        </p:nvSpPr>
        <p:spPr bwMode="auto">
          <a:xfrm>
            <a:off x="3615229" y="2333989"/>
            <a:ext cx="0" cy="39027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3" name="Line 29"/>
          <p:cNvSpPr>
            <a:spLocks noChangeShapeType="1"/>
          </p:cNvSpPr>
          <p:nvPr/>
        </p:nvSpPr>
        <p:spPr bwMode="auto">
          <a:xfrm>
            <a:off x="3764568"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4" name="Line 30"/>
          <p:cNvSpPr>
            <a:spLocks noChangeShapeType="1"/>
          </p:cNvSpPr>
          <p:nvPr/>
        </p:nvSpPr>
        <p:spPr bwMode="auto">
          <a:xfrm>
            <a:off x="4210642"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5" name="Line 31"/>
          <p:cNvSpPr>
            <a:spLocks noChangeShapeType="1"/>
          </p:cNvSpPr>
          <p:nvPr/>
        </p:nvSpPr>
        <p:spPr bwMode="auto">
          <a:xfrm>
            <a:off x="4063244"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6" name="Line 32"/>
          <p:cNvSpPr>
            <a:spLocks noChangeShapeType="1"/>
          </p:cNvSpPr>
          <p:nvPr/>
        </p:nvSpPr>
        <p:spPr bwMode="auto">
          <a:xfrm>
            <a:off x="4359980"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7"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保   留</a:t>
            </a:r>
            <a:endParaRPr kumimoji="1" lang="zh-CN" altLang="en-US" sz="1200" b="1" dirty="0">
              <a:latin typeface="微软雅黑" panose="020B0503020204020204" pitchFamily="34" charset="-122"/>
              <a:ea typeface="微软雅黑" panose="020B0503020204020204" pitchFamily="34" charset="-122"/>
            </a:endParaRPr>
          </a:p>
        </p:txBody>
      </p:sp>
      <p:sp>
        <p:nvSpPr>
          <p:cNvPr id="38" name="Rectangle 34"/>
          <p:cNvSpPr>
            <a:spLocks noChangeArrowheads="1"/>
          </p:cNvSpPr>
          <p:nvPr/>
        </p:nvSpPr>
        <p:spPr bwMode="auto">
          <a:xfrm>
            <a:off x="4276065" y="2322785"/>
            <a:ext cx="305365"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F</a:t>
            </a:r>
            <a:endParaRPr kumimoji="1" lang="en-US" altLang="zh-CN" sz="1100" b="1" dirty="0">
              <a:latin typeface="微软雅黑" panose="020B0503020204020204" pitchFamily="34" charset="-122"/>
              <a:ea typeface="微软雅黑" panose="020B0503020204020204" pitchFamily="34" charset="-122"/>
            </a:endParaRPr>
          </a:p>
          <a:p>
            <a:pPr algn="ct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I</a:t>
            </a:r>
            <a:endParaRPr kumimoji="1" lang="en-US" altLang="zh-CN" sz="1100" b="1" dirty="0">
              <a:latin typeface="微软雅黑" panose="020B0503020204020204" pitchFamily="34" charset="-122"/>
              <a:ea typeface="微软雅黑" panose="020B0503020204020204" pitchFamily="34" charset="-122"/>
            </a:endParaRPr>
          </a:p>
          <a:p>
            <a:pPr algn="ct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N</a:t>
            </a:r>
            <a:endParaRPr kumimoji="1" lang="en-US" altLang="zh-CN" sz="1100" b="1" dirty="0">
              <a:latin typeface="微软雅黑" panose="020B0503020204020204" pitchFamily="34" charset="-122"/>
              <a:ea typeface="微软雅黑" panose="020B0503020204020204" pitchFamily="34" charset="-122"/>
            </a:endParaRPr>
          </a:p>
        </p:txBody>
      </p:sp>
      <p:sp>
        <p:nvSpPr>
          <p:cNvPr id="73" name="Rectangle 75"/>
          <p:cNvSpPr>
            <a:spLocks noChangeArrowheads="1"/>
          </p:cNvSpPr>
          <p:nvPr/>
        </p:nvSpPr>
        <p:spPr bwMode="auto">
          <a:xfrm>
            <a:off x="4152651" y="2322784"/>
            <a:ext cx="305365"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a:latin typeface="微软雅黑" panose="020B0503020204020204" pitchFamily="34" charset="-122"/>
                <a:ea typeface="微软雅黑" panose="020B0503020204020204" pitchFamily="34" charset="-122"/>
              </a:rPr>
              <a:t>S</a:t>
            </a:r>
            <a:endParaRPr kumimoji="1" lang="en-US" altLang="zh-CN" sz="1100" b="1">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a:latin typeface="微软雅黑" panose="020B0503020204020204" pitchFamily="34" charset="-122"/>
                <a:ea typeface="微软雅黑" panose="020B0503020204020204" pitchFamily="34" charset="-122"/>
              </a:rPr>
              <a:t>Y</a:t>
            </a:r>
            <a:endParaRPr kumimoji="1" lang="en-US" altLang="zh-CN" sz="1100" b="1">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a:latin typeface="微软雅黑" panose="020B0503020204020204" pitchFamily="34" charset="-122"/>
                <a:ea typeface="微软雅黑" panose="020B0503020204020204" pitchFamily="34" charset="-122"/>
              </a:rPr>
              <a:t>N</a:t>
            </a:r>
            <a:endParaRPr kumimoji="1" lang="en-US" altLang="zh-CN" sz="1100" b="1">
              <a:latin typeface="微软雅黑" panose="020B0503020204020204" pitchFamily="34" charset="-122"/>
              <a:ea typeface="微软雅黑" panose="020B0503020204020204" pitchFamily="34" charset="-122"/>
            </a:endParaRPr>
          </a:p>
        </p:txBody>
      </p:sp>
      <p:sp>
        <p:nvSpPr>
          <p:cNvPr id="74" name="Rectangle 76"/>
          <p:cNvSpPr>
            <a:spLocks noChangeArrowheads="1"/>
          </p:cNvSpPr>
          <p:nvPr/>
        </p:nvSpPr>
        <p:spPr bwMode="auto">
          <a:xfrm>
            <a:off x="4021822" y="2322784"/>
            <a:ext cx="283724"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R</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S</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T</a:t>
            </a:r>
            <a:endParaRPr kumimoji="1" lang="en-US" altLang="zh-CN" sz="1100" b="1" dirty="0">
              <a:latin typeface="微软雅黑" panose="020B0503020204020204" pitchFamily="34" charset="-122"/>
              <a:ea typeface="微软雅黑" panose="020B0503020204020204" pitchFamily="34" charset="-122"/>
            </a:endParaRPr>
          </a:p>
        </p:txBody>
      </p:sp>
      <p:sp>
        <p:nvSpPr>
          <p:cNvPr id="75" name="Rectangle 77"/>
          <p:cNvSpPr>
            <a:spLocks noChangeArrowheads="1"/>
          </p:cNvSpPr>
          <p:nvPr/>
        </p:nvSpPr>
        <p:spPr bwMode="auto">
          <a:xfrm>
            <a:off x="3850095" y="2322784"/>
            <a:ext cx="301758"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P</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S</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H</a:t>
            </a:r>
            <a:endParaRPr kumimoji="1" lang="en-US" altLang="zh-CN" sz="1100" b="1" dirty="0">
              <a:latin typeface="微软雅黑" panose="020B0503020204020204" pitchFamily="34" charset="-122"/>
              <a:ea typeface="微软雅黑" panose="020B0503020204020204" pitchFamily="34" charset="-122"/>
            </a:endParaRPr>
          </a:p>
        </p:txBody>
      </p:sp>
      <p:sp>
        <p:nvSpPr>
          <p:cNvPr id="76" name="Rectangle 78"/>
          <p:cNvSpPr>
            <a:spLocks noChangeArrowheads="1"/>
          </p:cNvSpPr>
          <p:nvPr/>
        </p:nvSpPr>
        <p:spPr bwMode="auto">
          <a:xfrm>
            <a:off x="3703667" y="2322784"/>
            <a:ext cx="290938"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A</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C</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K</a:t>
            </a:r>
            <a:endParaRPr kumimoji="1" lang="en-US" altLang="zh-CN" sz="1100" b="1" dirty="0">
              <a:latin typeface="微软雅黑" panose="020B0503020204020204" pitchFamily="34" charset="-122"/>
              <a:ea typeface="微软雅黑" panose="020B0503020204020204" pitchFamily="34" charset="-122"/>
            </a:endParaRPr>
          </a:p>
        </p:txBody>
      </p:sp>
      <p:sp>
        <p:nvSpPr>
          <p:cNvPr id="77" name="Rectangle 79"/>
          <p:cNvSpPr>
            <a:spLocks noChangeArrowheads="1"/>
          </p:cNvSpPr>
          <p:nvPr/>
        </p:nvSpPr>
        <p:spPr bwMode="auto">
          <a:xfrm>
            <a:off x="3558291" y="2322784"/>
            <a:ext cx="294545"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U</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R</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G</a:t>
            </a:r>
            <a:endParaRPr kumimoji="1" lang="en-US" altLang="zh-CN" sz="1100" b="1" dirty="0">
              <a:latin typeface="微软雅黑" panose="020B0503020204020204" pitchFamily="34" charset="-122"/>
              <a:ea typeface="微软雅黑" panose="020B0503020204020204" pitchFamily="34" charset="-122"/>
            </a:endParaRPr>
          </a:p>
        </p:txBody>
      </p:sp>
      <p:sp>
        <p:nvSpPr>
          <p:cNvPr id="78" name="Line 81"/>
          <p:cNvSpPr>
            <a:spLocks noChangeShapeType="1"/>
          </p:cNvSpPr>
          <p:nvPr/>
        </p:nvSpPr>
        <p:spPr bwMode="auto">
          <a:xfrm flipH="1">
            <a:off x="5668144" y="3120809"/>
            <a:ext cx="1940" cy="36252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79" name="Rectangle 83"/>
          <p:cNvSpPr>
            <a:spLocks noChangeArrowheads="1"/>
          </p:cNvSpPr>
          <p:nvPr/>
        </p:nvSpPr>
        <p:spPr bwMode="auto">
          <a:xfrm>
            <a:off x="5952105"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填    充</a:t>
            </a:r>
            <a:endParaRPr kumimoji="1" lang="zh-CN" altLang="en-US" sz="1200" b="1" dirty="0">
              <a:latin typeface="微软雅黑" panose="020B0503020204020204" pitchFamily="34" charset="-122"/>
              <a:ea typeface="微软雅黑" panose="020B0503020204020204" pitchFamily="34" charset="-122"/>
            </a:endParaRPr>
          </a:p>
        </p:txBody>
      </p:sp>
      <p:sp>
        <p:nvSpPr>
          <p:cNvPr id="80" name="Line 96"/>
          <p:cNvSpPr>
            <a:spLocks noChangeShapeType="1"/>
          </p:cNvSpPr>
          <p:nvPr/>
        </p:nvSpPr>
        <p:spPr bwMode="auto">
          <a:xfrm>
            <a:off x="6875533" y="1135405"/>
            <a:ext cx="50716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81" name="Line 97"/>
          <p:cNvSpPr>
            <a:spLocks noChangeShapeType="1"/>
          </p:cNvSpPr>
          <p:nvPr/>
        </p:nvSpPr>
        <p:spPr bwMode="auto">
          <a:xfrm>
            <a:off x="6875533" y="3106487"/>
            <a:ext cx="50716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82" name="Line 98"/>
          <p:cNvSpPr>
            <a:spLocks noChangeShapeType="1"/>
          </p:cNvSpPr>
          <p:nvPr/>
        </p:nvSpPr>
        <p:spPr bwMode="auto">
          <a:xfrm>
            <a:off x="1827332" y="1156888"/>
            <a:ext cx="32388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83" name="Line 99"/>
          <p:cNvSpPr>
            <a:spLocks noChangeShapeType="1"/>
          </p:cNvSpPr>
          <p:nvPr/>
        </p:nvSpPr>
        <p:spPr bwMode="auto">
          <a:xfrm>
            <a:off x="1836059" y="3469016"/>
            <a:ext cx="32388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84" name="Text Box 155"/>
          <p:cNvSpPr txBox="1">
            <a:spLocks noChangeArrowheads="1"/>
          </p:cNvSpPr>
          <p:nvPr/>
        </p:nvSpPr>
        <p:spPr bwMode="auto">
          <a:xfrm>
            <a:off x="1106424" y="3645371"/>
            <a:ext cx="6986016" cy="634020"/>
          </a:xfrm>
          <a:prstGeom prst="rect">
            <a:avLst/>
          </a:prstGeom>
          <a:solidFill>
            <a:srgbClr val="0000FF"/>
          </a:solidFill>
          <a:ln w="9525">
            <a:noFill/>
            <a:miter lim="800000"/>
          </a:ln>
          <a:effectLst/>
        </p:spPr>
        <p:txBody>
          <a:bodyPr wrap="square" lIns="91436" tIns="45718" rIns="91436" bIns="45718">
            <a:spAutoFit/>
          </a:bodyPr>
          <a:lstStyle/>
          <a:p>
            <a:pPr algn="ctr">
              <a:lnSpc>
                <a:spcPct val="110000"/>
              </a:lnSpc>
            </a:pPr>
            <a:r>
              <a:rPr lang="zh-CN" altLang="en-US" sz="1600" b="1" dirty="0">
                <a:solidFill>
                  <a:schemeClr val="bg1"/>
                </a:solidFill>
                <a:latin typeface="微软雅黑" panose="020B0503020204020204" pitchFamily="34" charset="-122"/>
                <a:ea typeface="微软雅黑" panose="020B0503020204020204" pitchFamily="34" charset="-122"/>
              </a:rPr>
              <a:t>紧急指针字段 </a:t>
            </a: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占 </a:t>
            </a:r>
            <a:r>
              <a:rPr lang="en-US" altLang="zh-CN" sz="1600" b="1" dirty="0">
                <a:solidFill>
                  <a:schemeClr val="bg1"/>
                </a:solidFill>
                <a:latin typeface="微软雅黑" panose="020B0503020204020204" pitchFamily="34" charset="-122"/>
                <a:ea typeface="微软雅黑" panose="020B0503020204020204" pitchFamily="34" charset="-122"/>
              </a:rPr>
              <a:t>16 </a:t>
            </a:r>
            <a:r>
              <a:rPr lang="zh-CN" altLang="en-US" sz="1600" b="1" dirty="0">
                <a:solidFill>
                  <a:schemeClr val="bg1"/>
                </a:solidFill>
                <a:latin typeface="微软雅黑" panose="020B0503020204020204" pitchFamily="34" charset="-122"/>
                <a:ea typeface="微软雅黑" panose="020B0503020204020204" pitchFamily="34" charset="-122"/>
              </a:rPr>
              <a:t>位，指出在本报文段中紧急数据共有多少个字节（紧急数据放在本报文段数据的最前面）。 </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86" name="Rectangle 104"/>
          <p:cNvSpPr>
            <a:spLocks noChangeArrowheads="1"/>
          </p:cNvSpPr>
          <p:nvPr/>
        </p:nvSpPr>
        <p:spPr bwMode="auto">
          <a:xfrm>
            <a:off x="4496711" y="2713747"/>
            <a:ext cx="2344800" cy="407291"/>
          </a:xfrm>
          <a:prstGeom prst="rect">
            <a:avLst/>
          </a:prstGeom>
          <a:noFill/>
          <a:ln w="57150">
            <a:solidFill>
              <a:srgbClr val="CC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grpSp>
        <p:nvGrpSpPr>
          <p:cNvPr id="85" name="组合 84"/>
          <p:cNvGrpSpPr/>
          <p:nvPr/>
        </p:nvGrpSpPr>
        <p:grpSpPr>
          <a:xfrm>
            <a:off x="1827330" y="782475"/>
            <a:ext cx="5158580" cy="374416"/>
            <a:chOff x="1827330" y="782473"/>
            <a:chExt cx="5158578" cy="374416"/>
          </a:xfrm>
        </p:grpSpPr>
        <p:sp>
          <p:nvSpPr>
            <p:cNvPr id="89" name="Line 37"/>
            <p:cNvSpPr>
              <a:spLocks noChangeShapeType="1"/>
            </p:cNvSpPr>
            <p:nvPr/>
          </p:nvSpPr>
          <p:spPr bwMode="auto">
            <a:xfrm>
              <a:off x="2152882" y="1060214"/>
              <a:ext cx="468863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0" name="Line 38"/>
            <p:cNvSpPr>
              <a:spLocks noChangeShapeType="1"/>
            </p:cNvSpPr>
            <p:nvPr/>
          </p:nvSpPr>
          <p:spPr bwMode="auto">
            <a:xfrm>
              <a:off x="2152882" y="891931"/>
              <a:ext cx="0" cy="16828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1" name="Line 39"/>
            <p:cNvSpPr>
              <a:spLocks noChangeShapeType="1"/>
            </p:cNvSpPr>
            <p:nvPr/>
          </p:nvSpPr>
          <p:spPr bwMode="auto">
            <a:xfrm>
              <a:off x="2299311" y="976071"/>
              <a:ext cx="0" cy="8414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2" name="Line 40"/>
            <p:cNvSpPr>
              <a:spLocks noChangeShapeType="1"/>
            </p:cNvSpPr>
            <p:nvPr/>
          </p:nvSpPr>
          <p:spPr bwMode="auto">
            <a:xfrm>
              <a:off x="2445739"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3" name="Line 41"/>
            <p:cNvSpPr>
              <a:spLocks noChangeShapeType="1"/>
            </p:cNvSpPr>
            <p:nvPr/>
          </p:nvSpPr>
          <p:spPr bwMode="auto">
            <a:xfrm>
              <a:off x="2592168"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4" name="Line 42"/>
            <p:cNvSpPr>
              <a:spLocks noChangeShapeType="1"/>
            </p:cNvSpPr>
            <p:nvPr/>
          </p:nvSpPr>
          <p:spPr bwMode="auto">
            <a:xfrm>
              <a:off x="2739567"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5" name="Line 43"/>
            <p:cNvSpPr>
              <a:spLocks noChangeShapeType="1"/>
            </p:cNvSpPr>
            <p:nvPr/>
          </p:nvSpPr>
          <p:spPr bwMode="auto">
            <a:xfrm>
              <a:off x="2885995"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6" name="Line 44"/>
            <p:cNvSpPr>
              <a:spLocks noChangeShapeType="1"/>
            </p:cNvSpPr>
            <p:nvPr/>
          </p:nvSpPr>
          <p:spPr bwMode="auto">
            <a:xfrm>
              <a:off x="3031454"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7" name="Line 45"/>
            <p:cNvSpPr>
              <a:spLocks noChangeShapeType="1"/>
            </p:cNvSpPr>
            <p:nvPr/>
          </p:nvSpPr>
          <p:spPr bwMode="auto">
            <a:xfrm>
              <a:off x="3177883"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8" name="Line 46"/>
            <p:cNvSpPr>
              <a:spLocks noChangeShapeType="1"/>
            </p:cNvSpPr>
            <p:nvPr/>
          </p:nvSpPr>
          <p:spPr bwMode="auto">
            <a:xfrm>
              <a:off x="3325282" y="891930"/>
              <a:ext cx="0" cy="16828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9" name="Line 47"/>
            <p:cNvSpPr>
              <a:spLocks noChangeShapeType="1"/>
            </p:cNvSpPr>
            <p:nvPr/>
          </p:nvSpPr>
          <p:spPr bwMode="auto">
            <a:xfrm>
              <a:off x="3471710"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0" name="Line 48"/>
            <p:cNvSpPr>
              <a:spLocks noChangeShapeType="1"/>
            </p:cNvSpPr>
            <p:nvPr/>
          </p:nvSpPr>
          <p:spPr bwMode="auto">
            <a:xfrm>
              <a:off x="3618139"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1" name="Line 49"/>
            <p:cNvSpPr>
              <a:spLocks noChangeShapeType="1"/>
            </p:cNvSpPr>
            <p:nvPr/>
          </p:nvSpPr>
          <p:spPr bwMode="auto">
            <a:xfrm>
              <a:off x="3764568"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2" name="Line 50"/>
            <p:cNvSpPr>
              <a:spLocks noChangeShapeType="1"/>
            </p:cNvSpPr>
            <p:nvPr/>
          </p:nvSpPr>
          <p:spPr bwMode="auto">
            <a:xfrm>
              <a:off x="3911966"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3" name="Line 51"/>
            <p:cNvSpPr>
              <a:spLocks noChangeShapeType="1"/>
            </p:cNvSpPr>
            <p:nvPr/>
          </p:nvSpPr>
          <p:spPr bwMode="auto">
            <a:xfrm>
              <a:off x="4058395"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4" name="Line 52"/>
            <p:cNvSpPr>
              <a:spLocks noChangeShapeType="1"/>
            </p:cNvSpPr>
            <p:nvPr/>
          </p:nvSpPr>
          <p:spPr bwMode="auto">
            <a:xfrm>
              <a:off x="4203855"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5" name="Line 53"/>
            <p:cNvSpPr>
              <a:spLocks noChangeShapeType="1"/>
            </p:cNvSpPr>
            <p:nvPr/>
          </p:nvSpPr>
          <p:spPr bwMode="auto">
            <a:xfrm>
              <a:off x="4350283"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6" name="Line 54"/>
            <p:cNvSpPr>
              <a:spLocks noChangeShapeType="1"/>
            </p:cNvSpPr>
            <p:nvPr/>
          </p:nvSpPr>
          <p:spPr bwMode="auto">
            <a:xfrm>
              <a:off x="4496711" y="891931"/>
              <a:ext cx="0" cy="16828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7" name="Line 55"/>
            <p:cNvSpPr>
              <a:spLocks noChangeShapeType="1"/>
            </p:cNvSpPr>
            <p:nvPr/>
          </p:nvSpPr>
          <p:spPr bwMode="auto">
            <a:xfrm>
              <a:off x="4644110"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8" name="Line 56"/>
            <p:cNvSpPr>
              <a:spLocks noChangeShapeType="1"/>
            </p:cNvSpPr>
            <p:nvPr/>
          </p:nvSpPr>
          <p:spPr bwMode="auto">
            <a:xfrm>
              <a:off x="4790539"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9" name="Line 57"/>
            <p:cNvSpPr>
              <a:spLocks noChangeShapeType="1"/>
            </p:cNvSpPr>
            <p:nvPr/>
          </p:nvSpPr>
          <p:spPr bwMode="auto">
            <a:xfrm>
              <a:off x="4936968"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0" name="Line 58"/>
            <p:cNvSpPr>
              <a:spLocks noChangeShapeType="1"/>
            </p:cNvSpPr>
            <p:nvPr/>
          </p:nvSpPr>
          <p:spPr bwMode="auto">
            <a:xfrm>
              <a:off x="5083396"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1" name="Line 59"/>
            <p:cNvSpPr>
              <a:spLocks noChangeShapeType="1"/>
            </p:cNvSpPr>
            <p:nvPr/>
          </p:nvSpPr>
          <p:spPr bwMode="auto">
            <a:xfrm>
              <a:off x="5230795"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2" name="Line 60"/>
            <p:cNvSpPr>
              <a:spLocks noChangeShapeType="1"/>
            </p:cNvSpPr>
            <p:nvPr/>
          </p:nvSpPr>
          <p:spPr bwMode="auto">
            <a:xfrm>
              <a:off x="5376254"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3" name="Line 61"/>
            <p:cNvSpPr>
              <a:spLocks noChangeShapeType="1"/>
            </p:cNvSpPr>
            <p:nvPr/>
          </p:nvSpPr>
          <p:spPr bwMode="auto">
            <a:xfrm>
              <a:off x="5522683"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4" name="Line 62"/>
            <p:cNvSpPr>
              <a:spLocks noChangeShapeType="1"/>
            </p:cNvSpPr>
            <p:nvPr/>
          </p:nvSpPr>
          <p:spPr bwMode="auto">
            <a:xfrm>
              <a:off x="5669111" y="891931"/>
              <a:ext cx="0" cy="16828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5" name="Line 63"/>
            <p:cNvSpPr>
              <a:spLocks noChangeShapeType="1"/>
            </p:cNvSpPr>
            <p:nvPr/>
          </p:nvSpPr>
          <p:spPr bwMode="auto">
            <a:xfrm>
              <a:off x="5815540" y="976070"/>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6" name="Line 64"/>
            <p:cNvSpPr>
              <a:spLocks noChangeShapeType="1"/>
            </p:cNvSpPr>
            <p:nvPr/>
          </p:nvSpPr>
          <p:spPr bwMode="auto">
            <a:xfrm>
              <a:off x="5962939" y="976070"/>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7" name="Line 65"/>
            <p:cNvSpPr>
              <a:spLocks noChangeShapeType="1"/>
            </p:cNvSpPr>
            <p:nvPr/>
          </p:nvSpPr>
          <p:spPr bwMode="auto">
            <a:xfrm>
              <a:off x="6109368" y="976074"/>
              <a:ext cx="0" cy="8414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8" name="Line 66"/>
            <p:cNvSpPr>
              <a:spLocks noChangeShapeType="1"/>
            </p:cNvSpPr>
            <p:nvPr/>
          </p:nvSpPr>
          <p:spPr bwMode="auto">
            <a:xfrm>
              <a:off x="6255797" y="976074"/>
              <a:ext cx="0" cy="8414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9" name="Line 67"/>
            <p:cNvSpPr>
              <a:spLocks noChangeShapeType="1"/>
            </p:cNvSpPr>
            <p:nvPr/>
          </p:nvSpPr>
          <p:spPr bwMode="auto">
            <a:xfrm>
              <a:off x="6402225" y="963550"/>
              <a:ext cx="0" cy="966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0" name="Line 68"/>
            <p:cNvSpPr>
              <a:spLocks noChangeShapeType="1"/>
            </p:cNvSpPr>
            <p:nvPr/>
          </p:nvSpPr>
          <p:spPr bwMode="auto">
            <a:xfrm>
              <a:off x="6548654" y="963550"/>
              <a:ext cx="0" cy="966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1" name="Line 69"/>
            <p:cNvSpPr>
              <a:spLocks noChangeShapeType="1"/>
            </p:cNvSpPr>
            <p:nvPr/>
          </p:nvSpPr>
          <p:spPr bwMode="auto">
            <a:xfrm>
              <a:off x="6695083" y="963550"/>
              <a:ext cx="0" cy="966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2" name="Line 70"/>
            <p:cNvSpPr>
              <a:spLocks noChangeShapeType="1"/>
            </p:cNvSpPr>
            <p:nvPr/>
          </p:nvSpPr>
          <p:spPr bwMode="auto">
            <a:xfrm>
              <a:off x="6841512" y="891931"/>
              <a:ext cx="0" cy="16828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3" name="Line 98"/>
            <p:cNvSpPr>
              <a:spLocks noChangeShapeType="1"/>
            </p:cNvSpPr>
            <p:nvPr/>
          </p:nvSpPr>
          <p:spPr bwMode="auto">
            <a:xfrm>
              <a:off x="1827330" y="1156889"/>
              <a:ext cx="32388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4" name="Rectangle 80"/>
            <p:cNvSpPr>
              <a:spLocks noChangeArrowheads="1"/>
            </p:cNvSpPr>
            <p:nvPr/>
          </p:nvSpPr>
          <p:spPr bwMode="auto">
            <a:xfrm>
              <a:off x="1881948" y="782473"/>
              <a:ext cx="5103960"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anose="020B0503020204020204" pitchFamily="34" charset="-122"/>
                  <a:ea typeface="微软雅黑" panose="020B0503020204020204" pitchFamily="34" charset="-122"/>
                </a:rPr>
                <a:t>位   </a:t>
              </a:r>
              <a:r>
                <a:rPr kumimoji="1" lang="en-US" altLang="zh-CN" sz="900" b="1" dirty="0">
                  <a:solidFill>
                    <a:srgbClr val="0000FF"/>
                  </a:solidFill>
                  <a:latin typeface="微软雅黑" panose="020B0503020204020204" pitchFamily="34" charset="-122"/>
                  <a:ea typeface="微软雅黑" panose="020B0503020204020204" pitchFamily="34" charset="-122"/>
                </a:rPr>
                <a:t>0                                 8                                16                                24                          31</a:t>
              </a:r>
              <a:endParaRPr kumimoji="1" lang="en-US" altLang="zh-CN" sz="900" b="1" dirty="0">
                <a:solidFill>
                  <a:srgbClr val="0000FF"/>
                </a:solidFill>
                <a:latin typeface="微软雅黑" panose="020B0503020204020204" pitchFamily="34" charset="-122"/>
                <a:ea typeface="微软雅黑" panose="020B0503020204020204" pitchFamily="34" charset="-122"/>
              </a:endParaRPr>
            </a:p>
          </p:txBody>
        </p:sp>
      </p:grpSp>
      <p:sp>
        <p:nvSpPr>
          <p:cNvPr id="88" name="云形 87"/>
          <p:cNvSpPr/>
          <p:nvPr/>
        </p:nvSpPr>
        <p:spPr>
          <a:xfrm>
            <a:off x="6262269" y="2333990"/>
            <a:ext cx="2103690" cy="1311383"/>
          </a:xfrm>
          <a:prstGeom prst="cloud">
            <a:avLst/>
          </a:prstGeom>
        </p:spPr>
        <p:style>
          <a:lnRef idx="1">
            <a:schemeClr val="accent6"/>
          </a:lnRef>
          <a:fillRef idx="2">
            <a:schemeClr val="accent6"/>
          </a:fillRef>
          <a:effectRef idx="1">
            <a:schemeClr val="accent6"/>
          </a:effectRef>
          <a:fontRef idx="minor">
            <a:schemeClr val="dk1"/>
          </a:fontRef>
        </p:style>
        <p:txBody>
          <a:bodyPr lIns="91436" tIns="45718" rIns="91436" bIns="45718" rtlCol="0" anchor="ctr"/>
          <a:lstStyle/>
          <a:p>
            <a:pPr algn="ctr"/>
            <a:r>
              <a:rPr lang="zh-CN" altLang="en-US" sz="1400" b="1" dirty="0"/>
              <a:t>窗口为</a:t>
            </a:r>
            <a:r>
              <a:rPr lang="en-US" altLang="zh-CN" sz="1400" b="1" dirty="0"/>
              <a:t>0</a:t>
            </a:r>
            <a:r>
              <a:rPr lang="zh-CN" altLang="en-US" sz="1400" b="1" dirty="0"/>
              <a:t>也可以发紧急数据。</a:t>
            </a:r>
            <a:endParaRPr lang="zh-CN" altLang="en-US" sz="1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86"/>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8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6" grpId="1"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6" y="649226"/>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 name="Line 3"/>
          <p:cNvSpPr>
            <a:spLocks noChangeShapeType="1"/>
          </p:cNvSpPr>
          <p:nvPr/>
        </p:nvSpPr>
        <p:spPr bwMode="auto">
          <a:xfrm flipH="1">
            <a:off x="1909888"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8" name="Rectangle 4"/>
          <p:cNvSpPr>
            <a:spLocks noChangeArrowheads="1"/>
          </p:cNvSpPr>
          <p:nvPr/>
        </p:nvSpPr>
        <p:spPr bwMode="auto">
          <a:xfrm>
            <a:off x="1749390" y="1853033"/>
            <a:ext cx="352012" cy="96801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4" tIns="44448" rIns="90484" bIns="44448" anchor="ctr">
            <a:spAutoFit/>
          </a:bodyPr>
          <a:lstStyle/>
          <a:p>
            <a:pPr algn="ctr" defTabSz="762000" eaLnBrk="0" hangingPunct="0"/>
            <a:r>
              <a:rPr kumimoji="1" lang="en-US" altLang="zh-CN" sz="1100" b="1" dirty="0">
                <a:solidFill>
                  <a:srgbClr val="0000FF"/>
                </a:solidFill>
                <a:latin typeface="微软雅黑" panose="020B0503020204020204" pitchFamily="34" charset="-122"/>
                <a:ea typeface="微软雅黑" panose="020B0503020204020204" pitchFamily="34" charset="-122"/>
              </a:rPr>
              <a:t>TCP </a:t>
            </a:r>
            <a:r>
              <a:rPr kumimoji="1" lang="zh-CN" altLang="en-US" sz="1100" b="1" dirty="0">
                <a:solidFill>
                  <a:srgbClr val="0000FF"/>
                </a:solidFill>
                <a:latin typeface="微软雅黑" panose="020B0503020204020204" pitchFamily="34" charset="-122"/>
                <a:ea typeface="微软雅黑" panose="020B0503020204020204" pitchFamily="34" charset="-122"/>
              </a:rPr>
              <a:t>首部</a:t>
            </a:r>
            <a:endParaRPr kumimoji="1" lang="zh-CN" altLang="en-US" sz="1100" b="1" dirty="0">
              <a:solidFill>
                <a:srgbClr val="0000FF"/>
              </a:solidFill>
              <a:latin typeface="微软雅黑" panose="020B0503020204020204" pitchFamily="34" charset="-122"/>
              <a:ea typeface="微软雅黑" panose="020B0503020204020204"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0" name="Rectangle 6"/>
          <p:cNvSpPr>
            <a:spLocks noChangeArrowheads="1"/>
          </p:cNvSpPr>
          <p:nvPr/>
        </p:nvSpPr>
        <p:spPr bwMode="auto">
          <a:xfrm>
            <a:off x="6942463" y="1753049"/>
            <a:ext cx="471276" cy="78226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r>
              <a:rPr kumimoji="1" lang="en-US" altLang="zh-CN" sz="1100" b="1" dirty="0">
                <a:solidFill>
                  <a:srgbClr val="0000FF"/>
                </a:solidFill>
                <a:latin typeface="微软雅黑" panose="020B0503020204020204" pitchFamily="34" charset="-122"/>
                <a:ea typeface="微软雅黑" panose="020B0503020204020204" pitchFamily="34" charset="-122"/>
              </a:rPr>
              <a:t>20</a:t>
            </a:r>
            <a:endParaRPr kumimoji="1" lang="en-US" altLang="zh-CN"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字节</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固定</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首部</a:t>
            </a:r>
            <a:endParaRPr kumimoji="1" lang="zh-CN" altLang="en-US" sz="1100" b="1" dirty="0">
              <a:solidFill>
                <a:srgbClr val="0000FF"/>
              </a:solidFill>
              <a:latin typeface="微软雅黑" panose="020B0503020204020204" pitchFamily="34" charset="-122"/>
              <a:ea typeface="微软雅黑" panose="020B0503020204020204" pitchFamily="34" charset="-122"/>
            </a:endParaRPr>
          </a:p>
        </p:txBody>
      </p:sp>
      <p:sp>
        <p:nvSpPr>
          <p:cNvPr id="11" name="Rectangle 7"/>
          <p:cNvSpPr>
            <a:spLocks noChangeArrowheads="1"/>
          </p:cNvSpPr>
          <p:nvPr/>
        </p:nvSpPr>
        <p:spPr bwMode="auto">
          <a:xfrm>
            <a:off x="2154822" y="1148834"/>
            <a:ext cx="4695418" cy="2330925"/>
          </a:xfrm>
          <a:prstGeom prst="rect">
            <a:avLst/>
          </a:prstGeom>
          <a:solidFill>
            <a:srgbClr val="00FFFF"/>
          </a:soli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2" name="Line 10"/>
          <p:cNvSpPr>
            <a:spLocks noChangeShapeType="1"/>
          </p:cNvSpPr>
          <p:nvPr/>
        </p:nvSpPr>
        <p:spPr bwMode="auto">
          <a:xfrm>
            <a:off x="2149974" y="1545376"/>
            <a:ext cx="47031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3" name="Line 11"/>
          <p:cNvSpPr>
            <a:spLocks noChangeShapeType="1"/>
          </p:cNvSpPr>
          <p:nvPr/>
        </p:nvSpPr>
        <p:spPr bwMode="auto">
          <a:xfrm>
            <a:off x="2158702" y="1937444"/>
            <a:ext cx="469444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4" name="Line 12"/>
          <p:cNvSpPr>
            <a:spLocks noChangeShapeType="1"/>
          </p:cNvSpPr>
          <p:nvPr/>
        </p:nvSpPr>
        <p:spPr bwMode="auto">
          <a:xfrm>
            <a:off x="2149974" y="2328617"/>
            <a:ext cx="47031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5" name="Line 13"/>
          <p:cNvSpPr>
            <a:spLocks noChangeShapeType="1"/>
          </p:cNvSpPr>
          <p:nvPr/>
        </p:nvSpPr>
        <p:spPr bwMode="auto">
          <a:xfrm>
            <a:off x="2149974" y="2718895"/>
            <a:ext cx="47031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6" name="Line 14"/>
          <p:cNvSpPr>
            <a:spLocks noChangeShapeType="1"/>
          </p:cNvSpPr>
          <p:nvPr/>
        </p:nvSpPr>
        <p:spPr bwMode="auto">
          <a:xfrm>
            <a:off x="2158702" y="3110963"/>
            <a:ext cx="469444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7" name="Line 15"/>
          <p:cNvSpPr>
            <a:spLocks noChangeShapeType="1"/>
          </p:cNvSpPr>
          <p:nvPr/>
        </p:nvSpPr>
        <p:spPr bwMode="auto">
          <a:xfrm>
            <a:off x="4503500" y="1153310"/>
            <a:ext cx="0" cy="4001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8" name="Rectangle 16"/>
          <p:cNvSpPr>
            <a:spLocks noChangeArrowheads="1"/>
          </p:cNvSpPr>
          <p:nvPr/>
        </p:nvSpPr>
        <p:spPr bwMode="auto">
          <a:xfrm>
            <a:off x="5236616"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目  的  端  口</a:t>
            </a:r>
            <a:endParaRPr kumimoji="1" lang="zh-CN" altLang="en-US" sz="1200" b="1">
              <a:latin typeface="微软雅黑" panose="020B0503020204020204" pitchFamily="34" charset="-122"/>
              <a:ea typeface="微软雅黑" panose="020B0503020204020204" pitchFamily="34" charset="-122"/>
            </a:endParaRPr>
          </a:p>
        </p:txBody>
      </p:sp>
      <p:sp>
        <p:nvSpPr>
          <p:cNvPr id="19" name="Rectangle 17"/>
          <p:cNvSpPr>
            <a:spLocks noChangeArrowheads="1"/>
          </p:cNvSpPr>
          <p:nvPr/>
        </p:nvSpPr>
        <p:spPr bwMode="auto">
          <a:xfrm>
            <a:off x="2234257" y="2294295"/>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数据</a:t>
            </a:r>
            <a:endParaRPr kumimoji="1" lang="zh-CN" altLang="en-US" sz="1200" b="1" dirty="0">
              <a:latin typeface="微软雅黑" panose="020B0503020204020204" pitchFamily="34" charset="-122"/>
              <a:ea typeface="微软雅黑" panose="020B0503020204020204" pitchFamily="34" charset="-122"/>
            </a:endParaRPr>
          </a:p>
          <a:p>
            <a:pPr defTabSz="762000" eaLnBrk="0" hangingPunct="0"/>
            <a:r>
              <a:rPr kumimoji="1" lang="zh-CN" altLang="en-US" sz="1200" b="1" dirty="0">
                <a:latin typeface="微软雅黑" panose="020B0503020204020204" pitchFamily="34" charset="-122"/>
                <a:ea typeface="微软雅黑" panose="020B0503020204020204" pitchFamily="34" charset="-122"/>
              </a:rPr>
              <a:t>偏移</a:t>
            </a:r>
            <a:endParaRPr kumimoji="1" lang="zh-CN" altLang="en-US" sz="1200" b="1" dirty="0">
              <a:latin typeface="微软雅黑" panose="020B0503020204020204" pitchFamily="34" charset="-122"/>
              <a:ea typeface="微软雅黑" panose="020B0503020204020204" pitchFamily="34" charset="-122"/>
            </a:endParaRPr>
          </a:p>
        </p:txBody>
      </p:sp>
      <p:sp>
        <p:nvSpPr>
          <p:cNvPr id="20" name="Rectangle 18"/>
          <p:cNvSpPr>
            <a:spLocks noChangeArrowheads="1"/>
          </p:cNvSpPr>
          <p:nvPr/>
        </p:nvSpPr>
        <p:spPr bwMode="auto">
          <a:xfrm>
            <a:off x="2908301"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检   验   和</a:t>
            </a:r>
            <a:endParaRPr kumimoji="1" lang="zh-CN" altLang="en-US" sz="1200" b="1" dirty="0">
              <a:latin typeface="微软雅黑" panose="020B0503020204020204" pitchFamily="34" charset="-122"/>
              <a:ea typeface="微软雅黑" panose="020B0503020204020204" pitchFamily="34" charset="-122"/>
            </a:endParaRP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4" tIns="44448" rIns="90484" bIns="44448">
            <a:spAutoFit/>
          </a:bodyPr>
          <a:lstStyle/>
          <a:p>
            <a:pPr algn="ctr" defTabSz="762000" eaLnBrk="0" hangingPunct="0"/>
            <a:r>
              <a:rPr kumimoji="1" lang="zh-CN" altLang="en-US" sz="1200" b="1" dirty="0">
                <a:latin typeface="微软雅黑" panose="020B0503020204020204" pitchFamily="34" charset="-122"/>
                <a:ea typeface="微软雅黑" panose="020B0503020204020204" pitchFamily="34" charset="-122"/>
              </a:rPr>
              <a:t>选    项  （长  度  可  变）</a:t>
            </a:r>
            <a:endParaRPr kumimoji="1" lang="zh-CN" altLang="en-US" sz="1200" b="1" dirty="0">
              <a:latin typeface="微软雅黑" panose="020B0503020204020204" pitchFamily="34" charset="-122"/>
              <a:ea typeface="微软雅黑" panose="020B0503020204020204" pitchFamily="34" charset="-122"/>
            </a:endParaRPr>
          </a:p>
        </p:txBody>
      </p:sp>
      <p:sp>
        <p:nvSpPr>
          <p:cNvPr id="22" name="Rectangle 20"/>
          <p:cNvSpPr>
            <a:spLocks noChangeArrowheads="1"/>
          </p:cNvSpPr>
          <p:nvPr/>
        </p:nvSpPr>
        <p:spPr bwMode="auto">
          <a:xfrm>
            <a:off x="2978121"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源  端  口</a:t>
            </a:r>
            <a:endParaRPr kumimoji="1" lang="zh-CN" altLang="en-US" sz="1200" b="1">
              <a:latin typeface="微软雅黑" panose="020B0503020204020204" pitchFamily="34" charset="-122"/>
              <a:ea typeface="微软雅黑" panose="020B0503020204020204" pitchFamily="34" charset="-122"/>
            </a:endParaRPr>
          </a:p>
        </p:txBody>
      </p:sp>
      <p:sp>
        <p:nvSpPr>
          <p:cNvPr id="23" name="Rectangle 21"/>
          <p:cNvSpPr>
            <a:spLocks noChangeArrowheads="1"/>
          </p:cNvSpPr>
          <p:nvPr/>
        </p:nvSpPr>
        <p:spPr bwMode="auto">
          <a:xfrm>
            <a:off x="4071047"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4" tIns="44448" rIns="90484" bIns="44448">
            <a:spAutoFit/>
          </a:bodyPr>
          <a:lstStyle/>
          <a:p>
            <a:pPr algn="ctr" defTabSz="762000" eaLnBrk="0" hangingPunct="0"/>
            <a:r>
              <a:rPr kumimoji="1" lang="zh-CN" altLang="en-US" sz="1200" b="1">
                <a:latin typeface="微软雅黑" panose="020B0503020204020204" pitchFamily="34" charset="-122"/>
                <a:ea typeface="微软雅黑" panose="020B0503020204020204" pitchFamily="34" charset="-122"/>
              </a:rPr>
              <a:t>序   号</a:t>
            </a:r>
            <a:endParaRPr kumimoji="1" lang="zh-CN" altLang="en-US" sz="1200" b="1">
              <a:latin typeface="微软雅黑" panose="020B0503020204020204" pitchFamily="34" charset="-122"/>
              <a:ea typeface="微软雅黑" panose="020B0503020204020204" pitchFamily="34" charset="-122"/>
            </a:endParaRPr>
          </a:p>
        </p:txBody>
      </p:sp>
      <p:sp>
        <p:nvSpPr>
          <p:cNvPr id="24" name="Line 22"/>
          <p:cNvSpPr>
            <a:spLocks noChangeShapeType="1"/>
          </p:cNvSpPr>
          <p:nvPr/>
        </p:nvSpPr>
        <p:spPr bwMode="auto">
          <a:xfrm>
            <a:off x="4507379" y="2333990"/>
            <a:ext cx="0" cy="77249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5" name="Rectangle 23"/>
          <p:cNvSpPr>
            <a:spLocks noChangeArrowheads="1"/>
          </p:cNvSpPr>
          <p:nvPr/>
        </p:nvSpPr>
        <p:spPr bwMode="auto">
          <a:xfrm>
            <a:off x="5138674"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紧   急   指   针</a:t>
            </a:r>
            <a:endParaRPr kumimoji="1" lang="zh-CN" altLang="en-US" sz="1200" b="1">
              <a:latin typeface="微软雅黑" panose="020B0503020204020204" pitchFamily="34" charset="-122"/>
              <a:ea typeface="微软雅黑" panose="020B0503020204020204" pitchFamily="34" charset="-122"/>
            </a:endParaRP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窗   口</a:t>
            </a:r>
            <a:endParaRPr kumimoji="1" lang="zh-CN" altLang="en-US" sz="1200" b="1">
              <a:latin typeface="微软雅黑" panose="020B0503020204020204" pitchFamily="34" charset="-122"/>
              <a:ea typeface="微软雅黑" panose="020B0503020204020204" pitchFamily="34" charset="-122"/>
            </a:endParaRPr>
          </a:p>
        </p:txBody>
      </p:sp>
      <p:sp>
        <p:nvSpPr>
          <p:cNvPr id="27" name="Rectangle 25"/>
          <p:cNvSpPr>
            <a:spLocks noChangeArrowheads="1"/>
          </p:cNvSpPr>
          <p:nvPr/>
        </p:nvSpPr>
        <p:spPr bwMode="auto">
          <a:xfrm>
            <a:off x="3921710"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4" tIns="44448" rIns="90484" bIns="44448">
            <a:spAutoFit/>
          </a:bodyPr>
          <a:lstStyle/>
          <a:p>
            <a:pPr algn="ctr" defTabSz="762000" eaLnBrk="0" hangingPunct="0"/>
            <a:r>
              <a:rPr kumimoji="1" lang="zh-CN" altLang="en-US" sz="1200" b="1" dirty="0">
                <a:latin typeface="微软雅黑" panose="020B0503020204020204" pitchFamily="34" charset="-122"/>
                <a:ea typeface="微软雅黑" panose="020B0503020204020204" pitchFamily="34" charset="-122"/>
              </a:rPr>
              <a:t>确    认    号</a:t>
            </a:r>
            <a:endParaRPr kumimoji="1" lang="zh-CN" altLang="en-US" sz="1200" b="1" dirty="0">
              <a:latin typeface="微软雅黑" panose="020B0503020204020204" pitchFamily="34" charset="-122"/>
              <a:ea typeface="微软雅黑" panose="020B0503020204020204" pitchFamily="34" charset="-122"/>
            </a:endParaRPr>
          </a:p>
        </p:txBody>
      </p:sp>
      <p:sp>
        <p:nvSpPr>
          <p:cNvPr id="28" name="Line 26"/>
          <p:cNvSpPr>
            <a:spLocks noChangeShapeType="1"/>
          </p:cNvSpPr>
          <p:nvPr/>
        </p:nvSpPr>
        <p:spPr bwMode="auto">
          <a:xfrm>
            <a:off x="2739567" y="2333989"/>
            <a:ext cx="0" cy="39027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29" name="Line 27"/>
          <p:cNvSpPr>
            <a:spLocks noChangeShapeType="1"/>
          </p:cNvSpPr>
          <p:nvPr/>
        </p:nvSpPr>
        <p:spPr bwMode="auto">
          <a:xfrm>
            <a:off x="3916815" y="2329513"/>
            <a:ext cx="0" cy="38580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0" name="Line 28"/>
          <p:cNvSpPr>
            <a:spLocks noChangeShapeType="1"/>
          </p:cNvSpPr>
          <p:nvPr/>
        </p:nvSpPr>
        <p:spPr bwMode="auto">
          <a:xfrm>
            <a:off x="3615229" y="2333989"/>
            <a:ext cx="0" cy="39027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保   留</a:t>
            </a:r>
            <a:endParaRPr kumimoji="1" lang="zh-CN" altLang="en-US" sz="1200" b="1" dirty="0">
              <a:latin typeface="微软雅黑" panose="020B0503020204020204" pitchFamily="34" charset="-122"/>
              <a:ea typeface="微软雅黑" panose="020B0503020204020204" pitchFamily="34" charset="-122"/>
            </a:endParaRPr>
          </a:p>
        </p:txBody>
      </p:sp>
      <p:sp>
        <p:nvSpPr>
          <p:cNvPr id="36" name="Rectangle 34"/>
          <p:cNvSpPr>
            <a:spLocks noChangeArrowheads="1"/>
          </p:cNvSpPr>
          <p:nvPr/>
        </p:nvSpPr>
        <p:spPr bwMode="auto">
          <a:xfrm>
            <a:off x="4276065" y="2322785"/>
            <a:ext cx="305365"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F</a:t>
            </a:r>
            <a:endParaRPr kumimoji="1" lang="en-US" altLang="zh-CN" sz="1100" b="1" dirty="0">
              <a:latin typeface="微软雅黑" panose="020B0503020204020204" pitchFamily="34" charset="-122"/>
              <a:ea typeface="微软雅黑" panose="020B0503020204020204" pitchFamily="34" charset="-122"/>
            </a:endParaRPr>
          </a:p>
          <a:p>
            <a:pPr algn="ct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I</a:t>
            </a:r>
            <a:endParaRPr kumimoji="1" lang="en-US" altLang="zh-CN" sz="1100" b="1" dirty="0">
              <a:latin typeface="微软雅黑" panose="020B0503020204020204" pitchFamily="34" charset="-122"/>
              <a:ea typeface="微软雅黑" panose="020B0503020204020204" pitchFamily="34" charset="-122"/>
            </a:endParaRPr>
          </a:p>
          <a:p>
            <a:pPr algn="ct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N</a:t>
            </a:r>
            <a:endParaRPr kumimoji="1" lang="en-US" altLang="zh-CN" sz="1100" b="1" dirty="0">
              <a:latin typeface="微软雅黑" panose="020B0503020204020204" pitchFamily="34" charset="-122"/>
              <a:ea typeface="微软雅黑" panose="020B0503020204020204" pitchFamily="34" charset="-122"/>
            </a:endParaRPr>
          </a:p>
        </p:txBody>
      </p:sp>
      <p:sp>
        <p:nvSpPr>
          <p:cNvPr id="71" name="Rectangle 75"/>
          <p:cNvSpPr>
            <a:spLocks noChangeArrowheads="1"/>
          </p:cNvSpPr>
          <p:nvPr/>
        </p:nvSpPr>
        <p:spPr bwMode="auto">
          <a:xfrm>
            <a:off x="4152651" y="2322784"/>
            <a:ext cx="305365"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a:latin typeface="微软雅黑" panose="020B0503020204020204" pitchFamily="34" charset="-122"/>
                <a:ea typeface="微软雅黑" panose="020B0503020204020204" pitchFamily="34" charset="-122"/>
              </a:rPr>
              <a:t>S</a:t>
            </a:r>
            <a:endParaRPr kumimoji="1" lang="en-US" altLang="zh-CN" sz="1100" b="1">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a:latin typeface="微软雅黑" panose="020B0503020204020204" pitchFamily="34" charset="-122"/>
                <a:ea typeface="微软雅黑" panose="020B0503020204020204" pitchFamily="34" charset="-122"/>
              </a:rPr>
              <a:t>Y</a:t>
            </a:r>
            <a:endParaRPr kumimoji="1" lang="en-US" altLang="zh-CN" sz="1100" b="1">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a:latin typeface="微软雅黑" panose="020B0503020204020204" pitchFamily="34" charset="-122"/>
                <a:ea typeface="微软雅黑" panose="020B0503020204020204" pitchFamily="34" charset="-122"/>
              </a:rPr>
              <a:t>N</a:t>
            </a:r>
            <a:endParaRPr kumimoji="1" lang="en-US" altLang="zh-CN" sz="1100" b="1">
              <a:latin typeface="微软雅黑" panose="020B0503020204020204" pitchFamily="34" charset="-122"/>
              <a:ea typeface="微软雅黑" panose="020B0503020204020204" pitchFamily="34" charset="-122"/>
            </a:endParaRPr>
          </a:p>
        </p:txBody>
      </p:sp>
      <p:sp>
        <p:nvSpPr>
          <p:cNvPr id="72" name="Rectangle 76"/>
          <p:cNvSpPr>
            <a:spLocks noChangeArrowheads="1"/>
          </p:cNvSpPr>
          <p:nvPr/>
        </p:nvSpPr>
        <p:spPr bwMode="auto">
          <a:xfrm>
            <a:off x="4021822" y="2322784"/>
            <a:ext cx="283724"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R</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S</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T</a:t>
            </a:r>
            <a:endParaRPr kumimoji="1" lang="en-US" altLang="zh-CN" sz="1100" b="1" dirty="0">
              <a:latin typeface="微软雅黑" panose="020B0503020204020204" pitchFamily="34" charset="-122"/>
              <a:ea typeface="微软雅黑" panose="020B0503020204020204" pitchFamily="34" charset="-122"/>
            </a:endParaRPr>
          </a:p>
        </p:txBody>
      </p:sp>
      <p:sp>
        <p:nvSpPr>
          <p:cNvPr id="73" name="Rectangle 77"/>
          <p:cNvSpPr>
            <a:spLocks noChangeArrowheads="1"/>
          </p:cNvSpPr>
          <p:nvPr/>
        </p:nvSpPr>
        <p:spPr bwMode="auto">
          <a:xfrm>
            <a:off x="3850095" y="2322784"/>
            <a:ext cx="301758"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P</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S</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H</a:t>
            </a:r>
            <a:endParaRPr kumimoji="1" lang="en-US" altLang="zh-CN" sz="1100" b="1" dirty="0">
              <a:latin typeface="微软雅黑" panose="020B0503020204020204" pitchFamily="34" charset="-122"/>
              <a:ea typeface="微软雅黑" panose="020B0503020204020204" pitchFamily="34" charset="-122"/>
            </a:endParaRPr>
          </a:p>
        </p:txBody>
      </p:sp>
      <p:sp>
        <p:nvSpPr>
          <p:cNvPr id="74" name="Rectangle 78"/>
          <p:cNvSpPr>
            <a:spLocks noChangeArrowheads="1"/>
          </p:cNvSpPr>
          <p:nvPr/>
        </p:nvSpPr>
        <p:spPr bwMode="auto">
          <a:xfrm>
            <a:off x="3703667" y="2322784"/>
            <a:ext cx="290938"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A</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C</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K</a:t>
            </a:r>
            <a:endParaRPr kumimoji="1" lang="en-US" altLang="zh-CN" sz="1100" b="1" dirty="0">
              <a:latin typeface="微软雅黑" panose="020B0503020204020204" pitchFamily="34" charset="-122"/>
              <a:ea typeface="微软雅黑" panose="020B0503020204020204" pitchFamily="34" charset="-122"/>
            </a:endParaRPr>
          </a:p>
        </p:txBody>
      </p:sp>
      <p:sp>
        <p:nvSpPr>
          <p:cNvPr id="75" name="Rectangle 79"/>
          <p:cNvSpPr>
            <a:spLocks noChangeArrowheads="1"/>
          </p:cNvSpPr>
          <p:nvPr/>
        </p:nvSpPr>
        <p:spPr bwMode="auto">
          <a:xfrm>
            <a:off x="3558291" y="2322784"/>
            <a:ext cx="294545"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U</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R</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G</a:t>
            </a:r>
            <a:endParaRPr kumimoji="1" lang="en-US" altLang="zh-CN" sz="1100" b="1" dirty="0">
              <a:latin typeface="微软雅黑" panose="020B0503020204020204" pitchFamily="34" charset="-122"/>
              <a:ea typeface="微软雅黑" panose="020B0503020204020204" pitchFamily="34" charset="-122"/>
            </a:endParaRPr>
          </a:p>
        </p:txBody>
      </p:sp>
      <p:sp>
        <p:nvSpPr>
          <p:cNvPr id="76" name="Line 81"/>
          <p:cNvSpPr>
            <a:spLocks noChangeShapeType="1"/>
          </p:cNvSpPr>
          <p:nvPr/>
        </p:nvSpPr>
        <p:spPr bwMode="auto">
          <a:xfrm flipH="1">
            <a:off x="5668144" y="3120809"/>
            <a:ext cx="1940" cy="36252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77" name="Rectangle 83"/>
          <p:cNvSpPr>
            <a:spLocks noChangeArrowheads="1"/>
          </p:cNvSpPr>
          <p:nvPr/>
        </p:nvSpPr>
        <p:spPr bwMode="auto">
          <a:xfrm>
            <a:off x="5952105"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填    充</a:t>
            </a:r>
            <a:endParaRPr kumimoji="1" lang="zh-CN" altLang="en-US" sz="1200" b="1" dirty="0">
              <a:latin typeface="微软雅黑" panose="020B0503020204020204" pitchFamily="34" charset="-122"/>
              <a:ea typeface="微软雅黑" panose="020B0503020204020204" pitchFamily="34" charset="-122"/>
            </a:endParaRPr>
          </a:p>
        </p:txBody>
      </p:sp>
      <p:sp>
        <p:nvSpPr>
          <p:cNvPr id="78" name="Line 96"/>
          <p:cNvSpPr>
            <a:spLocks noChangeShapeType="1"/>
          </p:cNvSpPr>
          <p:nvPr/>
        </p:nvSpPr>
        <p:spPr bwMode="auto">
          <a:xfrm>
            <a:off x="6875533" y="1135405"/>
            <a:ext cx="50716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79" name="Line 97"/>
          <p:cNvSpPr>
            <a:spLocks noChangeShapeType="1"/>
          </p:cNvSpPr>
          <p:nvPr/>
        </p:nvSpPr>
        <p:spPr bwMode="auto">
          <a:xfrm>
            <a:off x="6875533" y="3106487"/>
            <a:ext cx="50716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80" name="Line 98"/>
          <p:cNvSpPr>
            <a:spLocks noChangeShapeType="1"/>
          </p:cNvSpPr>
          <p:nvPr/>
        </p:nvSpPr>
        <p:spPr bwMode="auto">
          <a:xfrm>
            <a:off x="1827332" y="1156888"/>
            <a:ext cx="32388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81" name="Line 99"/>
          <p:cNvSpPr>
            <a:spLocks noChangeShapeType="1"/>
          </p:cNvSpPr>
          <p:nvPr/>
        </p:nvSpPr>
        <p:spPr bwMode="auto">
          <a:xfrm>
            <a:off x="1836059" y="3469016"/>
            <a:ext cx="32388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82" name="Text Box 155"/>
          <p:cNvSpPr txBox="1">
            <a:spLocks noChangeArrowheads="1"/>
          </p:cNvSpPr>
          <p:nvPr/>
        </p:nvSpPr>
        <p:spPr bwMode="auto">
          <a:xfrm>
            <a:off x="1042416" y="3645372"/>
            <a:ext cx="7086600" cy="815990"/>
          </a:xfrm>
          <a:prstGeom prst="rect">
            <a:avLst/>
          </a:prstGeom>
          <a:solidFill>
            <a:srgbClr val="0000FF"/>
          </a:solidFill>
          <a:ln w="9525">
            <a:noFill/>
            <a:miter lim="800000"/>
          </a:ln>
          <a:effectLst/>
        </p:spPr>
        <p:txBody>
          <a:bodyPr wrap="square" lIns="91436" tIns="45718" rIns="91436" bIns="45718">
            <a:spAutoFit/>
          </a:bodyPr>
          <a:lstStyle/>
          <a:p>
            <a:pPr algn="ctr">
              <a:lnSpc>
                <a:spcPct val="110000"/>
              </a:lnSpc>
            </a:pPr>
            <a:r>
              <a:rPr lang="zh-CN" altLang="en-US" sz="1400" b="1" dirty="0">
                <a:solidFill>
                  <a:schemeClr val="bg1"/>
                </a:solidFill>
                <a:latin typeface="微软雅黑" panose="020B0503020204020204" pitchFamily="34" charset="-122"/>
                <a:ea typeface="微软雅黑" panose="020B0503020204020204" pitchFamily="34" charset="-122"/>
              </a:rPr>
              <a:t>选项字段 </a:t>
            </a:r>
            <a:r>
              <a:rPr lang="en-US" altLang="zh-CN" sz="1400" b="1" dirty="0">
                <a:solidFill>
                  <a:schemeClr val="bg1"/>
                </a:solidFill>
                <a:latin typeface="微软雅黑" panose="020B0503020204020204" pitchFamily="34" charset="-122"/>
                <a:ea typeface="微软雅黑" panose="020B0503020204020204" pitchFamily="34" charset="-122"/>
              </a:rPr>
              <a:t>—— </a:t>
            </a:r>
            <a:r>
              <a:rPr lang="zh-CN" altLang="en-US" sz="1400" b="1" dirty="0">
                <a:solidFill>
                  <a:schemeClr val="bg1"/>
                </a:solidFill>
                <a:latin typeface="微软雅黑" panose="020B0503020204020204" pitchFamily="34" charset="-122"/>
                <a:ea typeface="微软雅黑" panose="020B0503020204020204" pitchFamily="34" charset="-122"/>
              </a:rPr>
              <a:t>长度可变，最多</a:t>
            </a:r>
            <a:r>
              <a:rPr lang="en-US" altLang="zh-CN" sz="1400" b="1" dirty="0">
                <a:solidFill>
                  <a:schemeClr val="bg1"/>
                </a:solidFill>
                <a:latin typeface="微软雅黑" panose="020B0503020204020204" pitchFamily="34" charset="-122"/>
                <a:ea typeface="微软雅黑" panose="020B0503020204020204" pitchFamily="34" charset="-122"/>
              </a:rPr>
              <a:t>40</a:t>
            </a:r>
            <a:r>
              <a:rPr lang="zh-CN" altLang="en-US" sz="1400" b="1" dirty="0">
                <a:solidFill>
                  <a:schemeClr val="bg1"/>
                </a:solidFill>
                <a:latin typeface="微软雅黑" panose="020B0503020204020204" pitchFamily="34" charset="-122"/>
                <a:ea typeface="微软雅黑" panose="020B0503020204020204" pitchFamily="34" charset="-122"/>
              </a:rPr>
              <a:t>字节。</a:t>
            </a:r>
            <a:r>
              <a:rPr lang="en-US" altLang="zh-CN" sz="1400" b="1" dirty="0">
                <a:solidFill>
                  <a:schemeClr val="bg1"/>
                </a:solidFill>
                <a:latin typeface="微软雅黑" panose="020B0503020204020204" pitchFamily="34" charset="-122"/>
                <a:ea typeface="微软雅黑" panose="020B0503020204020204" pitchFamily="34" charset="-122"/>
              </a:rPr>
              <a:t>TCP </a:t>
            </a:r>
            <a:r>
              <a:rPr lang="zh-CN" altLang="en-US" sz="1400" b="1" dirty="0">
                <a:solidFill>
                  <a:schemeClr val="bg1"/>
                </a:solidFill>
                <a:latin typeface="微软雅黑" panose="020B0503020204020204" pitchFamily="34" charset="-122"/>
                <a:ea typeface="微软雅黑" panose="020B0503020204020204" pitchFamily="34" charset="-122"/>
              </a:rPr>
              <a:t>最初只规定了一种选项，即最大报文段长度 </a:t>
            </a:r>
            <a:r>
              <a:rPr lang="en-US" altLang="zh-CN" sz="1400" b="1" dirty="0">
                <a:solidFill>
                  <a:schemeClr val="bg1"/>
                </a:solidFill>
                <a:latin typeface="微软雅黑" panose="020B0503020204020204" pitchFamily="34" charset="-122"/>
                <a:ea typeface="微软雅黑" panose="020B0503020204020204" pitchFamily="34" charset="-122"/>
              </a:rPr>
              <a:t>MSS</a:t>
            </a:r>
            <a:r>
              <a:rPr lang="zh-CN" altLang="en-US" sz="1400" b="1" dirty="0">
                <a:solidFill>
                  <a:schemeClr val="bg1"/>
                </a:solidFill>
                <a:latin typeface="微软雅黑" panose="020B0503020204020204" pitchFamily="34" charset="-122"/>
                <a:ea typeface="微软雅黑" panose="020B0503020204020204" pitchFamily="34" charset="-122"/>
              </a:rPr>
              <a:t>。</a:t>
            </a:r>
            <a:r>
              <a:rPr lang="en-US" altLang="zh-CN" sz="1400" b="1" dirty="0">
                <a:solidFill>
                  <a:schemeClr val="bg1"/>
                </a:solidFill>
                <a:latin typeface="微软雅黑" panose="020B0503020204020204" pitchFamily="34" charset="-122"/>
                <a:ea typeface="微软雅黑" panose="020B0503020204020204" pitchFamily="34" charset="-122"/>
              </a:rPr>
              <a:t>MSS </a:t>
            </a:r>
            <a:r>
              <a:rPr lang="zh-CN" altLang="en-US" sz="1400" b="1" dirty="0">
                <a:solidFill>
                  <a:schemeClr val="bg1"/>
                </a:solidFill>
                <a:latin typeface="微软雅黑" panose="020B0503020204020204" pitchFamily="34" charset="-122"/>
                <a:ea typeface="微软雅黑" panose="020B0503020204020204" pitchFamily="34" charset="-122"/>
              </a:rPr>
              <a:t>告诉对方 </a:t>
            </a:r>
            <a:r>
              <a:rPr lang="en-US" altLang="zh-CN" sz="1400" b="1" dirty="0">
                <a:solidFill>
                  <a:schemeClr val="bg1"/>
                </a:solidFill>
                <a:latin typeface="微软雅黑" panose="020B0503020204020204" pitchFamily="34" charset="-122"/>
                <a:ea typeface="微软雅黑" panose="020B0503020204020204" pitchFamily="34" charset="-122"/>
              </a:rPr>
              <a:t>TCP</a:t>
            </a:r>
            <a:r>
              <a:rPr lang="zh-CN" altLang="en-US" sz="1400" b="1" dirty="0">
                <a:solidFill>
                  <a:schemeClr val="bg1"/>
                </a:solidFill>
                <a:latin typeface="微软雅黑" panose="020B0503020204020204" pitchFamily="34" charset="-122"/>
                <a:ea typeface="微软雅黑" panose="020B0503020204020204" pitchFamily="34" charset="-122"/>
              </a:rPr>
              <a:t>：“我的缓存所能接收的报文段的数据字段的最大长度是 </a:t>
            </a:r>
            <a:r>
              <a:rPr lang="en-US" altLang="zh-CN" sz="1400" b="1" dirty="0">
                <a:solidFill>
                  <a:schemeClr val="bg1"/>
                </a:solidFill>
                <a:latin typeface="微软雅黑" panose="020B0503020204020204" pitchFamily="34" charset="-122"/>
                <a:ea typeface="微软雅黑" panose="020B0503020204020204" pitchFamily="34" charset="-122"/>
              </a:rPr>
              <a:t>MSS </a:t>
            </a:r>
            <a:r>
              <a:rPr lang="zh-CN" altLang="en-US" sz="1400" b="1" dirty="0">
                <a:solidFill>
                  <a:schemeClr val="bg1"/>
                </a:solidFill>
                <a:latin typeface="微软雅黑" panose="020B0503020204020204" pitchFamily="34" charset="-122"/>
                <a:ea typeface="微软雅黑" panose="020B0503020204020204" pitchFamily="34" charset="-122"/>
              </a:rPr>
              <a:t>个字节。” </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84" name="Rectangle 104"/>
          <p:cNvSpPr>
            <a:spLocks noChangeArrowheads="1"/>
          </p:cNvSpPr>
          <p:nvPr/>
        </p:nvSpPr>
        <p:spPr bwMode="auto">
          <a:xfrm>
            <a:off x="2162580" y="3110964"/>
            <a:ext cx="3507503" cy="381160"/>
          </a:xfrm>
          <a:prstGeom prst="rect">
            <a:avLst/>
          </a:prstGeom>
          <a:noFill/>
          <a:ln w="57150">
            <a:solidFill>
              <a:srgbClr val="CC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grpSp>
        <p:nvGrpSpPr>
          <p:cNvPr id="83" name="组合 82"/>
          <p:cNvGrpSpPr/>
          <p:nvPr/>
        </p:nvGrpSpPr>
        <p:grpSpPr>
          <a:xfrm>
            <a:off x="1827330" y="782475"/>
            <a:ext cx="5158580" cy="374416"/>
            <a:chOff x="1827330" y="782473"/>
            <a:chExt cx="5158578"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9" name="Line 38"/>
            <p:cNvSpPr>
              <a:spLocks noChangeShapeType="1"/>
            </p:cNvSpPr>
            <p:nvPr/>
          </p:nvSpPr>
          <p:spPr bwMode="auto">
            <a:xfrm>
              <a:off x="2152882" y="891931"/>
              <a:ext cx="0" cy="16828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0" name="Line 39"/>
            <p:cNvSpPr>
              <a:spLocks noChangeShapeType="1"/>
            </p:cNvSpPr>
            <p:nvPr/>
          </p:nvSpPr>
          <p:spPr bwMode="auto">
            <a:xfrm>
              <a:off x="2299311" y="976071"/>
              <a:ext cx="0" cy="8414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1" name="Line 40"/>
            <p:cNvSpPr>
              <a:spLocks noChangeShapeType="1"/>
            </p:cNvSpPr>
            <p:nvPr/>
          </p:nvSpPr>
          <p:spPr bwMode="auto">
            <a:xfrm>
              <a:off x="2445739"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2" name="Line 41"/>
            <p:cNvSpPr>
              <a:spLocks noChangeShapeType="1"/>
            </p:cNvSpPr>
            <p:nvPr/>
          </p:nvSpPr>
          <p:spPr bwMode="auto">
            <a:xfrm>
              <a:off x="2592168"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3" name="Line 42"/>
            <p:cNvSpPr>
              <a:spLocks noChangeShapeType="1"/>
            </p:cNvSpPr>
            <p:nvPr/>
          </p:nvSpPr>
          <p:spPr bwMode="auto">
            <a:xfrm>
              <a:off x="2739567"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4" name="Line 43"/>
            <p:cNvSpPr>
              <a:spLocks noChangeShapeType="1"/>
            </p:cNvSpPr>
            <p:nvPr/>
          </p:nvSpPr>
          <p:spPr bwMode="auto">
            <a:xfrm>
              <a:off x="2885995"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5" name="Line 44"/>
            <p:cNvSpPr>
              <a:spLocks noChangeShapeType="1"/>
            </p:cNvSpPr>
            <p:nvPr/>
          </p:nvSpPr>
          <p:spPr bwMode="auto">
            <a:xfrm>
              <a:off x="3031454"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6" name="Line 45"/>
            <p:cNvSpPr>
              <a:spLocks noChangeShapeType="1"/>
            </p:cNvSpPr>
            <p:nvPr/>
          </p:nvSpPr>
          <p:spPr bwMode="auto">
            <a:xfrm>
              <a:off x="3177883"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7" name="Line 46"/>
            <p:cNvSpPr>
              <a:spLocks noChangeShapeType="1"/>
            </p:cNvSpPr>
            <p:nvPr/>
          </p:nvSpPr>
          <p:spPr bwMode="auto">
            <a:xfrm>
              <a:off x="3325282" y="891930"/>
              <a:ext cx="0" cy="16828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8" name="Line 47"/>
            <p:cNvSpPr>
              <a:spLocks noChangeShapeType="1"/>
            </p:cNvSpPr>
            <p:nvPr/>
          </p:nvSpPr>
          <p:spPr bwMode="auto">
            <a:xfrm>
              <a:off x="3471710"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9" name="Line 48"/>
            <p:cNvSpPr>
              <a:spLocks noChangeShapeType="1"/>
            </p:cNvSpPr>
            <p:nvPr/>
          </p:nvSpPr>
          <p:spPr bwMode="auto">
            <a:xfrm>
              <a:off x="3618139"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0" name="Line 49"/>
            <p:cNvSpPr>
              <a:spLocks noChangeShapeType="1"/>
            </p:cNvSpPr>
            <p:nvPr/>
          </p:nvSpPr>
          <p:spPr bwMode="auto">
            <a:xfrm>
              <a:off x="3764568"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1" name="Line 50"/>
            <p:cNvSpPr>
              <a:spLocks noChangeShapeType="1"/>
            </p:cNvSpPr>
            <p:nvPr/>
          </p:nvSpPr>
          <p:spPr bwMode="auto">
            <a:xfrm>
              <a:off x="3911966"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2" name="Line 51"/>
            <p:cNvSpPr>
              <a:spLocks noChangeShapeType="1"/>
            </p:cNvSpPr>
            <p:nvPr/>
          </p:nvSpPr>
          <p:spPr bwMode="auto">
            <a:xfrm>
              <a:off x="4058395"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3" name="Line 52"/>
            <p:cNvSpPr>
              <a:spLocks noChangeShapeType="1"/>
            </p:cNvSpPr>
            <p:nvPr/>
          </p:nvSpPr>
          <p:spPr bwMode="auto">
            <a:xfrm>
              <a:off x="4203855"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4" name="Line 53"/>
            <p:cNvSpPr>
              <a:spLocks noChangeShapeType="1"/>
            </p:cNvSpPr>
            <p:nvPr/>
          </p:nvSpPr>
          <p:spPr bwMode="auto">
            <a:xfrm>
              <a:off x="4350283"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5" name="Line 54"/>
            <p:cNvSpPr>
              <a:spLocks noChangeShapeType="1"/>
            </p:cNvSpPr>
            <p:nvPr/>
          </p:nvSpPr>
          <p:spPr bwMode="auto">
            <a:xfrm>
              <a:off x="4496711" y="891931"/>
              <a:ext cx="0" cy="16828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6" name="Line 55"/>
            <p:cNvSpPr>
              <a:spLocks noChangeShapeType="1"/>
            </p:cNvSpPr>
            <p:nvPr/>
          </p:nvSpPr>
          <p:spPr bwMode="auto">
            <a:xfrm>
              <a:off x="4644110"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7" name="Line 56"/>
            <p:cNvSpPr>
              <a:spLocks noChangeShapeType="1"/>
            </p:cNvSpPr>
            <p:nvPr/>
          </p:nvSpPr>
          <p:spPr bwMode="auto">
            <a:xfrm>
              <a:off x="4790539"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8" name="Line 57"/>
            <p:cNvSpPr>
              <a:spLocks noChangeShapeType="1"/>
            </p:cNvSpPr>
            <p:nvPr/>
          </p:nvSpPr>
          <p:spPr bwMode="auto">
            <a:xfrm>
              <a:off x="4936968"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9" name="Line 58"/>
            <p:cNvSpPr>
              <a:spLocks noChangeShapeType="1"/>
            </p:cNvSpPr>
            <p:nvPr/>
          </p:nvSpPr>
          <p:spPr bwMode="auto">
            <a:xfrm>
              <a:off x="5083396"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0" name="Line 59"/>
            <p:cNvSpPr>
              <a:spLocks noChangeShapeType="1"/>
            </p:cNvSpPr>
            <p:nvPr/>
          </p:nvSpPr>
          <p:spPr bwMode="auto">
            <a:xfrm>
              <a:off x="5230795"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1" name="Line 60"/>
            <p:cNvSpPr>
              <a:spLocks noChangeShapeType="1"/>
            </p:cNvSpPr>
            <p:nvPr/>
          </p:nvSpPr>
          <p:spPr bwMode="auto">
            <a:xfrm>
              <a:off x="5376254"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2" name="Line 61"/>
            <p:cNvSpPr>
              <a:spLocks noChangeShapeType="1"/>
            </p:cNvSpPr>
            <p:nvPr/>
          </p:nvSpPr>
          <p:spPr bwMode="auto">
            <a:xfrm>
              <a:off x="5522683"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3" name="Line 62"/>
            <p:cNvSpPr>
              <a:spLocks noChangeShapeType="1"/>
            </p:cNvSpPr>
            <p:nvPr/>
          </p:nvSpPr>
          <p:spPr bwMode="auto">
            <a:xfrm>
              <a:off x="5669111" y="891931"/>
              <a:ext cx="0" cy="16828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4" name="Line 63"/>
            <p:cNvSpPr>
              <a:spLocks noChangeShapeType="1"/>
            </p:cNvSpPr>
            <p:nvPr/>
          </p:nvSpPr>
          <p:spPr bwMode="auto">
            <a:xfrm>
              <a:off x="5815540" y="976070"/>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5" name="Line 64"/>
            <p:cNvSpPr>
              <a:spLocks noChangeShapeType="1"/>
            </p:cNvSpPr>
            <p:nvPr/>
          </p:nvSpPr>
          <p:spPr bwMode="auto">
            <a:xfrm>
              <a:off x="5962939" y="976070"/>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6" name="Line 65"/>
            <p:cNvSpPr>
              <a:spLocks noChangeShapeType="1"/>
            </p:cNvSpPr>
            <p:nvPr/>
          </p:nvSpPr>
          <p:spPr bwMode="auto">
            <a:xfrm>
              <a:off x="6109368" y="976074"/>
              <a:ext cx="0" cy="8414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7" name="Line 66"/>
            <p:cNvSpPr>
              <a:spLocks noChangeShapeType="1"/>
            </p:cNvSpPr>
            <p:nvPr/>
          </p:nvSpPr>
          <p:spPr bwMode="auto">
            <a:xfrm>
              <a:off x="6255797" y="976074"/>
              <a:ext cx="0" cy="8414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8" name="Line 67"/>
            <p:cNvSpPr>
              <a:spLocks noChangeShapeType="1"/>
            </p:cNvSpPr>
            <p:nvPr/>
          </p:nvSpPr>
          <p:spPr bwMode="auto">
            <a:xfrm>
              <a:off x="6402225" y="963550"/>
              <a:ext cx="0" cy="966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9" name="Line 68"/>
            <p:cNvSpPr>
              <a:spLocks noChangeShapeType="1"/>
            </p:cNvSpPr>
            <p:nvPr/>
          </p:nvSpPr>
          <p:spPr bwMode="auto">
            <a:xfrm>
              <a:off x="6548654" y="963550"/>
              <a:ext cx="0" cy="966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0" name="Line 69"/>
            <p:cNvSpPr>
              <a:spLocks noChangeShapeType="1"/>
            </p:cNvSpPr>
            <p:nvPr/>
          </p:nvSpPr>
          <p:spPr bwMode="auto">
            <a:xfrm>
              <a:off x="6695083" y="963550"/>
              <a:ext cx="0" cy="966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1" name="Line 70"/>
            <p:cNvSpPr>
              <a:spLocks noChangeShapeType="1"/>
            </p:cNvSpPr>
            <p:nvPr/>
          </p:nvSpPr>
          <p:spPr bwMode="auto">
            <a:xfrm>
              <a:off x="6841512" y="891931"/>
              <a:ext cx="0" cy="16828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2" name="Line 98"/>
            <p:cNvSpPr>
              <a:spLocks noChangeShapeType="1"/>
            </p:cNvSpPr>
            <p:nvPr/>
          </p:nvSpPr>
          <p:spPr bwMode="auto">
            <a:xfrm>
              <a:off x="1827330" y="1156889"/>
              <a:ext cx="32388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3" name="Rectangle 80"/>
            <p:cNvSpPr>
              <a:spLocks noChangeArrowheads="1"/>
            </p:cNvSpPr>
            <p:nvPr/>
          </p:nvSpPr>
          <p:spPr bwMode="auto">
            <a:xfrm>
              <a:off x="1881948" y="782473"/>
              <a:ext cx="5103960"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anose="020B0503020204020204" pitchFamily="34" charset="-122"/>
                  <a:ea typeface="微软雅黑" panose="020B0503020204020204" pitchFamily="34" charset="-122"/>
                </a:rPr>
                <a:t>位   </a:t>
              </a:r>
              <a:r>
                <a:rPr kumimoji="1" lang="en-US" altLang="zh-CN" sz="900" b="1" dirty="0">
                  <a:solidFill>
                    <a:srgbClr val="0000FF"/>
                  </a:solidFill>
                  <a:latin typeface="微软雅黑" panose="020B0503020204020204" pitchFamily="34" charset="-122"/>
                  <a:ea typeface="微软雅黑" panose="020B0503020204020204" pitchFamily="34" charset="-122"/>
                </a:rPr>
                <a:t>0                                 8                                16                                24                          31</a:t>
              </a:r>
              <a:endParaRPr kumimoji="1" lang="en-US" altLang="zh-CN" sz="900" b="1" dirty="0">
                <a:solidFill>
                  <a:srgbClr val="0000FF"/>
                </a:solidFill>
                <a:latin typeface="微软雅黑" panose="020B0503020204020204" pitchFamily="34" charset="-122"/>
                <a:ea typeface="微软雅黑" panose="020B0503020204020204" pitchFamily="34" charset="-122"/>
              </a:endParaRPr>
            </a:p>
          </p:txBody>
        </p:sp>
      </p:grpSp>
      <p:sp>
        <p:nvSpPr>
          <p:cNvPr id="88" name="Text Box 155"/>
          <p:cNvSpPr txBox="1">
            <a:spLocks noChangeArrowheads="1"/>
          </p:cNvSpPr>
          <p:nvPr/>
        </p:nvSpPr>
        <p:spPr bwMode="auto">
          <a:xfrm>
            <a:off x="1417320" y="765443"/>
            <a:ext cx="6300216" cy="1175706"/>
          </a:xfrm>
          <a:prstGeom prst="rect">
            <a:avLst/>
          </a:prstGeom>
          <a:solidFill>
            <a:srgbClr val="66FF99"/>
          </a:solidFill>
          <a:ln w="9525">
            <a:solidFill>
              <a:schemeClr val="tx1"/>
            </a:solidFill>
            <a:miter lim="800000"/>
          </a:ln>
          <a:effectLst/>
        </p:spPr>
        <p:txBody>
          <a:bodyPr wrap="square" lIns="91436" tIns="45718" rIns="91436" bIns="45718">
            <a:spAutoFit/>
          </a:bodyPr>
          <a:lstStyle/>
          <a:p>
            <a:pPr algn="ctr">
              <a:lnSpc>
                <a:spcPct val="110000"/>
              </a:lnSpc>
            </a:pPr>
            <a:r>
              <a:rPr lang="en-US" altLang="zh-CN" sz="1600" b="1" dirty="0">
                <a:latin typeface="微软雅黑" panose="020B0503020204020204" pitchFamily="34" charset="-122"/>
                <a:ea typeface="微软雅黑" panose="020B0503020204020204" pitchFamily="34" charset="-122"/>
              </a:rPr>
              <a:t>MSS (Maximum Segment Size)</a:t>
            </a:r>
            <a:endParaRPr lang="en-US" altLang="zh-CN" sz="1600" b="1" dirty="0">
              <a:latin typeface="微软雅黑" panose="020B0503020204020204" pitchFamily="34" charset="-122"/>
              <a:ea typeface="微软雅黑" panose="020B0503020204020204" pitchFamily="34" charset="-122"/>
            </a:endParaRPr>
          </a:p>
          <a:p>
            <a:pPr algn="ctr">
              <a:lnSpc>
                <a:spcPct val="110000"/>
              </a:lnSpc>
            </a:pPr>
            <a:r>
              <a:rPr lang="zh-CN" altLang="en-US" sz="1600" b="1" dirty="0">
                <a:latin typeface="微软雅黑" panose="020B0503020204020204" pitchFamily="34" charset="-122"/>
                <a:ea typeface="微软雅黑" panose="020B0503020204020204" pitchFamily="34" charset="-122"/>
              </a:rPr>
              <a:t>是 </a:t>
            </a:r>
            <a:r>
              <a:rPr lang="en-US" altLang="zh-CN" sz="1600" b="1" dirty="0">
                <a:latin typeface="微软雅黑" panose="020B0503020204020204" pitchFamily="34" charset="-122"/>
                <a:ea typeface="微软雅黑" panose="020B0503020204020204" pitchFamily="34" charset="-122"/>
              </a:rPr>
              <a:t>TCP </a:t>
            </a:r>
            <a:r>
              <a:rPr lang="zh-CN" altLang="en-US" sz="1600" b="1" dirty="0">
                <a:latin typeface="微软雅黑" panose="020B0503020204020204" pitchFamily="34" charset="-122"/>
                <a:ea typeface="微软雅黑" panose="020B0503020204020204" pitchFamily="34" charset="-122"/>
              </a:rPr>
              <a:t>报文段中的</a:t>
            </a:r>
            <a:r>
              <a:rPr lang="zh-CN" altLang="en-US" sz="1600" b="1" dirty="0">
                <a:solidFill>
                  <a:srgbClr val="FF0000"/>
                </a:solidFill>
                <a:latin typeface="微软雅黑" panose="020B0503020204020204" pitchFamily="34" charset="-122"/>
                <a:ea typeface="微软雅黑" panose="020B0503020204020204" pitchFamily="34" charset="-122"/>
              </a:rPr>
              <a:t>数据字段的最大长度</a:t>
            </a:r>
            <a:r>
              <a:rPr lang="zh-CN" altLang="en-US"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p>
            <a:pPr algn="ctr">
              <a:lnSpc>
                <a:spcPct val="110000"/>
              </a:lnSpc>
            </a:pPr>
            <a:r>
              <a:rPr lang="zh-CN" altLang="en-US" sz="1600" b="1" dirty="0">
                <a:latin typeface="微软雅黑" panose="020B0503020204020204" pitchFamily="34" charset="-122"/>
                <a:ea typeface="微软雅黑" panose="020B0503020204020204" pitchFamily="34" charset="-122"/>
              </a:rPr>
              <a:t>数据字段加上 </a:t>
            </a:r>
            <a:r>
              <a:rPr lang="en-US" altLang="zh-CN" sz="1600" b="1" dirty="0">
                <a:latin typeface="微软雅黑" panose="020B0503020204020204" pitchFamily="34" charset="-122"/>
                <a:ea typeface="微软雅黑" panose="020B0503020204020204" pitchFamily="34" charset="-122"/>
              </a:rPr>
              <a:t>TCP </a:t>
            </a:r>
            <a:r>
              <a:rPr lang="zh-CN" altLang="en-US" sz="1600" b="1" dirty="0">
                <a:latin typeface="微软雅黑" panose="020B0503020204020204" pitchFamily="34" charset="-122"/>
                <a:ea typeface="微软雅黑" panose="020B0503020204020204" pitchFamily="34" charset="-122"/>
              </a:rPr>
              <a:t>首部才等于整个的 </a:t>
            </a:r>
            <a:r>
              <a:rPr lang="en-US" altLang="zh-CN" sz="1600" b="1" dirty="0">
                <a:latin typeface="微软雅黑" panose="020B0503020204020204" pitchFamily="34" charset="-122"/>
                <a:ea typeface="微软雅黑" panose="020B0503020204020204" pitchFamily="34" charset="-122"/>
              </a:rPr>
              <a:t>TCP </a:t>
            </a:r>
            <a:r>
              <a:rPr lang="zh-CN" altLang="en-US" sz="1600" b="1" dirty="0">
                <a:latin typeface="微软雅黑" panose="020B0503020204020204" pitchFamily="34" charset="-122"/>
                <a:ea typeface="微软雅黑" panose="020B0503020204020204" pitchFamily="34" charset="-122"/>
              </a:rPr>
              <a:t>报文段。</a:t>
            </a:r>
            <a:endParaRPr lang="zh-CN" altLang="en-US" sz="1600" b="1" dirty="0">
              <a:latin typeface="微软雅黑" panose="020B0503020204020204" pitchFamily="34" charset="-122"/>
              <a:ea typeface="微软雅黑" panose="020B0503020204020204" pitchFamily="34" charset="-122"/>
            </a:endParaRPr>
          </a:p>
          <a:p>
            <a:pPr algn="ctr">
              <a:lnSpc>
                <a:spcPct val="110000"/>
              </a:lnSpc>
            </a:pPr>
            <a:r>
              <a:rPr lang="zh-CN" altLang="en-US" sz="1600" b="1" dirty="0">
                <a:latin typeface="微软雅黑" panose="020B0503020204020204" pitchFamily="34" charset="-122"/>
                <a:ea typeface="微软雅黑" panose="020B0503020204020204" pitchFamily="34" charset="-122"/>
              </a:rPr>
              <a:t>所以，</a:t>
            </a:r>
            <a:r>
              <a:rPr lang="en-US" altLang="zh-CN" sz="1600" b="1" dirty="0">
                <a:latin typeface="微软雅黑" panose="020B0503020204020204" pitchFamily="34" charset="-122"/>
                <a:ea typeface="微软雅黑" panose="020B0503020204020204" pitchFamily="34" charset="-122"/>
              </a:rPr>
              <a:t>MSS</a:t>
            </a:r>
            <a:r>
              <a:rPr lang="zh-CN" altLang="en-US" sz="1600" b="1" dirty="0">
                <a:latin typeface="微软雅黑" panose="020B0503020204020204" pitchFamily="34" charset="-122"/>
                <a:ea typeface="微软雅黑" panose="020B0503020204020204" pitchFamily="34" charset="-122"/>
              </a:rPr>
              <a:t>是“</a:t>
            </a:r>
            <a:r>
              <a:rPr lang="en-US" altLang="zh-CN" sz="1600" b="1" dirty="0">
                <a:latin typeface="微软雅黑" panose="020B0503020204020204" pitchFamily="34" charset="-122"/>
                <a:ea typeface="微软雅黑" panose="020B0503020204020204" pitchFamily="34" charset="-122"/>
              </a:rPr>
              <a:t>TCP </a:t>
            </a:r>
            <a:r>
              <a:rPr lang="zh-CN" altLang="en-US" sz="1600" b="1" dirty="0">
                <a:latin typeface="微软雅黑" panose="020B0503020204020204" pitchFamily="34" charset="-122"/>
                <a:ea typeface="微软雅黑" panose="020B0503020204020204" pitchFamily="34" charset="-122"/>
              </a:rPr>
              <a:t>报文段长度减去 </a:t>
            </a:r>
            <a:r>
              <a:rPr lang="en-US" altLang="zh-CN" sz="1600" b="1" dirty="0">
                <a:latin typeface="微软雅黑" panose="020B0503020204020204" pitchFamily="34" charset="-122"/>
                <a:ea typeface="微软雅黑" panose="020B0503020204020204" pitchFamily="34" charset="-122"/>
              </a:rPr>
              <a:t>TCP </a:t>
            </a:r>
            <a:r>
              <a:rPr lang="zh-CN" altLang="en-US" sz="1600" b="1" dirty="0">
                <a:latin typeface="微软雅黑" panose="020B0503020204020204" pitchFamily="34" charset="-122"/>
                <a:ea typeface="微软雅黑" panose="020B0503020204020204" pitchFamily="34" charset="-122"/>
              </a:rPr>
              <a:t>首部长度”。</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84"/>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84"/>
                                        </p:tgtEl>
                                        <p:attrNameLst>
                                          <p:attrName>style.visibility</p:attrName>
                                        </p:attrNameLst>
                                      </p:cBhvr>
                                      <p:tavLst>
                                        <p:tav tm="0">
                                          <p:val>
                                            <p:strVal val="hidden"/>
                                          </p:val>
                                        </p:tav>
                                        <p:tav tm="50000">
                                          <p:val>
                                            <p:strVal val="visible"/>
                                          </p:val>
                                        </p:tav>
                                      </p:tavLst>
                                    </p:anim>
                                  </p:childTnLst>
                                </p:cTn>
                              </p:par>
                            </p:childTnLst>
                          </p:cTn>
                        </p:par>
                        <p:par>
                          <p:cTn id="10" fill="hold">
                            <p:stCondLst>
                              <p:cond delay="2000"/>
                            </p:stCondLst>
                            <p:childTnLst>
                              <p:par>
                                <p:cTn id="11" presetID="53" presetClass="entr" presetSubtype="16" fill="hold" grpId="0" nodeType="afterEffect">
                                  <p:stCondLst>
                                    <p:cond delay="1000"/>
                                  </p:stCondLst>
                                  <p:childTnLst>
                                    <p:set>
                                      <p:cBhvr>
                                        <p:cTn id="12" dur="1" fill="hold">
                                          <p:stCondLst>
                                            <p:cond delay="0"/>
                                          </p:stCondLst>
                                        </p:cTn>
                                        <p:tgtEl>
                                          <p:spTgt spid="88"/>
                                        </p:tgtEl>
                                        <p:attrNameLst>
                                          <p:attrName>style.visibility</p:attrName>
                                        </p:attrNameLst>
                                      </p:cBhvr>
                                      <p:to>
                                        <p:strVal val="visible"/>
                                      </p:to>
                                    </p:set>
                                    <p:anim calcmode="lin" valueType="num">
                                      <p:cBhvr>
                                        <p:cTn id="13" dur="500" fill="hold"/>
                                        <p:tgtEl>
                                          <p:spTgt spid="88"/>
                                        </p:tgtEl>
                                        <p:attrNameLst>
                                          <p:attrName>ppt_w</p:attrName>
                                        </p:attrNameLst>
                                      </p:cBhvr>
                                      <p:tavLst>
                                        <p:tav tm="0">
                                          <p:val>
                                            <p:fltVal val="0"/>
                                          </p:val>
                                        </p:tav>
                                        <p:tav tm="100000">
                                          <p:val>
                                            <p:strVal val="#ppt_w"/>
                                          </p:val>
                                        </p:tav>
                                      </p:tavLst>
                                    </p:anim>
                                    <p:anim calcmode="lin" valueType="num">
                                      <p:cBhvr>
                                        <p:cTn id="14" dur="500" fill="hold"/>
                                        <p:tgtEl>
                                          <p:spTgt spid="88"/>
                                        </p:tgtEl>
                                        <p:attrNameLst>
                                          <p:attrName>ppt_h</p:attrName>
                                        </p:attrNameLst>
                                      </p:cBhvr>
                                      <p:tavLst>
                                        <p:tav tm="0">
                                          <p:val>
                                            <p:fltVal val="0"/>
                                          </p:val>
                                        </p:tav>
                                        <p:tav tm="100000">
                                          <p:val>
                                            <p:strVal val="#ppt_h"/>
                                          </p:val>
                                        </p:tav>
                                      </p:tavLst>
                                    </p:anim>
                                    <p:animEffect transition="in" filter="fade">
                                      <p:cBhvr>
                                        <p:cTn id="15"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4" grpId="1" animBg="1"/>
      <p:bldP spid="88"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5" y="887292"/>
            <a:ext cx="8048776" cy="388721"/>
          </a:xfrm>
          <a:prstGeom prst="roundRect">
            <a:avLst>
              <a:gd name="adj" fmla="val 16667"/>
            </a:avLst>
          </a:prstGeom>
          <a:solidFill>
            <a:srgbClr val="0089FA"/>
          </a:solidFill>
          <a:ln>
            <a:noFill/>
          </a:ln>
          <a:effectLst/>
        </p:spPr>
        <p:txBody>
          <a:bodyPr wrap="none" lIns="91436" tIns="45718" rIns="91436" bIns="45718" anchor="ctr"/>
          <a:lstStyle/>
          <a:p>
            <a:endParaRPr lang="zh-CN" altLang="en-US"/>
          </a:p>
        </p:txBody>
      </p:sp>
      <p:sp>
        <p:nvSpPr>
          <p:cNvPr id="6" name="Rectangle 6"/>
          <p:cNvSpPr>
            <a:spLocks noChangeArrowheads="1"/>
          </p:cNvSpPr>
          <p:nvPr/>
        </p:nvSpPr>
        <p:spPr bwMode="auto">
          <a:xfrm>
            <a:off x="2967239" y="835877"/>
            <a:ext cx="32095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为什么要规定 </a:t>
            </a:r>
            <a:r>
              <a:rPr lang="en-US" altLang="zh-CN" sz="2400" b="1" dirty="0">
                <a:solidFill>
                  <a:schemeClr val="bg1"/>
                </a:solidFill>
                <a:latin typeface="微软雅黑" panose="020B0503020204020204" pitchFamily="34" charset="-122"/>
                <a:ea typeface="微软雅黑" panose="020B0503020204020204" pitchFamily="34" charset="-122"/>
              </a:rPr>
              <a:t>MSS </a:t>
            </a:r>
            <a:r>
              <a:rPr lang="zh-CN" altLang="en-US" sz="2400" b="1" dirty="0">
                <a:solidFill>
                  <a:schemeClr val="bg1"/>
                </a:solidFill>
                <a:latin typeface="微软雅黑" panose="020B0503020204020204" pitchFamily="34" charset="-122"/>
                <a:ea typeface="微软雅黑" panose="020B0503020204020204" pitchFamily="34" charset="-122"/>
              </a:rPr>
              <a:t>？</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 name="Rectangle 8"/>
          <p:cNvSpPr>
            <a:spLocks noChangeArrowheads="1"/>
          </p:cNvSpPr>
          <p:nvPr/>
        </p:nvSpPr>
        <p:spPr bwMode="auto">
          <a:xfrm>
            <a:off x="556965" y="1300315"/>
            <a:ext cx="8048776" cy="2875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285750" indent="-285750">
              <a:lnSpc>
                <a:spcPts val="3100"/>
              </a:lnSpc>
              <a:buClr>
                <a:srgbClr val="0070C0"/>
              </a:buClr>
              <a:buFont typeface="Wingdings" panose="05000000000000000000" pitchFamily="2" charset="2"/>
              <a:buChar char="l"/>
            </a:pPr>
            <a:r>
              <a:rPr lang="en-US" altLang="zh-CN" sz="1900" b="1" dirty="0">
                <a:solidFill>
                  <a:srgbClr val="0000FF"/>
                </a:solidFill>
                <a:latin typeface="微软雅黑" panose="020B0503020204020204" pitchFamily="34" charset="-122"/>
                <a:ea typeface="微软雅黑" panose="020B0503020204020204" pitchFamily="34" charset="-122"/>
              </a:rPr>
              <a:t>MSS </a:t>
            </a:r>
            <a:r>
              <a:rPr lang="zh-CN" altLang="en-US" sz="1900" b="1" dirty="0">
                <a:solidFill>
                  <a:srgbClr val="0000FF"/>
                </a:solidFill>
                <a:latin typeface="微软雅黑" panose="020B0503020204020204" pitchFamily="34" charset="-122"/>
                <a:ea typeface="微软雅黑" panose="020B0503020204020204" pitchFamily="34" charset="-122"/>
              </a:rPr>
              <a:t>与接收窗口值没有关系。</a:t>
            </a:r>
            <a:endParaRPr lang="zh-CN" altLang="en-US" sz="1900" b="1" dirty="0">
              <a:solidFill>
                <a:srgbClr val="0000FF"/>
              </a:solidFill>
              <a:latin typeface="微软雅黑" panose="020B0503020204020204" pitchFamily="34" charset="-122"/>
              <a:ea typeface="微软雅黑" panose="020B0503020204020204" pitchFamily="34" charset="-122"/>
            </a:endParaRPr>
          </a:p>
          <a:p>
            <a:pPr marL="285750" indent="-285750">
              <a:lnSpc>
                <a:spcPts val="3100"/>
              </a:lnSpc>
              <a:buClr>
                <a:srgbClr val="0070C0"/>
              </a:buClr>
              <a:buFont typeface="Wingdings" panose="05000000000000000000" pitchFamily="2" charset="2"/>
              <a:buChar char="l"/>
            </a:pPr>
            <a:r>
              <a:rPr lang="zh-CN" altLang="en-US" sz="1900" b="1" dirty="0">
                <a:latin typeface="微软雅黑" panose="020B0503020204020204" pitchFamily="34" charset="-122"/>
                <a:ea typeface="微软雅黑" panose="020B0503020204020204" pitchFamily="34" charset="-122"/>
              </a:rPr>
              <a:t>若</a:t>
            </a:r>
            <a:r>
              <a:rPr lang="zh-CN" altLang="en-US" sz="1900" b="1" dirty="0">
                <a:solidFill>
                  <a:srgbClr val="0000FF"/>
                </a:solidFill>
                <a:latin typeface="微软雅黑" panose="020B0503020204020204" pitchFamily="34" charset="-122"/>
                <a:ea typeface="微软雅黑" panose="020B0503020204020204" pitchFamily="34" charset="-122"/>
              </a:rPr>
              <a:t>选择较小的 </a:t>
            </a:r>
            <a:r>
              <a:rPr lang="en-US" altLang="zh-CN" sz="1900" b="1" dirty="0">
                <a:solidFill>
                  <a:srgbClr val="0000FF"/>
                </a:solidFill>
                <a:latin typeface="微软雅黑" panose="020B0503020204020204" pitchFamily="34" charset="-122"/>
                <a:ea typeface="微软雅黑" panose="020B0503020204020204" pitchFamily="34" charset="-122"/>
              </a:rPr>
              <a:t>MSS </a:t>
            </a:r>
            <a:r>
              <a:rPr lang="zh-CN" altLang="en-US" sz="1900" b="1" dirty="0">
                <a:solidFill>
                  <a:srgbClr val="0000FF"/>
                </a:solidFill>
                <a:latin typeface="微软雅黑" panose="020B0503020204020204" pitchFamily="34" charset="-122"/>
                <a:ea typeface="微软雅黑" panose="020B0503020204020204" pitchFamily="34" charset="-122"/>
              </a:rPr>
              <a:t>长度，网络的利用率就降低。</a:t>
            </a:r>
            <a:endParaRPr lang="zh-CN" altLang="en-US" sz="1900" b="1" dirty="0">
              <a:solidFill>
                <a:srgbClr val="0000FF"/>
              </a:solidFill>
              <a:latin typeface="微软雅黑" panose="020B0503020204020204" pitchFamily="34" charset="-122"/>
              <a:ea typeface="微软雅黑" panose="020B0503020204020204" pitchFamily="34" charset="-122"/>
            </a:endParaRPr>
          </a:p>
          <a:p>
            <a:pPr marL="285750" indent="-285750">
              <a:lnSpc>
                <a:spcPts val="3100"/>
              </a:lnSpc>
              <a:buClr>
                <a:srgbClr val="0070C0"/>
              </a:buClr>
              <a:buFont typeface="Wingdings" panose="05000000000000000000" pitchFamily="2" charset="2"/>
              <a:buChar char="l"/>
            </a:pPr>
            <a:r>
              <a:rPr lang="zh-CN" altLang="en-US" sz="1900" b="1" dirty="0">
                <a:latin typeface="微软雅黑" panose="020B0503020204020204" pitchFamily="34" charset="-122"/>
                <a:ea typeface="微软雅黑" panose="020B0503020204020204" pitchFamily="34" charset="-122"/>
              </a:rPr>
              <a:t>若 </a:t>
            </a:r>
            <a:r>
              <a:rPr lang="en-US" altLang="zh-CN" sz="1900" b="1" dirty="0">
                <a:solidFill>
                  <a:srgbClr val="0000FF"/>
                </a:solidFill>
                <a:latin typeface="微软雅黑" panose="020B0503020204020204" pitchFamily="34" charset="-122"/>
                <a:ea typeface="微软雅黑" panose="020B0503020204020204" pitchFamily="34" charset="-122"/>
              </a:rPr>
              <a:t>TCP </a:t>
            </a:r>
            <a:r>
              <a:rPr lang="zh-CN" altLang="en-US" sz="1900" b="1" dirty="0">
                <a:solidFill>
                  <a:srgbClr val="0000FF"/>
                </a:solidFill>
                <a:latin typeface="微软雅黑" panose="020B0503020204020204" pitchFamily="34" charset="-122"/>
                <a:ea typeface="微软雅黑" panose="020B0503020204020204" pitchFamily="34" charset="-122"/>
              </a:rPr>
              <a:t>报文段非常长</a:t>
            </a:r>
            <a:r>
              <a:rPr lang="zh-CN" altLang="en-US" sz="1900" b="1" dirty="0">
                <a:latin typeface="微软雅黑" panose="020B0503020204020204" pitchFamily="34" charset="-122"/>
                <a:ea typeface="微软雅黑" panose="020B0503020204020204" pitchFamily="34" charset="-122"/>
              </a:rPr>
              <a:t>，那么在 </a:t>
            </a:r>
            <a:r>
              <a:rPr lang="en-US" altLang="zh-CN" sz="1900" b="1" dirty="0">
                <a:latin typeface="微软雅黑" panose="020B0503020204020204" pitchFamily="34" charset="-122"/>
                <a:ea typeface="微软雅黑" panose="020B0503020204020204" pitchFamily="34" charset="-122"/>
              </a:rPr>
              <a:t>IP </a:t>
            </a:r>
            <a:r>
              <a:rPr lang="zh-CN" altLang="en-US" sz="1900" b="1" dirty="0">
                <a:latin typeface="微软雅黑" panose="020B0503020204020204" pitchFamily="34" charset="-122"/>
                <a:ea typeface="微软雅黑" panose="020B0503020204020204" pitchFamily="34" charset="-122"/>
              </a:rPr>
              <a:t>层传输时就有可能要分解成多个短数据报片。在终点要把收到的各个短数据报片装配成原来的 </a:t>
            </a:r>
            <a:r>
              <a:rPr lang="en-US" altLang="zh-CN" sz="1900" b="1" dirty="0">
                <a:latin typeface="微软雅黑" panose="020B0503020204020204" pitchFamily="34" charset="-122"/>
                <a:ea typeface="微软雅黑" panose="020B0503020204020204" pitchFamily="34" charset="-122"/>
              </a:rPr>
              <a:t>TCP </a:t>
            </a:r>
            <a:r>
              <a:rPr lang="zh-CN" altLang="en-US" sz="1900" b="1" dirty="0">
                <a:latin typeface="微软雅黑" panose="020B0503020204020204" pitchFamily="34" charset="-122"/>
                <a:ea typeface="微软雅黑" panose="020B0503020204020204" pitchFamily="34" charset="-122"/>
              </a:rPr>
              <a:t>报文段。当传输出错时还要进行重传。这些也都会</a:t>
            </a:r>
            <a:r>
              <a:rPr lang="zh-CN" altLang="en-US" sz="1900" b="1" dirty="0">
                <a:solidFill>
                  <a:srgbClr val="0000FF"/>
                </a:solidFill>
                <a:latin typeface="微软雅黑" panose="020B0503020204020204" pitchFamily="34" charset="-122"/>
                <a:ea typeface="微软雅黑" panose="020B0503020204020204" pitchFamily="34" charset="-122"/>
              </a:rPr>
              <a:t>使开销增大</a:t>
            </a:r>
            <a:r>
              <a:rPr lang="zh-CN" altLang="en-US" sz="1900" b="1" dirty="0">
                <a:latin typeface="微软雅黑" panose="020B0503020204020204" pitchFamily="34" charset="-122"/>
                <a:ea typeface="微软雅黑" panose="020B0503020204020204" pitchFamily="34" charset="-122"/>
              </a:rPr>
              <a:t>。</a:t>
            </a:r>
            <a:endParaRPr lang="en-US" altLang="zh-CN" sz="1900" b="1" dirty="0">
              <a:latin typeface="微软雅黑" panose="020B0503020204020204" pitchFamily="34" charset="-122"/>
              <a:ea typeface="微软雅黑" panose="020B0503020204020204" pitchFamily="34" charset="-122"/>
            </a:endParaRPr>
          </a:p>
          <a:p>
            <a:pPr marL="285750" indent="-285750">
              <a:lnSpc>
                <a:spcPts val="3100"/>
              </a:lnSpc>
              <a:buClr>
                <a:srgbClr val="0070C0"/>
              </a:buClr>
              <a:buFont typeface="Wingdings" panose="05000000000000000000" pitchFamily="2" charset="2"/>
              <a:buChar char="l"/>
            </a:pPr>
            <a:r>
              <a:rPr lang="zh-CN" altLang="en-US" sz="1900" b="1" dirty="0">
                <a:latin typeface="微软雅黑" panose="020B0503020204020204" pitchFamily="34" charset="-122"/>
                <a:ea typeface="微软雅黑" panose="020B0503020204020204" pitchFamily="34" charset="-122"/>
              </a:rPr>
              <a:t>因此，</a:t>
            </a:r>
            <a:r>
              <a:rPr lang="en-US" altLang="zh-CN" sz="1900" b="1" dirty="0">
                <a:latin typeface="微软雅黑" panose="020B0503020204020204" pitchFamily="34" charset="-122"/>
                <a:ea typeface="微软雅黑" panose="020B0503020204020204" pitchFamily="34" charset="-122"/>
              </a:rPr>
              <a:t>MSS </a:t>
            </a:r>
            <a:r>
              <a:rPr lang="zh-CN" altLang="en-US" sz="1900" b="1" dirty="0">
                <a:latin typeface="微软雅黑" panose="020B0503020204020204" pitchFamily="34" charset="-122"/>
                <a:ea typeface="微软雅黑" panose="020B0503020204020204" pitchFamily="34" charset="-122"/>
              </a:rPr>
              <a:t>应尽可能大些，只要在 </a:t>
            </a:r>
            <a:r>
              <a:rPr lang="en-US" altLang="zh-CN" sz="1900" b="1" dirty="0">
                <a:latin typeface="微软雅黑" panose="020B0503020204020204" pitchFamily="34" charset="-122"/>
                <a:ea typeface="微软雅黑" panose="020B0503020204020204" pitchFamily="34" charset="-122"/>
              </a:rPr>
              <a:t>IP </a:t>
            </a:r>
            <a:r>
              <a:rPr lang="zh-CN" altLang="en-US" sz="1900" b="1" dirty="0">
                <a:latin typeface="微软雅黑" panose="020B0503020204020204" pitchFamily="34" charset="-122"/>
                <a:ea typeface="微软雅黑" panose="020B0503020204020204" pitchFamily="34" charset="-122"/>
              </a:rPr>
              <a:t>层传输时不需要再分片就行。</a:t>
            </a:r>
            <a:endParaRPr lang="zh-CN" altLang="en-US" sz="1900" b="1" dirty="0">
              <a:latin typeface="微软雅黑" panose="020B0503020204020204" pitchFamily="34" charset="-122"/>
              <a:ea typeface="微软雅黑" panose="020B0503020204020204" pitchFamily="34" charset="-122"/>
            </a:endParaRPr>
          </a:p>
          <a:p>
            <a:pPr marL="285750" indent="-285750">
              <a:lnSpc>
                <a:spcPts val="3100"/>
              </a:lnSpc>
              <a:buClr>
                <a:srgbClr val="0070C0"/>
              </a:buClr>
              <a:buFont typeface="Wingdings" panose="05000000000000000000" pitchFamily="2" charset="2"/>
              <a:buChar char="l"/>
            </a:pPr>
            <a:r>
              <a:rPr lang="zh-CN" altLang="en-US" sz="1900" b="1" dirty="0">
                <a:latin typeface="微软雅黑" panose="020B0503020204020204" pitchFamily="34" charset="-122"/>
                <a:ea typeface="微软雅黑" panose="020B0503020204020204" pitchFamily="34" charset="-122"/>
              </a:rPr>
              <a:t>但最佳的 </a:t>
            </a:r>
            <a:r>
              <a:rPr lang="en-US" altLang="zh-CN" sz="1900" b="1" dirty="0">
                <a:latin typeface="微软雅黑" panose="020B0503020204020204" pitchFamily="34" charset="-122"/>
                <a:ea typeface="微软雅黑" panose="020B0503020204020204" pitchFamily="34" charset="-122"/>
              </a:rPr>
              <a:t>MSS </a:t>
            </a:r>
            <a:r>
              <a:rPr lang="zh-CN" altLang="en-US" sz="1900" b="1" dirty="0">
                <a:latin typeface="微软雅黑" panose="020B0503020204020204" pitchFamily="34" charset="-122"/>
                <a:ea typeface="微软雅黑" panose="020B0503020204020204" pitchFamily="34" charset="-122"/>
              </a:rPr>
              <a:t>是很难确定的。</a:t>
            </a:r>
            <a:endParaRPr lang="zh-CN" altLang="en-US" sz="19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圆角矩形 28"/>
          <p:cNvSpPr/>
          <p:nvPr/>
        </p:nvSpPr>
        <p:spPr>
          <a:xfrm>
            <a:off x="556965" y="2106464"/>
            <a:ext cx="8048776" cy="19755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9" name="AutoShape 5"/>
          <p:cNvSpPr>
            <a:spLocks noChangeArrowheads="1"/>
          </p:cNvSpPr>
          <p:nvPr/>
        </p:nvSpPr>
        <p:spPr bwMode="auto">
          <a:xfrm>
            <a:off x="556965" y="663394"/>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20" name="Rectangle 6"/>
          <p:cNvSpPr>
            <a:spLocks noChangeArrowheads="1"/>
          </p:cNvSpPr>
          <p:nvPr/>
        </p:nvSpPr>
        <p:spPr bwMode="auto">
          <a:xfrm>
            <a:off x="3969649" y="630183"/>
            <a:ext cx="1223408"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屏蔽作用</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1" name="Rectangle 68"/>
          <p:cNvSpPr>
            <a:spLocks noChangeArrowheads="1"/>
          </p:cNvSpPr>
          <p:nvPr/>
        </p:nvSpPr>
        <p:spPr bwMode="auto">
          <a:xfrm>
            <a:off x="556963" y="1026495"/>
            <a:ext cx="8184960"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运输层向高层用户</a:t>
            </a:r>
            <a:r>
              <a:rPr lang="zh-CN" altLang="en-US" sz="2000" b="1" dirty="0">
                <a:solidFill>
                  <a:srgbClr val="0000FF"/>
                </a:solidFill>
                <a:latin typeface="微软雅黑" panose="020B0503020204020204" pitchFamily="34" charset="-122"/>
                <a:ea typeface="微软雅黑" panose="020B0503020204020204" pitchFamily="34" charset="-122"/>
              </a:rPr>
              <a:t>屏蔽</a:t>
            </a:r>
            <a:r>
              <a:rPr lang="zh-CN" altLang="en-US" sz="2000" b="1" dirty="0">
                <a:latin typeface="微软雅黑" panose="020B0503020204020204" pitchFamily="34" charset="-122"/>
                <a:ea typeface="微软雅黑" panose="020B0503020204020204" pitchFamily="34" charset="-122"/>
              </a:rPr>
              <a:t>了下面</a:t>
            </a:r>
            <a:r>
              <a:rPr lang="zh-CN" altLang="en-US" sz="2000" b="1" dirty="0">
                <a:solidFill>
                  <a:srgbClr val="FF0000"/>
                </a:solidFill>
                <a:latin typeface="微软雅黑" panose="020B0503020204020204" pitchFamily="34" charset="-122"/>
                <a:ea typeface="微软雅黑" panose="020B0503020204020204" pitchFamily="34" charset="-122"/>
              </a:rPr>
              <a:t>网络核心的细节</a:t>
            </a:r>
            <a:r>
              <a:rPr lang="zh-CN" altLang="en-US" sz="2000" b="1" dirty="0">
                <a:latin typeface="微软雅黑" panose="020B0503020204020204" pitchFamily="34" charset="-122"/>
                <a:ea typeface="微软雅黑" panose="020B0503020204020204" pitchFamily="34" charset="-122"/>
              </a:rPr>
              <a:t>，它使应用进程看见的就是好像在两个运输层实体之间有一条</a:t>
            </a:r>
            <a:r>
              <a:rPr lang="zh-CN" altLang="en-US" sz="2000" b="1" dirty="0">
                <a:solidFill>
                  <a:srgbClr val="0000FF"/>
                </a:solidFill>
                <a:latin typeface="微软雅黑" panose="020B0503020204020204" pitchFamily="34" charset="-122"/>
                <a:ea typeface="微软雅黑" panose="020B0503020204020204" pitchFamily="34" charset="-122"/>
              </a:rPr>
              <a:t>端到端的逻辑通信信道</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grpSp>
        <p:nvGrpSpPr>
          <p:cNvPr id="22" name="Group 12"/>
          <p:cNvGrpSpPr/>
          <p:nvPr/>
        </p:nvGrpSpPr>
        <p:grpSpPr bwMode="auto">
          <a:xfrm>
            <a:off x="2094187" y="2204972"/>
            <a:ext cx="4978457" cy="1790089"/>
            <a:chOff x="689" y="2240"/>
            <a:chExt cx="4241" cy="1652"/>
          </a:xfrm>
        </p:grpSpPr>
        <p:graphicFrame>
          <p:nvGraphicFramePr>
            <p:cNvPr id="23" name="Object 4"/>
            <p:cNvGraphicFramePr>
              <a:graphicFrameLocks noChangeAspect="1"/>
            </p:cNvGraphicFramePr>
            <p:nvPr/>
          </p:nvGraphicFramePr>
          <p:xfrm>
            <a:off x="1536" y="2496"/>
            <a:ext cx="2448" cy="1396"/>
          </p:xfrm>
          <a:graphic>
            <a:graphicData uri="http://schemas.openxmlformats.org/presentationml/2006/ole">
              <mc:AlternateContent xmlns:mc="http://schemas.openxmlformats.org/markup-compatibility/2006">
                <mc:Choice xmlns:v="urn:schemas-microsoft-com:vml" Requires="v">
                  <p:oleObj spid="_x0000_s2" name="Visio" r:id="rId1" imgW="1644015" imgH="942340" progId="Visio.Drawing.11">
                    <p:embed/>
                  </p:oleObj>
                </mc:Choice>
                <mc:Fallback>
                  <p:oleObj name="Visio" r:id="rId1" imgW="1644015" imgH="942340" progId="Visio.Drawing.11">
                    <p:embed/>
                    <p:pic>
                      <p:nvPicPr>
                        <p:cNvPr id="0" name="Picture 18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 y="2496"/>
                          <a:ext cx="2448" cy="1396"/>
                        </a:xfrm>
                        <a:prstGeom prst="rect">
                          <a:avLst/>
                        </a:prstGeom>
                        <a:noFill/>
                        <a:effectLst>
                          <a:outerShdw dist="25400" dir="54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Text Box 6"/>
            <p:cNvSpPr txBox="1">
              <a:spLocks noChangeArrowheads="1"/>
            </p:cNvSpPr>
            <p:nvPr/>
          </p:nvSpPr>
          <p:spPr bwMode="auto">
            <a:xfrm>
              <a:off x="2382" y="3096"/>
              <a:ext cx="682"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sz="1600" dirty="0">
                  <a:latin typeface="微软雅黑" panose="020B0503020204020204" pitchFamily="34" charset="-122"/>
                  <a:ea typeface="微软雅黑" panose="020B0503020204020204" pitchFamily="34" charset="-122"/>
                </a:rPr>
                <a:t>互联网</a:t>
              </a:r>
              <a:endParaRPr lang="en-US" altLang="zh-CN" sz="1600" dirty="0">
                <a:latin typeface="微软雅黑" panose="020B0503020204020204" pitchFamily="34" charset="-122"/>
                <a:ea typeface="微软雅黑" panose="020B0503020204020204" pitchFamily="34" charset="-122"/>
              </a:endParaRPr>
            </a:p>
          </p:txBody>
        </p:sp>
        <p:sp>
          <p:nvSpPr>
            <p:cNvPr id="25" name="Oval 8"/>
            <p:cNvSpPr>
              <a:spLocks noChangeArrowheads="1"/>
            </p:cNvSpPr>
            <p:nvPr/>
          </p:nvSpPr>
          <p:spPr bwMode="auto">
            <a:xfrm>
              <a:off x="689" y="2240"/>
              <a:ext cx="824" cy="438"/>
            </a:xfrm>
            <a:prstGeom prst="ellipse">
              <a:avLst/>
            </a:prstGeom>
            <a:solidFill>
              <a:srgbClr val="99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1" dirty="0">
                  <a:solidFill>
                    <a:srgbClr val="0000FF"/>
                  </a:solidFill>
                  <a:latin typeface="微软雅黑" panose="020B0503020204020204" pitchFamily="34" charset="-122"/>
                  <a:ea typeface="微软雅黑" panose="020B0503020204020204" pitchFamily="34" charset="-122"/>
                </a:rPr>
                <a:t>应用进程</a:t>
              </a:r>
              <a:endParaRPr lang="en-US" altLang="zh-CN" sz="1200" b="1" dirty="0">
                <a:solidFill>
                  <a:srgbClr val="0000FF"/>
                </a:solidFill>
                <a:latin typeface="微软雅黑" panose="020B0503020204020204" pitchFamily="34" charset="-122"/>
                <a:ea typeface="微软雅黑" panose="020B0503020204020204" pitchFamily="34" charset="-122"/>
              </a:endParaRPr>
            </a:p>
            <a:p>
              <a:pPr algn="ctr"/>
              <a:r>
                <a:rPr lang="en-US" altLang="zh-CN" sz="1200" b="1" dirty="0">
                  <a:solidFill>
                    <a:srgbClr val="0000FF"/>
                  </a:solidFill>
                  <a:latin typeface="微软雅黑" panose="020B0503020204020204" pitchFamily="34" charset="-122"/>
                  <a:ea typeface="微软雅黑" panose="020B0503020204020204" pitchFamily="34" charset="-122"/>
                </a:rPr>
                <a:t>AP</a:t>
              </a:r>
              <a:endParaRPr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26" name="Oval 9"/>
            <p:cNvSpPr>
              <a:spLocks noChangeArrowheads="1"/>
            </p:cNvSpPr>
            <p:nvPr/>
          </p:nvSpPr>
          <p:spPr bwMode="auto">
            <a:xfrm>
              <a:off x="4121" y="2260"/>
              <a:ext cx="809" cy="438"/>
            </a:xfrm>
            <a:prstGeom prst="ellipse">
              <a:avLst/>
            </a:prstGeom>
            <a:solidFill>
              <a:srgbClr val="99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1" dirty="0">
                  <a:solidFill>
                    <a:srgbClr val="0000FF"/>
                  </a:solidFill>
                  <a:latin typeface="微软雅黑" panose="020B0503020204020204" pitchFamily="34" charset="-122"/>
                  <a:ea typeface="微软雅黑" panose="020B0503020204020204" pitchFamily="34" charset="-122"/>
                </a:rPr>
                <a:t>应用进程</a:t>
              </a:r>
              <a:endParaRPr lang="en-US" altLang="zh-CN" sz="1200" b="1" dirty="0">
                <a:solidFill>
                  <a:srgbClr val="0000FF"/>
                </a:solidFill>
                <a:latin typeface="微软雅黑" panose="020B0503020204020204" pitchFamily="34" charset="-122"/>
                <a:ea typeface="微软雅黑" panose="020B0503020204020204" pitchFamily="34" charset="-122"/>
              </a:endParaRPr>
            </a:p>
            <a:p>
              <a:pPr algn="ctr"/>
              <a:r>
                <a:rPr lang="en-US" altLang="zh-CN" sz="1200" b="1" dirty="0">
                  <a:solidFill>
                    <a:srgbClr val="0000FF"/>
                  </a:solidFill>
                  <a:latin typeface="微软雅黑" panose="020B0503020204020204" pitchFamily="34" charset="-122"/>
                  <a:ea typeface="微软雅黑" panose="020B0503020204020204" pitchFamily="34" charset="-122"/>
                </a:rPr>
                <a:t>AP</a:t>
              </a:r>
              <a:endParaRPr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27" name="Freeform 10"/>
            <p:cNvSpPr/>
            <p:nvPr/>
          </p:nvSpPr>
          <p:spPr bwMode="auto">
            <a:xfrm>
              <a:off x="1296" y="2592"/>
              <a:ext cx="2928" cy="429"/>
            </a:xfrm>
            <a:custGeom>
              <a:avLst/>
              <a:gdLst>
                <a:gd name="T0" fmla="*/ 0 w 2928"/>
                <a:gd name="T1" fmla="*/ 48 h 429"/>
                <a:gd name="T2" fmla="*/ 748 w 2928"/>
                <a:gd name="T3" fmla="*/ 381 h 429"/>
                <a:gd name="T4" fmla="*/ 2208 w 2928"/>
                <a:gd name="T5" fmla="*/ 336 h 429"/>
                <a:gd name="T6" fmla="*/ 2928 w 2928"/>
                <a:gd name="T7" fmla="*/ 0 h 4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28" h="429">
                  <a:moveTo>
                    <a:pt x="0" y="48"/>
                  </a:moveTo>
                  <a:cubicBezTo>
                    <a:pt x="125" y="103"/>
                    <a:pt x="380" y="333"/>
                    <a:pt x="748" y="381"/>
                  </a:cubicBezTo>
                  <a:cubicBezTo>
                    <a:pt x="1116" y="429"/>
                    <a:pt x="1845" y="399"/>
                    <a:pt x="2208" y="336"/>
                  </a:cubicBezTo>
                  <a:cubicBezTo>
                    <a:pt x="2571" y="273"/>
                    <a:pt x="2808" y="56"/>
                    <a:pt x="2928" y="0"/>
                  </a:cubicBezTo>
                </a:path>
              </a:pathLst>
            </a:custGeom>
            <a:noFill/>
            <a:ln w="38100" cap="flat" cmpd="sng">
              <a:solidFill>
                <a:srgbClr val="CC00CC"/>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a:solidFill>
                  <a:srgbClr val="0000FF"/>
                </a:solidFill>
                <a:latin typeface="微软雅黑" panose="020B0503020204020204" pitchFamily="34" charset="-122"/>
                <a:ea typeface="微软雅黑" panose="020B0503020204020204" pitchFamily="34" charset="-122"/>
              </a:endParaRPr>
            </a:p>
          </p:txBody>
        </p:sp>
        <p:sp>
          <p:nvSpPr>
            <p:cNvPr id="28" name="Text Box 11"/>
            <p:cNvSpPr txBox="1">
              <a:spLocks noChangeArrowheads="1"/>
            </p:cNvSpPr>
            <p:nvPr/>
          </p:nvSpPr>
          <p:spPr bwMode="auto">
            <a:xfrm>
              <a:off x="2112" y="2688"/>
              <a:ext cx="1206"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sz="1600">
                  <a:solidFill>
                    <a:srgbClr val="0000FF"/>
                  </a:solidFill>
                  <a:latin typeface="微软雅黑" panose="020B0503020204020204" pitchFamily="34" charset="-122"/>
                  <a:ea typeface="微软雅黑" panose="020B0503020204020204" pitchFamily="34" charset="-122"/>
                </a:rPr>
                <a:t>逻辑通信信道</a:t>
              </a:r>
              <a:endParaRPr lang="zh-CN" altLang="en-US" sz="1600">
                <a:solidFill>
                  <a:srgbClr val="0000FF"/>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圆角矩形 81"/>
          <p:cNvSpPr/>
          <p:nvPr/>
        </p:nvSpPr>
        <p:spPr>
          <a:xfrm>
            <a:off x="545146" y="649226"/>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87" name="Line 3"/>
          <p:cNvSpPr>
            <a:spLocks noChangeShapeType="1"/>
          </p:cNvSpPr>
          <p:nvPr/>
        </p:nvSpPr>
        <p:spPr bwMode="auto">
          <a:xfrm flipH="1">
            <a:off x="1909888"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88" name="Rectangle 4"/>
          <p:cNvSpPr>
            <a:spLocks noChangeArrowheads="1"/>
          </p:cNvSpPr>
          <p:nvPr/>
        </p:nvSpPr>
        <p:spPr bwMode="auto">
          <a:xfrm>
            <a:off x="1749390" y="1853033"/>
            <a:ext cx="352012" cy="96801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4" tIns="44448" rIns="90484" bIns="44448" anchor="ctr">
            <a:spAutoFit/>
          </a:bodyPr>
          <a:lstStyle/>
          <a:p>
            <a:pPr algn="ctr" defTabSz="762000" eaLnBrk="0" hangingPunct="0"/>
            <a:r>
              <a:rPr kumimoji="1" lang="en-US" altLang="zh-CN" sz="1100" b="1" dirty="0">
                <a:solidFill>
                  <a:srgbClr val="0000FF"/>
                </a:solidFill>
                <a:latin typeface="微软雅黑" panose="020B0503020204020204" pitchFamily="34" charset="-122"/>
                <a:ea typeface="微软雅黑" panose="020B0503020204020204" pitchFamily="34" charset="-122"/>
              </a:rPr>
              <a:t>TCP </a:t>
            </a:r>
            <a:r>
              <a:rPr kumimoji="1" lang="zh-CN" altLang="en-US" sz="1100" b="1" dirty="0">
                <a:solidFill>
                  <a:srgbClr val="0000FF"/>
                </a:solidFill>
                <a:latin typeface="微软雅黑" panose="020B0503020204020204" pitchFamily="34" charset="-122"/>
                <a:ea typeface="微软雅黑" panose="020B0503020204020204" pitchFamily="34" charset="-122"/>
              </a:rPr>
              <a:t>首部</a:t>
            </a:r>
            <a:endParaRPr kumimoji="1" lang="zh-CN" altLang="en-US" sz="1100" b="1" dirty="0">
              <a:solidFill>
                <a:srgbClr val="0000FF"/>
              </a:solidFill>
              <a:latin typeface="微软雅黑" panose="020B0503020204020204" pitchFamily="34" charset="-122"/>
              <a:ea typeface="微软雅黑" panose="020B0503020204020204" pitchFamily="34" charset="-122"/>
            </a:endParaRPr>
          </a:p>
        </p:txBody>
      </p:sp>
      <p:sp>
        <p:nvSpPr>
          <p:cNvPr id="8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90" name="Rectangle 6"/>
          <p:cNvSpPr>
            <a:spLocks noChangeArrowheads="1"/>
          </p:cNvSpPr>
          <p:nvPr/>
        </p:nvSpPr>
        <p:spPr bwMode="auto">
          <a:xfrm>
            <a:off x="6942463" y="1753049"/>
            <a:ext cx="471276" cy="78226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r>
              <a:rPr kumimoji="1" lang="en-US" altLang="zh-CN" sz="1100" b="1" dirty="0">
                <a:solidFill>
                  <a:srgbClr val="0000FF"/>
                </a:solidFill>
                <a:latin typeface="微软雅黑" panose="020B0503020204020204" pitchFamily="34" charset="-122"/>
                <a:ea typeface="微软雅黑" panose="020B0503020204020204" pitchFamily="34" charset="-122"/>
              </a:rPr>
              <a:t>20</a:t>
            </a:r>
            <a:endParaRPr kumimoji="1" lang="en-US" altLang="zh-CN"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字节</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固定</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solidFill>
                  <a:srgbClr val="0000FF"/>
                </a:solidFill>
                <a:latin typeface="微软雅黑" panose="020B0503020204020204" pitchFamily="34" charset="-122"/>
                <a:ea typeface="微软雅黑" panose="020B0503020204020204" pitchFamily="34" charset="-122"/>
              </a:rPr>
              <a:t>首部</a:t>
            </a:r>
            <a:endParaRPr kumimoji="1" lang="zh-CN" altLang="en-US" sz="1100" b="1" dirty="0">
              <a:solidFill>
                <a:srgbClr val="0000FF"/>
              </a:solidFill>
              <a:latin typeface="微软雅黑" panose="020B0503020204020204" pitchFamily="34" charset="-122"/>
              <a:ea typeface="微软雅黑" panose="020B0503020204020204" pitchFamily="34" charset="-122"/>
            </a:endParaRPr>
          </a:p>
        </p:txBody>
      </p:sp>
      <p:sp>
        <p:nvSpPr>
          <p:cNvPr id="91" name="Rectangle 7"/>
          <p:cNvSpPr>
            <a:spLocks noChangeArrowheads="1"/>
          </p:cNvSpPr>
          <p:nvPr/>
        </p:nvSpPr>
        <p:spPr bwMode="auto">
          <a:xfrm>
            <a:off x="2154822" y="1148834"/>
            <a:ext cx="4695418" cy="2330925"/>
          </a:xfrm>
          <a:prstGeom prst="rect">
            <a:avLst/>
          </a:prstGeom>
          <a:solidFill>
            <a:srgbClr val="00FFFF"/>
          </a:soli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92" name="Line 10"/>
          <p:cNvSpPr>
            <a:spLocks noChangeShapeType="1"/>
          </p:cNvSpPr>
          <p:nvPr/>
        </p:nvSpPr>
        <p:spPr bwMode="auto">
          <a:xfrm>
            <a:off x="2149974" y="1545376"/>
            <a:ext cx="47031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93" name="Line 11"/>
          <p:cNvSpPr>
            <a:spLocks noChangeShapeType="1"/>
          </p:cNvSpPr>
          <p:nvPr/>
        </p:nvSpPr>
        <p:spPr bwMode="auto">
          <a:xfrm>
            <a:off x="2158702" y="1937444"/>
            <a:ext cx="469444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94" name="Line 12"/>
          <p:cNvSpPr>
            <a:spLocks noChangeShapeType="1"/>
          </p:cNvSpPr>
          <p:nvPr/>
        </p:nvSpPr>
        <p:spPr bwMode="auto">
          <a:xfrm>
            <a:off x="2149974" y="2328617"/>
            <a:ext cx="47031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95" name="Line 13"/>
          <p:cNvSpPr>
            <a:spLocks noChangeShapeType="1"/>
          </p:cNvSpPr>
          <p:nvPr/>
        </p:nvSpPr>
        <p:spPr bwMode="auto">
          <a:xfrm>
            <a:off x="2149974" y="2718895"/>
            <a:ext cx="47031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96" name="Line 14"/>
          <p:cNvSpPr>
            <a:spLocks noChangeShapeType="1"/>
          </p:cNvSpPr>
          <p:nvPr/>
        </p:nvSpPr>
        <p:spPr bwMode="auto">
          <a:xfrm>
            <a:off x="2158702" y="3110963"/>
            <a:ext cx="469444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97" name="Line 15"/>
          <p:cNvSpPr>
            <a:spLocks noChangeShapeType="1"/>
          </p:cNvSpPr>
          <p:nvPr/>
        </p:nvSpPr>
        <p:spPr bwMode="auto">
          <a:xfrm>
            <a:off x="4503500" y="1153310"/>
            <a:ext cx="0" cy="4001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98" name="Rectangle 16"/>
          <p:cNvSpPr>
            <a:spLocks noChangeArrowheads="1"/>
          </p:cNvSpPr>
          <p:nvPr/>
        </p:nvSpPr>
        <p:spPr bwMode="auto">
          <a:xfrm>
            <a:off x="5236616"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目  的  端  口</a:t>
            </a:r>
            <a:endParaRPr kumimoji="1" lang="zh-CN" altLang="en-US" sz="1200" b="1">
              <a:latin typeface="微软雅黑" panose="020B0503020204020204" pitchFamily="34" charset="-122"/>
              <a:ea typeface="微软雅黑" panose="020B0503020204020204" pitchFamily="34" charset="-122"/>
            </a:endParaRPr>
          </a:p>
        </p:txBody>
      </p:sp>
      <p:sp>
        <p:nvSpPr>
          <p:cNvPr id="99" name="Rectangle 17"/>
          <p:cNvSpPr>
            <a:spLocks noChangeArrowheads="1"/>
          </p:cNvSpPr>
          <p:nvPr/>
        </p:nvSpPr>
        <p:spPr bwMode="auto">
          <a:xfrm>
            <a:off x="2234257" y="2294295"/>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数据</a:t>
            </a:r>
            <a:endParaRPr kumimoji="1" lang="zh-CN" altLang="en-US" sz="1200" b="1" dirty="0">
              <a:latin typeface="微软雅黑" panose="020B0503020204020204" pitchFamily="34" charset="-122"/>
              <a:ea typeface="微软雅黑" panose="020B0503020204020204" pitchFamily="34" charset="-122"/>
            </a:endParaRPr>
          </a:p>
          <a:p>
            <a:pPr defTabSz="762000" eaLnBrk="0" hangingPunct="0"/>
            <a:r>
              <a:rPr kumimoji="1" lang="zh-CN" altLang="en-US" sz="1200" b="1" dirty="0">
                <a:latin typeface="微软雅黑" panose="020B0503020204020204" pitchFamily="34" charset="-122"/>
                <a:ea typeface="微软雅黑" panose="020B0503020204020204" pitchFamily="34" charset="-122"/>
              </a:rPr>
              <a:t>偏移</a:t>
            </a:r>
            <a:endParaRPr kumimoji="1" lang="zh-CN" altLang="en-US" sz="1200" b="1" dirty="0">
              <a:latin typeface="微软雅黑" panose="020B0503020204020204" pitchFamily="34" charset="-122"/>
              <a:ea typeface="微软雅黑" panose="020B0503020204020204" pitchFamily="34" charset="-122"/>
            </a:endParaRPr>
          </a:p>
        </p:txBody>
      </p:sp>
      <p:sp>
        <p:nvSpPr>
          <p:cNvPr id="100" name="Rectangle 18"/>
          <p:cNvSpPr>
            <a:spLocks noChangeArrowheads="1"/>
          </p:cNvSpPr>
          <p:nvPr/>
        </p:nvSpPr>
        <p:spPr bwMode="auto">
          <a:xfrm>
            <a:off x="2908301"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检   验   和</a:t>
            </a:r>
            <a:endParaRPr kumimoji="1" lang="zh-CN" altLang="en-US" sz="1200" b="1" dirty="0">
              <a:latin typeface="微软雅黑" panose="020B0503020204020204" pitchFamily="34" charset="-122"/>
              <a:ea typeface="微软雅黑" panose="020B0503020204020204" pitchFamily="34" charset="-122"/>
            </a:endParaRPr>
          </a:p>
        </p:txBody>
      </p:sp>
      <p:sp>
        <p:nvSpPr>
          <p:cNvPr id="10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4" tIns="44448" rIns="90484" bIns="44448">
            <a:spAutoFit/>
          </a:bodyPr>
          <a:lstStyle/>
          <a:p>
            <a:pPr algn="ctr" defTabSz="762000" eaLnBrk="0" hangingPunct="0"/>
            <a:r>
              <a:rPr kumimoji="1" lang="zh-CN" altLang="en-US" sz="1200" b="1" dirty="0">
                <a:latin typeface="微软雅黑" panose="020B0503020204020204" pitchFamily="34" charset="-122"/>
                <a:ea typeface="微软雅黑" panose="020B0503020204020204" pitchFamily="34" charset="-122"/>
              </a:rPr>
              <a:t>选    项  （长  度  可  变）</a:t>
            </a:r>
            <a:endParaRPr kumimoji="1" lang="zh-CN" altLang="en-US" sz="1200" b="1" dirty="0">
              <a:latin typeface="微软雅黑" panose="020B0503020204020204" pitchFamily="34" charset="-122"/>
              <a:ea typeface="微软雅黑" panose="020B0503020204020204" pitchFamily="34" charset="-122"/>
            </a:endParaRPr>
          </a:p>
        </p:txBody>
      </p:sp>
      <p:sp>
        <p:nvSpPr>
          <p:cNvPr id="102" name="Rectangle 20"/>
          <p:cNvSpPr>
            <a:spLocks noChangeArrowheads="1"/>
          </p:cNvSpPr>
          <p:nvPr/>
        </p:nvSpPr>
        <p:spPr bwMode="auto">
          <a:xfrm>
            <a:off x="2978121"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源  端  口</a:t>
            </a:r>
            <a:endParaRPr kumimoji="1" lang="zh-CN" altLang="en-US" sz="1200" b="1">
              <a:latin typeface="微软雅黑" panose="020B0503020204020204" pitchFamily="34" charset="-122"/>
              <a:ea typeface="微软雅黑" panose="020B0503020204020204" pitchFamily="34" charset="-122"/>
            </a:endParaRPr>
          </a:p>
        </p:txBody>
      </p:sp>
      <p:sp>
        <p:nvSpPr>
          <p:cNvPr id="103" name="Rectangle 21"/>
          <p:cNvSpPr>
            <a:spLocks noChangeArrowheads="1"/>
          </p:cNvSpPr>
          <p:nvPr/>
        </p:nvSpPr>
        <p:spPr bwMode="auto">
          <a:xfrm>
            <a:off x="4071047"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4" tIns="44448" rIns="90484" bIns="44448">
            <a:spAutoFit/>
          </a:bodyPr>
          <a:lstStyle/>
          <a:p>
            <a:pPr algn="ctr" defTabSz="762000" eaLnBrk="0" hangingPunct="0"/>
            <a:r>
              <a:rPr kumimoji="1" lang="zh-CN" altLang="en-US" sz="1200" b="1">
                <a:latin typeface="微软雅黑" panose="020B0503020204020204" pitchFamily="34" charset="-122"/>
                <a:ea typeface="微软雅黑" panose="020B0503020204020204" pitchFamily="34" charset="-122"/>
              </a:rPr>
              <a:t>序   号</a:t>
            </a:r>
            <a:endParaRPr kumimoji="1" lang="zh-CN" altLang="en-US" sz="1200" b="1">
              <a:latin typeface="微软雅黑" panose="020B0503020204020204" pitchFamily="34" charset="-122"/>
              <a:ea typeface="微软雅黑" panose="020B0503020204020204" pitchFamily="34" charset="-122"/>
            </a:endParaRPr>
          </a:p>
        </p:txBody>
      </p:sp>
      <p:sp>
        <p:nvSpPr>
          <p:cNvPr id="104" name="Line 22"/>
          <p:cNvSpPr>
            <a:spLocks noChangeShapeType="1"/>
          </p:cNvSpPr>
          <p:nvPr/>
        </p:nvSpPr>
        <p:spPr bwMode="auto">
          <a:xfrm>
            <a:off x="4507379" y="2333990"/>
            <a:ext cx="0" cy="77249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05" name="Rectangle 23"/>
          <p:cNvSpPr>
            <a:spLocks noChangeArrowheads="1"/>
          </p:cNvSpPr>
          <p:nvPr/>
        </p:nvSpPr>
        <p:spPr bwMode="auto">
          <a:xfrm>
            <a:off x="5138674"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紧   急   指   针</a:t>
            </a:r>
            <a:endParaRPr kumimoji="1" lang="zh-CN" altLang="en-US" sz="1200" b="1">
              <a:latin typeface="微软雅黑" panose="020B0503020204020204" pitchFamily="34" charset="-122"/>
              <a:ea typeface="微软雅黑" panose="020B0503020204020204" pitchFamily="34" charset="-122"/>
            </a:endParaRPr>
          </a:p>
        </p:txBody>
      </p:sp>
      <p:sp>
        <p:nvSpPr>
          <p:cNvPr id="10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a:latin typeface="微软雅黑" panose="020B0503020204020204" pitchFamily="34" charset="-122"/>
                <a:ea typeface="微软雅黑" panose="020B0503020204020204" pitchFamily="34" charset="-122"/>
              </a:rPr>
              <a:t>窗   口</a:t>
            </a:r>
            <a:endParaRPr kumimoji="1" lang="zh-CN" altLang="en-US" sz="1200" b="1">
              <a:latin typeface="微软雅黑" panose="020B0503020204020204" pitchFamily="34" charset="-122"/>
              <a:ea typeface="微软雅黑" panose="020B0503020204020204" pitchFamily="34" charset="-122"/>
            </a:endParaRPr>
          </a:p>
        </p:txBody>
      </p:sp>
      <p:sp>
        <p:nvSpPr>
          <p:cNvPr id="107" name="Rectangle 25"/>
          <p:cNvSpPr>
            <a:spLocks noChangeArrowheads="1"/>
          </p:cNvSpPr>
          <p:nvPr/>
        </p:nvSpPr>
        <p:spPr bwMode="auto">
          <a:xfrm>
            <a:off x="3921710"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4" tIns="44448" rIns="90484" bIns="44448">
            <a:spAutoFit/>
          </a:bodyPr>
          <a:lstStyle/>
          <a:p>
            <a:pPr algn="ctr" defTabSz="762000" eaLnBrk="0" hangingPunct="0"/>
            <a:r>
              <a:rPr kumimoji="1" lang="zh-CN" altLang="en-US" sz="1200" b="1" dirty="0">
                <a:latin typeface="微软雅黑" panose="020B0503020204020204" pitchFamily="34" charset="-122"/>
                <a:ea typeface="微软雅黑" panose="020B0503020204020204" pitchFamily="34" charset="-122"/>
              </a:rPr>
              <a:t>确    认    号</a:t>
            </a:r>
            <a:endParaRPr kumimoji="1" lang="zh-CN" altLang="en-US" sz="1200" b="1" dirty="0">
              <a:latin typeface="微软雅黑" panose="020B0503020204020204" pitchFamily="34" charset="-122"/>
              <a:ea typeface="微软雅黑" panose="020B0503020204020204" pitchFamily="34" charset="-122"/>
            </a:endParaRPr>
          </a:p>
        </p:txBody>
      </p:sp>
      <p:sp>
        <p:nvSpPr>
          <p:cNvPr id="108" name="Line 26"/>
          <p:cNvSpPr>
            <a:spLocks noChangeShapeType="1"/>
          </p:cNvSpPr>
          <p:nvPr/>
        </p:nvSpPr>
        <p:spPr bwMode="auto">
          <a:xfrm>
            <a:off x="2739567" y="2333989"/>
            <a:ext cx="0" cy="39027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09" name="Line 27"/>
          <p:cNvSpPr>
            <a:spLocks noChangeShapeType="1"/>
          </p:cNvSpPr>
          <p:nvPr/>
        </p:nvSpPr>
        <p:spPr bwMode="auto">
          <a:xfrm>
            <a:off x="3916815" y="2329513"/>
            <a:ext cx="0" cy="38580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10" name="Line 28"/>
          <p:cNvSpPr>
            <a:spLocks noChangeShapeType="1"/>
          </p:cNvSpPr>
          <p:nvPr/>
        </p:nvSpPr>
        <p:spPr bwMode="auto">
          <a:xfrm>
            <a:off x="3615229" y="2333989"/>
            <a:ext cx="0" cy="39027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11" name="Line 29"/>
          <p:cNvSpPr>
            <a:spLocks noChangeShapeType="1"/>
          </p:cNvSpPr>
          <p:nvPr/>
        </p:nvSpPr>
        <p:spPr bwMode="auto">
          <a:xfrm>
            <a:off x="3764568"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12" name="Line 30"/>
          <p:cNvSpPr>
            <a:spLocks noChangeShapeType="1"/>
          </p:cNvSpPr>
          <p:nvPr/>
        </p:nvSpPr>
        <p:spPr bwMode="auto">
          <a:xfrm>
            <a:off x="4210642"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13" name="Line 31"/>
          <p:cNvSpPr>
            <a:spLocks noChangeShapeType="1"/>
          </p:cNvSpPr>
          <p:nvPr/>
        </p:nvSpPr>
        <p:spPr bwMode="auto">
          <a:xfrm>
            <a:off x="4063244"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14" name="Line 32"/>
          <p:cNvSpPr>
            <a:spLocks noChangeShapeType="1"/>
          </p:cNvSpPr>
          <p:nvPr/>
        </p:nvSpPr>
        <p:spPr bwMode="auto">
          <a:xfrm>
            <a:off x="4359980" y="2333988"/>
            <a:ext cx="0" cy="384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sp>
        <p:nvSpPr>
          <p:cNvPr id="11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保   留</a:t>
            </a:r>
            <a:endParaRPr kumimoji="1" lang="zh-CN" altLang="en-US" sz="1200" b="1" dirty="0">
              <a:latin typeface="微软雅黑" panose="020B0503020204020204" pitchFamily="34" charset="-122"/>
              <a:ea typeface="微软雅黑" panose="020B0503020204020204" pitchFamily="34" charset="-122"/>
            </a:endParaRPr>
          </a:p>
        </p:txBody>
      </p:sp>
      <p:sp>
        <p:nvSpPr>
          <p:cNvPr id="116" name="Rectangle 34"/>
          <p:cNvSpPr>
            <a:spLocks noChangeArrowheads="1"/>
          </p:cNvSpPr>
          <p:nvPr/>
        </p:nvSpPr>
        <p:spPr bwMode="auto">
          <a:xfrm>
            <a:off x="4276065" y="2322785"/>
            <a:ext cx="305365"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algn="ct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F</a:t>
            </a:r>
            <a:endParaRPr kumimoji="1" lang="en-US" altLang="zh-CN" sz="1100" b="1" dirty="0">
              <a:latin typeface="微软雅黑" panose="020B0503020204020204" pitchFamily="34" charset="-122"/>
              <a:ea typeface="微软雅黑" panose="020B0503020204020204" pitchFamily="34" charset="-122"/>
            </a:endParaRPr>
          </a:p>
          <a:p>
            <a:pPr algn="ct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I</a:t>
            </a:r>
            <a:endParaRPr kumimoji="1" lang="en-US" altLang="zh-CN" sz="1100" b="1" dirty="0">
              <a:latin typeface="微软雅黑" panose="020B0503020204020204" pitchFamily="34" charset="-122"/>
              <a:ea typeface="微软雅黑" panose="020B0503020204020204" pitchFamily="34" charset="-122"/>
            </a:endParaRPr>
          </a:p>
          <a:p>
            <a:pPr algn="ct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N</a:t>
            </a:r>
            <a:endParaRPr kumimoji="1" lang="en-US" altLang="zh-CN" sz="1100" b="1" dirty="0">
              <a:latin typeface="微软雅黑" panose="020B0503020204020204" pitchFamily="34" charset="-122"/>
              <a:ea typeface="微软雅黑" panose="020B0503020204020204" pitchFamily="34" charset="-122"/>
            </a:endParaRPr>
          </a:p>
        </p:txBody>
      </p:sp>
      <p:sp>
        <p:nvSpPr>
          <p:cNvPr id="151" name="Rectangle 75"/>
          <p:cNvSpPr>
            <a:spLocks noChangeArrowheads="1"/>
          </p:cNvSpPr>
          <p:nvPr/>
        </p:nvSpPr>
        <p:spPr bwMode="auto">
          <a:xfrm>
            <a:off x="4152651" y="2322784"/>
            <a:ext cx="305365"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a:latin typeface="微软雅黑" panose="020B0503020204020204" pitchFamily="34" charset="-122"/>
                <a:ea typeface="微软雅黑" panose="020B0503020204020204" pitchFamily="34" charset="-122"/>
              </a:rPr>
              <a:t>S</a:t>
            </a:r>
            <a:endParaRPr kumimoji="1" lang="en-US" altLang="zh-CN" sz="1100" b="1">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a:latin typeface="微软雅黑" panose="020B0503020204020204" pitchFamily="34" charset="-122"/>
                <a:ea typeface="微软雅黑" panose="020B0503020204020204" pitchFamily="34" charset="-122"/>
              </a:rPr>
              <a:t>Y</a:t>
            </a:r>
            <a:endParaRPr kumimoji="1" lang="en-US" altLang="zh-CN" sz="1100" b="1">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a:latin typeface="微软雅黑" panose="020B0503020204020204" pitchFamily="34" charset="-122"/>
                <a:ea typeface="微软雅黑" panose="020B0503020204020204" pitchFamily="34" charset="-122"/>
              </a:rPr>
              <a:t>N</a:t>
            </a:r>
            <a:endParaRPr kumimoji="1" lang="en-US" altLang="zh-CN" sz="1100" b="1">
              <a:latin typeface="微软雅黑" panose="020B0503020204020204" pitchFamily="34" charset="-122"/>
              <a:ea typeface="微软雅黑" panose="020B0503020204020204" pitchFamily="34" charset="-122"/>
            </a:endParaRPr>
          </a:p>
        </p:txBody>
      </p:sp>
      <p:sp>
        <p:nvSpPr>
          <p:cNvPr id="152" name="Rectangle 76"/>
          <p:cNvSpPr>
            <a:spLocks noChangeArrowheads="1"/>
          </p:cNvSpPr>
          <p:nvPr/>
        </p:nvSpPr>
        <p:spPr bwMode="auto">
          <a:xfrm>
            <a:off x="4021822" y="2322784"/>
            <a:ext cx="283724"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R</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S</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T</a:t>
            </a:r>
            <a:endParaRPr kumimoji="1" lang="en-US" altLang="zh-CN" sz="1100" b="1" dirty="0">
              <a:latin typeface="微软雅黑" panose="020B0503020204020204" pitchFamily="34" charset="-122"/>
              <a:ea typeface="微软雅黑" panose="020B0503020204020204" pitchFamily="34" charset="-122"/>
            </a:endParaRPr>
          </a:p>
        </p:txBody>
      </p:sp>
      <p:sp>
        <p:nvSpPr>
          <p:cNvPr id="153" name="Rectangle 77"/>
          <p:cNvSpPr>
            <a:spLocks noChangeArrowheads="1"/>
          </p:cNvSpPr>
          <p:nvPr/>
        </p:nvSpPr>
        <p:spPr bwMode="auto">
          <a:xfrm>
            <a:off x="3850095" y="2322784"/>
            <a:ext cx="301758"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P</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S</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H</a:t>
            </a:r>
            <a:endParaRPr kumimoji="1" lang="en-US" altLang="zh-CN" sz="1100" b="1" dirty="0">
              <a:latin typeface="微软雅黑" panose="020B0503020204020204" pitchFamily="34" charset="-122"/>
              <a:ea typeface="微软雅黑" panose="020B0503020204020204" pitchFamily="34" charset="-122"/>
            </a:endParaRPr>
          </a:p>
        </p:txBody>
      </p:sp>
      <p:sp>
        <p:nvSpPr>
          <p:cNvPr id="154" name="Rectangle 78"/>
          <p:cNvSpPr>
            <a:spLocks noChangeArrowheads="1"/>
          </p:cNvSpPr>
          <p:nvPr/>
        </p:nvSpPr>
        <p:spPr bwMode="auto">
          <a:xfrm>
            <a:off x="3703667" y="2322784"/>
            <a:ext cx="290938"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A</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C</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K</a:t>
            </a:r>
            <a:endParaRPr kumimoji="1" lang="en-US" altLang="zh-CN" sz="1100" b="1" dirty="0">
              <a:latin typeface="微软雅黑" panose="020B0503020204020204" pitchFamily="34" charset="-122"/>
              <a:ea typeface="微软雅黑" panose="020B0503020204020204" pitchFamily="34" charset="-122"/>
            </a:endParaRPr>
          </a:p>
        </p:txBody>
      </p:sp>
      <p:sp>
        <p:nvSpPr>
          <p:cNvPr id="155" name="Rectangle 79"/>
          <p:cNvSpPr>
            <a:spLocks noChangeArrowheads="1"/>
          </p:cNvSpPr>
          <p:nvPr/>
        </p:nvSpPr>
        <p:spPr bwMode="auto">
          <a:xfrm>
            <a:off x="3558291" y="2322784"/>
            <a:ext cx="294545" cy="47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4" tIns="44448" rIns="90484" bIns="44448">
            <a:spAutoFit/>
          </a:bodyPr>
          <a:lstStyle/>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U</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R</a:t>
            </a:r>
            <a:endParaRPr kumimoji="1" lang="en-US" altLang="zh-CN" sz="1100" b="1" dirty="0">
              <a:latin typeface="微软雅黑" panose="020B0503020204020204" pitchFamily="34" charset="-122"/>
              <a:ea typeface="微软雅黑" panose="020B0503020204020204" pitchFamily="34" charset="-122"/>
            </a:endParaRPr>
          </a:p>
          <a:p>
            <a:pPr defTabSz="762000" eaLnBrk="0" hangingPunct="0">
              <a:lnSpc>
                <a:spcPct val="75000"/>
              </a:lnSpc>
            </a:pPr>
            <a:r>
              <a:rPr kumimoji="1" lang="en-US" altLang="zh-CN" sz="1100" b="1" dirty="0">
                <a:latin typeface="微软雅黑" panose="020B0503020204020204" pitchFamily="34" charset="-122"/>
                <a:ea typeface="微软雅黑" panose="020B0503020204020204" pitchFamily="34" charset="-122"/>
              </a:rPr>
              <a:t>G</a:t>
            </a:r>
            <a:endParaRPr kumimoji="1" lang="en-US" altLang="zh-CN" sz="1100" b="1" dirty="0">
              <a:latin typeface="微软雅黑" panose="020B0503020204020204" pitchFamily="34" charset="-122"/>
              <a:ea typeface="微软雅黑" panose="020B0503020204020204" pitchFamily="34" charset="-122"/>
            </a:endParaRPr>
          </a:p>
        </p:txBody>
      </p:sp>
      <p:sp>
        <p:nvSpPr>
          <p:cNvPr id="156" name="Line 81"/>
          <p:cNvSpPr>
            <a:spLocks noChangeShapeType="1"/>
          </p:cNvSpPr>
          <p:nvPr/>
        </p:nvSpPr>
        <p:spPr bwMode="auto">
          <a:xfrm flipH="1">
            <a:off x="5668144" y="3120809"/>
            <a:ext cx="1940" cy="36252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157" name="Rectangle 83"/>
          <p:cNvSpPr>
            <a:spLocks noChangeArrowheads="1"/>
          </p:cNvSpPr>
          <p:nvPr/>
        </p:nvSpPr>
        <p:spPr bwMode="auto">
          <a:xfrm>
            <a:off x="5952105"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4" tIns="44448" rIns="90484" bIns="44448">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填    充</a:t>
            </a:r>
            <a:endParaRPr kumimoji="1" lang="zh-CN" altLang="en-US" sz="1200" b="1" dirty="0">
              <a:latin typeface="微软雅黑" panose="020B0503020204020204" pitchFamily="34" charset="-122"/>
              <a:ea typeface="微软雅黑" panose="020B0503020204020204" pitchFamily="34" charset="-122"/>
            </a:endParaRPr>
          </a:p>
        </p:txBody>
      </p:sp>
      <p:sp>
        <p:nvSpPr>
          <p:cNvPr id="158" name="Line 96"/>
          <p:cNvSpPr>
            <a:spLocks noChangeShapeType="1"/>
          </p:cNvSpPr>
          <p:nvPr/>
        </p:nvSpPr>
        <p:spPr bwMode="auto">
          <a:xfrm>
            <a:off x="6875533" y="1135405"/>
            <a:ext cx="50716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159" name="Line 97"/>
          <p:cNvSpPr>
            <a:spLocks noChangeShapeType="1"/>
          </p:cNvSpPr>
          <p:nvPr/>
        </p:nvSpPr>
        <p:spPr bwMode="auto">
          <a:xfrm>
            <a:off x="6875533" y="3106487"/>
            <a:ext cx="50716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160" name="Line 98"/>
          <p:cNvSpPr>
            <a:spLocks noChangeShapeType="1"/>
          </p:cNvSpPr>
          <p:nvPr/>
        </p:nvSpPr>
        <p:spPr bwMode="auto">
          <a:xfrm>
            <a:off x="1827332" y="1156888"/>
            <a:ext cx="32388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161" name="Line 99"/>
          <p:cNvSpPr>
            <a:spLocks noChangeShapeType="1"/>
          </p:cNvSpPr>
          <p:nvPr/>
        </p:nvSpPr>
        <p:spPr bwMode="auto">
          <a:xfrm>
            <a:off x="1836059" y="3469016"/>
            <a:ext cx="32388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1200" b="1">
              <a:latin typeface="微软雅黑" panose="020B0503020204020204" pitchFamily="34" charset="-122"/>
              <a:ea typeface="微软雅黑" panose="020B0503020204020204" pitchFamily="34" charset="-122"/>
            </a:endParaRPr>
          </a:p>
        </p:txBody>
      </p:sp>
      <p:sp>
        <p:nvSpPr>
          <p:cNvPr id="162" name="Text Box 155"/>
          <p:cNvSpPr txBox="1">
            <a:spLocks noChangeArrowheads="1"/>
          </p:cNvSpPr>
          <p:nvPr/>
        </p:nvSpPr>
        <p:spPr bwMode="auto">
          <a:xfrm>
            <a:off x="1042416" y="3645372"/>
            <a:ext cx="7086600" cy="363174"/>
          </a:xfrm>
          <a:prstGeom prst="rect">
            <a:avLst/>
          </a:prstGeom>
          <a:solidFill>
            <a:srgbClr val="0000FF"/>
          </a:solidFill>
          <a:ln w="9525">
            <a:noFill/>
            <a:miter lim="800000"/>
          </a:ln>
          <a:effectLst/>
        </p:spPr>
        <p:txBody>
          <a:bodyPr wrap="square" lIns="91436" tIns="45718" rIns="91436" bIns="45718">
            <a:spAutoFit/>
          </a:bodyPr>
          <a:lstStyle/>
          <a:p>
            <a:pPr algn="ctr">
              <a:lnSpc>
                <a:spcPct val="110000"/>
              </a:lnSpc>
            </a:pPr>
            <a:r>
              <a:rPr lang="zh-CN" altLang="en-US" sz="1600" b="1" dirty="0">
                <a:solidFill>
                  <a:schemeClr val="bg1"/>
                </a:solidFill>
                <a:latin typeface="微软雅黑" panose="020B0503020204020204" pitchFamily="34" charset="-122"/>
                <a:ea typeface="微软雅黑" panose="020B0503020204020204" pitchFamily="34" charset="-122"/>
              </a:rPr>
              <a:t>填充字段 </a:t>
            </a: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这是为了使整个首部长度是 </a:t>
            </a:r>
            <a:r>
              <a:rPr lang="en-US" altLang="zh-CN" sz="1600" b="1" dirty="0">
                <a:solidFill>
                  <a:schemeClr val="bg1"/>
                </a:solidFill>
                <a:latin typeface="微软雅黑" panose="020B0503020204020204" pitchFamily="34" charset="-122"/>
                <a:ea typeface="微软雅黑" panose="020B0503020204020204" pitchFamily="34" charset="-122"/>
              </a:rPr>
              <a:t>4 </a:t>
            </a:r>
            <a:r>
              <a:rPr lang="zh-CN" altLang="en-US" sz="1600" b="1" dirty="0">
                <a:solidFill>
                  <a:schemeClr val="bg1"/>
                </a:solidFill>
                <a:latin typeface="微软雅黑" panose="020B0503020204020204" pitchFamily="34" charset="-122"/>
                <a:ea typeface="微软雅黑" panose="020B0503020204020204" pitchFamily="34" charset="-122"/>
              </a:rPr>
              <a:t>字节的整数倍。 </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64" name="Rectangle 104"/>
          <p:cNvSpPr>
            <a:spLocks noChangeArrowheads="1"/>
          </p:cNvSpPr>
          <p:nvPr/>
        </p:nvSpPr>
        <p:spPr bwMode="auto">
          <a:xfrm flipH="1">
            <a:off x="5670081" y="3110964"/>
            <a:ext cx="1183068" cy="381160"/>
          </a:xfrm>
          <a:prstGeom prst="rect">
            <a:avLst/>
          </a:prstGeom>
          <a:noFill/>
          <a:ln w="57150">
            <a:solidFill>
              <a:srgbClr val="CC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1200" b="1">
              <a:latin typeface="微软雅黑" panose="020B0503020204020204" pitchFamily="34" charset="-122"/>
              <a:ea typeface="微软雅黑" panose="020B0503020204020204" pitchFamily="34" charset="-122"/>
            </a:endParaRPr>
          </a:p>
        </p:txBody>
      </p:sp>
      <p:grpSp>
        <p:nvGrpSpPr>
          <p:cNvPr id="83" name="组合 82"/>
          <p:cNvGrpSpPr/>
          <p:nvPr/>
        </p:nvGrpSpPr>
        <p:grpSpPr>
          <a:xfrm>
            <a:off x="1827330" y="782475"/>
            <a:ext cx="5158580" cy="374416"/>
            <a:chOff x="1827330" y="782473"/>
            <a:chExt cx="5158578" cy="374416"/>
          </a:xfrm>
        </p:grpSpPr>
        <p:sp>
          <p:nvSpPr>
            <p:cNvPr id="85" name="Line 37"/>
            <p:cNvSpPr>
              <a:spLocks noChangeShapeType="1"/>
            </p:cNvSpPr>
            <p:nvPr/>
          </p:nvSpPr>
          <p:spPr bwMode="auto">
            <a:xfrm>
              <a:off x="2152882" y="1060214"/>
              <a:ext cx="468863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63" name="Line 38"/>
            <p:cNvSpPr>
              <a:spLocks noChangeShapeType="1"/>
            </p:cNvSpPr>
            <p:nvPr/>
          </p:nvSpPr>
          <p:spPr bwMode="auto">
            <a:xfrm>
              <a:off x="2152882" y="891931"/>
              <a:ext cx="0" cy="16828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65" name="Line 39"/>
            <p:cNvSpPr>
              <a:spLocks noChangeShapeType="1"/>
            </p:cNvSpPr>
            <p:nvPr/>
          </p:nvSpPr>
          <p:spPr bwMode="auto">
            <a:xfrm>
              <a:off x="2299311" y="976071"/>
              <a:ext cx="0" cy="8414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66" name="Line 40"/>
            <p:cNvSpPr>
              <a:spLocks noChangeShapeType="1"/>
            </p:cNvSpPr>
            <p:nvPr/>
          </p:nvSpPr>
          <p:spPr bwMode="auto">
            <a:xfrm>
              <a:off x="2445739"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67" name="Line 41"/>
            <p:cNvSpPr>
              <a:spLocks noChangeShapeType="1"/>
            </p:cNvSpPr>
            <p:nvPr/>
          </p:nvSpPr>
          <p:spPr bwMode="auto">
            <a:xfrm>
              <a:off x="2592168"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68" name="Line 42"/>
            <p:cNvSpPr>
              <a:spLocks noChangeShapeType="1"/>
            </p:cNvSpPr>
            <p:nvPr/>
          </p:nvSpPr>
          <p:spPr bwMode="auto">
            <a:xfrm>
              <a:off x="2739567"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69" name="Line 43"/>
            <p:cNvSpPr>
              <a:spLocks noChangeShapeType="1"/>
            </p:cNvSpPr>
            <p:nvPr/>
          </p:nvSpPr>
          <p:spPr bwMode="auto">
            <a:xfrm>
              <a:off x="2885995"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70" name="Line 44"/>
            <p:cNvSpPr>
              <a:spLocks noChangeShapeType="1"/>
            </p:cNvSpPr>
            <p:nvPr/>
          </p:nvSpPr>
          <p:spPr bwMode="auto">
            <a:xfrm>
              <a:off x="3031454" y="976072"/>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71" name="Line 45"/>
            <p:cNvSpPr>
              <a:spLocks noChangeShapeType="1"/>
            </p:cNvSpPr>
            <p:nvPr/>
          </p:nvSpPr>
          <p:spPr bwMode="auto">
            <a:xfrm>
              <a:off x="3177883"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72" name="Line 46"/>
            <p:cNvSpPr>
              <a:spLocks noChangeShapeType="1"/>
            </p:cNvSpPr>
            <p:nvPr/>
          </p:nvSpPr>
          <p:spPr bwMode="auto">
            <a:xfrm>
              <a:off x="3325282" y="891930"/>
              <a:ext cx="0" cy="16828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73" name="Line 47"/>
            <p:cNvSpPr>
              <a:spLocks noChangeShapeType="1"/>
            </p:cNvSpPr>
            <p:nvPr/>
          </p:nvSpPr>
          <p:spPr bwMode="auto">
            <a:xfrm>
              <a:off x="3471710"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74" name="Line 48"/>
            <p:cNvSpPr>
              <a:spLocks noChangeShapeType="1"/>
            </p:cNvSpPr>
            <p:nvPr/>
          </p:nvSpPr>
          <p:spPr bwMode="auto">
            <a:xfrm>
              <a:off x="3618139"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75" name="Line 49"/>
            <p:cNvSpPr>
              <a:spLocks noChangeShapeType="1"/>
            </p:cNvSpPr>
            <p:nvPr/>
          </p:nvSpPr>
          <p:spPr bwMode="auto">
            <a:xfrm>
              <a:off x="3764568"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76" name="Line 50"/>
            <p:cNvSpPr>
              <a:spLocks noChangeShapeType="1"/>
            </p:cNvSpPr>
            <p:nvPr/>
          </p:nvSpPr>
          <p:spPr bwMode="auto">
            <a:xfrm>
              <a:off x="3911966"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77" name="Line 51"/>
            <p:cNvSpPr>
              <a:spLocks noChangeShapeType="1"/>
            </p:cNvSpPr>
            <p:nvPr/>
          </p:nvSpPr>
          <p:spPr bwMode="auto">
            <a:xfrm>
              <a:off x="4058395"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78" name="Line 52"/>
            <p:cNvSpPr>
              <a:spLocks noChangeShapeType="1"/>
            </p:cNvSpPr>
            <p:nvPr/>
          </p:nvSpPr>
          <p:spPr bwMode="auto">
            <a:xfrm>
              <a:off x="4203855"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79" name="Line 53"/>
            <p:cNvSpPr>
              <a:spLocks noChangeShapeType="1"/>
            </p:cNvSpPr>
            <p:nvPr/>
          </p:nvSpPr>
          <p:spPr bwMode="auto">
            <a:xfrm>
              <a:off x="4350283"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0" name="Line 54"/>
            <p:cNvSpPr>
              <a:spLocks noChangeShapeType="1"/>
            </p:cNvSpPr>
            <p:nvPr/>
          </p:nvSpPr>
          <p:spPr bwMode="auto">
            <a:xfrm>
              <a:off x="4496711" y="891931"/>
              <a:ext cx="0" cy="16828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1" name="Line 55"/>
            <p:cNvSpPr>
              <a:spLocks noChangeShapeType="1"/>
            </p:cNvSpPr>
            <p:nvPr/>
          </p:nvSpPr>
          <p:spPr bwMode="auto">
            <a:xfrm>
              <a:off x="4644110"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2" name="Line 56"/>
            <p:cNvSpPr>
              <a:spLocks noChangeShapeType="1"/>
            </p:cNvSpPr>
            <p:nvPr/>
          </p:nvSpPr>
          <p:spPr bwMode="auto">
            <a:xfrm>
              <a:off x="4790539"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3" name="Line 57"/>
            <p:cNvSpPr>
              <a:spLocks noChangeShapeType="1"/>
            </p:cNvSpPr>
            <p:nvPr/>
          </p:nvSpPr>
          <p:spPr bwMode="auto">
            <a:xfrm>
              <a:off x="4936968"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4" name="Line 58"/>
            <p:cNvSpPr>
              <a:spLocks noChangeShapeType="1"/>
            </p:cNvSpPr>
            <p:nvPr/>
          </p:nvSpPr>
          <p:spPr bwMode="auto">
            <a:xfrm>
              <a:off x="5083396"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5" name="Line 59"/>
            <p:cNvSpPr>
              <a:spLocks noChangeShapeType="1"/>
            </p:cNvSpPr>
            <p:nvPr/>
          </p:nvSpPr>
          <p:spPr bwMode="auto">
            <a:xfrm>
              <a:off x="5230795"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6" name="Line 60"/>
            <p:cNvSpPr>
              <a:spLocks noChangeShapeType="1"/>
            </p:cNvSpPr>
            <p:nvPr/>
          </p:nvSpPr>
          <p:spPr bwMode="auto">
            <a:xfrm>
              <a:off x="5376254" y="976073"/>
              <a:ext cx="0" cy="8414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7" name="Line 61"/>
            <p:cNvSpPr>
              <a:spLocks noChangeShapeType="1"/>
            </p:cNvSpPr>
            <p:nvPr/>
          </p:nvSpPr>
          <p:spPr bwMode="auto">
            <a:xfrm>
              <a:off x="5522683" y="976071"/>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8" name="Line 62"/>
            <p:cNvSpPr>
              <a:spLocks noChangeShapeType="1"/>
            </p:cNvSpPr>
            <p:nvPr/>
          </p:nvSpPr>
          <p:spPr bwMode="auto">
            <a:xfrm>
              <a:off x="5669111" y="891931"/>
              <a:ext cx="0" cy="16828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9" name="Line 63"/>
            <p:cNvSpPr>
              <a:spLocks noChangeShapeType="1"/>
            </p:cNvSpPr>
            <p:nvPr/>
          </p:nvSpPr>
          <p:spPr bwMode="auto">
            <a:xfrm>
              <a:off x="5815540" y="976070"/>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90" name="Line 64"/>
            <p:cNvSpPr>
              <a:spLocks noChangeShapeType="1"/>
            </p:cNvSpPr>
            <p:nvPr/>
          </p:nvSpPr>
          <p:spPr bwMode="auto">
            <a:xfrm>
              <a:off x="5962939" y="976070"/>
              <a:ext cx="0" cy="84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91" name="Line 65"/>
            <p:cNvSpPr>
              <a:spLocks noChangeShapeType="1"/>
            </p:cNvSpPr>
            <p:nvPr/>
          </p:nvSpPr>
          <p:spPr bwMode="auto">
            <a:xfrm>
              <a:off x="6109368" y="976074"/>
              <a:ext cx="0" cy="8414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92" name="Line 66"/>
            <p:cNvSpPr>
              <a:spLocks noChangeShapeType="1"/>
            </p:cNvSpPr>
            <p:nvPr/>
          </p:nvSpPr>
          <p:spPr bwMode="auto">
            <a:xfrm>
              <a:off x="6255797" y="976074"/>
              <a:ext cx="0" cy="8414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93" name="Line 67"/>
            <p:cNvSpPr>
              <a:spLocks noChangeShapeType="1"/>
            </p:cNvSpPr>
            <p:nvPr/>
          </p:nvSpPr>
          <p:spPr bwMode="auto">
            <a:xfrm>
              <a:off x="6402225" y="963550"/>
              <a:ext cx="0" cy="966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94" name="Line 68"/>
            <p:cNvSpPr>
              <a:spLocks noChangeShapeType="1"/>
            </p:cNvSpPr>
            <p:nvPr/>
          </p:nvSpPr>
          <p:spPr bwMode="auto">
            <a:xfrm>
              <a:off x="6548654" y="963550"/>
              <a:ext cx="0" cy="966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95" name="Line 69"/>
            <p:cNvSpPr>
              <a:spLocks noChangeShapeType="1"/>
            </p:cNvSpPr>
            <p:nvPr/>
          </p:nvSpPr>
          <p:spPr bwMode="auto">
            <a:xfrm>
              <a:off x="6695083" y="963550"/>
              <a:ext cx="0" cy="9666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96" name="Line 70"/>
            <p:cNvSpPr>
              <a:spLocks noChangeShapeType="1"/>
            </p:cNvSpPr>
            <p:nvPr/>
          </p:nvSpPr>
          <p:spPr bwMode="auto">
            <a:xfrm>
              <a:off x="6841512" y="891931"/>
              <a:ext cx="0" cy="16828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97" name="Line 98"/>
            <p:cNvSpPr>
              <a:spLocks noChangeShapeType="1"/>
            </p:cNvSpPr>
            <p:nvPr/>
          </p:nvSpPr>
          <p:spPr bwMode="auto">
            <a:xfrm>
              <a:off x="1827330" y="1156889"/>
              <a:ext cx="32388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98" name="Rectangle 80"/>
            <p:cNvSpPr>
              <a:spLocks noChangeArrowheads="1"/>
            </p:cNvSpPr>
            <p:nvPr/>
          </p:nvSpPr>
          <p:spPr bwMode="auto">
            <a:xfrm>
              <a:off x="1881948" y="782473"/>
              <a:ext cx="5103960"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anose="020B0503020204020204" pitchFamily="34" charset="-122"/>
                  <a:ea typeface="微软雅黑" panose="020B0503020204020204" pitchFamily="34" charset="-122"/>
                </a:rPr>
                <a:t>位   </a:t>
              </a:r>
              <a:r>
                <a:rPr kumimoji="1" lang="en-US" altLang="zh-CN" sz="900" b="1" dirty="0">
                  <a:solidFill>
                    <a:srgbClr val="0000FF"/>
                  </a:solidFill>
                  <a:latin typeface="微软雅黑" panose="020B0503020204020204" pitchFamily="34" charset="-122"/>
                  <a:ea typeface="微软雅黑" panose="020B0503020204020204" pitchFamily="34" charset="-122"/>
                </a:rPr>
                <a:t>0                                 8                                16                                24                          31</a:t>
              </a:r>
              <a:endParaRPr kumimoji="1" lang="en-US" altLang="zh-CN" sz="900" b="1" dirty="0">
                <a:solidFill>
                  <a:srgbClr val="0000FF"/>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164"/>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16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animBg="1"/>
      <p:bldP spid="164" grpId="1"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629135" y="2860927"/>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lIns="91436" tIns="45718" rIns="91436" bIns="45718" anchor="ctr"/>
          <a:lstStyle/>
          <a:p>
            <a:pPr algn="ctr" eaLnBrk="0" hangingPunct="0"/>
            <a:endParaRPr lang="fr-FR">
              <a:solidFill>
                <a:srgbClr val="FFFFFF"/>
              </a:solidFill>
              <a:latin typeface="宋体" panose="02010600030101010101" pitchFamily="2" charset="-122"/>
            </a:endParaRPr>
          </a:p>
        </p:txBody>
      </p:sp>
      <p:sp>
        <p:nvSpPr>
          <p:cNvPr id="7" name="Rectangle 9"/>
          <p:cNvSpPr>
            <a:spLocks noChangeArrowheads="1"/>
          </p:cNvSpPr>
          <p:nvPr/>
        </p:nvSpPr>
        <p:spPr bwMode="auto">
          <a:xfrm>
            <a:off x="2629135" y="1658623"/>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lIns="91436" tIns="45718" rIns="91436" bIns="45718" anchor="ctr"/>
          <a:lstStyle/>
          <a:p>
            <a:pPr algn="ctr" eaLnBrk="0" hangingPunct="0"/>
            <a:endParaRPr lang="fr-FR">
              <a:solidFill>
                <a:srgbClr val="FFFFFF"/>
              </a:solidFill>
              <a:latin typeface="宋体" panose="02010600030101010101" pitchFamily="2" charset="-122"/>
            </a:endParaRPr>
          </a:p>
        </p:txBody>
      </p:sp>
      <p:sp>
        <p:nvSpPr>
          <p:cNvPr id="8" name="Rectangle 10"/>
          <p:cNvSpPr>
            <a:spLocks noChangeArrowheads="1"/>
          </p:cNvSpPr>
          <p:nvPr/>
        </p:nvSpPr>
        <p:spPr bwMode="auto">
          <a:xfrm>
            <a:off x="2629135" y="2265049"/>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lIns="91436" tIns="45718" rIns="91436" bIns="45718" anchor="ctr"/>
          <a:lstStyle/>
          <a:p>
            <a:pPr algn="ctr" eaLnBrk="0" hangingPunct="0"/>
            <a:endParaRPr lang="fr-FR">
              <a:solidFill>
                <a:srgbClr val="FFFFFF"/>
              </a:solidFill>
              <a:latin typeface="宋体" panose="02010600030101010101" pitchFamily="2" charset="-122"/>
            </a:endParaRPr>
          </a:p>
        </p:txBody>
      </p:sp>
      <p:sp>
        <p:nvSpPr>
          <p:cNvPr id="9" name="Line 16"/>
          <p:cNvSpPr>
            <a:spLocks noChangeShapeType="1"/>
          </p:cNvSpPr>
          <p:nvPr/>
        </p:nvSpPr>
        <p:spPr bwMode="auto">
          <a:xfrm>
            <a:off x="3637198" y="1587185"/>
            <a:ext cx="0" cy="1800225"/>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10" name="Rectangle 8"/>
          <p:cNvSpPr>
            <a:spLocks noChangeArrowheads="1"/>
          </p:cNvSpPr>
          <p:nvPr/>
        </p:nvSpPr>
        <p:spPr bwMode="auto">
          <a:xfrm>
            <a:off x="2700575" y="1404622"/>
            <a:ext cx="5472113" cy="1938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spAutoFit/>
          </a:bodyPr>
          <a:lstStyle/>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5.6.1                        </a:t>
            </a:r>
            <a:r>
              <a:rPr lang="zh-CN" altLang="en-US" sz="2000" b="1" dirty="0">
                <a:solidFill>
                  <a:schemeClr val="bg1"/>
                </a:solidFill>
                <a:latin typeface="微软雅黑" panose="020B0503020204020204" pitchFamily="34" charset="-122"/>
                <a:ea typeface="微软雅黑" panose="020B0503020204020204" pitchFamily="34" charset="-122"/>
              </a:rPr>
              <a:t>以字节为单位的滑动窗口</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5.6.2                               </a:t>
            </a:r>
            <a:r>
              <a:rPr lang="zh-CN" altLang="en-US" sz="2000" b="1" dirty="0">
                <a:solidFill>
                  <a:schemeClr val="bg1"/>
                </a:solidFill>
                <a:latin typeface="微软雅黑" panose="020B0503020204020204" pitchFamily="34" charset="-122"/>
                <a:ea typeface="微软雅黑" panose="020B0503020204020204" pitchFamily="34" charset="-122"/>
              </a:rPr>
              <a:t>超时重传时间的选择  </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5.6.3                                     </a:t>
            </a:r>
            <a:r>
              <a:rPr lang="zh-CN" altLang="en-US" sz="2000" b="1" dirty="0">
                <a:solidFill>
                  <a:schemeClr val="bg1"/>
                </a:solidFill>
                <a:latin typeface="微软雅黑" panose="020B0503020204020204" pitchFamily="34" charset="-122"/>
                <a:ea typeface="微软雅黑" panose="020B0503020204020204" pitchFamily="34" charset="-122"/>
              </a:rPr>
              <a:t>选择确认 </a:t>
            </a:r>
            <a:r>
              <a:rPr lang="en-US" altLang="zh-CN" sz="2000" b="1" dirty="0">
                <a:solidFill>
                  <a:schemeClr val="bg1"/>
                </a:solidFill>
                <a:latin typeface="微软雅黑" panose="020B0503020204020204" pitchFamily="34" charset="-122"/>
                <a:ea typeface="微软雅黑" panose="020B0503020204020204" pitchFamily="34" charset="-122"/>
              </a:rPr>
              <a:t>SACK</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11" name="Rectangle 27"/>
          <p:cNvSpPr>
            <a:spLocks noChangeArrowheads="1"/>
          </p:cNvSpPr>
          <p:nvPr/>
        </p:nvSpPr>
        <p:spPr bwMode="auto">
          <a:xfrm>
            <a:off x="639732" y="1658624"/>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eaLnBrk="0" hangingPunct="0"/>
            <a:endParaRPr lang="fr-FR">
              <a:latin typeface="宋体" panose="02010600030101010101" pitchFamily="2" charset="-122"/>
            </a:endParaRPr>
          </a:p>
        </p:txBody>
      </p:sp>
      <p:sp>
        <p:nvSpPr>
          <p:cNvPr id="12" name="Rectangle 29"/>
          <p:cNvSpPr>
            <a:spLocks noChangeArrowheads="1"/>
          </p:cNvSpPr>
          <p:nvPr/>
        </p:nvSpPr>
        <p:spPr bwMode="auto">
          <a:xfrm>
            <a:off x="648621" y="1753555"/>
            <a:ext cx="1627651" cy="1027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eaLnBrk="0" hangingPunct="0"/>
            <a:r>
              <a:rPr lang="fr-FR" altLang="zh-CN" sz="2000" b="1" dirty="0">
                <a:solidFill>
                  <a:srgbClr val="FFFF00"/>
                </a:solidFill>
                <a:latin typeface="微软雅黑" panose="020B0503020204020204" pitchFamily="34" charset="-122"/>
                <a:ea typeface="微软雅黑" panose="020B0503020204020204" pitchFamily="34" charset="-122"/>
              </a:rPr>
              <a:t>5.6</a:t>
            </a:r>
            <a:endParaRPr lang="fr-FR" altLang="zh-CN" sz="2000" b="1" dirty="0">
              <a:solidFill>
                <a:srgbClr val="FFFF00"/>
              </a:solidFill>
              <a:latin typeface="微软雅黑" panose="020B0503020204020204" pitchFamily="34" charset="-122"/>
              <a:ea typeface="微软雅黑" panose="020B0503020204020204" pitchFamily="34" charset="-122"/>
            </a:endParaRPr>
          </a:p>
          <a:p>
            <a:pPr eaLnBrk="0" hangingPunct="0"/>
            <a:r>
              <a:rPr lang="en-US" altLang="zh-CN" sz="2000" b="1" dirty="0">
                <a:solidFill>
                  <a:schemeClr val="bg1"/>
                </a:solidFill>
                <a:latin typeface="微软雅黑" panose="020B0503020204020204" pitchFamily="34" charset="-122"/>
                <a:ea typeface="微软雅黑" panose="020B0503020204020204" pitchFamily="34" charset="-122"/>
              </a:rPr>
              <a:t>TCP </a:t>
            </a:r>
            <a:r>
              <a:rPr lang="zh-CN" altLang="en-US" sz="2000" b="1" dirty="0">
                <a:solidFill>
                  <a:schemeClr val="bg1"/>
                </a:solidFill>
                <a:latin typeface="微软雅黑" panose="020B0503020204020204" pitchFamily="34" charset="-122"/>
                <a:ea typeface="微软雅黑" panose="020B0503020204020204" pitchFamily="34" charset="-122"/>
              </a:rPr>
              <a:t>可靠传输的实现</a:t>
            </a:r>
            <a:endParaRPr lang="zh-CN" altLang="fr-FR"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AutoShape 5"/>
          <p:cNvSpPr>
            <a:spLocks noChangeArrowheads="1"/>
          </p:cNvSpPr>
          <p:nvPr/>
        </p:nvSpPr>
        <p:spPr bwMode="auto">
          <a:xfrm>
            <a:off x="556965" y="960198"/>
            <a:ext cx="8048776" cy="388721"/>
          </a:xfrm>
          <a:prstGeom prst="roundRect">
            <a:avLst>
              <a:gd name="adj" fmla="val 16667"/>
            </a:avLst>
          </a:prstGeom>
          <a:solidFill>
            <a:srgbClr val="0089FA"/>
          </a:solidFill>
          <a:ln>
            <a:noFill/>
          </a:ln>
          <a:effectLst/>
        </p:spPr>
        <p:txBody>
          <a:bodyPr wrap="none" lIns="91436" tIns="45718" rIns="91436" bIns="45718" anchor="ctr"/>
          <a:lstStyle/>
          <a:p>
            <a:endParaRPr lang="zh-CN" altLang="en-US"/>
          </a:p>
        </p:txBody>
      </p:sp>
      <p:sp>
        <p:nvSpPr>
          <p:cNvPr id="35" name="Rectangle 6"/>
          <p:cNvSpPr>
            <a:spLocks noChangeArrowheads="1"/>
          </p:cNvSpPr>
          <p:nvPr/>
        </p:nvSpPr>
        <p:spPr bwMode="auto">
          <a:xfrm>
            <a:off x="2277948" y="927071"/>
            <a:ext cx="45881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5.6.1   </a:t>
            </a:r>
            <a:r>
              <a:rPr lang="zh-CN" altLang="en-US" sz="2400" b="1" dirty="0">
                <a:solidFill>
                  <a:schemeClr val="bg1"/>
                </a:solidFill>
                <a:latin typeface="微软雅黑" panose="020B0503020204020204" pitchFamily="34" charset="-122"/>
                <a:ea typeface="微软雅黑" panose="020B0503020204020204" pitchFamily="34" charset="-122"/>
              </a:rPr>
              <a:t>以字节为单位的滑动窗口</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6" name="Rectangle 8"/>
          <p:cNvSpPr>
            <a:spLocks noChangeArrowheads="1"/>
          </p:cNvSpPr>
          <p:nvPr/>
        </p:nvSpPr>
        <p:spPr bwMode="auto">
          <a:xfrm>
            <a:off x="556965" y="1373223"/>
            <a:ext cx="8048776"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marL="285750" indent="-28575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TCP </a:t>
            </a:r>
            <a:r>
              <a:rPr lang="zh-CN" altLang="en-US" sz="2000" b="1" dirty="0">
                <a:latin typeface="微软雅黑" panose="020B0503020204020204" pitchFamily="34" charset="-122"/>
                <a:ea typeface="微软雅黑" panose="020B0503020204020204" pitchFamily="34" charset="-122"/>
              </a:rPr>
              <a:t>使用流水线传输和滑动窗口协议实现高效、可靠的传输。</a:t>
            </a:r>
            <a:endParaRPr lang="en-US" altLang="zh-CN"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TCP </a:t>
            </a:r>
            <a:r>
              <a:rPr lang="zh-CN" altLang="en-US" sz="2000" b="1" dirty="0">
                <a:latin typeface="微软雅黑" panose="020B0503020204020204" pitchFamily="34" charset="-122"/>
                <a:ea typeface="微软雅黑" panose="020B0503020204020204" pitchFamily="34" charset="-122"/>
              </a:rPr>
              <a:t>的滑动窗口是</a:t>
            </a:r>
            <a:r>
              <a:rPr lang="zh-CN" altLang="en-US" sz="2000" b="1" dirty="0">
                <a:solidFill>
                  <a:srgbClr val="CC00CC"/>
                </a:solidFill>
                <a:latin typeface="微软雅黑" panose="020B0503020204020204" pitchFamily="34" charset="-122"/>
                <a:ea typeface="微软雅黑" panose="020B0503020204020204" pitchFamily="34" charset="-122"/>
              </a:rPr>
              <a:t>以字节为单位</a:t>
            </a:r>
            <a:r>
              <a:rPr lang="zh-CN" altLang="en-US" sz="2000" b="1" dirty="0">
                <a:latin typeface="微软雅黑" panose="020B0503020204020204" pitchFamily="34" charset="-122"/>
                <a:ea typeface="微软雅黑" panose="020B0503020204020204" pitchFamily="34" charset="-122"/>
              </a:rPr>
              <a:t>的。</a:t>
            </a:r>
            <a:endParaRPr lang="en-US" altLang="zh-CN"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发送方 </a:t>
            </a:r>
            <a:r>
              <a:rPr lang="en-US" altLang="zh-CN" sz="2000" b="1" dirty="0">
                <a:latin typeface="微软雅黑" panose="020B0503020204020204" pitchFamily="34" charset="-122"/>
                <a:ea typeface="微软雅黑" panose="020B0503020204020204" pitchFamily="34" charset="-122"/>
              </a:rPr>
              <a:t>A </a:t>
            </a:r>
            <a:r>
              <a:rPr lang="zh-CN" altLang="en-US" sz="2000" b="1" dirty="0">
                <a:latin typeface="微软雅黑" panose="020B0503020204020204" pitchFamily="34" charset="-122"/>
                <a:ea typeface="微软雅黑" panose="020B0503020204020204" pitchFamily="34" charset="-122"/>
              </a:rPr>
              <a:t>和接收方 </a:t>
            </a:r>
            <a:r>
              <a:rPr lang="en-US" altLang="zh-CN" sz="2000" b="1" dirty="0">
                <a:latin typeface="微软雅黑" panose="020B0503020204020204" pitchFamily="34" charset="-122"/>
                <a:ea typeface="微软雅黑" panose="020B0503020204020204" pitchFamily="34" charset="-122"/>
              </a:rPr>
              <a:t>B </a:t>
            </a:r>
            <a:r>
              <a:rPr lang="zh-CN" altLang="en-US" sz="2000" b="1" dirty="0">
                <a:latin typeface="微软雅黑" panose="020B0503020204020204" pitchFamily="34" charset="-122"/>
                <a:ea typeface="微软雅黑" panose="020B0503020204020204" pitchFamily="34" charset="-122"/>
              </a:rPr>
              <a:t>分别维持一个发送窗口和一个接收窗口。</a:t>
            </a:r>
            <a:endParaRPr lang="en-US" altLang="zh-CN"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发送窗口表示</a:t>
            </a:r>
            <a:r>
              <a:rPr lang="zh-CN" altLang="en-US" sz="2000" b="1" dirty="0">
                <a:latin typeface="微软雅黑" panose="020B0503020204020204" pitchFamily="34" charset="-122"/>
                <a:ea typeface="微软雅黑" panose="020B0503020204020204" pitchFamily="34" charset="-122"/>
              </a:rPr>
              <a:t>：在没有收到确认的情况下，可以连续把窗口内的数据全部发送出去，凡是已发送出去的数据，在未收到确认之前都必须暂时保留，以便在超时重传时使用。</a:t>
            </a:r>
            <a:endParaRPr lang="en-US" altLang="zh-CN"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接收窗口表示</a:t>
            </a:r>
            <a:r>
              <a:rPr lang="zh-CN" altLang="en-US" sz="2000" b="1" dirty="0">
                <a:latin typeface="微软雅黑" panose="020B0503020204020204" pitchFamily="34" charset="-122"/>
                <a:ea typeface="微软雅黑" panose="020B0503020204020204" pitchFamily="34" charset="-122"/>
              </a:rPr>
              <a:t>：只允许接收落入窗口内的数据。</a:t>
            </a:r>
            <a:endParaRPr lang="en-US" altLang="zh-CN"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圆角矩形 60"/>
          <p:cNvSpPr/>
          <p:nvPr/>
        </p:nvSpPr>
        <p:spPr>
          <a:xfrm>
            <a:off x="545146" y="649226"/>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 name="Text Box 155"/>
          <p:cNvSpPr txBox="1">
            <a:spLocks noChangeArrowheads="1"/>
          </p:cNvSpPr>
          <p:nvPr/>
        </p:nvSpPr>
        <p:spPr bwMode="auto">
          <a:xfrm>
            <a:off x="1140255" y="719723"/>
            <a:ext cx="7078330" cy="1412694"/>
          </a:xfrm>
          <a:prstGeom prst="rect">
            <a:avLst/>
          </a:prstGeom>
          <a:solidFill>
            <a:srgbClr val="66FF99"/>
          </a:solidFill>
          <a:ln w="9525">
            <a:solidFill>
              <a:schemeClr val="tx1"/>
            </a:solidFill>
            <a:miter lim="800000"/>
          </a:ln>
          <a:effectLst/>
        </p:spPr>
        <p:txBody>
          <a:bodyPr wrap="square" lIns="91436" tIns="45718" rIns="91436" bIns="45718">
            <a:spAutoFit/>
          </a:bodyPr>
          <a:lstStyle/>
          <a:p>
            <a:pPr marL="285750" indent="-285750">
              <a:lnSpc>
                <a:spcPct val="110000"/>
              </a:lnSpc>
              <a:buFont typeface="Wingdings" panose="05000000000000000000" pitchFamily="2" charset="2"/>
              <a:buChar char="l"/>
            </a:pPr>
            <a:r>
              <a:rPr lang="en-US" altLang="zh-CN" sz="1300" b="1" dirty="0">
                <a:latin typeface="微软雅黑" panose="020B0503020204020204" pitchFamily="34" charset="-122"/>
                <a:ea typeface="微软雅黑" panose="020B0503020204020204" pitchFamily="34" charset="-122"/>
              </a:rPr>
              <a:t>A</a:t>
            </a:r>
            <a:r>
              <a:rPr lang="zh-CN" altLang="en-US" sz="1300" b="1" dirty="0">
                <a:latin typeface="微软雅黑" panose="020B0503020204020204" pitchFamily="34" charset="-122"/>
                <a:ea typeface="微软雅黑" panose="020B0503020204020204" pitchFamily="34" charset="-122"/>
              </a:rPr>
              <a:t>收到了</a:t>
            </a:r>
            <a:r>
              <a:rPr lang="en-US" altLang="zh-CN" sz="1300" b="1" dirty="0">
                <a:latin typeface="微软雅黑" panose="020B0503020204020204" pitchFamily="34" charset="-122"/>
                <a:ea typeface="微软雅黑" panose="020B0503020204020204" pitchFamily="34" charset="-122"/>
              </a:rPr>
              <a:t>B</a:t>
            </a:r>
            <a:r>
              <a:rPr lang="zh-CN" altLang="en-US" sz="1300" b="1" dirty="0">
                <a:latin typeface="微软雅黑" panose="020B0503020204020204" pitchFamily="34" charset="-122"/>
                <a:ea typeface="微软雅黑" panose="020B0503020204020204" pitchFamily="34" charset="-122"/>
              </a:rPr>
              <a:t>发来的确认报文段，其中窗口时</a:t>
            </a:r>
            <a:r>
              <a:rPr lang="en-US" altLang="zh-CN" sz="1300" b="1" dirty="0">
                <a:latin typeface="微软雅黑" panose="020B0503020204020204" pitchFamily="34" charset="-122"/>
                <a:ea typeface="微软雅黑" panose="020B0503020204020204" pitchFamily="34" charset="-122"/>
              </a:rPr>
              <a:t>20</a:t>
            </a:r>
            <a:r>
              <a:rPr lang="zh-CN" altLang="en-US" sz="1300" b="1" dirty="0">
                <a:latin typeface="微软雅黑" panose="020B0503020204020204" pitchFamily="34" charset="-122"/>
                <a:ea typeface="微软雅黑" panose="020B0503020204020204" pitchFamily="34" charset="-122"/>
              </a:rPr>
              <a:t>字节，确认号是</a:t>
            </a:r>
            <a:r>
              <a:rPr lang="en-US" altLang="zh-CN" sz="1300" b="1" dirty="0">
                <a:latin typeface="微软雅黑" panose="020B0503020204020204" pitchFamily="34" charset="-122"/>
                <a:ea typeface="微软雅黑" panose="020B0503020204020204" pitchFamily="34" charset="-122"/>
              </a:rPr>
              <a:t>31.</a:t>
            </a:r>
            <a:endParaRPr lang="en-US" altLang="zh-CN" sz="1300" b="1" dirty="0">
              <a:latin typeface="微软雅黑" panose="020B0503020204020204" pitchFamily="34" charset="-122"/>
              <a:ea typeface="微软雅黑" panose="020B0503020204020204" pitchFamily="34" charset="-122"/>
            </a:endParaRPr>
          </a:p>
          <a:p>
            <a:pPr marL="285750" indent="-285750">
              <a:lnSpc>
                <a:spcPct val="110000"/>
              </a:lnSpc>
              <a:buFont typeface="Wingdings" panose="05000000000000000000" pitchFamily="2" charset="2"/>
              <a:buChar char="l"/>
            </a:pPr>
            <a:r>
              <a:rPr lang="zh-CN" altLang="en-US" sz="1300" b="1" dirty="0">
                <a:latin typeface="微软雅黑" panose="020B0503020204020204" pitchFamily="34" charset="-122"/>
                <a:ea typeface="微软雅黑" panose="020B0503020204020204" pitchFamily="34" charset="-122"/>
              </a:rPr>
              <a:t>根据 </a:t>
            </a:r>
            <a:r>
              <a:rPr lang="en-US" altLang="zh-CN" sz="1300" b="1" dirty="0">
                <a:latin typeface="微软雅黑" panose="020B0503020204020204" pitchFamily="34" charset="-122"/>
                <a:ea typeface="微软雅黑" panose="020B0503020204020204" pitchFamily="34" charset="-122"/>
              </a:rPr>
              <a:t>B </a:t>
            </a:r>
            <a:r>
              <a:rPr lang="zh-CN" altLang="en-US" sz="1300" b="1" dirty="0">
                <a:latin typeface="微软雅黑" panose="020B0503020204020204" pitchFamily="34" charset="-122"/>
                <a:ea typeface="微软雅黑" panose="020B0503020204020204" pitchFamily="34" charset="-122"/>
              </a:rPr>
              <a:t>给出的窗口值和确认号，</a:t>
            </a:r>
            <a:r>
              <a:rPr lang="en-US" altLang="zh-CN" sz="1300" b="1" dirty="0">
                <a:latin typeface="微软雅黑" panose="020B0503020204020204" pitchFamily="34" charset="-122"/>
                <a:ea typeface="微软雅黑" panose="020B0503020204020204" pitchFamily="34" charset="-122"/>
              </a:rPr>
              <a:t>A </a:t>
            </a:r>
            <a:r>
              <a:rPr lang="zh-CN" altLang="en-US" sz="1300" b="1" dirty="0">
                <a:latin typeface="微软雅黑" panose="020B0503020204020204" pitchFamily="34" charset="-122"/>
                <a:ea typeface="微软雅黑" panose="020B0503020204020204" pitchFamily="34" charset="-122"/>
              </a:rPr>
              <a:t>构造出自己的发送窗口。</a:t>
            </a:r>
            <a:endParaRPr lang="zh-CN" altLang="en-US" sz="1300" b="1" dirty="0">
              <a:latin typeface="微软雅黑" panose="020B0503020204020204" pitchFamily="34" charset="-122"/>
              <a:ea typeface="微软雅黑" panose="020B0503020204020204" pitchFamily="34" charset="-122"/>
            </a:endParaRPr>
          </a:p>
          <a:p>
            <a:pPr marL="285750" indent="-285750">
              <a:lnSpc>
                <a:spcPct val="110000"/>
              </a:lnSpc>
              <a:buFont typeface="Wingdings" panose="05000000000000000000" pitchFamily="2" charset="2"/>
              <a:buChar char="l"/>
            </a:pPr>
            <a:r>
              <a:rPr lang="zh-CN" altLang="en-US" sz="1300" b="1" dirty="0">
                <a:latin typeface="微软雅黑" panose="020B0503020204020204" pitchFamily="34" charset="-122"/>
                <a:ea typeface="微软雅黑" panose="020B0503020204020204" pitchFamily="34" charset="-122"/>
              </a:rPr>
              <a:t>发送窗口里面的序号表示允许发送的序号。显然，窗口越大，发送方就可以在收到对方确认之前连续发送更多的数据，因而可能获得更高的传输效率。（窗口大小还受网络拥塞影响）</a:t>
            </a:r>
            <a:endParaRPr lang="en-US" altLang="zh-CN" sz="1300" b="1" dirty="0">
              <a:latin typeface="微软雅黑" panose="020B0503020204020204" pitchFamily="34" charset="-122"/>
              <a:ea typeface="微软雅黑" panose="020B0503020204020204" pitchFamily="34" charset="-122"/>
            </a:endParaRPr>
          </a:p>
          <a:p>
            <a:pPr marL="285750" indent="-285750">
              <a:lnSpc>
                <a:spcPct val="110000"/>
              </a:lnSpc>
              <a:buFont typeface="Wingdings" panose="05000000000000000000" pitchFamily="2" charset="2"/>
              <a:buChar char="l"/>
            </a:pPr>
            <a:r>
              <a:rPr lang="zh-CN" altLang="en-US" sz="1300" b="1" dirty="0">
                <a:latin typeface="微软雅黑" panose="020B0503020204020204" pitchFamily="34" charset="-122"/>
                <a:ea typeface="微软雅黑" panose="020B0503020204020204" pitchFamily="34" charset="-122"/>
              </a:rPr>
              <a:t>后沿的后面 部分表示已发送且已收到的确认，前沿的前面部分是不允许发送的，因接收方没有缓空间存存放。</a:t>
            </a:r>
            <a:endParaRPr lang="zh-CN" altLang="en-US" sz="1300" b="1"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1034796" y="2184429"/>
            <a:ext cx="7073712" cy="2277757"/>
            <a:chOff x="1034796" y="2184427"/>
            <a:chExt cx="7073712" cy="2277757"/>
          </a:xfrm>
        </p:grpSpPr>
        <p:sp>
          <p:nvSpPr>
            <p:cNvPr id="7" name="Text Box 4"/>
            <p:cNvSpPr txBox="1">
              <a:spLocks noChangeArrowheads="1"/>
            </p:cNvSpPr>
            <p:nvPr/>
          </p:nvSpPr>
          <p:spPr bwMode="auto">
            <a:xfrm>
              <a:off x="7163394" y="2536817"/>
              <a:ext cx="492444"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0033CC"/>
                  </a:solidFill>
                  <a:latin typeface="微软雅黑" panose="020B0503020204020204" pitchFamily="34" charset="-122"/>
                  <a:ea typeface="微软雅黑" panose="020B0503020204020204" pitchFamily="34" charset="-122"/>
                </a:rPr>
                <a:t>前移</a:t>
              </a:r>
              <a:endParaRPr lang="zh-CN" altLang="en-US" sz="1200" b="1" dirty="0">
                <a:solidFill>
                  <a:srgbClr val="0033CC"/>
                </a:solidFill>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6731974" y="2619266"/>
              <a:ext cx="401068" cy="106277"/>
            </a:xfrm>
            <a:prstGeom prst="rightArrow">
              <a:avLst>
                <a:gd name="adj1" fmla="val 50000"/>
                <a:gd name="adj2" fmla="val 87088"/>
              </a:avLst>
            </a:prstGeom>
            <a:solidFill>
              <a:srgbClr val="CC00CC"/>
            </a:solidFill>
            <a:ln w="9525">
              <a:solidFill>
                <a:srgbClr val="CC00CC"/>
              </a:solidFill>
              <a:miter lim="800000"/>
            </a:ln>
            <a:effectLst/>
          </p:spPr>
          <p:txBody>
            <a:bodyPr wrap="none" anchor="ctr"/>
            <a:lstStyle/>
            <a:p>
              <a:endParaRPr lang="zh-CN" altLang="en-US" sz="1000" b="1">
                <a:latin typeface="微软雅黑" panose="020B0503020204020204" pitchFamily="34" charset="-122"/>
                <a:ea typeface="微软雅黑" panose="020B0503020204020204" pitchFamily="34" charset="-122"/>
              </a:endParaRPr>
            </a:p>
          </p:txBody>
        </p:sp>
        <p:sp>
          <p:nvSpPr>
            <p:cNvPr id="9" name="AutoShape 6"/>
            <p:cNvSpPr>
              <a:spLocks noChangeArrowheads="1"/>
            </p:cNvSpPr>
            <p:nvPr/>
          </p:nvSpPr>
          <p:spPr bwMode="auto">
            <a:xfrm flipH="1">
              <a:off x="6349885" y="2619266"/>
              <a:ext cx="401068" cy="106277"/>
            </a:xfrm>
            <a:prstGeom prst="rightArrow">
              <a:avLst>
                <a:gd name="adj1" fmla="val 50000"/>
                <a:gd name="adj2" fmla="val 87088"/>
              </a:avLst>
            </a:prstGeom>
            <a:solidFill>
              <a:srgbClr val="66FF99"/>
            </a:solidFill>
            <a:ln w="9525">
              <a:solidFill>
                <a:srgbClr val="0000CC"/>
              </a:solidFill>
              <a:miter lim="800000"/>
            </a:ln>
            <a:effectLst/>
          </p:spPr>
          <p:txBody>
            <a:bodyPr wrap="none" anchor="ctr"/>
            <a:lstStyle/>
            <a:p>
              <a:endParaRPr lang="zh-CN" altLang="en-US" sz="1000" b="1">
                <a:latin typeface="微软雅黑" panose="020B0503020204020204" pitchFamily="34" charset="-122"/>
                <a:ea typeface="微软雅黑" panose="020B0503020204020204" pitchFamily="34" charset="-122"/>
              </a:endParaRPr>
            </a:p>
          </p:txBody>
        </p:sp>
        <p:sp>
          <p:nvSpPr>
            <p:cNvPr id="10" name="AutoShape 7"/>
            <p:cNvSpPr>
              <a:spLocks noChangeArrowheads="1"/>
            </p:cNvSpPr>
            <p:nvPr/>
          </p:nvSpPr>
          <p:spPr bwMode="auto">
            <a:xfrm>
              <a:off x="2146903" y="2619266"/>
              <a:ext cx="401068" cy="106277"/>
            </a:xfrm>
            <a:prstGeom prst="rightArrow">
              <a:avLst>
                <a:gd name="adj1" fmla="val 50000"/>
                <a:gd name="adj2" fmla="val 87088"/>
              </a:avLst>
            </a:prstGeom>
            <a:solidFill>
              <a:srgbClr val="CC00CC"/>
            </a:solidFill>
            <a:ln w="9525">
              <a:solidFill>
                <a:srgbClr val="CC00CC"/>
              </a:solidFill>
              <a:miter lim="800000"/>
            </a:ln>
            <a:effectLst/>
          </p:spPr>
          <p:txBody>
            <a:bodyPr wrap="none" anchor="ctr"/>
            <a:lstStyle/>
            <a:p>
              <a:endParaRPr lang="zh-CN" altLang="en-US" sz="1000" b="1">
                <a:latin typeface="微软雅黑" panose="020B0503020204020204" pitchFamily="34" charset="-122"/>
                <a:ea typeface="微软雅黑" panose="020B0503020204020204" pitchFamily="34" charset="-122"/>
              </a:endParaRPr>
            </a:p>
          </p:txBody>
        </p:sp>
        <p:sp>
          <p:nvSpPr>
            <p:cNvPr id="11" name="Text Box 8"/>
            <p:cNvSpPr txBox="1">
              <a:spLocks noChangeArrowheads="1"/>
            </p:cNvSpPr>
            <p:nvPr/>
          </p:nvSpPr>
          <p:spPr bwMode="auto">
            <a:xfrm>
              <a:off x="6945718" y="3422129"/>
              <a:ext cx="954107"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CC00CC"/>
                  </a:solidFill>
                  <a:latin typeface="微软雅黑" panose="020B0503020204020204" pitchFamily="34" charset="-122"/>
                  <a:ea typeface="微软雅黑" panose="020B0503020204020204" pitchFamily="34" charset="-122"/>
                </a:rPr>
                <a:t>不允许发送</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12" name="Text Box 9"/>
            <p:cNvSpPr txBox="1">
              <a:spLocks noChangeArrowheads="1"/>
            </p:cNvSpPr>
            <p:nvPr/>
          </p:nvSpPr>
          <p:spPr bwMode="auto">
            <a:xfrm>
              <a:off x="1168600" y="3412722"/>
              <a:ext cx="80021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CC00CC"/>
                  </a:solidFill>
                  <a:latin typeface="微软雅黑" panose="020B0503020204020204" pitchFamily="34" charset="-122"/>
                  <a:ea typeface="微软雅黑" panose="020B0503020204020204" pitchFamily="34" charset="-122"/>
                </a:rPr>
                <a:t>已发送并</a:t>
              </a:r>
              <a:endParaRPr lang="zh-CN" altLang="en-US" sz="1200" b="1" dirty="0">
                <a:solidFill>
                  <a:srgbClr val="CC00CC"/>
                </a:solidFill>
                <a:latin typeface="微软雅黑" panose="020B0503020204020204" pitchFamily="34" charset="-122"/>
                <a:ea typeface="微软雅黑" panose="020B0503020204020204" pitchFamily="34" charset="-122"/>
              </a:endParaRPr>
            </a:p>
            <a:p>
              <a:pPr algn="ctr"/>
              <a:r>
                <a:rPr lang="zh-CN" altLang="en-US" sz="1200" b="1" dirty="0">
                  <a:solidFill>
                    <a:srgbClr val="CC00CC"/>
                  </a:solidFill>
                  <a:latin typeface="微软雅黑" panose="020B0503020204020204" pitchFamily="34" charset="-122"/>
                  <a:ea typeface="微软雅黑" panose="020B0503020204020204" pitchFamily="34" charset="-122"/>
                </a:rPr>
                <a:t>收到确认</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13" name="Line 10"/>
            <p:cNvSpPr>
              <a:spLocks noChangeShapeType="1"/>
            </p:cNvSpPr>
            <p:nvPr/>
          </p:nvSpPr>
          <p:spPr bwMode="auto">
            <a:xfrm>
              <a:off x="2154494" y="2868024"/>
              <a:ext cx="4591398"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anose="020B0503020204020204" pitchFamily="34" charset="-122"/>
                <a:ea typeface="微软雅黑" panose="020B0503020204020204" pitchFamily="34" charset="-122"/>
              </a:endParaRPr>
            </a:p>
          </p:txBody>
        </p:sp>
        <p:sp>
          <p:nvSpPr>
            <p:cNvPr id="14" name="Text Box 11"/>
            <p:cNvSpPr txBox="1">
              <a:spLocks noChangeArrowheads="1"/>
            </p:cNvSpPr>
            <p:nvPr/>
          </p:nvSpPr>
          <p:spPr bwMode="auto">
            <a:xfrm>
              <a:off x="3709044" y="2679683"/>
              <a:ext cx="1515158"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solidFill>
                    <a:srgbClr val="0033CC"/>
                  </a:solidFill>
                  <a:latin typeface="微软雅黑" panose="020B0503020204020204" pitchFamily="34" charset="-122"/>
                  <a:ea typeface="微软雅黑" panose="020B0503020204020204" pitchFamily="34" charset="-122"/>
                </a:rPr>
                <a:t>A </a:t>
              </a:r>
              <a:r>
                <a:rPr lang="zh-CN" altLang="en-US" sz="1200" b="1" dirty="0">
                  <a:solidFill>
                    <a:srgbClr val="0033CC"/>
                  </a:solidFill>
                  <a:latin typeface="微软雅黑" panose="020B0503020204020204" pitchFamily="34" charset="-122"/>
                  <a:ea typeface="微软雅黑" panose="020B0503020204020204" pitchFamily="34" charset="-122"/>
                </a:rPr>
                <a:t>的</a:t>
              </a:r>
              <a:r>
                <a:rPr lang="zh-CN" altLang="en-US" sz="1200" b="1" dirty="0">
                  <a:solidFill>
                    <a:srgbClr val="CC00CC"/>
                  </a:solidFill>
                  <a:latin typeface="微软雅黑" panose="020B0503020204020204" pitchFamily="34" charset="-122"/>
                  <a:ea typeface="微软雅黑" panose="020B0503020204020204" pitchFamily="34" charset="-122"/>
                </a:rPr>
                <a:t>发送窗口 </a:t>
              </a:r>
              <a:r>
                <a:rPr lang="en-US" altLang="zh-CN" sz="1200" b="1" dirty="0">
                  <a:solidFill>
                    <a:srgbClr val="0033CC"/>
                  </a:solidFill>
                  <a:latin typeface="微软雅黑" panose="020B0503020204020204" pitchFamily="34" charset="-122"/>
                  <a:ea typeface="微软雅黑" panose="020B0503020204020204" pitchFamily="34" charset="-122"/>
                </a:rPr>
                <a:t>= 20</a:t>
              </a:r>
              <a:endParaRPr lang="en-US" altLang="zh-CN" sz="1200" b="1" dirty="0">
                <a:solidFill>
                  <a:srgbClr val="0033CC"/>
                </a:solidFill>
                <a:latin typeface="微软雅黑" panose="020B0503020204020204" pitchFamily="34" charset="-122"/>
                <a:ea typeface="微软雅黑" panose="020B0503020204020204" pitchFamily="34" charset="-122"/>
              </a:endParaRPr>
            </a:p>
          </p:txBody>
        </p:sp>
        <p:sp>
          <p:nvSpPr>
            <p:cNvPr id="15" name="Text Box 12"/>
            <p:cNvSpPr txBox="1">
              <a:spLocks noChangeArrowheads="1"/>
            </p:cNvSpPr>
            <p:nvPr/>
          </p:nvSpPr>
          <p:spPr bwMode="auto">
            <a:xfrm>
              <a:off x="3895567" y="3535767"/>
              <a:ext cx="1261885"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0000FF"/>
                  </a:solidFill>
                  <a:latin typeface="微软雅黑" panose="020B0503020204020204" pitchFamily="34" charset="-122"/>
                  <a:ea typeface="微软雅黑" panose="020B0503020204020204" pitchFamily="34" charset="-122"/>
                </a:rPr>
                <a:t>允许发送的序号</a:t>
              </a:r>
              <a:endParaRPr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16" name="Rectangle 13"/>
            <p:cNvSpPr>
              <a:spLocks noChangeArrowheads="1"/>
            </p:cNvSpPr>
            <p:nvPr/>
          </p:nvSpPr>
          <p:spPr bwMode="auto">
            <a:xfrm>
              <a:off x="2154494" y="2991819"/>
              <a:ext cx="4596459" cy="477660"/>
            </a:xfrm>
            <a:prstGeom prst="rect">
              <a:avLst/>
            </a:prstGeom>
            <a:solidFill>
              <a:srgbClr val="0000FF"/>
            </a:solidFill>
            <a:ln>
              <a:noFill/>
            </a:ln>
            <a:effectLst/>
          </p:spPr>
          <p:txBody>
            <a:bodyPr wrap="none" anchor="ctr"/>
            <a:lstStyle/>
            <a:p>
              <a:endParaRPr lang="zh-CN" altLang="en-US" sz="1000" b="1">
                <a:latin typeface="微软雅黑" panose="020B0503020204020204" pitchFamily="34" charset="-122"/>
                <a:ea typeface="微软雅黑" panose="020B0503020204020204" pitchFamily="34" charset="-122"/>
              </a:endParaRPr>
            </a:p>
          </p:txBody>
        </p:sp>
        <p:sp>
          <p:nvSpPr>
            <p:cNvPr id="17" name="Rectangle 14"/>
            <p:cNvSpPr>
              <a:spLocks noChangeArrowheads="1"/>
            </p:cNvSpPr>
            <p:nvPr/>
          </p:nvSpPr>
          <p:spPr bwMode="auto">
            <a:xfrm>
              <a:off x="1034796" y="3150650"/>
              <a:ext cx="172067" cy="211385"/>
            </a:xfrm>
            <a:prstGeom prst="rect">
              <a:avLst/>
            </a:prstGeom>
            <a:solidFill>
              <a:srgbClr val="66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anose="020B0503020204020204" pitchFamily="34" charset="-122"/>
                  <a:ea typeface="微软雅黑" panose="020B0503020204020204" pitchFamily="34" charset="-122"/>
                </a:rPr>
                <a:t>26</a:t>
              </a:r>
              <a:endParaRPr kumimoji="1" lang="en-US" altLang="zh-CN" sz="1000" b="1">
                <a:latin typeface="微软雅黑" panose="020B0503020204020204" pitchFamily="34" charset="-122"/>
                <a:ea typeface="微软雅黑" panose="020B0503020204020204" pitchFamily="34" charset="-122"/>
              </a:endParaRPr>
            </a:p>
          </p:txBody>
        </p:sp>
        <p:sp>
          <p:nvSpPr>
            <p:cNvPr id="18" name="Rectangle 15"/>
            <p:cNvSpPr>
              <a:spLocks noChangeArrowheads="1"/>
            </p:cNvSpPr>
            <p:nvPr/>
          </p:nvSpPr>
          <p:spPr bwMode="auto">
            <a:xfrm>
              <a:off x="1265062" y="3149481"/>
              <a:ext cx="172067" cy="211386"/>
            </a:xfrm>
            <a:prstGeom prst="rect">
              <a:avLst/>
            </a:prstGeom>
            <a:solidFill>
              <a:srgbClr val="66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anose="020B0503020204020204" pitchFamily="34" charset="-122"/>
                  <a:ea typeface="微软雅黑" panose="020B0503020204020204" pitchFamily="34" charset="-122"/>
                </a:rPr>
                <a:t>27</a:t>
              </a:r>
              <a:endParaRPr kumimoji="1" lang="en-US" altLang="zh-CN" sz="1000" b="1">
                <a:latin typeface="微软雅黑" panose="020B0503020204020204" pitchFamily="34" charset="-122"/>
                <a:ea typeface="微软雅黑" panose="020B0503020204020204" pitchFamily="34" charset="-122"/>
              </a:endParaRPr>
            </a:p>
          </p:txBody>
        </p:sp>
        <p:sp>
          <p:nvSpPr>
            <p:cNvPr id="19" name="Rectangle 16"/>
            <p:cNvSpPr>
              <a:spLocks noChangeArrowheads="1"/>
            </p:cNvSpPr>
            <p:nvPr/>
          </p:nvSpPr>
          <p:spPr bwMode="auto">
            <a:xfrm>
              <a:off x="1495327" y="3148314"/>
              <a:ext cx="172067" cy="211385"/>
            </a:xfrm>
            <a:prstGeom prst="rect">
              <a:avLst/>
            </a:prstGeom>
            <a:solidFill>
              <a:srgbClr val="66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anose="020B0503020204020204" pitchFamily="34" charset="-122"/>
                  <a:ea typeface="微软雅黑" panose="020B0503020204020204" pitchFamily="34" charset="-122"/>
                </a:rPr>
                <a:t>28</a:t>
              </a:r>
              <a:endParaRPr kumimoji="1" lang="en-US" altLang="zh-CN" sz="1000" b="1">
                <a:latin typeface="微软雅黑" panose="020B0503020204020204" pitchFamily="34" charset="-122"/>
                <a:ea typeface="微软雅黑" panose="020B0503020204020204" pitchFamily="34" charset="-122"/>
              </a:endParaRPr>
            </a:p>
          </p:txBody>
        </p:sp>
        <p:sp>
          <p:nvSpPr>
            <p:cNvPr id="20" name="Rectangle 17"/>
            <p:cNvSpPr>
              <a:spLocks noChangeArrowheads="1"/>
            </p:cNvSpPr>
            <p:nvPr/>
          </p:nvSpPr>
          <p:spPr bwMode="auto">
            <a:xfrm>
              <a:off x="1725593" y="3147145"/>
              <a:ext cx="172067" cy="211386"/>
            </a:xfrm>
            <a:prstGeom prst="rect">
              <a:avLst/>
            </a:prstGeom>
            <a:solidFill>
              <a:srgbClr val="66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anose="020B0503020204020204" pitchFamily="34" charset="-122"/>
                  <a:ea typeface="微软雅黑" panose="020B0503020204020204" pitchFamily="34" charset="-122"/>
                </a:rPr>
                <a:t>29</a:t>
              </a:r>
              <a:endParaRPr kumimoji="1" lang="en-US" altLang="zh-CN" sz="1000" b="1">
                <a:latin typeface="微软雅黑" panose="020B0503020204020204" pitchFamily="34" charset="-122"/>
                <a:ea typeface="微软雅黑" panose="020B0503020204020204" pitchFamily="34" charset="-122"/>
              </a:endParaRPr>
            </a:p>
          </p:txBody>
        </p:sp>
        <p:sp>
          <p:nvSpPr>
            <p:cNvPr id="21" name="Rectangle 18"/>
            <p:cNvSpPr>
              <a:spLocks noChangeArrowheads="1"/>
            </p:cNvSpPr>
            <p:nvPr/>
          </p:nvSpPr>
          <p:spPr bwMode="auto">
            <a:xfrm>
              <a:off x="1955859" y="3145978"/>
              <a:ext cx="172067" cy="211385"/>
            </a:xfrm>
            <a:prstGeom prst="rect">
              <a:avLst/>
            </a:prstGeom>
            <a:solidFill>
              <a:srgbClr val="66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dirty="0">
                  <a:latin typeface="微软雅黑" panose="020B0503020204020204" pitchFamily="34" charset="-122"/>
                  <a:ea typeface="微软雅黑" panose="020B0503020204020204" pitchFamily="34" charset="-122"/>
                </a:rPr>
                <a:t>30</a:t>
              </a:r>
              <a:endParaRPr kumimoji="1" lang="en-US" altLang="zh-CN" sz="1000" b="1" dirty="0">
                <a:latin typeface="微软雅黑" panose="020B0503020204020204" pitchFamily="34" charset="-122"/>
                <a:ea typeface="微软雅黑" panose="020B0503020204020204" pitchFamily="34" charset="-122"/>
              </a:endParaRPr>
            </a:p>
          </p:txBody>
        </p:sp>
        <p:sp>
          <p:nvSpPr>
            <p:cNvPr id="22" name="Rectangle 19"/>
            <p:cNvSpPr>
              <a:spLocks noChangeArrowheads="1"/>
            </p:cNvSpPr>
            <p:nvPr/>
          </p:nvSpPr>
          <p:spPr bwMode="auto">
            <a:xfrm>
              <a:off x="2186124" y="3144809"/>
              <a:ext cx="172067" cy="211386"/>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dirty="0">
                  <a:latin typeface="微软雅黑" panose="020B0503020204020204" pitchFamily="34" charset="-122"/>
                  <a:ea typeface="微软雅黑" panose="020B0503020204020204" pitchFamily="34" charset="-122"/>
                </a:rPr>
                <a:t>31</a:t>
              </a:r>
              <a:endParaRPr kumimoji="1" lang="en-US" altLang="zh-CN" sz="1000" b="1" dirty="0">
                <a:latin typeface="微软雅黑" panose="020B0503020204020204" pitchFamily="34" charset="-122"/>
                <a:ea typeface="微软雅黑" panose="020B0503020204020204" pitchFamily="34" charset="-122"/>
              </a:endParaRPr>
            </a:p>
          </p:txBody>
        </p:sp>
        <p:sp>
          <p:nvSpPr>
            <p:cNvPr id="23" name="Rectangle 20"/>
            <p:cNvSpPr>
              <a:spLocks noChangeArrowheads="1"/>
            </p:cNvSpPr>
            <p:nvPr/>
          </p:nvSpPr>
          <p:spPr bwMode="auto">
            <a:xfrm>
              <a:off x="2416391" y="3143643"/>
              <a:ext cx="172067" cy="211385"/>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anose="020B0503020204020204" pitchFamily="34" charset="-122"/>
                  <a:ea typeface="微软雅黑" panose="020B0503020204020204" pitchFamily="34" charset="-122"/>
                </a:rPr>
                <a:t>32</a:t>
              </a:r>
              <a:endParaRPr kumimoji="1" lang="en-US" altLang="zh-CN" sz="1000" b="1">
                <a:latin typeface="微软雅黑" panose="020B0503020204020204" pitchFamily="34" charset="-122"/>
                <a:ea typeface="微软雅黑" panose="020B0503020204020204" pitchFamily="34" charset="-122"/>
              </a:endParaRPr>
            </a:p>
          </p:txBody>
        </p:sp>
        <p:sp>
          <p:nvSpPr>
            <p:cNvPr id="24" name="Rectangle 21"/>
            <p:cNvSpPr>
              <a:spLocks noChangeArrowheads="1"/>
            </p:cNvSpPr>
            <p:nvPr/>
          </p:nvSpPr>
          <p:spPr bwMode="auto">
            <a:xfrm>
              <a:off x="2646656" y="3142474"/>
              <a:ext cx="172067" cy="211386"/>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anose="020B0503020204020204" pitchFamily="34" charset="-122"/>
                  <a:ea typeface="微软雅黑" panose="020B0503020204020204" pitchFamily="34" charset="-122"/>
                </a:rPr>
                <a:t>33</a:t>
              </a:r>
              <a:endParaRPr kumimoji="1" lang="en-US" altLang="zh-CN" sz="1000" b="1">
                <a:latin typeface="微软雅黑" panose="020B0503020204020204" pitchFamily="34" charset="-122"/>
                <a:ea typeface="微软雅黑" panose="020B0503020204020204" pitchFamily="34" charset="-122"/>
              </a:endParaRPr>
            </a:p>
          </p:txBody>
        </p:sp>
        <p:sp>
          <p:nvSpPr>
            <p:cNvPr id="25" name="Rectangle 22"/>
            <p:cNvSpPr>
              <a:spLocks noChangeArrowheads="1"/>
            </p:cNvSpPr>
            <p:nvPr/>
          </p:nvSpPr>
          <p:spPr bwMode="auto">
            <a:xfrm>
              <a:off x="2876922" y="3141307"/>
              <a:ext cx="172067" cy="211385"/>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anose="020B0503020204020204" pitchFamily="34" charset="-122"/>
                  <a:ea typeface="微软雅黑" panose="020B0503020204020204" pitchFamily="34" charset="-122"/>
                </a:rPr>
                <a:t>34</a:t>
              </a:r>
              <a:endParaRPr kumimoji="1" lang="en-US" altLang="zh-CN" sz="1000" b="1">
                <a:latin typeface="微软雅黑" panose="020B0503020204020204" pitchFamily="34" charset="-122"/>
                <a:ea typeface="微软雅黑" panose="020B0503020204020204" pitchFamily="34" charset="-122"/>
              </a:endParaRPr>
            </a:p>
          </p:txBody>
        </p:sp>
        <p:sp>
          <p:nvSpPr>
            <p:cNvPr id="26" name="Rectangle 23"/>
            <p:cNvSpPr>
              <a:spLocks noChangeArrowheads="1"/>
            </p:cNvSpPr>
            <p:nvPr/>
          </p:nvSpPr>
          <p:spPr bwMode="auto">
            <a:xfrm>
              <a:off x="3107188" y="3140138"/>
              <a:ext cx="172067" cy="211386"/>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anose="020B0503020204020204" pitchFamily="34" charset="-122"/>
                  <a:ea typeface="微软雅黑" panose="020B0503020204020204" pitchFamily="34" charset="-122"/>
                </a:rPr>
                <a:t>35</a:t>
              </a:r>
              <a:endParaRPr kumimoji="1" lang="en-US" altLang="zh-CN" sz="1000" b="1">
                <a:latin typeface="微软雅黑" panose="020B0503020204020204" pitchFamily="34" charset="-122"/>
                <a:ea typeface="微软雅黑" panose="020B0503020204020204" pitchFamily="34" charset="-122"/>
              </a:endParaRPr>
            </a:p>
          </p:txBody>
        </p:sp>
        <p:sp>
          <p:nvSpPr>
            <p:cNvPr id="27" name="Rectangle 24"/>
            <p:cNvSpPr>
              <a:spLocks noChangeArrowheads="1"/>
            </p:cNvSpPr>
            <p:nvPr/>
          </p:nvSpPr>
          <p:spPr bwMode="auto">
            <a:xfrm>
              <a:off x="3337453" y="3138971"/>
              <a:ext cx="172067" cy="211385"/>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anose="020B0503020204020204" pitchFamily="34" charset="-122"/>
                  <a:ea typeface="微软雅黑" panose="020B0503020204020204" pitchFamily="34" charset="-122"/>
                </a:rPr>
                <a:t>36</a:t>
              </a:r>
              <a:endParaRPr kumimoji="1" lang="en-US" altLang="zh-CN" sz="1000" b="1">
                <a:latin typeface="微软雅黑" panose="020B0503020204020204" pitchFamily="34" charset="-122"/>
                <a:ea typeface="微软雅黑" panose="020B0503020204020204" pitchFamily="34" charset="-122"/>
              </a:endParaRPr>
            </a:p>
          </p:txBody>
        </p:sp>
        <p:sp>
          <p:nvSpPr>
            <p:cNvPr id="28" name="Rectangle 25"/>
            <p:cNvSpPr>
              <a:spLocks noChangeArrowheads="1"/>
            </p:cNvSpPr>
            <p:nvPr/>
          </p:nvSpPr>
          <p:spPr bwMode="auto">
            <a:xfrm>
              <a:off x="3567719" y="3137802"/>
              <a:ext cx="172067" cy="211386"/>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anose="020B0503020204020204" pitchFamily="34" charset="-122"/>
                  <a:ea typeface="微软雅黑" panose="020B0503020204020204" pitchFamily="34" charset="-122"/>
                </a:rPr>
                <a:t>37</a:t>
              </a:r>
              <a:endParaRPr kumimoji="1" lang="en-US" altLang="zh-CN" sz="1000" b="1">
                <a:latin typeface="微软雅黑" panose="020B0503020204020204" pitchFamily="34" charset="-122"/>
                <a:ea typeface="微软雅黑" panose="020B0503020204020204" pitchFamily="34" charset="-122"/>
              </a:endParaRPr>
            </a:p>
          </p:txBody>
        </p:sp>
        <p:sp>
          <p:nvSpPr>
            <p:cNvPr id="29" name="Rectangle 26"/>
            <p:cNvSpPr>
              <a:spLocks noChangeArrowheads="1"/>
            </p:cNvSpPr>
            <p:nvPr/>
          </p:nvSpPr>
          <p:spPr bwMode="auto">
            <a:xfrm>
              <a:off x="3797985" y="3136635"/>
              <a:ext cx="172067" cy="211385"/>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anose="020B0503020204020204" pitchFamily="34" charset="-122"/>
                  <a:ea typeface="微软雅黑" panose="020B0503020204020204" pitchFamily="34" charset="-122"/>
                </a:rPr>
                <a:t>38</a:t>
              </a:r>
              <a:endParaRPr kumimoji="1" lang="en-US" altLang="zh-CN" sz="1000" b="1">
                <a:latin typeface="微软雅黑" panose="020B0503020204020204" pitchFamily="34" charset="-122"/>
                <a:ea typeface="微软雅黑" panose="020B0503020204020204" pitchFamily="34" charset="-122"/>
              </a:endParaRPr>
            </a:p>
          </p:txBody>
        </p:sp>
        <p:sp>
          <p:nvSpPr>
            <p:cNvPr id="30" name="Rectangle 27"/>
            <p:cNvSpPr>
              <a:spLocks noChangeArrowheads="1"/>
            </p:cNvSpPr>
            <p:nvPr/>
          </p:nvSpPr>
          <p:spPr bwMode="auto">
            <a:xfrm>
              <a:off x="4028250" y="3135466"/>
              <a:ext cx="172067" cy="211386"/>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anose="020B0503020204020204" pitchFamily="34" charset="-122"/>
                  <a:ea typeface="微软雅黑" panose="020B0503020204020204" pitchFamily="34" charset="-122"/>
                </a:rPr>
                <a:t>39</a:t>
              </a:r>
              <a:endParaRPr kumimoji="1" lang="en-US" altLang="zh-CN" sz="1000" b="1">
                <a:latin typeface="微软雅黑" panose="020B0503020204020204" pitchFamily="34" charset="-122"/>
                <a:ea typeface="微软雅黑" panose="020B0503020204020204" pitchFamily="34" charset="-122"/>
              </a:endParaRPr>
            </a:p>
          </p:txBody>
        </p:sp>
        <p:sp>
          <p:nvSpPr>
            <p:cNvPr id="31" name="Rectangle 28"/>
            <p:cNvSpPr>
              <a:spLocks noChangeArrowheads="1"/>
            </p:cNvSpPr>
            <p:nvPr/>
          </p:nvSpPr>
          <p:spPr bwMode="auto">
            <a:xfrm>
              <a:off x="4258516" y="3134300"/>
              <a:ext cx="172067" cy="211385"/>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anose="020B0503020204020204" pitchFamily="34" charset="-122"/>
                  <a:ea typeface="微软雅黑" panose="020B0503020204020204" pitchFamily="34" charset="-122"/>
                </a:rPr>
                <a:t>40</a:t>
              </a:r>
              <a:endParaRPr kumimoji="1" lang="en-US" altLang="zh-CN" sz="1000" b="1">
                <a:latin typeface="微软雅黑" panose="020B0503020204020204" pitchFamily="34" charset="-122"/>
                <a:ea typeface="微软雅黑" panose="020B0503020204020204" pitchFamily="34" charset="-122"/>
              </a:endParaRPr>
            </a:p>
          </p:txBody>
        </p:sp>
        <p:sp>
          <p:nvSpPr>
            <p:cNvPr id="32" name="Rectangle 29"/>
            <p:cNvSpPr>
              <a:spLocks noChangeArrowheads="1"/>
            </p:cNvSpPr>
            <p:nvPr/>
          </p:nvSpPr>
          <p:spPr bwMode="auto">
            <a:xfrm>
              <a:off x="4488782" y="3133131"/>
              <a:ext cx="172067" cy="211386"/>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anose="020B0503020204020204" pitchFamily="34" charset="-122"/>
                  <a:ea typeface="微软雅黑" panose="020B0503020204020204" pitchFamily="34" charset="-122"/>
                </a:rPr>
                <a:t>41</a:t>
              </a:r>
              <a:endParaRPr kumimoji="1" lang="en-US" altLang="zh-CN" sz="1000" b="1">
                <a:latin typeface="微软雅黑" panose="020B0503020204020204" pitchFamily="34" charset="-122"/>
                <a:ea typeface="微软雅黑" panose="020B0503020204020204" pitchFamily="34" charset="-122"/>
              </a:endParaRPr>
            </a:p>
          </p:txBody>
        </p:sp>
        <p:sp>
          <p:nvSpPr>
            <p:cNvPr id="33" name="Rectangle 30"/>
            <p:cNvSpPr>
              <a:spLocks noChangeArrowheads="1"/>
            </p:cNvSpPr>
            <p:nvPr/>
          </p:nvSpPr>
          <p:spPr bwMode="auto">
            <a:xfrm>
              <a:off x="4719047" y="3131964"/>
              <a:ext cx="172067" cy="211385"/>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anose="020B0503020204020204" pitchFamily="34" charset="-122"/>
                  <a:ea typeface="微软雅黑" panose="020B0503020204020204" pitchFamily="34" charset="-122"/>
                </a:rPr>
                <a:t>42</a:t>
              </a:r>
              <a:endParaRPr kumimoji="1" lang="en-US" altLang="zh-CN" sz="1000" b="1">
                <a:latin typeface="微软雅黑" panose="020B0503020204020204" pitchFamily="34" charset="-122"/>
                <a:ea typeface="微软雅黑" panose="020B0503020204020204" pitchFamily="34" charset="-122"/>
              </a:endParaRPr>
            </a:p>
          </p:txBody>
        </p:sp>
        <p:sp>
          <p:nvSpPr>
            <p:cNvPr id="34" name="Rectangle 31"/>
            <p:cNvSpPr>
              <a:spLocks noChangeArrowheads="1"/>
            </p:cNvSpPr>
            <p:nvPr/>
          </p:nvSpPr>
          <p:spPr bwMode="auto">
            <a:xfrm>
              <a:off x="4949313" y="3130795"/>
              <a:ext cx="172067" cy="211386"/>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anose="020B0503020204020204" pitchFamily="34" charset="-122"/>
                  <a:ea typeface="微软雅黑" panose="020B0503020204020204" pitchFamily="34" charset="-122"/>
                </a:rPr>
                <a:t>43</a:t>
              </a:r>
              <a:endParaRPr kumimoji="1" lang="en-US" altLang="zh-CN" sz="1000" b="1">
                <a:latin typeface="微软雅黑" panose="020B0503020204020204" pitchFamily="34" charset="-122"/>
                <a:ea typeface="微软雅黑" panose="020B0503020204020204" pitchFamily="34" charset="-122"/>
              </a:endParaRPr>
            </a:p>
          </p:txBody>
        </p:sp>
        <p:sp>
          <p:nvSpPr>
            <p:cNvPr id="35" name="Rectangle 32"/>
            <p:cNvSpPr>
              <a:spLocks noChangeArrowheads="1"/>
            </p:cNvSpPr>
            <p:nvPr/>
          </p:nvSpPr>
          <p:spPr bwMode="auto">
            <a:xfrm>
              <a:off x="5179579" y="3129628"/>
              <a:ext cx="172067" cy="211385"/>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anose="020B0503020204020204" pitchFamily="34" charset="-122"/>
                  <a:ea typeface="微软雅黑" panose="020B0503020204020204" pitchFamily="34" charset="-122"/>
                </a:rPr>
                <a:t>44</a:t>
              </a:r>
              <a:endParaRPr kumimoji="1" lang="en-US" altLang="zh-CN" sz="1000" b="1">
                <a:latin typeface="微软雅黑" panose="020B0503020204020204" pitchFamily="34" charset="-122"/>
                <a:ea typeface="微软雅黑" panose="020B0503020204020204" pitchFamily="34" charset="-122"/>
              </a:endParaRPr>
            </a:p>
          </p:txBody>
        </p:sp>
        <p:sp>
          <p:nvSpPr>
            <p:cNvPr id="36" name="Rectangle 33"/>
            <p:cNvSpPr>
              <a:spLocks noChangeArrowheads="1"/>
            </p:cNvSpPr>
            <p:nvPr/>
          </p:nvSpPr>
          <p:spPr bwMode="auto">
            <a:xfrm>
              <a:off x="5409845" y="3128459"/>
              <a:ext cx="172067" cy="211386"/>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anose="020B0503020204020204" pitchFamily="34" charset="-122"/>
                  <a:ea typeface="微软雅黑" panose="020B0503020204020204" pitchFamily="34" charset="-122"/>
                </a:rPr>
                <a:t>45</a:t>
              </a:r>
              <a:endParaRPr kumimoji="1" lang="en-US" altLang="zh-CN" sz="1000" b="1">
                <a:latin typeface="微软雅黑" panose="020B0503020204020204" pitchFamily="34" charset="-122"/>
                <a:ea typeface="微软雅黑" panose="020B0503020204020204" pitchFamily="34" charset="-122"/>
              </a:endParaRPr>
            </a:p>
          </p:txBody>
        </p:sp>
        <p:sp>
          <p:nvSpPr>
            <p:cNvPr id="37" name="Rectangle 34"/>
            <p:cNvSpPr>
              <a:spLocks noChangeArrowheads="1"/>
            </p:cNvSpPr>
            <p:nvPr/>
          </p:nvSpPr>
          <p:spPr bwMode="auto">
            <a:xfrm>
              <a:off x="5640111" y="3127292"/>
              <a:ext cx="172067" cy="211385"/>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anose="020B0503020204020204" pitchFamily="34" charset="-122"/>
                  <a:ea typeface="微软雅黑" panose="020B0503020204020204" pitchFamily="34" charset="-122"/>
                </a:rPr>
                <a:t>46</a:t>
              </a:r>
              <a:endParaRPr kumimoji="1" lang="en-US" altLang="zh-CN" sz="1000" b="1">
                <a:latin typeface="微软雅黑" panose="020B0503020204020204" pitchFamily="34" charset="-122"/>
                <a:ea typeface="微软雅黑" panose="020B0503020204020204" pitchFamily="34" charset="-122"/>
              </a:endParaRPr>
            </a:p>
          </p:txBody>
        </p:sp>
        <p:sp>
          <p:nvSpPr>
            <p:cNvPr id="38" name="Rectangle 35"/>
            <p:cNvSpPr>
              <a:spLocks noChangeArrowheads="1"/>
            </p:cNvSpPr>
            <p:nvPr/>
          </p:nvSpPr>
          <p:spPr bwMode="auto">
            <a:xfrm>
              <a:off x="5870376" y="3126123"/>
              <a:ext cx="172067" cy="211386"/>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anose="020B0503020204020204" pitchFamily="34" charset="-122"/>
                  <a:ea typeface="微软雅黑" panose="020B0503020204020204" pitchFamily="34" charset="-122"/>
                </a:rPr>
                <a:t>47</a:t>
              </a:r>
              <a:endParaRPr kumimoji="1" lang="en-US" altLang="zh-CN" sz="1000" b="1">
                <a:latin typeface="微软雅黑" panose="020B0503020204020204" pitchFamily="34" charset="-122"/>
                <a:ea typeface="微软雅黑" panose="020B0503020204020204" pitchFamily="34" charset="-122"/>
              </a:endParaRPr>
            </a:p>
          </p:txBody>
        </p:sp>
        <p:sp>
          <p:nvSpPr>
            <p:cNvPr id="39" name="Rectangle 36"/>
            <p:cNvSpPr>
              <a:spLocks noChangeArrowheads="1"/>
            </p:cNvSpPr>
            <p:nvPr/>
          </p:nvSpPr>
          <p:spPr bwMode="auto">
            <a:xfrm>
              <a:off x="6100642" y="3124957"/>
              <a:ext cx="172067" cy="211385"/>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anose="020B0503020204020204" pitchFamily="34" charset="-122"/>
                  <a:ea typeface="微软雅黑" panose="020B0503020204020204" pitchFamily="34" charset="-122"/>
                </a:rPr>
                <a:t>48</a:t>
              </a:r>
              <a:endParaRPr kumimoji="1" lang="en-US" altLang="zh-CN" sz="1000" b="1">
                <a:latin typeface="微软雅黑" panose="020B0503020204020204" pitchFamily="34" charset="-122"/>
                <a:ea typeface="微软雅黑" panose="020B0503020204020204" pitchFamily="34" charset="-122"/>
              </a:endParaRPr>
            </a:p>
          </p:txBody>
        </p:sp>
        <p:sp>
          <p:nvSpPr>
            <p:cNvPr id="40" name="Rectangle 37"/>
            <p:cNvSpPr>
              <a:spLocks noChangeArrowheads="1"/>
            </p:cNvSpPr>
            <p:nvPr/>
          </p:nvSpPr>
          <p:spPr bwMode="auto">
            <a:xfrm>
              <a:off x="6330908" y="3123788"/>
              <a:ext cx="172067" cy="211386"/>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anose="020B0503020204020204" pitchFamily="34" charset="-122"/>
                  <a:ea typeface="微软雅黑" panose="020B0503020204020204" pitchFamily="34" charset="-122"/>
                </a:rPr>
                <a:t>49</a:t>
              </a:r>
              <a:endParaRPr kumimoji="1" lang="en-US" altLang="zh-CN" sz="1000" b="1">
                <a:latin typeface="微软雅黑" panose="020B0503020204020204" pitchFamily="34" charset="-122"/>
                <a:ea typeface="微软雅黑" panose="020B0503020204020204" pitchFamily="34" charset="-122"/>
              </a:endParaRPr>
            </a:p>
          </p:txBody>
        </p:sp>
        <p:sp>
          <p:nvSpPr>
            <p:cNvPr id="41" name="Rectangle 38"/>
            <p:cNvSpPr>
              <a:spLocks noChangeArrowheads="1"/>
            </p:cNvSpPr>
            <p:nvPr/>
          </p:nvSpPr>
          <p:spPr bwMode="auto">
            <a:xfrm>
              <a:off x="6561173" y="3122621"/>
              <a:ext cx="172067" cy="211385"/>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anose="020B0503020204020204" pitchFamily="34" charset="-122"/>
                  <a:ea typeface="微软雅黑" panose="020B0503020204020204" pitchFamily="34" charset="-122"/>
                </a:rPr>
                <a:t>50</a:t>
              </a:r>
              <a:endParaRPr kumimoji="1" lang="en-US" altLang="zh-CN" sz="1000" b="1">
                <a:latin typeface="微软雅黑" panose="020B0503020204020204" pitchFamily="34" charset="-122"/>
                <a:ea typeface="微软雅黑" panose="020B0503020204020204" pitchFamily="34" charset="-122"/>
              </a:endParaRPr>
            </a:p>
          </p:txBody>
        </p:sp>
        <p:sp>
          <p:nvSpPr>
            <p:cNvPr id="42" name="Rectangle 39"/>
            <p:cNvSpPr>
              <a:spLocks noChangeArrowheads="1"/>
            </p:cNvSpPr>
            <p:nvPr/>
          </p:nvSpPr>
          <p:spPr bwMode="auto">
            <a:xfrm>
              <a:off x="6791439" y="3121452"/>
              <a:ext cx="172067" cy="211386"/>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anose="020B0503020204020204" pitchFamily="34" charset="-122"/>
                  <a:ea typeface="微软雅黑" panose="020B0503020204020204" pitchFamily="34" charset="-122"/>
                </a:rPr>
                <a:t>51</a:t>
              </a:r>
              <a:endParaRPr kumimoji="1" lang="en-US" altLang="zh-CN" sz="1000" b="1">
                <a:latin typeface="微软雅黑" panose="020B0503020204020204" pitchFamily="34" charset="-122"/>
                <a:ea typeface="微软雅黑" panose="020B0503020204020204" pitchFamily="34" charset="-122"/>
              </a:endParaRPr>
            </a:p>
          </p:txBody>
        </p:sp>
        <p:sp>
          <p:nvSpPr>
            <p:cNvPr id="43" name="Rectangle 40"/>
            <p:cNvSpPr>
              <a:spLocks noChangeArrowheads="1"/>
            </p:cNvSpPr>
            <p:nvPr/>
          </p:nvSpPr>
          <p:spPr bwMode="auto">
            <a:xfrm>
              <a:off x="7021704" y="3120285"/>
              <a:ext cx="172067" cy="211385"/>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anose="020B0503020204020204" pitchFamily="34" charset="-122"/>
                  <a:ea typeface="微软雅黑" panose="020B0503020204020204" pitchFamily="34" charset="-122"/>
                </a:rPr>
                <a:t>52</a:t>
              </a:r>
              <a:endParaRPr kumimoji="1" lang="en-US" altLang="zh-CN" sz="1000" b="1">
                <a:latin typeface="微软雅黑" panose="020B0503020204020204" pitchFamily="34" charset="-122"/>
                <a:ea typeface="微软雅黑" panose="020B0503020204020204" pitchFamily="34" charset="-122"/>
              </a:endParaRPr>
            </a:p>
          </p:txBody>
        </p:sp>
        <p:sp>
          <p:nvSpPr>
            <p:cNvPr id="44" name="Rectangle 41"/>
            <p:cNvSpPr>
              <a:spLocks noChangeArrowheads="1"/>
            </p:cNvSpPr>
            <p:nvPr/>
          </p:nvSpPr>
          <p:spPr bwMode="auto">
            <a:xfrm>
              <a:off x="7251970" y="3119116"/>
              <a:ext cx="172067" cy="211386"/>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anose="020B0503020204020204" pitchFamily="34" charset="-122"/>
                  <a:ea typeface="微软雅黑" panose="020B0503020204020204" pitchFamily="34" charset="-122"/>
                </a:rPr>
                <a:t>53</a:t>
              </a:r>
              <a:endParaRPr kumimoji="1" lang="en-US" altLang="zh-CN" sz="1000" b="1">
                <a:latin typeface="微软雅黑" panose="020B0503020204020204" pitchFamily="34" charset="-122"/>
                <a:ea typeface="微软雅黑" panose="020B0503020204020204" pitchFamily="34" charset="-122"/>
              </a:endParaRPr>
            </a:p>
          </p:txBody>
        </p:sp>
        <p:sp>
          <p:nvSpPr>
            <p:cNvPr id="45" name="Rectangle 42"/>
            <p:cNvSpPr>
              <a:spLocks noChangeArrowheads="1"/>
            </p:cNvSpPr>
            <p:nvPr/>
          </p:nvSpPr>
          <p:spPr bwMode="auto">
            <a:xfrm>
              <a:off x="7482236" y="3117949"/>
              <a:ext cx="172067" cy="211385"/>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anose="020B0503020204020204" pitchFamily="34" charset="-122"/>
                  <a:ea typeface="微软雅黑" panose="020B0503020204020204" pitchFamily="34" charset="-122"/>
                </a:rPr>
                <a:t>54</a:t>
              </a:r>
              <a:endParaRPr kumimoji="1" lang="en-US" altLang="zh-CN" sz="1000" b="1">
                <a:latin typeface="微软雅黑" panose="020B0503020204020204" pitchFamily="34" charset="-122"/>
                <a:ea typeface="微软雅黑" panose="020B0503020204020204" pitchFamily="34" charset="-122"/>
              </a:endParaRPr>
            </a:p>
          </p:txBody>
        </p:sp>
        <p:sp>
          <p:nvSpPr>
            <p:cNvPr id="46" name="Rectangle 43"/>
            <p:cNvSpPr>
              <a:spLocks noChangeArrowheads="1"/>
            </p:cNvSpPr>
            <p:nvPr/>
          </p:nvSpPr>
          <p:spPr bwMode="auto">
            <a:xfrm>
              <a:off x="7712501" y="3116780"/>
              <a:ext cx="172067" cy="211386"/>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anose="020B0503020204020204" pitchFamily="34" charset="-122"/>
                  <a:ea typeface="微软雅黑" panose="020B0503020204020204" pitchFamily="34" charset="-122"/>
                </a:rPr>
                <a:t>55</a:t>
              </a:r>
              <a:endParaRPr kumimoji="1" lang="en-US" altLang="zh-CN" sz="1000" b="1">
                <a:latin typeface="微软雅黑" panose="020B0503020204020204" pitchFamily="34" charset="-122"/>
                <a:ea typeface="微软雅黑" panose="020B0503020204020204" pitchFamily="34" charset="-122"/>
              </a:endParaRPr>
            </a:p>
          </p:txBody>
        </p:sp>
        <p:sp>
          <p:nvSpPr>
            <p:cNvPr id="47" name="Rectangle 44"/>
            <p:cNvSpPr>
              <a:spLocks noChangeArrowheads="1"/>
            </p:cNvSpPr>
            <p:nvPr/>
          </p:nvSpPr>
          <p:spPr bwMode="auto">
            <a:xfrm>
              <a:off x="7936441" y="3116780"/>
              <a:ext cx="172067" cy="211386"/>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anose="020B0503020204020204" pitchFamily="34" charset="-122"/>
                  <a:ea typeface="微软雅黑" panose="020B0503020204020204" pitchFamily="34" charset="-122"/>
                </a:rPr>
                <a:t>56</a:t>
              </a:r>
              <a:endParaRPr kumimoji="1" lang="en-US" altLang="zh-CN" sz="1000" b="1">
                <a:latin typeface="微软雅黑" panose="020B0503020204020204" pitchFamily="34" charset="-122"/>
                <a:ea typeface="微软雅黑" panose="020B0503020204020204" pitchFamily="34" charset="-122"/>
              </a:endParaRPr>
            </a:p>
          </p:txBody>
        </p:sp>
        <p:sp>
          <p:nvSpPr>
            <p:cNvPr id="48" name="Line 45"/>
            <p:cNvSpPr>
              <a:spLocks noChangeShapeType="1"/>
            </p:cNvSpPr>
            <p:nvPr/>
          </p:nvSpPr>
          <p:spPr bwMode="auto">
            <a:xfrm flipH="1" flipV="1">
              <a:off x="2272158" y="3372546"/>
              <a:ext cx="7591" cy="376055"/>
            </a:xfrm>
            <a:prstGeom prst="line">
              <a:avLst/>
            </a:prstGeom>
            <a:solidFill>
              <a:srgbClr val="CC00CC"/>
            </a:solidFill>
            <a:ln w="38100">
              <a:solidFill>
                <a:srgbClr val="CC00CC"/>
              </a:solidFill>
              <a:rou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anose="020B0503020204020204" pitchFamily="34" charset="-122"/>
                <a:ea typeface="微软雅黑" panose="020B0503020204020204" pitchFamily="34" charset="-122"/>
              </a:endParaRPr>
            </a:p>
          </p:txBody>
        </p:sp>
        <p:sp>
          <p:nvSpPr>
            <p:cNvPr id="49" name="Text Box 46"/>
            <p:cNvSpPr txBox="1">
              <a:spLocks noChangeArrowheads="1"/>
            </p:cNvSpPr>
            <p:nvPr/>
          </p:nvSpPr>
          <p:spPr bwMode="auto">
            <a:xfrm>
              <a:off x="1793329" y="3810189"/>
              <a:ext cx="954107" cy="4247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en-US" altLang="zh-CN" sz="1200" b="1" dirty="0">
                  <a:solidFill>
                    <a:srgbClr val="CC00CC"/>
                  </a:solidFill>
                  <a:latin typeface="微软雅黑" panose="020B0503020204020204" pitchFamily="34" charset="-122"/>
                  <a:ea typeface="微软雅黑" panose="020B0503020204020204" pitchFamily="34" charset="-122"/>
                </a:rPr>
                <a:t>B </a:t>
              </a:r>
              <a:r>
                <a:rPr lang="zh-CN" altLang="en-US" sz="1200" b="1" dirty="0">
                  <a:solidFill>
                    <a:srgbClr val="CC00CC"/>
                  </a:solidFill>
                  <a:latin typeface="微软雅黑" panose="020B0503020204020204" pitchFamily="34" charset="-122"/>
                  <a:ea typeface="微软雅黑" panose="020B0503020204020204" pitchFamily="34" charset="-122"/>
                </a:rPr>
                <a:t>期望</a:t>
              </a:r>
              <a:endParaRPr lang="zh-CN" altLang="en-US" sz="1200" b="1" dirty="0">
                <a:solidFill>
                  <a:srgbClr val="CC00CC"/>
                </a:solidFill>
                <a:latin typeface="微软雅黑" panose="020B0503020204020204" pitchFamily="34" charset="-122"/>
                <a:ea typeface="微软雅黑" panose="020B0503020204020204" pitchFamily="34" charset="-122"/>
              </a:endParaRPr>
            </a:p>
            <a:p>
              <a:pPr algn="ctr">
                <a:lnSpc>
                  <a:spcPct val="90000"/>
                </a:lnSpc>
              </a:pPr>
              <a:r>
                <a:rPr lang="zh-CN" altLang="en-US" sz="1200" b="1" dirty="0">
                  <a:solidFill>
                    <a:srgbClr val="CC00CC"/>
                  </a:solidFill>
                  <a:latin typeface="微软雅黑" panose="020B0503020204020204" pitchFamily="34" charset="-122"/>
                  <a:ea typeface="微软雅黑" panose="020B0503020204020204" pitchFamily="34" charset="-122"/>
                </a:rPr>
                <a:t>收到的序号</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50" name="Line 47"/>
            <p:cNvSpPr>
              <a:spLocks noChangeShapeType="1"/>
            </p:cNvSpPr>
            <p:nvPr/>
          </p:nvSpPr>
          <p:spPr bwMode="auto">
            <a:xfrm>
              <a:off x="2146903" y="2519997"/>
              <a:ext cx="6327" cy="998532"/>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anose="020B0503020204020204" pitchFamily="34" charset="-122"/>
                <a:ea typeface="微软雅黑" panose="020B0503020204020204" pitchFamily="34" charset="-122"/>
              </a:endParaRPr>
            </a:p>
          </p:txBody>
        </p:sp>
        <p:sp>
          <p:nvSpPr>
            <p:cNvPr id="51" name="Text Box 48"/>
            <p:cNvSpPr txBox="1">
              <a:spLocks noChangeArrowheads="1"/>
            </p:cNvSpPr>
            <p:nvPr/>
          </p:nvSpPr>
          <p:spPr bwMode="auto">
            <a:xfrm>
              <a:off x="6499671" y="2184427"/>
              <a:ext cx="492444"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CC00CC"/>
                  </a:solidFill>
                  <a:latin typeface="微软雅黑" panose="020B0503020204020204" pitchFamily="34" charset="-122"/>
                  <a:ea typeface="微软雅黑" panose="020B0503020204020204" pitchFamily="34" charset="-122"/>
                </a:rPr>
                <a:t>前沿</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52" name="Text Box 49"/>
            <p:cNvSpPr txBox="1">
              <a:spLocks noChangeArrowheads="1"/>
            </p:cNvSpPr>
            <p:nvPr/>
          </p:nvSpPr>
          <p:spPr bwMode="auto">
            <a:xfrm>
              <a:off x="1914600" y="2184427"/>
              <a:ext cx="492444"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CC00CC"/>
                  </a:solidFill>
                  <a:latin typeface="微软雅黑" panose="020B0503020204020204" pitchFamily="34" charset="-122"/>
                  <a:ea typeface="微软雅黑" panose="020B0503020204020204" pitchFamily="34" charset="-122"/>
                </a:rPr>
                <a:t>后沿</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53" name="Line 50"/>
            <p:cNvSpPr>
              <a:spLocks noChangeShapeType="1"/>
            </p:cNvSpPr>
            <p:nvPr/>
          </p:nvSpPr>
          <p:spPr bwMode="auto">
            <a:xfrm>
              <a:off x="6744626" y="2509487"/>
              <a:ext cx="6327" cy="998533"/>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anose="020B0503020204020204" pitchFamily="34" charset="-122"/>
                <a:ea typeface="微软雅黑" panose="020B0503020204020204" pitchFamily="34" charset="-122"/>
              </a:endParaRPr>
            </a:p>
          </p:txBody>
        </p:sp>
        <p:sp>
          <p:nvSpPr>
            <p:cNvPr id="54" name="Text Box 51"/>
            <p:cNvSpPr txBox="1">
              <a:spLocks noChangeArrowheads="1"/>
            </p:cNvSpPr>
            <p:nvPr/>
          </p:nvSpPr>
          <p:spPr bwMode="auto">
            <a:xfrm>
              <a:off x="2519364" y="2537983"/>
              <a:ext cx="492444"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a:latin typeface="微软雅黑" panose="020B0503020204020204" pitchFamily="34" charset="-122"/>
                  <a:ea typeface="微软雅黑" panose="020B0503020204020204" pitchFamily="34" charset="-122"/>
                </a:rPr>
                <a:t>前移</a:t>
              </a:r>
              <a:endParaRPr lang="zh-CN" altLang="en-US" sz="1200" b="1">
                <a:latin typeface="微软雅黑" panose="020B0503020204020204" pitchFamily="34" charset="-122"/>
                <a:ea typeface="微软雅黑" panose="020B0503020204020204" pitchFamily="34" charset="-122"/>
              </a:endParaRPr>
            </a:p>
          </p:txBody>
        </p:sp>
        <p:sp>
          <p:nvSpPr>
            <p:cNvPr id="55" name="Text Box 52"/>
            <p:cNvSpPr txBox="1">
              <a:spLocks noChangeArrowheads="1"/>
            </p:cNvSpPr>
            <p:nvPr/>
          </p:nvSpPr>
          <p:spPr bwMode="auto">
            <a:xfrm>
              <a:off x="5899968" y="2535648"/>
              <a:ext cx="492444"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a:latin typeface="微软雅黑" panose="020B0503020204020204" pitchFamily="34" charset="-122"/>
                  <a:ea typeface="微软雅黑" panose="020B0503020204020204" pitchFamily="34" charset="-122"/>
                </a:rPr>
                <a:t>收缩</a:t>
              </a:r>
              <a:endParaRPr lang="zh-CN" altLang="en-US" sz="1200" b="1">
                <a:latin typeface="微软雅黑" panose="020B0503020204020204" pitchFamily="34" charset="-122"/>
                <a:ea typeface="微软雅黑" panose="020B0503020204020204" pitchFamily="34" charset="-122"/>
              </a:endParaRPr>
            </a:p>
          </p:txBody>
        </p:sp>
        <p:grpSp>
          <p:nvGrpSpPr>
            <p:cNvPr id="56" name="Group 53"/>
            <p:cNvGrpSpPr/>
            <p:nvPr/>
          </p:nvGrpSpPr>
          <p:grpSpPr bwMode="auto">
            <a:xfrm>
              <a:off x="5738795" y="2550362"/>
              <a:ext cx="172067" cy="212553"/>
              <a:chOff x="3833" y="1298"/>
              <a:chExt cx="136" cy="182"/>
            </a:xfrm>
          </p:grpSpPr>
          <p:sp>
            <p:nvSpPr>
              <p:cNvPr id="57" name="Line 54"/>
              <p:cNvSpPr>
                <a:spLocks noChangeShapeType="1"/>
              </p:cNvSpPr>
              <p:nvPr/>
            </p:nvSpPr>
            <p:spPr bwMode="auto">
              <a:xfrm flipH="1">
                <a:off x="3833" y="1298"/>
                <a:ext cx="136" cy="182"/>
              </a:xfrm>
              <a:prstGeom prst="line">
                <a:avLst/>
              </a:prstGeom>
              <a:noFill/>
              <a:ln w="57150">
                <a:solidFill>
                  <a:srgbClr val="FF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anose="020B0503020204020204" pitchFamily="34" charset="-122"/>
                  <a:ea typeface="微软雅黑" panose="020B0503020204020204" pitchFamily="34" charset="-122"/>
                </a:endParaRPr>
              </a:p>
            </p:txBody>
          </p:sp>
          <p:sp>
            <p:nvSpPr>
              <p:cNvPr id="58" name="Line 55"/>
              <p:cNvSpPr>
                <a:spLocks noChangeShapeType="1"/>
              </p:cNvSpPr>
              <p:nvPr/>
            </p:nvSpPr>
            <p:spPr bwMode="auto">
              <a:xfrm>
                <a:off x="3833" y="1298"/>
                <a:ext cx="136" cy="182"/>
              </a:xfrm>
              <a:prstGeom prst="line">
                <a:avLst/>
              </a:prstGeom>
              <a:noFill/>
              <a:ln w="57150">
                <a:solidFill>
                  <a:srgbClr val="FF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anose="020B0503020204020204" pitchFamily="34" charset="-122"/>
                  <a:ea typeface="微软雅黑" panose="020B0503020204020204" pitchFamily="34" charset="-122"/>
                </a:endParaRPr>
              </a:p>
            </p:txBody>
          </p:sp>
        </p:grpSp>
        <p:sp>
          <p:nvSpPr>
            <p:cNvPr id="59" name="Text Box 57"/>
            <p:cNvSpPr txBox="1">
              <a:spLocks noChangeArrowheads="1"/>
            </p:cNvSpPr>
            <p:nvPr/>
          </p:nvSpPr>
          <p:spPr bwMode="auto">
            <a:xfrm>
              <a:off x="4932356" y="3938964"/>
              <a:ext cx="2032929" cy="523220"/>
            </a:xfrm>
            <a:prstGeom prst="rect">
              <a:avLst/>
            </a:prstGeom>
            <a:solidFill>
              <a:srgbClr val="0000FF"/>
            </a:solidFill>
            <a:ln w="9525">
              <a:solidFill>
                <a:schemeClr val="tx1"/>
              </a:solidFill>
              <a:miter lim="800000"/>
            </a:ln>
            <a:effectLst/>
          </p:spPr>
          <p:txBody>
            <a:bodyPr wrap="none">
              <a:spAutoFit/>
            </a:bodyPr>
            <a:lstStyle/>
            <a:p>
              <a:pPr algn="ctr"/>
              <a:r>
                <a:rPr lang="en-US" altLang="zh-CN" sz="1400" b="1" dirty="0">
                  <a:solidFill>
                    <a:schemeClr val="bg1"/>
                  </a:solidFill>
                  <a:latin typeface="微软雅黑" panose="020B0503020204020204" pitchFamily="34" charset="-122"/>
                  <a:ea typeface="微软雅黑" panose="020B0503020204020204" pitchFamily="34" charset="-122"/>
                </a:rPr>
                <a:t>TCP </a:t>
              </a:r>
              <a:r>
                <a:rPr lang="zh-CN" altLang="en-US" sz="1400" b="1" dirty="0">
                  <a:solidFill>
                    <a:schemeClr val="bg1"/>
                  </a:solidFill>
                  <a:latin typeface="微软雅黑" panose="020B0503020204020204" pitchFamily="34" charset="-122"/>
                  <a:ea typeface="微软雅黑" panose="020B0503020204020204" pitchFamily="34" charset="-122"/>
                </a:rPr>
                <a:t>标准强烈不赞成</a:t>
              </a:r>
              <a:endParaRPr lang="zh-CN" altLang="en-US" sz="1400" b="1" dirty="0">
                <a:solidFill>
                  <a:schemeClr val="bg1"/>
                </a:solidFill>
                <a:latin typeface="微软雅黑" panose="020B0503020204020204" pitchFamily="34" charset="-122"/>
                <a:ea typeface="微软雅黑" panose="020B0503020204020204" pitchFamily="34" charset="-122"/>
              </a:endParaRPr>
            </a:p>
            <a:p>
              <a:pPr algn="ctr"/>
              <a:r>
                <a:rPr lang="zh-CN" altLang="en-US" sz="1400" b="1" dirty="0">
                  <a:solidFill>
                    <a:schemeClr val="bg1"/>
                  </a:solidFill>
                  <a:latin typeface="微软雅黑" panose="020B0503020204020204" pitchFamily="34" charset="-122"/>
                  <a:ea typeface="微软雅黑" panose="020B0503020204020204" pitchFamily="34" charset="-122"/>
                </a:rPr>
                <a:t>发送窗口前沿向后收缩 </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圆角矩形 148"/>
          <p:cNvSpPr/>
          <p:nvPr/>
        </p:nvSpPr>
        <p:spPr>
          <a:xfrm>
            <a:off x="545146" y="649226"/>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 name="Text Box 155"/>
          <p:cNvSpPr txBox="1">
            <a:spLocks noChangeArrowheads="1"/>
          </p:cNvSpPr>
          <p:nvPr/>
        </p:nvSpPr>
        <p:spPr bwMode="auto">
          <a:xfrm>
            <a:off x="3140278" y="655714"/>
            <a:ext cx="2909166" cy="363176"/>
          </a:xfrm>
          <a:prstGeom prst="rect">
            <a:avLst/>
          </a:prstGeom>
          <a:noFill/>
          <a:ln w="9525">
            <a:noFill/>
            <a:miter lim="800000"/>
          </a:ln>
          <a:effectLst/>
        </p:spPr>
        <p:txBody>
          <a:bodyPr wrap="square" lIns="91436" tIns="45718" rIns="91436" bIns="45718">
            <a:spAutoFit/>
          </a:bodyPr>
          <a:lstStyle/>
          <a:p>
            <a:pPr algn="ctr">
              <a:lnSpc>
                <a:spcPct val="110000"/>
              </a:lnSpc>
            </a:pPr>
            <a:r>
              <a:rPr lang="en-US" altLang="zh-CN" sz="1600" b="1" dirty="0">
                <a:solidFill>
                  <a:srgbClr val="0000FF"/>
                </a:solidFill>
                <a:latin typeface="微软雅黑" panose="020B0503020204020204" pitchFamily="34" charset="-122"/>
                <a:ea typeface="微软雅黑" panose="020B0503020204020204" pitchFamily="34" charset="-122"/>
              </a:rPr>
              <a:t>A </a:t>
            </a:r>
            <a:r>
              <a:rPr lang="zh-CN" altLang="en-US" sz="1600" b="1" dirty="0">
                <a:solidFill>
                  <a:srgbClr val="0000FF"/>
                </a:solidFill>
                <a:latin typeface="微软雅黑" panose="020B0503020204020204" pitchFamily="34" charset="-122"/>
                <a:ea typeface="微软雅黑" panose="020B0503020204020204" pitchFamily="34" charset="-122"/>
              </a:rPr>
              <a:t>发送了 </a:t>
            </a:r>
            <a:r>
              <a:rPr lang="en-US" altLang="zh-CN" sz="1600" b="1" dirty="0">
                <a:solidFill>
                  <a:srgbClr val="0000FF"/>
                </a:solidFill>
                <a:latin typeface="微软雅黑" panose="020B0503020204020204" pitchFamily="34" charset="-122"/>
                <a:ea typeface="微软雅黑" panose="020B0503020204020204" pitchFamily="34" charset="-122"/>
              </a:rPr>
              <a:t>11 </a:t>
            </a:r>
            <a:r>
              <a:rPr lang="zh-CN" altLang="en-US" sz="1600" b="1" dirty="0">
                <a:solidFill>
                  <a:srgbClr val="0000FF"/>
                </a:solidFill>
                <a:latin typeface="微软雅黑" panose="020B0503020204020204" pitchFamily="34" charset="-122"/>
                <a:ea typeface="微软雅黑" panose="020B0503020204020204" pitchFamily="34" charset="-122"/>
              </a:rPr>
              <a:t>个字节的数据</a:t>
            </a:r>
            <a:endParaRPr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61" name="Text Box 155"/>
          <p:cNvSpPr txBox="1">
            <a:spLocks noChangeArrowheads="1"/>
          </p:cNvSpPr>
          <p:nvPr/>
        </p:nvSpPr>
        <p:spPr bwMode="auto">
          <a:xfrm>
            <a:off x="4011782" y="3605164"/>
            <a:ext cx="3894585" cy="663641"/>
          </a:xfrm>
          <a:prstGeom prst="rect">
            <a:avLst/>
          </a:prstGeom>
          <a:solidFill>
            <a:srgbClr val="66FF99"/>
          </a:solidFill>
          <a:ln w="9525">
            <a:solidFill>
              <a:schemeClr val="tx1"/>
            </a:solidFill>
            <a:miter lim="800000"/>
          </a:ln>
          <a:effectLst/>
        </p:spPr>
        <p:txBody>
          <a:bodyPr wrap="square" lIns="91436" tIns="45718" rIns="91436" bIns="45718">
            <a:spAutoFit/>
          </a:bodyPr>
          <a:lstStyle/>
          <a:p>
            <a:pPr>
              <a:lnSpc>
                <a:spcPct val="110000"/>
              </a:lnSpc>
            </a:pPr>
            <a:r>
              <a:rPr lang="en-US" altLang="zh-CN" sz="1100" b="1" dirty="0">
                <a:latin typeface="微软雅黑" panose="020B0503020204020204" pitchFamily="34" charset="-122"/>
                <a:ea typeface="微软雅黑" panose="020B0503020204020204" pitchFamily="34" charset="-122"/>
              </a:rPr>
              <a:t>P</a:t>
            </a:r>
            <a:r>
              <a:rPr lang="en-US" altLang="zh-CN" sz="1100" b="1" baseline="-25000" dirty="0">
                <a:latin typeface="微软雅黑" panose="020B0503020204020204" pitchFamily="34" charset="-122"/>
                <a:ea typeface="微软雅黑" panose="020B0503020204020204" pitchFamily="34" charset="-122"/>
              </a:rPr>
              <a:t>3</a:t>
            </a:r>
            <a:r>
              <a:rPr lang="en-US" altLang="zh-CN" sz="1100" b="1" dirty="0">
                <a:latin typeface="微软雅黑" panose="020B0503020204020204" pitchFamily="34" charset="-122"/>
                <a:ea typeface="微软雅黑" panose="020B0503020204020204" pitchFamily="34" charset="-122"/>
              </a:rPr>
              <a:t> – P</a:t>
            </a:r>
            <a:r>
              <a:rPr lang="en-US" altLang="zh-CN" sz="1100" b="1" baseline="-25000" dirty="0">
                <a:latin typeface="微软雅黑" panose="020B0503020204020204" pitchFamily="34" charset="-122"/>
                <a:ea typeface="微软雅黑" panose="020B0503020204020204" pitchFamily="34" charset="-122"/>
              </a:rPr>
              <a:t>1</a:t>
            </a:r>
            <a:r>
              <a:rPr lang="en-US" altLang="zh-CN" sz="1100" b="1" dirty="0">
                <a:latin typeface="微软雅黑" panose="020B0503020204020204" pitchFamily="34" charset="-122"/>
                <a:ea typeface="微软雅黑" panose="020B0503020204020204" pitchFamily="34" charset="-122"/>
              </a:rPr>
              <a:t> = A </a:t>
            </a:r>
            <a:r>
              <a:rPr lang="zh-CN" altLang="en-US" sz="1100" b="1" dirty="0">
                <a:latin typeface="微软雅黑" panose="020B0503020204020204" pitchFamily="34" charset="-122"/>
                <a:ea typeface="微软雅黑" panose="020B0503020204020204" pitchFamily="34" charset="-122"/>
              </a:rPr>
              <a:t>的发送窗口（又称为通知窗口）</a:t>
            </a:r>
            <a:endParaRPr lang="zh-CN" altLang="en-US" sz="1100" b="1" dirty="0">
              <a:latin typeface="微软雅黑" panose="020B0503020204020204" pitchFamily="34" charset="-122"/>
              <a:ea typeface="微软雅黑" panose="020B0503020204020204" pitchFamily="34" charset="-122"/>
            </a:endParaRPr>
          </a:p>
          <a:p>
            <a:pPr>
              <a:lnSpc>
                <a:spcPct val="110000"/>
              </a:lnSpc>
            </a:pPr>
            <a:r>
              <a:rPr lang="en-US" altLang="zh-CN" sz="1100" b="1" dirty="0">
                <a:latin typeface="微软雅黑" panose="020B0503020204020204" pitchFamily="34" charset="-122"/>
                <a:ea typeface="微软雅黑" panose="020B0503020204020204" pitchFamily="34" charset="-122"/>
              </a:rPr>
              <a:t>P</a:t>
            </a:r>
            <a:r>
              <a:rPr lang="en-US" altLang="zh-CN" sz="1100" b="1" baseline="-25000" dirty="0">
                <a:latin typeface="微软雅黑" panose="020B0503020204020204" pitchFamily="34" charset="-122"/>
                <a:ea typeface="微软雅黑" panose="020B0503020204020204" pitchFamily="34" charset="-122"/>
              </a:rPr>
              <a:t>2</a:t>
            </a:r>
            <a:r>
              <a:rPr lang="en-US" altLang="zh-CN" sz="1100" b="1" dirty="0">
                <a:latin typeface="微软雅黑" panose="020B0503020204020204" pitchFamily="34" charset="-122"/>
                <a:ea typeface="微软雅黑" panose="020B0503020204020204" pitchFamily="34" charset="-122"/>
              </a:rPr>
              <a:t> – P</a:t>
            </a:r>
            <a:r>
              <a:rPr lang="en-US" altLang="zh-CN" sz="1100" b="1" baseline="-25000" dirty="0">
                <a:latin typeface="微软雅黑" panose="020B0503020204020204" pitchFamily="34" charset="-122"/>
                <a:ea typeface="微软雅黑" panose="020B0503020204020204" pitchFamily="34" charset="-122"/>
              </a:rPr>
              <a:t>1</a:t>
            </a:r>
            <a:r>
              <a:rPr lang="en-US" altLang="zh-CN" sz="1100" b="1" dirty="0">
                <a:latin typeface="微软雅黑" panose="020B0503020204020204" pitchFamily="34" charset="-122"/>
                <a:ea typeface="微软雅黑" panose="020B0503020204020204" pitchFamily="34" charset="-122"/>
              </a:rPr>
              <a:t> = </a:t>
            </a:r>
            <a:r>
              <a:rPr lang="zh-CN" altLang="en-US" sz="1100" b="1" dirty="0">
                <a:latin typeface="微软雅黑" panose="020B0503020204020204" pitchFamily="34" charset="-122"/>
                <a:ea typeface="微软雅黑" panose="020B0503020204020204" pitchFamily="34" charset="-122"/>
              </a:rPr>
              <a:t>已发送但尚未收到确认的字节数</a:t>
            </a:r>
            <a:endParaRPr lang="zh-CN" altLang="en-US" sz="1100" b="1" dirty="0">
              <a:latin typeface="微软雅黑" panose="020B0503020204020204" pitchFamily="34" charset="-122"/>
              <a:ea typeface="微软雅黑" panose="020B0503020204020204" pitchFamily="34" charset="-122"/>
            </a:endParaRPr>
          </a:p>
          <a:p>
            <a:pPr>
              <a:lnSpc>
                <a:spcPct val="110000"/>
              </a:lnSpc>
            </a:pPr>
            <a:r>
              <a:rPr lang="en-US" altLang="zh-CN" sz="1100" b="1" dirty="0">
                <a:latin typeface="微软雅黑" panose="020B0503020204020204" pitchFamily="34" charset="-122"/>
                <a:ea typeface="微软雅黑" panose="020B0503020204020204" pitchFamily="34" charset="-122"/>
              </a:rPr>
              <a:t>P</a:t>
            </a:r>
            <a:r>
              <a:rPr lang="en-US" altLang="zh-CN" sz="1100" b="1" baseline="-25000" dirty="0">
                <a:latin typeface="微软雅黑" panose="020B0503020204020204" pitchFamily="34" charset="-122"/>
                <a:ea typeface="微软雅黑" panose="020B0503020204020204" pitchFamily="34" charset="-122"/>
              </a:rPr>
              <a:t>3</a:t>
            </a:r>
            <a:r>
              <a:rPr lang="en-US" altLang="zh-CN" sz="1100" b="1" dirty="0">
                <a:latin typeface="微软雅黑" panose="020B0503020204020204" pitchFamily="34" charset="-122"/>
                <a:ea typeface="微软雅黑" panose="020B0503020204020204" pitchFamily="34" charset="-122"/>
              </a:rPr>
              <a:t> – P</a:t>
            </a:r>
            <a:r>
              <a:rPr lang="en-US" altLang="zh-CN" sz="1100" b="1" baseline="-25000" dirty="0">
                <a:latin typeface="微软雅黑" panose="020B0503020204020204" pitchFamily="34" charset="-122"/>
                <a:ea typeface="微软雅黑" panose="020B0503020204020204" pitchFamily="34" charset="-122"/>
              </a:rPr>
              <a:t>2</a:t>
            </a:r>
            <a:r>
              <a:rPr lang="en-US" altLang="zh-CN" sz="1100" b="1" dirty="0">
                <a:latin typeface="微软雅黑" panose="020B0503020204020204" pitchFamily="34" charset="-122"/>
                <a:ea typeface="微软雅黑" panose="020B0503020204020204" pitchFamily="34" charset="-122"/>
              </a:rPr>
              <a:t> = </a:t>
            </a:r>
            <a:r>
              <a:rPr lang="zh-CN" altLang="en-US" sz="1100" b="1" dirty="0">
                <a:latin typeface="微软雅黑" panose="020B0503020204020204" pitchFamily="34" charset="-122"/>
                <a:ea typeface="微软雅黑" panose="020B0503020204020204" pitchFamily="34" charset="-122"/>
              </a:rPr>
              <a:t>允许发送但尚未发送的字节数（又称为可用窗口） </a:t>
            </a:r>
            <a:endParaRPr lang="zh-CN" altLang="en-US" sz="1100" b="1" dirty="0">
              <a:latin typeface="微软雅黑" panose="020B0503020204020204" pitchFamily="34" charset="-122"/>
              <a:ea typeface="微软雅黑" panose="020B0503020204020204" pitchFamily="34" charset="-122"/>
            </a:endParaRPr>
          </a:p>
        </p:txBody>
      </p:sp>
      <p:sp>
        <p:nvSpPr>
          <p:cNvPr id="62" name="Line 4"/>
          <p:cNvSpPr>
            <a:spLocks noChangeShapeType="1"/>
          </p:cNvSpPr>
          <p:nvPr/>
        </p:nvSpPr>
        <p:spPr bwMode="auto">
          <a:xfrm flipV="1">
            <a:off x="2399443" y="2639210"/>
            <a:ext cx="4334378" cy="7707"/>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900" b="1">
              <a:latin typeface="微软雅黑" panose="020B0503020204020204" pitchFamily="34" charset="-122"/>
              <a:ea typeface="微软雅黑" panose="020B0503020204020204" pitchFamily="34" charset="-122"/>
            </a:endParaRPr>
          </a:p>
        </p:txBody>
      </p:sp>
      <p:sp>
        <p:nvSpPr>
          <p:cNvPr id="63" name="Line 5"/>
          <p:cNvSpPr>
            <a:spLocks noChangeShapeType="1"/>
          </p:cNvSpPr>
          <p:nvPr/>
        </p:nvSpPr>
        <p:spPr bwMode="auto">
          <a:xfrm flipV="1">
            <a:off x="2399443" y="1153985"/>
            <a:ext cx="4334378" cy="7707"/>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900" b="1">
              <a:latin typeface="微软雅黑" panose="020B0503020204020204" pitchFamily="34" charset="-122"/>
              <a:ea typeface="微软雅黑" panose="020B0503020204020204" pitchFamily="34" charset="-122"/>
            </a:endParaRPr>
          </a:p>
        </p:txBody>
      </p:sp>
      <p:sp>
        <p:nvSpPr>
          <p:cNvPr id="64" name="Text Box 6"/>
          <p:cNvSpPr txBox="1">
            <a:spLocks noChangeArrowheads="1"/>
          </p:cNvSpPr>
          <p:nvPr/>
        </p:nvSpPr>
        <p:spPr bwMode="auto">
          <a:xfrm>
            <a:off x="6975979" y="1891121"/>
            <a:ext cx="954108"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1200" b="1" dirty="0">
                <a:solidFill>
                  <a:srgbClr val="CC00CC"/>
                </a:solidFill>
                <a:latin typeface="微软雅黑" panose="020B0503020204020204" pitchFamily="34" charset="-122"/>
                <a:ea typeface="微软雅黑" panose="020B0503020204020204" pitchFamily="34" charset="-122"/>
              </a:rPr>
              <a:t>不允许发送</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65" name="Text Box 7"/>
          <p:cNvSpPr txBox="1">
            <a:spLocks noChangeArrowheads="1"/>
          </p:cNvSpPr>
          <p:nvPr/>
        </p:nvSpPr>
        <p:spPr bwMode="auto">
          <a:xfrm>
            <a:off x="1461414" y="1900267"/>
            <a:ext cx="80021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1200" b="1" dirty="0">
                <a:solidFill>
                  <a:srgbClr val="CC00CC"/>
                </a:solidFill>
                <a:latin typeface="微软雅黑" panose="020B0503020204020204" pitchFamily="34" charset="-122"/>
                <a:ea typeface="微软雅黑" panose="020B0503020204020204" pitchFamily="34" charset="-122"/>
              </a:rPr>
              <a:t>已发送并</a:t>
            </a:r>
            <a:endParaRPr lang="zh-CN" altLang="en-US" sz="1200" b="1" dirty="0">
              <a:solidFill>
                <a:srgbClr val="CC00CC"/>
              </a:solidFill>
              <a:latin typeface="微软雅黑" panose="020B0503020204020204" pitchFamily="34" charset="-122"/>
              <a:ea typeface="微软雅黑" panose="020B0503020204020204" pitchFamily="34" charset="-122"/>
            </a:endParaRPr>
          </a:p>
          <a:p>
            <a:pPr algn="ctr"/>
            <a:r>
              <a:rPr lang="zh-CN" altLang="en-US" sz="1200" b="1" dirty="0">
                <a:solidFill>
                  <a:srgbClr val="CC00CC"/>
                </a:solidFill>
                <a:latin typeface="微软雅黑" panose="020B0503020204020204" pitchFamily="34" charset="-122"/>
                <a:ea typeface="微软雅黑" panose="020B0503020204020204" pitchFamily="34" charset="-122"/>
              </a:rPr>
              <a:t>收到确认</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66" name="Text Box 8"/>
          <p:cNvSpPr txBox="1">
            <a:spLocks noChangeArrowheads="1"/>
          </p:cNvSpPr>
          <p:nvPr/>
        </p:nvSpPr>
        <p:spPr bwMode="auto">
          <a:xfrm>
            <a:off x="3658659" y="1030499"/>
            <a:ext cx="1731564"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1200" b="1" dirty="0">
                <a:latin typeface="微软雅黑" panose="020B0503020204020204" pitchFamily="34" charset="-122"/>
                <a:ea typeface="微软雅黑" panose="020B0503020204020204" pitchFamily="34" charset="-122"/>
              </a:rPr>
              <a:t>A </a:t>
            </a:r>
            <a:r>
              <a:rPr lang="zh-CN" altLang="en-US" sz="1200" b="1" dirty="0">
                <a:latin typeface="微软雅黑" panose="020B0503020204020204" pitchFamily="34" charset="-122"/>
                <a:ea typeface="微软雅黑" panose="020B0503020204020204" pitchFamily="34" charset="-122"/>
              </a:rPr>
              <a:t>的</a:t>
            </a:r>
            <a:r>
              <a:rPr lang="zh-CN" altLang="en-US" sz="1200" b="1" dirty="0">
                <a:solidFill>
                  <a:srgbClr val="CC00CC"/>
                </a:solidFill>
                <a:latin typeface="微软雅黑" panose="020B0503020204020204" pitchFamily="34" charset="-122"/>
                <a:ea typeface="微软雅黑" panose="020B0503020204020204" pitchFamily="34" charset="-122"/>
              </a:rPr>
              <a:t>发送窗口</a:t>
            </a:r>
            <a:r>
              <a:rPr lang="zh-CN" altLang="en-US" sz="1200" b="1" dirty="0">
                <a:latin typeface="微软雅黑" panose="020B0503020204020204" pitchFamily="34" charset="-122"/>
                <a:ea typeface="微软雅黑" panose="020B0503020204020204" pitchFamily="34" charset="-122"/>
              </a:rPr>
              <a:t>位置不变</a:t>
            </a:r>
            <a:endParaRPr lang="zh-CN" altLang="en-US" sz="1200" b="1" dirty="0">
              <a:latin typeface="微软雅黑" panose="020B0503020204020204" pitchFamily="34" charset="-122"/>
              <a:ea typeface="微软雅黑" panose="020B0503020204020204" pitchFamily="34" charset="-122"/>
            </a:endParaRPr>
          </a:p>
        </p:txBody>
      </p:sp>
      <p:sp>
        <p:nvSpPr>
          <p:cNvPr id="67" name="Text Box 9"/>
          <p:cNvSpPr txBox="1">
            <a:spLocks noChangeArrowheads="1"/>
          </p:cNvSpPr>
          <p:nvPr/>
        </p:nvSpPr>
        <p:spPr bwMode="auto">
          <a:xfrm>
            <a:off x="4999578" y="1961006"/>
            <a:ext cx="1569660"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1200" b="1" dirty="0">
                <a:latin typeface="微软雅黑" panose="020B0503020204020204" pitchFamily="34" charset="-122"/>
                <a:ea typeface="微软雅黑" panose="020B0503020204020204" pitchFamily="34" charset="-122"/>
              </a:rPr>
              <a:t>允许发送但尚未发送</a:t>
            </a:r>
            <a:endParaRPr lang="zh-CN" altLang="en-US" sz="1200" b="1" dirty="0">
              <a:latin typeface="微软雅黑" panose="020B0503020204020204" pitchFamily="34" charset="-122"/>
              <a:ea typeface="微软雅黑" panose="020B0503020204020204" pitchFamily="34" charset="-122"/>
            </a:endParaRPr>
          </a:p>
        </p:txBody>
      </p:sp>
      <p:sp>
        <p:nvSpPr>
          <p:cNvPr id="68" name="Rectangle 10"/>
          <p:cNvSpPr>
            <a:spLocks noChangeArrowheads="1"/>
          </p:cNvSpPr>
          <p:nvPr/>
        </p:nvSpPr>
        <p:spPr bwMode="auto">
          <a:xfrm>
            <a:off x="2404214" y="1502997"/>
            <a:ext cx="4333185" cy="450301"/>
          </a:xfrm>
          <a:prstGeom prst="rect">
            <a:avLst/>
          </a:prstGeom>
          <a:solidFill>
            <a:srgbClr val="0000FF"/>
          </a:solidFill>
          <a:ln>
            <a:noFill/>
          </a:ln>
          <a:effectLst/>
        </p:spPr>
        <p:txBody>
          <a:bodyPr wrap="none" lIns="91436" tIns="45718" rIns="91436" bIns="45718" anchor="ctr"/>
          <a:lstStyle/>
          <a:p>
            <a:endParaRPr lang="zh-CN" altLang="en-US" sz="900" b="1">
              <a:latin typeface="微软雅黑" panose="020B0503020204020204" pitchFamily="34" charset="-122"/>
              <a:ea typeface="微软雅黑" panose="020B0503020204020204" pitchFamily="34" charset="-122"/>
            </a:endParaRPr>
          </a:p>
        </p:txBody>
      </p:sp>
      <p:sp>
        <p:nvSpPr>
          <p:cNvPr id="69" name="Rectangle 11"/>
          <p:cNvSpPr>
            <a:spLocks noChangeArrowheads="1"/>
          </p:cNvSpPr>
          <p:nvPr/>
        </p:nvSpPr>
        <p:spPr bwMode="auto">
          <a:xfrm>
            <a:off x="1348650" y="1652729"/>
            <a:ext cx="162211" cy="199278"/>
          </a:xfrm>
          <a:prstGeom prst="rect">
            <a:avLst/>
          </a:prstGeom>
          <a:solidFill>
            <a:srgbClr val="66FF3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900" b="1">
                <a:latin typeface="微软雅黑" panose="020B0503020204020204" pitchFamily="34" charset="-122"/>
                <a:ea typeface="微软雅黑" panose="020B0503020204020204" pitchFamily="34" charset="-122"/>
              </a:rPr>
              <a:t>26</a:t>
            </a:r>
            <a:endParaRPr kumimoji="1" lang="en-US" altLang="zh-CN" sz="900" b="1">
              <a:latin typeface="微软雅黑" panose="020B0503020204020204" pitchFamily="34" charset="-122"/>
              <a:ea typeface="微软雅黑" panose="020B0503020204020204" pitchFamily="34" charset="-122"/>
            </a:endParaRPr>
          </a:p>
        </p:txBody>
      </p:sp>
      <p:sp>
        <p:nvSpPr>
          <p:cNvPr id="70" name="Rectangle 12"/>
          <p:cNvSpPr>
            <a:spLocks noChangeArrowheads="1"/>
          </p:cNvSpPr>
          <p:nvPr/>
        </p:nvSpPr>
        <p:spPr bwMode="auto">
          <a:xfrm>
            <a:off x="1565727" y="1651631"/>
            <a:ext cx="162211" cy="199277"/>
          </a:xfrm>
          <a:prstGeom prst="rect">
            <a:avLst/>
          </a:prstGeom>
          <a:solidFill>
            <a:srgbClr val="66FF3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900" b="1">
                <a:latin typeface="微软雅黑" panose="020B0503020204020204" pitchFamily="34" charset="-122"/>
                <a:ea typeface="微软雅黑" panose="020B0503020204020204" pitchFamily="34" charset="-122"/>
              </a:rPr>
              <a:t>27</a:t>
            </a:r>
            <a:endParaRPr kumimoji="1" lang="en-US" altLang="zh-CN" sz="900" b="1">
              <a:latin typeface="微软雅黑" panose="020B0503020204020204" pitchFamily="34" charset="-122"/>
              <a:ea typeface="微软雅黑" panose="020B0503020204020204" pitchFamily="34" charset="-122"/>
            </a:endParaRPr>
          </a:p>
        </p:txBody>
      </p:sp>
      <p:sp>
        <p:nvSpPr>
          <p:cNvPr id="71" name="Rectangle 13"/>
          <p:cNvSpPr>
            <a:spLocks noChangeArrowheads="1"/>
          </p:cNvSpPr>
          <p:nvPr/>
        </p:nvSpPr>
        <p:spPr bwMode="auto">
          <a:xfrm>
            <a:off x="1782803" y="1650527"/>
            <a:ext cx="162211" cy="199278"/>
          </a:xfrm>
          <a:prstGeom prst="rect">
            <a:avLst/>
          </a:prstGeom>
          <a:solidFill>
            <a:srgbClr val="66FF3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900" b="1">
                <a:latin typeface="微软雅黑" panose="020B0503020204020204" pitchFamily="34" charset="-122"/>
                <a:ea typeface="微软雅黑" panose="020B0503020204020204" pitchFamily="34" charset="-122"/>
              </a:rPr>
              <a:t>28</a:t>
            </a:r>
            <a:endParaRPr kumimoji="1" lang="en-US" altLang="zh-CN" sz="900" b="1">
              <a:latin typeface="微软雅黑" panose="020B0503020204020204" pitchFamily="34" charset="-122"/>
              <a:ea typeface="微软雅黑" panose="020B0503020204020204" pitchFamily="34" charset="-122"/>
            </a:endParaRPr>
          </a:p>
        </p:txBody>
      </p:sp>
      <p:sp>
        <p:nvSpPr>
          <p:cNvPr id="72" name="Rectangle 14"/>
          <p:cNvSpPr>
            <a:spLocks noChangeArrowheads="1"/>
          </p:cNvSpPr>
          <p:nvPr/>
        </p:nvSpPr>
        <p:spPr bwMode="auto">
          <a:xfrm>
            <a:off x="1999880" y="1649429"/>
            <a:ext cx="162211" cy="199277"/>
          </a:xfrm>
          <a:prstGeom prst="rect">
            <a:avLst/>
          </a:prstGeom>
          <a:solidFill>
            <a:srgbClr val="66FF3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900" b="1">
                <a:latin typeface="微软雅黑" panose="020B0503020204020204" pitchFamily="34" charset="-122"/>
                <a:ea typeface="微软雅黑" panose="020B0503020204020204" pitchFamily="34" charset="-122"/>
              </a:rPr>
              <a:t>29</a:t>
            </a:r>
            <a:endParaRPr kumimoji="1" lang="en-US" altLang="zh-CN" sz="900" b="1">
              <a:latin typeface="微软雅黑" panose="020B0503020204020204" pitchFamily="34" charset="-122"/>
              <a:ea typeface="微软雅黑" panose="020B0503020204020204" pitchFamily="34" charset="-122"/>
            </a:endParaRPr>
          </a:p>
        </p:txBody>
      </p:sp>
      <p:sp>
        <p:nvSpPr>
          <p:cNvPr id="73" name="Rectangle 15"/>
          <p:cNvSpPr>
            <a:spLocks noChangeArrowheads="1"/>
          </p:cNvSpPr>
          <p:nvPr/>
        </p:nvSpPr>
        <p:spPr bwMode="auto">
          <a:xfrm>
            <a:off x="2216956" y="1648325"/>
            <a:ext cx="162211" cy="199278"/>
          </a:xfrm>
          <a:prstGeom prst="rect">
            <a:avLst/>
          </a:prstGeom>
          <a:solidFill>
            <a:srgbClr val="66FF3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900" b="1">
                <a:latin typeface="微软雅黑" panose="020B0503020204020204" pitchFamily="34" charset="-122"/>
                <a:ea typeface="微软雅黑" panose="020B0503020204020204" pitchFamily="34" charset="-122"/>
              </a:rPr>
              <a:t>30</a:t>
            </a:r>
            <a:endParaRPr kumimoji="1" lang="en-US" altLang="zh-CN" sz="900" b="1">
              <a:latin typeface="微软雅黑" panose="020B0503020204020204" pitchFamily="34" charset="-122"/>
              <a:ea typeface="微软雅黑" panose="020B0503020204020204" pitchFamily="34" charset="-122"/>
            </a:endParaRPr>
          </a:p>
        </p:txBody>
      </p:sp>
      <p:grpSp>
        <p:nvGrpSpPr>
          <p:cNvPr id="2" name="组合 1"/>
          <p:cNvGrpSpPr/>
          <p:nvPr/>
        </p:nvGrpSpPr>
        <p:grpSpPr>
          <a:xfrm>
            <a:off x="2434032" y="1636215"/>
            <a:ext cx="2332978" cy="210286"/>
            <a:chOff x="2434031" y="1636215"/>
            <a:chExt cx="2332978" cy="210286"/>
          </a:xfrm>
        </p:grpSpPr>
        <p:sp>
          <p:nvSpPr>
            <p:cNvPr id="74" name="Rectangle 16"/>
            <p:cNvSpPr>
              <a:spLocks noChangeArrowheads="1"/>
            </p:cNvSpPr>
            <p:nvPr/>
          </p:nvSpPr>
          <p:spPr bwMode="auto">
            <a:xfrm>
              <a:off x="2434031" y="1647224"/>
              <a:ext cx="162211" cy="19927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anose="020B0503020204020204" pitchFamily="34" charset="-122"/>
                  <a:ea typeface="微软雅黑" panose="020B0503020204020204" pitchFamily="34" charset="-122"/>
                </a:rPr>
                <a:t>31</a:t>
              </a:r>
              <a:endParaRPr kumimoji="1" lang="en-US" altLang="zh-CN" sz="900" b="1" dirty="0">
                <a:latin typeface="微软雅黑" panose="020B0503020204020204" pitchFamily="34" charset="-122"/>
                <a:ea typeface="微软雅黑" panose="020B0503020204020204" pitchFamily="34" charset="-122"/>
              </a:endParaRPr>
            </a:p>
          </p:txBody>
        </p:sp>
        <p:sp>
          <p:nvSpPr>
            <p:cNvPr id="75" name="Rectangle 17"/>
            <p:cNvSpPr>
              <a:spLocks noChangeArrowheads="1"/>
            </p:cNvSpPr>
            <p:nvPr/>
          </p:nvSpPr>
          <p:spPr bwMode="auto">
            <a:xfrm>
              <a:off x="2651108" y="1646123"/>
              <a:ext cx="162211" cy="199278"/>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anose="020B0503020204020204" pitchFamily="34" charset="-122"/>
                  <a:ea typeface="微软雅黑" panose="020B0503020204020204" pitchFamily="34" charset="-122"/>
                </a:rPr>
                <a:t>32</a:t>
              </a:r>
              <a:endParaRPr kumimoji="1" lang="en-US" altLang="zh-CN" sz="900" b="1">
                <a:latin typeface="微软雅黑" panose="020B0503020204020204" pitchFamily="34" charset="-122"/>
                <a:ea typeface="微软雅黑" panose="020B0503020204020204" pitchFamily="34" charset="-122"/>
              </a:endParaRPr>
            </a:p>
          </p:txBody>
        </p:sp>
        <p:sp>
          <p:nvSpPr>
            <p:cNvPr id="76" name="Rectangle 18"/>
            <p:cNvSpPr>
              <a:spLocks noChangeArrowheads="1"/>
            </p:cNvSpPr>
            <p:nvPr/>
          </p:nvSpPr>
          <p:spPr bwMode="auto">
            <a:xfrm>
              <a:off x="2868185" y="1645023"/>
              <a:ext cx="162211" cy="19927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anose="020B0503020204020204" pitchFamily="34" charset="-122"/>
                  <a:ea typeface="微软雅黑" panose="020B0503020204020204" pitchFamily="34" charset="-122"/>
                </a:rPr>
                <a:t>33</a:t>
              </a:r>
              <a:endParaRPr kumimoji="1" lang="en-US" altLang="zh-CN" sz="900" b="1">
                <a:latin typeface="微软雅黑" panose="020B0503020204020204" pitchFamily="34" charset="-122"/>
                <a:ea typeface="微软雅黑" panose="020B0503020204020204" pitchFamily="34" charset="-122"/>
              </a:endParaRPr>
            </a:p>
          </p:txBody>
        </p:sp>
        <p:sp>
          <p:nvSpPr>
            <p:cNvPr id="77" name="Rectangle 19"/>
            <p:cNvSpPr>
              <a:spLocks noChangeArrowheads="1"/>
            </p:cNvSpPr>
            <p:nvPr/>
          </p:nvSpPr>
          <p:spPr bwMode="auto">
            <a:xfrm>
              <a:off x="3085262" y="1643921"/>
              <a:ext cx="162211" cy="199278"/>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anose="020B0503020204020204" pitchFamily="34" charset="-122"/>
                  <a:ea typeface="微软雅黑" panose="020B0503020204020204" pitchFamily="34" charset="-122"/>
                </a:rPr>
                <a:t>34</a:t>
              </a:r>
              <a:endParaRPr kumimoji="1" lang="en-US" altLang="zh-CN" sz="900" b="1">
                <a:latin typeface="微软雅黑" panose="020B0503020204020204" pitchFamily="34" charset="-122"/>
                <a:ea typeface="微软雅黑" panose="020B0503020204020204" pitchFamily="34" charset="-122"/>
              </a:endParaRPr>
            </a:p>
          </p:txBody>
        </p:sp>
        <p:sp>
          <p:nvSpPr>
            <p:cNvPr id="78" name="Rectangle 20"/>
            <p:cNvSpPr>
              <a:spLocks noChangeArrowheads="1"/>
            </p:cNvSpPr>
            <p:nvPr/>
          </p:nvSpPr>
          <p:spPr bwMode="auto">
            <a:xfrm>
              <a:off x="3302338" y="1642821"/>
              <a:ext cx="162211" cy="19927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anose="020B0503020204020204" pitchFamily="34" charset="-122"/>
                  <a:ea typeface="微软雅黑" panose="020B0503020204020204" pitchFamily="34" charset="-122"/>
                </a:rPr>
                <a:t>35</a:t>
              </a:r>
              <a:endParaRPr kumimoji="1" lang="en-US" altLang="zh-CN" sz="900" b="1">
                <a:latin typeface="微软雅黑" panose="020B0503020204020204" pitchFamily="34" charset="-122"/>
                <a:ea typeface="微软雅黑" panose="020B0503020204020204" pitchFamily="34" charset="-122"/>
              </a:endParaRPr>
            </a:p>
          </p:txBody>
        </p:sp>
        <p:sp>
          <p:nvSpPr>
            <p:cNvPr id="79" name="Rectangle 21"/>
            <p:cNvSpPr>
              <a:spLocks noChangeArrowheads="1"/>
            </p:cNvSpPr>
            <p:nvPr/>
          </p:nvSpPr>
          <p:spPr bwMode="auto">
            <a:xfrm>
              <a:off x="3519415" y="1641719"/>
              <a:ext cx="162211" cy="199278"/>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anose="020B0503020204020204" pitchFamily="34" charset="-122"/>
                  <a:ea typeface="微软雅黑" panose="020B0503020204020204" pitchFamily="34" charset="-122"/>
                </a:rPr>
                <a:t>36</a:t>
              </a:r>
              <a:endParaRPr kumimoji="1" lang="en-US" altLang="zh-CN" sz="900" b="1">
                <a:latin typeface="微软雅黑" panose="020B0503020204020204" pitchFamily="34" charset="-122"/>
                <a:ea typeface="微软雅黑" panose="020B0503020204020204" pitchFamily="34" charset="-122"/>
              </a:endParaRPr>
            </a:p>
          </p:txBody>
        </p:sp>
        <p:sp>
          <p:nvSpPr>
            <p:cNvPr id="80" name="Rectangle 22"/>
            <p:cNvSpPr>
              <a:spLocks noChangeArrowheads="1"/>
            </p:cNvSpPr>
            <p:nvPr/>
          </p:nvSpPr>
          <p:spPr bwMode="auto">
            <a:xfrm>
              <a:off x="3736492" y="1640619"/>
              <a:ext cx="162211" cy="19927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anose="020B0503020204020204" pitchFamily="34" charset="-122"/>
                  <a:ea typeface="微软雅黑" panose="020B0503020204020204" pitchFamily="34" charset="-122"/>
                </a:rPr>
                <a:t>37</a:t>
              </a:r>
              <a:endParaRPr kumimoji="1" lang="en-US" altLang="zh-CN" sz="900" b="1">
                <a:latin typeface="微软雅黑" panose="020B0503020204020204" pitchFamily="34" charset="-122"/>
                <a:ea typeface="微软雅黑" panose="020B0503020204020204" pitchFamily="34" charset="-122"/>
              </a:endParaRPr>
            </a:p>
          </p:txBody>
        </p:sp>
        <p:sp>
          <p:nvSpPr>
            <p:cNvPr id="81" name="Rectangle 23"/>
            <p:cNvSpPr>
              <a:spLocks noChangeArrowheads="1"/>
            </p:cNvSpPr>
            <p:nvPr/>
          </p:nvSpPr>
          <p:spPr bwMode="auto">
            <a:xfrm>
              <a:off x="3953568" y="1639517"/>
              <a:ext cx="162211" cy="199278"/>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anose="020B0503020204020204" pitchFamily="34" charset="-122"/>
                  <a:ea typeface="微软雅黑" panose="020B0503020204020204" pitchFamily="34" charset="-122"/>
                </a:rPr>
                <a:t>38</a:t>
              </a:r>
              <a:endParaRPr kumimoji="1" lang="en-US" altLang="zh-CN" sz="900" b="1" dirty="0">
                <a:latin typeface="微软雅黑" panose="020B0503020204020204" pitchFamily="34" charset="-122"/>
                <a:ea typeface="微软雅黑" panose="020B0503020204020204" pitchFamily="34" charset="-122"/>
              </a:endParaRPr>
            </a:p>
          </p:txBody>
        </p:sp>
        <p:sp>
          <p:nvSpPr>
            <p:cNvPr id="82" name="Rectangle 24"/>
            <p:cNvSpPr>
              <a:spLocks noChangeArrowheads="1"/>
            </p:cNvSpPr>
            <p:nvPr/>
          </p:nvSpPr>
          <p:spPr bwMode="auto">
            <a:xfrm>
              <a:off x="4170645" y="1638417"/>
              <a:ext cx="162211" cy="19927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anose="020B0503020204020204" pitchFamily="34" charset="-122"/>
                  <a:ea typeface="微软雅黑" panose="020B0503020204020204" pitchFamily="34" charset="-122"/>
                </a:rPr>
                <a:t>39</a:t>
              </a:r>
              <a:endParaRPr kumimoji="1" lang="en-US" altLang="zh-CN" sz="900" b="1">
                <a:latin typeface="微软雅黑" panose="020B0503020204020204" pitchFamily="34" charset="-122"/>
                <a:ea typeface="微软雅黑" panose="020B0503020204020204" pitchFamily="34" charset="-122"/>
              </a:endParaRPr>
            </a:p>
          </p:txBody>
        </p:sp>
        <p:sp>
          <p:nvSpPr>
            <p:cNvPr id="83" name="Rectangle 25"/>
            <p:cNvSpPr>
              <a:spLocks noChangeArrowheads="1"/>
            </p:cNvSpPr>
            <p:nvPr/>
          </p:nvSpPr>
          <p:spPr bwMode="auto">
            <a:xfrm>
              <a:off x="4387721" y="1637315"/>
              <a:ext cx="162211" cy="199278"/>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anose="020B0503020204020204" pitchFamily="34" charset="-122"/>
                  <a:ea typeface="微软雅黑" panose="020B0503020204020204" pitchFamily="34" charset="-122"/>
                </a:rPr>
                <a:t>40</a:t>
              </a:r>
              <a:endParaRPr kumimoji="1" lang="en-US" altLang="zh-CN" sz="900" b="1">
                <a:latin typeface="微软雅黑" panose="020B0503020204020204" pitchFamily="34" charset="-122"/>
                <a:ea typeface="微软雅黑" panose="020B0503020204020204" pitchFamily="34" charset="-122"/>
              </a:endParaRPr>
            </a:p>
          </p:txBody>
        </p:sp>
        <p:sp>
          <p:nvSpPr>
            <p:cNvPr id="84" name="Rectangle 26"/>
            <p:cNvSpPr>
              <a:spLocks noChangeArrowheads="1"/>
            </p:cNvSpPr>
            <p:nvPr/>
          </p:nvSpPr>
          <p:spPr bwMode="auto">
            <a:xfrm>
              <a:off x="4604798" y="1636215"/>
              <a:ext cx="162211" cy="19927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anose="020B0503020204020204" pitchFamily="34" charset="-122"/>
                  <a:ea typeface="微软雅黑" panose="020B0503020204020204" pitchFamily="34" charset="-122"/>
                </a:rPr>
                <a:t>41</a:t>
              </a:r>
              <a:endParaRPr kumimoji="1" lang="en-US" altLang="zh-CN" sz="900" b="1">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4821876" y="1626305"/>
            <a:ext cx="1898824" cy="208086"/>
            <a:chOff x="4821875" y="1626305"/>
            <a:chExt cx="1898824" cy="208086"/>
          </a:xfrm>
        </p:grpSpPr>
        <p:sp>
          <p:nvSpPr>
            <p:cNvPr id="85" name="Rectangle 27"/>
            <p:cNvSpPr>
              <a:spLocks noChangeArrowheads="1"/>
            </p:cNvSpPr>
            <p:nvPr/>
          </p:nvSpPr>
          <p:spPr bwMode="auto">
            <a:xfrm>
              <a:off x="4821875" y="1635113"/>
              <a:ext cx="162211" cy="199278"/>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anose="020B0503020204020204" pitchFamily="34" charset="-122"/>
                  <a:ea typeface="微软雅黑" panose="020B0503020204020204" pitchFamily="34" charset="-122"/>
                </a:rPr>
                <a:t>42</a:t>
              </a:r>
              <a:endParaRPr kumimoji="1" lang="en-US" altLang="zh-CN" sz="900" b="1">
                <a:latin typeface="微软雅黑" panose="020B0503020204020204" pitchFamily="34" charset="-122"/>
                <a:ea typeface="微软雅黑" panose="020B0503020204020204" pitchFamily="34" charset="-122"/>
              </a:endParaRPr>
            </a:p>
          </p:txBody>
        </p:sp>
        <p:sp>
          <p:nvSpPr>
            <p:cNvPr id="86" name="Rectangle 28"/>
            <p:cNvSpPr>
              <a:spLocks noChangeArrowheads="1"/>
            </p:cNvSpPr>
            <p:nvPr/>
          </p:nvSpPr>
          <p:spPr bwMode="auto">
            <a:xfrm>
              <a:off x="5038951" y="1634013"/>
              <a:ext cx="162211" cy="199277"/>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anose="020B0503020204020204" pitchFamily="34" charset="-122"/>
                  <a:ea typeface="微软雅黑" panose="020B0503020204020204" pitchFamily="34" charset="-122"/>
                </a:rPr>
                <a:t>43</a:t>
              </a:r>
              <a:endParaRPr kumimoji="1" lang="en-US" altLang="zh-CN" sz="900" b="1">
                <a:latin typeface="微软雅黑" panose="020B0503020204020204" pitchFamily="34" charset="-122"/>
                <a:ea typeface="微软雅黑" panose="020B0503020204020204" pitchFamily="34" charset="-122"/>
              </a:endParaRPr>
            </a:p>
          </p:txBody>
        </p:sp>
        <p:sp>
          <p:nvSpPr>
            <p:cNvPr id="87" name="Rectangle 29"/>
            <p:cNvSpPr>
              <a:spLocks noChangeArrowheads="1"/>
            </p:cNvSpPr>
            <p:nvPr/>
          </p:nvSpPr>
          <p:spPr bwMode="auto">
            <a:xfrm>
              <a:off x="5256029" y="1632911"/>
              <a:ext cx="162211" cy="199278"/>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anose="020B0503020204020204" pitchFamily="34" charset="-122"/>
                  <a:ea typeface="微软雅黑" panose="020B0503020204020204" pitchFamily="34" charset="-122"/>
                </a:rPr>
                <a:t>44</a:t>
              </a:r>
              <a:endParaRPr kumimoji="1" lang="en-US" altLang="zh-CN" sz="900" b="1">
                <a:latin typeface="微软雅黑" panose="020B0503020204020204" pitchFamily="34" charset="-122"/>
                <a:ea typeface="微软雅黑" panose="020B0503020204020204" pitchFamily="34" charset="-122"/>
              </a:endParaRPr>
            </a:p>
          </p:txBody>
        </p:sp>
        <p:sp>
          <p:nvSpPr>
            <p:cNvPr id="88" name="Rectangle 30"/>
            <p:cNvSpPr>
              <a:spLocks noChangeArrowheads="1"/>
            </p:cNvSpPr>
            <p:nvPr/>
          </p:nvSpPr>
          <p:spPr bwMode="auto">
            <a:xfrm>
              <a:off x="5473105" y="1631811"/>
              <a:ext cx="162211" cy="199277"/>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anose="020B0503020204020204" pitchFamily="34" charset="-122"/>
                  <a:ea typeface="微软雅黑" panose="020B0503020204020204" pitchFamily="34" charset="-122"/>
                </a:rPr>
                <a:t>45</a:t>
              </a:r>
              <a:endParaRPr kumimoji="1" lang="en-US" altLang="zh-CN" sz="900" b="1">
                <a:latin typeface="微软雅黑" panose="020B0503020204020204" pitchFamily="34" charset="-122"/>
                <a:ea typeface="微软雅黑" panose="020B0503020204020204" pitchFamily="34" charset="-122"/>
              </a:endParaRPr>
            </a:p>
          </p:txBody>
        </p:sp>
        <p:sp>
          <p:nvSpPr>
            <p:cNvPr id="89" name="Rectangle 31"/>
            <p:cNvSpPr>
              <a:spLocks noChangeArrowheads="1"/>
            </p:cNvSpPr>
            <p:nvPr/>
          </p:nvSpPr>
          <p:spPr bwMode="auto">
            <a:xfrm>
              <a:off x="5690182" y="1630709"/>
              <a:ext cx="162211" cy="199278"/>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anose="020B0503020204020204" pitchFamily="34" charset="-122"/>
                  <a:ea typeface="微软雅黑" panose="020B0503020204020204" pitchFamily="34" charset="-122"/>
                </a:rPr>
                <a:t>46</a:t>
              </a:r>
              <a:endParaRPr kumimoji="1" lang="en-US" altLang="zh-CN" sz="900" b="1">
                <a:latin typeface="微软雅黑" panose="020B0503020204020204" pitchFamily="34" charset="-122"/>
                <a:ea typeface="微软雅黑" panose="020B0503020204020204" pitchFamily="34" charset="-122"/>
              </a:endParaRPr>
            </a:p>
          </p:txBody>
        </p:sp>
        <p:sp>
          <p:nvSpPr>
            <p:cNvPr id="90" name="Rectangle 32"/>
            <p:cNvSpPr>
              <a:spLocks noChangeArrowheads="1"/>
            </p:cNvSpPr>
            <p:nvPr/>
          </p:nvSpPr>
          <p:spPr bwMode="auto">
            <a:xfrm>
              <a:off x="5907259" y="1629608"/>
              <a:ext cx="162211" cy="199277"/>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anose="020B0503020204020204" pitchFamily="34" charset="-122"/>
                  <a:ea typeface="微软雅黑" panose="020B0503020204020204" pitchFamily="34" charset="-122"/>
                </a:rPr>
                <a:t>47</a:t>
              </a:r>
              <a:endParaRPr kumimoji="1" lang="en-US" altLang="zh-CN" sz="900" b="1">
                <a:latin typeface="微软雅黑" panose="020B0503020204020204" pitchFamily="34" charset="-122"/>
                <a:ea typeface="微软雅黑" panose="020B0503020204020204" pitchFamily="34" charset="-122"/>
              </a:endParaRPr>
            </a:p>
          </p:txBody>
        </p:sp>
        <p:sp>
          <p:nvSpPr>
            <p:cNvPr id="91" name="Rectangle 33"/>
            <p:cNvSpPr>
              <a:spLocks noChangeArrowheads="1"/>
            </p:cNvSpPr>
            <p:nvPr/>
          </p:nvSpPr>
          <p:spPr bwMode="auto">
            <a:xfrm>
              <a:off x="6124335" y="1628507"/>
              <a:ext cx="162211" cy="199278"/>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anose="020B0503020204020204" pitchFamily="34" charset="-122"/>
                  <a:ea typeface="微软雅黑" panose="020B0503020204020204" pitchFamily="34" charset="-122"/>
                </a:rPr>
                <a:t>48</a:t>
              </a:r>
              <a:endParaRPr kumimoji="1" lang="en-US" altLang="zh-CN" sz="900" b="1">
                <a:latin typeface="微软雅黑" panose="020B0503020204020204" pitchFamily="34" charset="-122"/>
                <a:ea typeface="微软雅黑" panose="020B0503020204020204" pitchFamily="34" charset="-122"/>
              </a:endParaRPr>
            </a:p>
          </p:txBody>
        </p:sp>
        <p:sp>
          <p:nvSpPr>
            <p:cNvPr id="92" name="Rectangle 34"/>
            <p:cNvSpPr>
              <a:spLocks noChangeArrowheads="1"/>
            </p:cNvSpPr>
            <p:nvPr/>
          </p:nvSpPr>
          <p:spPr bwMode="auto">
            <a:xfrm>
              <a:off x="6341412" y="1627407"/>
              <a:ext cx="162211" cy="199277"/>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anose="020B0503020204020204" pitchFamily="34" charset="-122"/>
                  <a:ea typeface="微软雅黑" panose="020B0503020204020204" pitchFamily="34" charset="-122"/>
                </a:rPr>
                <a:t>49</a:t>
              </a:r>
              <a:endParaRPr kumimoji="1" lang="en-US" altLang="zh-CN" sz="900" b="1">
                <a:latin typeface="微软雅黑" panose="020B0503020204020204" pitchFamily="34" charset="-122"/>
                <a:ea typeface="微软雅黑" panose="020B0503020204020204" pitchFamily="34" charset="-122"/>
              </a:endParaRPr>
            </a:p>
          </p:txBody>
        </p:sp>
        <p:sp>
          <p:nvSpPr>
            <p:cNvPr id="93" name="Rectangle 35"/>
            <p:cNvSpPr>
              <a:spLocks noChangeArrowheads="1"/>
            </p:cNvSpPr>
            <p:nvPr/>
          </p:nvSpPr>
          <p:spPr bwMode="auto">
            <a:xfrm>
              <a:off x="6558488" y="1626305"/>
              <a:ext cx="162211" cy="199278"/>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anose="020B0503020204020204" pitchFamily="34" charset="-122"/>
                  <a:ea typeface="微软雅黑" panose="020B0503020204020204" pitchFamily="34" charset="-122"/>
                </a:rPr>
                <a:t>50</a:t>
              </a:r>
              <a:endParaRPr kumimoji="1" lang="en-US" altLang="zh-CN" sz="900" b="1">
                <a:latin typeface="微软雅黑" panose="020B0503020204020204" pitchFamily="34" charset="-122"/>
                <a:ea typeface="微软雅黑" panose="020B0503020204020204" pitchFamily="34" charset="-122"/>
              </a:endParaRPr>
            </a:p>
          </p:txBody>
        </p:sp>
      </p:grpSp>
      <p:sp>
        <p:nvSpPr>
          <p:cNvPr id="94" name="Rectangle 36"/>
          <p:cNvSpPr>
            <a:spLocks noChangeArrowheads="1"/>
          </p:cNvSpPr>
          <p:nvPr/>
        </p:nvSpPr>
        <p:spPr bwMode="auto">
          <a:xfrm>
            <a:off x="6775567" y="1625207"/>
            <a:ext cx="162211" cy="199277"/>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900" b="1">
                <a:latin typeface="微软雅黑" panose="020B0503020204020204" pitchFamily="34" charset="-122"/>
                <a:ea typeface="微软雅黑" panose="020B0503020204020204" pitchFamily="34" charset="-122"/>
              </a:rPr>
              <a:t>51</a:t>
            </a:r>
            <a:endParaRPr kumimoji="1" lang="en-US" altLang="zh-CN" sz="900" b="1">
              <a:latin typeface="微软雅黑" panose="020B0503020204020204" pitchFamily="34" charset="-122"/>
              <a:ea typeface="微软雅黑" panose="020B0503020204020204" pitchFamily="34" charset="-122"/>
            </a:endParaRPr>
          </a:p>
        </p:txBody>
      </p:sp>
      <p:sp>
        <p:nvSpPr>
          <p:cNvPr id="95" name="Rectangle 37"/>
          <p:cNvSpPr>
            <a:spLocks noChangeArrowheads="1"/>
          </p:cNvSpPr>
          <p:nvPr/>
        </p:nvSpPr>
        <p:spPr bwMode="auto">
          <a:xfrm>
            <a:off x="6992644" y="1624103"/>
            <a:ext cx="162211" cy="199278"/>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900" b="1">
                <a:latin typeface="微软雅黑" panose="020B0503020204020204" pitchFamily="34" charset="-122"/>
                <a:ea typeface="微软雅黑" panose="020B0503020204020204" pitchFamily="34" charset="-122"/>
              </a:rPr>
              <a:t>52</a:t>
            </a:r>
            <a:endParaRPr kumimoji="1" lang="en-US" altLang="zh-CN" sz="900" b="1">
              <a:latin typeface="微软雅黑" panose="020B0503020204020204" pitchFamily="34" charset="-122"/>
              <a:ea typeface="微软雅黑" panose="020B0503020204020204" pitchFamily="34" charset="-122"/>
            </a:endParaRPr>
          </a:p>
        </p:txBody>
      </p:sp>
      <p:sp>
        <p:nvSpPr>
          <p:cNvPr id="96" name="Rectangle 38"/>
          <p:cNvSpPr>
            <a:spLocks noChangeArrowheads="1"/>
          </p:cNvSpPr>
          <p:nvPr/>
        </p:nvSpPr>
        <p:spPr bwMode="auto">
          <a:xfrm>
            <a:off x="7209720" y="1623005"/>
            <a:ext cx="162211" cy="199277"/>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900" b="1">
                <a:latin typeface="微软雅黑" panose="020B0503020204020204" pitchFamily="34" charset="-122"/>
                <a:ea typeface="微软雅黑" panose="020B0503020204020204" pitchFamily="34" charset="-122"/>
              </a:rPr>
              <a:t>53</a:t>
            </a:r>
            <a:endParaRPr kumimoji="1" lang="en-US" altLang="zh-CN" sz="900" b="1">
              <a:latin typeface="微软雅黑" panose="020B0503020204020204" pitchFamily="34" charset="-122"/>
              <a:ea typeface="微软雅黑" panose="020B0503020204020204" pitchFamily="34" charset="-122"/>
            </a:endParaRPr>
          </a:p>
        </p:txBody>
      </p:sp>
      <p:sp>
        <p:nvSpPr>
          <p:cNvPr id="97" name="Rectangle 39"/>
          <p:cNvSpPr>
            <a:spLocks noChangeArrowheads="1"/>
          </p:cNvSpPr>
          <p:nvPr/>
        </p:nvSpPr>
        <p:spPr bwMode="auto">
          <a:xfrm>
            <a:off x="7426797" y="1621901"/>
            <a:ext cx="162211" cy="199278"/>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900" b="1">
                <a:latin typeface="微软雅黑" panose="020B0503020204020204" pitchFamily="34" charset="-122"/>
                <a:ea typeface="微软雅黑" panose="020B0503020204020204" pitchFamily="34" charset="-122"/>
              </a:rPr>
              <a:t>54</a:t>
            </a:r>
            <a:endParaRPr kumimoji="1" lang="en-US" altLang="zh-CN" sz="900" b="1">
              <a:latin typeface="微软雅黑" panose="020B0503020204020204" pitchFamily="34" charset="-122"/>
              <a:ea typeface="微软雅黑" panose="020B0503020204020204" pitchFamily="34" charset="-122"/>
            </a:endParaRPr>
          </a:p>
        </p:txBody>
      </p:sp>
      <p:sp>
        <p:nvSpPr>
          <p:cNvPr id="98" name="Rectangle 40"/>
          <p:cNvSpPr>
            <a:spLocks noChangeArrowheads="1"/>
          </p:cNvSpPr>
          <p:nvPr/>
        </p:nvSpPr>
        <p:spPr bwMode="auto">
          <a:xfrm>
            <a:off x="7643874" y="1620803"/>
            <a:ext cx="162211" cy="199277"/>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900" b="1">
                <a:latin typeface="微软雅黑" panose="020B0503020204020204" pitchFamily="34" charset="-122"/>
                <a:ea typeface="微软雅黑" panose="020B0503020204020204" pitchFamily="34" charset="-122"/>
              </a:rPr>
              <a:t>55</a:t>
            </a:r>
            <a:endParaRPr kumimoji="1" lang="en-US" altLang="zh-CN" sz="900" b="1">
              <a:latin typeface="微软雅黑" panose="020B0503020204020204" pitchFamily="34" charset="-122"/>
              <a:ea typeface="微软雅黑" panose="020B0503020204020204" pitchFamily="34" charset="-122"/>
            </a:endParaRPr>
          </a:p>
        </p:txBody>
      </p:sp>
      <p:sp>
        <p:nvSpPr>
          <p:cNvPr id="99" name="Text Box 41"/>
          <p:cNvSpPr txBox="1">
            <a:spLocks noChangeArrowheads="1"/>
          </p:cNvSpPr>
          <p:nvPr/>
        </p:nvSpPr>
        <p:spPr bwMode="auto">
          <a:xfrm>
            <a:off x="2715938" y="1973117"/>
            <a:ext cx="1569660"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1200" b="1" dirty="0">
                <a:latin typeface="微软雅黑" panose="020B0503020204020204" pitchFamily="34" charset="-122"/>
                <a:ea typeface="微软雅黑" panose="020B0503020204020204" pitchFamily="34" charset="-122"/>
              </a:rPr>
              <a:t>已发送但未收到确认</a:t>
            </a:r>
            <a:endParaRPr lang="zh-CN" altLang="en-US" sz="1200" b="1" dirty="0">
              <a:latin typeface="微软雅黑" panose="020B0503020204020204" pitchFamily="34" charset="-122"/>
              <a:ea typeface="微软雅黑" panose="020B0503020204020204" pitchFamily="34" charset="-122"/>
            </a:endParaRPr>
          </a:p>
        </p:txBody>
      </p:sp>
      <p:sp>
        <p:nvSpPr>
          <p:cNvPr id="100" name="Rectangle 42"/>
          <p:cNvSpPr>
            <a:spLocks noChangeArrowheads="1"/>
          </p:cNvSpPr>
          <p:nvPr/>
        </p:nvSpPr>
        <p:spPr bwMode="auto">
          <a:xfrm>
            <a:off x="7854987" y="1620803"/>
            <a:ext cx="162211" cy="199277"/>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900" b="1">
                <a:latin typeface="微软雅黑" panose="020B0503020204020204" pitchFamily="34" charset="-122"/>
                <a:ea typeface="微软雅黑" panose="020B0503020204020204" pitchFamily="34" charset="-122"/>
              </a:rPr>
              <a:t>56</a:t>
            </a:r>
            <a:endParaRPr kumimoji="1" lang="en-US" altLang="zh-CN" sz="900" b="1">
              <a:latin typeface="微软雅黑" panose="020B0503020204020204" pitchFamily="34" charset="-122"/>
              <a:ea typeface="微软雅黑" panose="020B0503020204020204" pitchFamily="34" charset="-122"/>
            </a:endParaRPr>
          </a:p>
        </p:txBody>
      </p:sp>
      <p:sp>
        <p:nvSpPr>
          <p:cNvPr id="101" name="Line 44"/>
          <p:cNvSpPr>
            <a:spLocks noChangeShapeType="1"/>
          </p:cNvSpPr>
          <p:nvPr/>
        </p:nvSpPr>
        <p:spPr bwMode="auto">
          <a:xfrm flipV="1">
            <a:off x="2515137" y="1853110"/>
            <a:ext cx="0" cy="399656"/>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900" b="1">
              <a:latin typeface="微软雅黑" panose="020B0503020204020204" pitchFamily="34" charset="-122"/>
              <a:ea typeface="微软雅黑" panose="020B0503020204020204" pitchFamily="34" charset="-122"/>
            </a:endParaRPr>
          </a:p>
        </p:txBody>
      </p:sp>
      <p:sp>
        <p:nvSpPr>
          <p:cNvPr id="102" name="Text Box 45"/>
          <p:cNvSpPr txBox="1">
            <a:spLocks noChangeArrowheads="1"/>
          </p:cNvSpPr>
          <p:nvPr/>
        </p:nvSpPr>
        <p:spPr bwMode="auto">
          <a:xfrm>
            <a:off x="2389522" y="2232948"/>
            <a:ext cx="307291" cy="2308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900" b="1">
                <a:latin typeface="微软雅黑" panose="020B0503020204020204" pitchFamily="34" charset="-122"/>
                <a:ea typeface="微软雅黑" panose="020B0503020204020204" pitchFamily="34" charset="-122"/>
              </a:rPr>
              <a:t>P</a:t>
            </a:r>
            <a:r>
              <a:rPr lang="en-US" altLang="zh-CN" sz="900" b="1" baseline="-25000">
                <a:latin typeface="微软雅黑" panose="020B0503020204020204" pitchFamily="34" charset="-122"/>
                <a:ea typeface="微软雅黑" panose="020B0503020204020204" pitchFamily="34" charset="-122"/>
              </a:rPr>
              <a:t>1</a:t>
            </a:r>
            <a:endParaRPr lang="en-US" altLang="zh-CN" sz="900" b="1" baseline="-25000">
              <a:latin typeface="微软雅黑" panose="020B0503020204020204" pitchFamily="34" charset="-122"/>
              <a:ea typeface="微软雅黑" panose="020B0503020204020204" pitchFamily="34" charset="-122"/>
            </a:endParaRPr>
          </a:p>
        </p:txBody>
      </p:sp>
      <p:sp>
        <p:nvSpPr>
          <p:cNvPr id="103" name="Line 47"/>
          <p:cNvSpPr>
            <a:spLocks noChangeShapeType="1"/>
          </p:cNvSpPr>
          <p:nvPr/>
        </p:nvSpPr>
        <p:spPr bwMode="auto">
          <a:xfrm flipV="1">
            <a:off x="4902980" y="1853110"/>
            <a:ext cx="0" cy="399656"/>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900" b="1">
              <a:latin typeface="微软雅黑" panose="020B0503020204020204" pitchFamily="34" charset="-122"/>
              <a:ea typeface="微软雅黑" panose="020B0503020204020204" pitchFamily="34" charset="-122"/>
            </a:endParaRPr>
          </a:p>
        </p:txBody>
      </p:sp>
      <p:sp>
        <p:nvSpPr>
          <p:cNvPr id="104" name="Text Box 48"/>
          <p:cNvSpPr txBox="1">
            <a:spLocks noChangeArrowheads="1"/>
          </p:cNvSpPr>
          <p:nvPr/>
        </p:nvSpPr>
        <p:spPr bwMode="auto">
          <a:xfrm>
            <a:off x="4790487" y="2232948"/>
            <a:ext cx="307291" cy="2308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900" b="1">
                <a:latin typeface="微软雅黑" panose="020B0503020204020204" pitchFamily="34" charset="-122"/>
                <a:ea typeface="微软雅黑" panose="020B0503020204020204" pitchFamily="34" charset="-122"/>
              </a:rPr>
              <a:t>P</a:t>
            </a:r>
            <a:r>
              <a:rPr lang="en-US" altLang="zh-CN" sz="900" b="1" baseline="-25000">
                <a:latin typeface="微软雅黑" panose="020B0503020204020204" pitchFamily="34" charset="-122"/>
                <a:ea typeface="微软雅黑" panose="020B0503020204020204" pitchFamily="34" charset="-122"/>
              </a:rPr>
              <a:t>2</a:t>
            </a:r>
            <a:endParaRPr lang="en-US" altLang="zh-CN" sz="900" b="1" baseline="-25000">
              <a:latin typeface="微软雅黑" panose="020B0503020204020204" pitchFamily="34" charset="-122"/>
              <a:ea typeface="微软雅黑" panose="020B0503020204020204" pitchFamily="34" charset="-122"/>
            </a:endParaRPr>
          </a:p>
        </p:txBody>
      </p:sp>
      <p:sp>
        <p:nvSpPr>
          <p:cNvPr id="105" name="Line 50"/>
          <p:cNvSpPr>
            <a:spLocks noChangeShapeType="1"/>
          </p:cNvSpPr>
          <p:nvPr/>
        </p:nvSpPr>
        <p:spPr bwMode="auto">
          <a:xfrm flipV="1">
            <a:off x="6865020" y="1853110"/>
            <a:ext cx="0" cy="399656"/>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zh-CN" altLang="en-US" sz="900" b="1">
              <a:latin typeface="微软雅黑" panose="020B0503020204020204" pitchFamily="34" charset="-122"/>
              <a:ea typeface="微软雅黑" panose="020B0503020204020204" pitchFamily="34" charset="-122"/>
            </a:endParaRPr>
          </a:p>
        </p:txBody>
      </p:sp>
      <p:sp>
        <p:nvSpPr>
          <p:cNvPr id="106" name="Text Box 51"/>
          <p:cNvSpPr txBox="1">
            <a:spLocks noChangeArrowheads="1"/>
          </p:cNvSpPr>
          <p:nvPr/>
        </p:nvSpPr>
        <p:spPr bwMode="auto">
          <a:xfrm>
            <a:off x="6742984" y="2232948"/>
            <a:ext cx="307291" cy="2308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900" b="1">
                <a:latin typeface="微软雅黑" panose="020B0503020204020204" pitchFamily="34" charset="-122"/>
                <a:ea typeface="微软雅黑" panose="020B0503020204020204" pitchFamily="34" charset="-122"/>
              </a:rPr>
              <a:t>P</a:t>
            </a:r>
            <a:r>
              <a:rPr lang="en-US" altLang="zh-CN" sz="900" b="1" baseline="-25000">
                <a:latin typeface="微软雅黑" panose="020B0503020204020204" pitchFamily="34" charset="-122"/>
                <a:ea typeface="微软雅黑" panose="020B0503020204020204" pitchFamily="34" charset="-122"/>
              </a:rPr>
              <a:t>3</a:t>
            </a:r>
            <a:endParaRPr lang="en-US" altLang="zh-CN" sz="900" b="1" baseline="-25000">
              <a:latin typeface="微软雅黑" panose="020B0503020204020204" pitchFamily="34" charset="-122"/>
              <a:ea typeface="微软雅黑" panose="020B0503020204020204" pitchFamily="34" charset="-122"/>
            </a:endParaRPr>
          </a:p>
        </p:txBody>
      </p:sp>
      <p:sp>
        <p:nvSpPr>
          <p:cNvPr id="107" name="Text Box 52"/>
          <p:cNvSpPr txBox="1">
            <a:spLocks noChangeArrowheads="1"/>
          </p:cNvSpPr>
          <p:nvPr/>
        </p:nvSpPr>
        <p:spPr bwMode="auto">
          <a:xfrm>
            <a:off x="6974787" y="3118715"/>
            <a:ext cx="954108"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1200" b="1" dirty="0">
                <a:solidFill>
                  <a:srgbClr val="CC00CC"/>
                </a:solidFill>
                <a:latin typeface="微软雅黑" panose="020B0503020204020204" pitchFamily="34" charset="-122"/>
                <a:ea typeface="微软雅黑" panose="020B0503020204020204" pitchFamily="34" charset="-122"/>
              </a:rPr>
              <a:t>不允许接收</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108" name="Text Box 53"/>
          <p:cNvSpPr txBox="1">
            <a:spLocks noChangeArrowheads="1"/>
          </p:cNvSpPr>
          <p:nvPr/>
        </p:nvSpPr>
        <p:spPr bwMode="auto">
          <a:xfrm>
            <a:off x="1383275" y="3155291"/>
            <a:ext cx="95410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1200" b="1" dirty="0">
                <a:solidFill>
                  <a:srgbClr val="CC00CC"/>
                </a:solidFill>
                <a:latin typeface="微软雅黑" panose="020B0503020204020204" pitchFamily="34" charset="-122"/>
                <a:ea typeface="微软雅黑" panose="020B0503020204020204" pitchFamily="34" charset="-122"/>
              </a:rPr>
              <a:t>已发送确认</a:t>
            </a:r>
            <a:endParaRPr lang="zh-CN" altLang="en-US" sz="1200" b="1" dirty="0">
              <a:solidFill>
                <a:srgbClr val="CC00CC"/>
              </a:solidFill>
              <a:latin typeface="微软雅黑" panose="020B0503020204020204" pitchFamily="34" charset="-122"/>
              <a:ea typeface="微软雅黑" panose="020B0503020204020204" pitchFamily="34" charset="-122"/>
            </a:endParaRPr>
          </a:p>
          <a:p>
            <a:pPr algn="ctr"/>
            <a:r>
              <a:rPr lang="zh-CN" altLang="en-US" sz="1200" b="1" dirty="0">
                <a:solidFill>
                  <a:srgbClr val="CC00CC"/>
                </a:solidFill>
                <a:latin typeface="微软雅黑" panose="020B0503020204020204" pitchFamily="34" charset="-122"/>
                <a:ea typeface="微软雅黑" panose="020B0503020204020204" pitchFamily="34" charset="-122"/>
              </a:rPr>
              <a:t>并交付主机</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109" name="Text Box 54"/>
          <p:cNvSpPr txBox="1">
            <a:spLocks noChangeArrowheads="1"/>
          </p:cNvSpPr>
          <p:nvPr/>
        </p:nvSpPr>
        <p:spPr bwMode="auto">
          <a:xfrm>
            <a:off x="4138015" y="2515470"/>
            <a:ext cx="1047878" cy="2654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1100" b="1" dirty="0">
                <a:latin typeface="微软雅黑" panose="020B0503020204020204" pitchFamily="34" charset="-122"/>
                <a:ea typeface="微软雅黑" panose="020B0503020204020204" pitchFamily="34" charset="-122"/>
              </a:rPr>
              <a:t>B </a:t>
            </a:r>
            <a:r>
              <a:rPr lang="zh-CN" altLang="en-US" sz="1100" b="1" dirty="0">
                <a:latin typeface="微软雅黑" panose="020B0503020204020204" pitchFamily="34" charset="-122"/>
                <a:ea typeface="微软雅黑" panose="020B0503020204020204" pitchFamily="34" charset="-122"/>
              </a:rPr>
              <a:t>的接收窗口</a:t>
            </a:r>
            <a:endParaRPr lang="zh-CN" altLang="en-US" sz="1100" b="1" dirty="0">
              <a:latin typeface="微软雅黑" panose="020B0503020204020204" pitchFamily="34" charset="-122"/>
              <a:ea typeface="微软雅黑" panose="020B0503020204020204" pitchFamily="34" charset="-122"/>
            </a:endParaRPr>
          </a:p>
        </p:txBody>
      </p:sp>
      <p:sp>
        <p:nvSpPr>
          <p:cNvPr id="110" name="Text Box 55"/>
          <p:cNvSpPr txBox="1">
            <a:spLocks noChangeArrowheads="1"/>
          </p:cNvSpPr>
          <p:nvPr/>
        </p:nvSpPr>
        <p:spPr bwMode="auto">
          <a:xfrm>
            <a:off x="4283410" y="3188681"/>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1200" b="1" dirty="0">
                <a:latin typeface="微软雅黑" panose="020B0503020204020204" pitchFamily="34" charset="-122"/>
                <a:ea typeface="微软雅黑" panose="020B0503020204020204" pitchFamily="34" charset="-122"/>
              </a:rPr>
              <a:t>允许接收</a:t>
            </a:r>
            <a:endParaRPr lang="zh-CN" altLang="en-US" sz="1200" b="1" dirty="0">
              <a:latin typeface="微软雅黑" panose="020B0503020204020204" pitchFamily="34" charset="-122"/>
              <a:ea typeface="微软雅黑" panose="020B0503020204020204" pitchFamily="34" charset="-122"/>
            </a:endParaRPr>
          </a:p>
        </p:txBody>
      </p:sp>
      <p:sp>
        <p:nvSpPr>
          <p:cNvPr id="111" name="Rectangle 56"/>
          <p:cNvSpPr>
            <a:spLocks noChangeArrowheads="1"/>
          </p:cNvSpPr>
          <p:nvPr/>
        </p:nvSpPr>
        <p:spPr bwMode="auto">
          <a:xfrm>
            <a:off x="2403020" y="2746005"/>
            <a:ext cx="4333185" cy="450301"/>
          </a:xfrm>
          <a:prstGeom prst="rect">
            <a:avLst/>
          </a:prstGeom>
          <a:solidFill>
            <a:srgbClr val="0000FF"/>
          </a:solidFill>
          <a:ln>
            <a:noFill/>
          </a:ln>
          <a:effectLst/>
        </p:spPr>
        <p:txBody>
          <a:bodyPr wrap="none" lIns="91436" tIns="45718" rIns="91436" bIns="45718" anchor="ctr"/>
          <a:lstStyle/>
          <a:p>
            <a:endParaRPr lang="zh-CN" altLang="en-US" sz="900" b="1">
              <a:latin typeface="微软雅黑" panose="020B0503020204020204" pitchFamily="34" charset="-122"/>
              <a:ea typeface="微软雅黑" panose="020B0503020204020204" pitchFamily="34" charset="-122"/>
            </a:endParaRPr>
          </a:p>
        </p:txBody>
      </p:sp>
      <p:sp>
        <p:nvSpPr>
          <p:cNvPr id="112" name="Rectangle 57"/>
          <p:cNvSpPr>
            <a:spLocks noChangeArrowheads="1"/>
          </p:cNvSpPr>
          <p:nvPr/>
        </p:nvSpPr>
        <p:spPr bwMode="auto">
          <a:xfrm>
            <a:off x="1347457" y="2895738"/>
            <a:ext cx="162211" cy="199277"/>
          </a:xfrm>
          <a:prstGeom prst="rect">
            <a:avLst/>
          </a:prstGeom>
          <a:solidFill>
            <a:srgbClr val="66FF3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900" b="1">
                <a:latin typeface="微软雅黑" panose="020B0503020204020204" pitchFamily="34" charset="-122"/>
                <a:ea typeface="微软雅黑" panose="020B0503020204020204" pitchFamily="34" charset="-122"/>
              </a:rPr>
              <a:t>26</a:t>
            </a:r>
            <a:endParaRPr kumimoji="1" lang="en-US" altLang="zh-CN" sz="900" b="1">
              <a:latin typeface="微软雅黑" panose="020B0503020204020204" pitchFamily="34" charset="-122"/>
              <a:ea typeface="微软雅黑" panose="020B0503020204020204" pitchFamily="34" charset="-122"/>
            </a:endParaRPr>
          </a:p>
        </p:txBody>
      </p:sp>
      <p:sp>
        <p:nvSpPr>
          <p:cNvPr id="113" name="Rectangle 58"/>
          <p:cNvSpPr>
            <a:spLocks noChangeArrowheads="1"/>
          </p:cNvSpPr>
          <p:nvPr/>
        </p:nvSpPr>
        <p:spPr bwMode="auto">
          <a:xfrm>
            <a:off x="1564534" y="2894634"/>
            <a:ext cx="162211" cy="199278"/>
          </a:xfrm>
          <a:prstGeom prst="rect">
            <a:avLst/>
          </a:prstGeom>
          <a:solidFill>
            <a:srgbClr val="66FF3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900" b="1" dirty="0">
                <a:latin typeface="微软雅黑" panose="020B0503020204020204" pitchFamily="34" charset="-122"/>
                <a:ea typeface="微软雅黑" panose="020B0503020204020204" pitchFamily="34" charset="-122"/>
              </a:rPr>
              <a:t>27</a:t>
            </a:r>
            <a:endParaRPr kumimoji="1" lang="en-US" altLang="zh-CN" sz="900" b="1" dirty="0">
              <a:latin typeface="微软雅黑" panose="020B0503020204020204" pitchFamily="34" charset="-122"/>
              <a:ea typeface="微软雅黑" panose="020B0503020204020204" pitchFamily="34" charset="-122"/>
            </a:endParaRPr>
          </a:p>
        </p:txBody>
      </p:sp>
      <p:sp>
        <p:nvSpPr>
          <p:cNvPr id="114" name="Rectangle 59"/>
          <p:cNvSpPr>
            <a:spLocks noChangeArrowheads="1"/>
          </p:cNvSpPr>
          <p:nvPr/>
        </p:nvSpPr>
        <p:spPr bwMode="auto">
          <a:xfrm>
            <a:off x="1781610" y="2893536"/>
            <a:ext cx="162211" cy="199277"/>
          </a:xfrm>
          <a:prstGeom prst="rect">
            <a:avLst/>
          </a:prstGeom>
          <a:solidFill>
            <a:srgbClr val="66FF3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900" b="1">
                <a:latin typeface="微软雅黑" panose="020B0503020204020204" pitchFamily="34" charset="-122"/>
                <a:ea typeface="微软雅黑" panose="020B0503020204020204" pitchFamily="34" charset="-122"/>
              </a:rPr>
              <a:t>28</a:t>
            </a:r>
            <a:endParaRPr kumimoji="1" lang="en-US" altLang="zh-CN" sz="900" b="1">
              <a:latin typeface="微软雅黑" panose="020B0503020204020204" pitchFamily="34" charset="-122"/>
              <a:ea typeface="微软雅黑" panose="020B0503020204020204" pitchFamily="34" charset="-122"/>
            </a:endParaRPr>
          </a:p>
        </p:txBody>
      </p:sp>
      <p:sp>
        <p:nvSpPr>
          <p:cNvPr id="115" name="Rectangle 60"/>
          <p:cNvSpPr>
            <a:spLocks noChangeArrowheads="1"/>
          </p:cNvSpPr>
          <p:nvPr/>
        </p:nvSpPr>
        <p:spPr bwMode="auto">
          <a:xfrm>
            <a:off x="1998687" y="2892432"/>
            <a:ext cx="162211" cy="199278"/>
          </a:xfrm>
          <a:prstGeom prst="rect">
            <a:avLst/>
          </a:prstGeom>
          <a:solidFill>
            <a:srgbClr val="66FF3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900" b="1">
                <a:latin typeface="微软雅黑" panose="020B0503020204020204" pitchFamily="34" charset="-122"/>
                <a:ea typeface="微软雅黑" panose="020B0503020204020204" pitchFamily="34" charset="-122"/>
              </a:rPr>
              <a:t>29</a:t>
            </a:r>
            <a:endParaRPr kumimoji="1" lang="en-US" altLang="zh-CN" sz="900" b="1">
              <a:latin typeface="微软雅黑" panose="020B0503020204020204" pitchFamily="34" charset="-122"/>
              <a:ea typeface="微软雅黑" panose="020B0503020204020204" pitchFamily="34" charset="-122"/>
            </a:endParaRPr>
          </a:p>
        </p:txBody>
      </p:sp>
      <p:sp>
        <p:nvSpPr>
          <p:cNvPr id="116" name="Rectangle 61"/>
          <p:cNvSpPr>
            <a:spLocks noChangeArrowheads="1"/>
          </p:cNvSpPr>
          <p:nvPr/>
        </p:nvSpPr>
        <p:spPr bwMode="auto">
          <a:xfrm>
            <a:off x="2215764" y="2891334"/>
            <a:ext cx="162211" cy="199277"/>
          </a:xfrm>
          <a:prstGeom prst="rect">
            <a:avLst/>
          </a:prstGeom>
          <a:solidFill>
            <a:srgbClr val="66FF3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900" b="1">
                <a:latin typeface="微软雅黑" panose="020B0503020204020204" pitchFamily="34" charset="-122"/>
                <a:ea typeface="微软雅黑" panose="020B0503020204020204" pitchFamily="34" charset="-122"/>
              </a:rPr>
              <a:t>30</a:t>
            </a:r>
            <a:endParaRPr kumimoji="1" lang="en-US" altLang="zh-CN" sz="900" b="1">
              <a:latin typeface="微软雅黑" panose="020B0503020204020204" pitchFamily="34" charset="-122"/>
              <a:ea typeface="微软雅黑" panose="020B0503020204020204" pitchFamily="34" charset="-122"/>
            </a:endParaRPr>
          </a:p>
        </p:txBody>
      </p:sp>
      <p:sp>
        <p:nvSpPr>
          <p:cNvPr id="117" name="Rectangle 62"/>
          <p:cNvSpPr>
            <a:spLocks noChangeArrowheads="1"/>
          </p:cNvSpPr>
          <p:nvPr/>
        </p:nvSpPr>
        <p:spPr bwMode="auto">
          <a:xfrm>
            <a:off x="2432840" y="2890230"/>
            <a:ext cx="162211" cy="199278"/>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900" b="1">
                <a:latin typeface="微软雅黑" panose="020B0503020204020204" pitchFamily="34" charset="-122"/>
                <a:ea typeface="微软雅黑" panose="020B0503020204020204" pitchFamily="34" charset="-122"/>
              </a:rPr>
              <a:t>31</a:t>
            </a:r>
            <a:endParaRPr kumimoji="1" lang="en-US" altLang="zh-CN" sz="900" b="1">
              <a:latin typeface="微软雅黑" panose="020B0503020204020204" pitchFamily="34" charset="-122"/>
              <a:ea typeface="微软雅黑" panose="020B0503020204020204" pitchFamily="34" charset="-122"/>
            </a:endParaRPr>
          </a:p>
        </p:txBody>
      </p:sp>
      <p:sp>
        <p:nvSpPr>
          <p:cNvPr id="118" name="Rectangle 63"/>
          <p:cNvSpPr>
            <a:spLocks noChangeArrowheads="1"/>
          </p:cNvSpPr>
          <p:nvPr/>
        </p:nvSpPr>
        <p:spPr bwMode="auto">
          <a:xfrm>
            <a:off x="2649917" y="2889132"/>
            <a:ext cx="162211" cy="199277"/>
          </a:xfrm>
          <a:prstGeom prst="rect">
            <a:avLst/>
          </a:prstGeom>
          <a:solidFill>
            <a:srgbClr val="FFC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900" b="1">
                <a:latin typeface="微软雅黑" panose="020B0503020204020204" pitchFamily="34" charset="-122"/>
                <a:ea typeface="微软雅黑" panose="020B0503020204020204" pitchFamily="34" charset="-122"/>
              </a:rPr>
              <a:t>32</a:t>
            </a:r>
            <a:endParaRPr kumimoji="1" lang="en-US" altLang="zh-CN" sz="900" b="1">
              <a:latin typeface="微软雅黑" panose="020B0503020204020204" pitchFamily="34" charset="-122"/>
              <a:ea typeface="微软雅黑" panose="020B0503020204020204" pitchFamily="34" charset="-122"/>
            </a:endParaRPr>
          </a:p>
        </p:txBody>
      </p:sp>
      <p:sp>
        <p:nvSpPr>
          <p:cNvPr id="119" name="Rectangle 64"/>
          <p:cNvSpPr>
            <a:spLocks noChangeArrowheads="1"/>
          </p:cNvSpPr>
          <p:nvPr/>
        </p:nvSpPr>
        <p:spPr bwMode="auto">
          <a:xfrm>
            <a:off x="2866993" y="2888028"/>
            <a:ext cx="162211" cy="199278"/>
          </a:xfrm>
          <a:prstGeom prst="rect">
            <a:avLst/>
          </a:prstGeom>
          <a:solidFill>
            <a:srgbClr val="FFC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900" b="1" dirty="0">
                <a:latin typeface="微软雅黑" panose="020B0503020204020204" pitchFamily="34" charset="-122"/>
                <a:ea typeface="微软雅黑" panose="020B0503020204020204" pitchFamily="34" charset="-122"/>
              </a:rPr>
              <a:t>33</a:t>
            </a:r>
            <a:endParaRPr kumimoji="1" lang="en-US" altLang="zh-CN" sz="900" b="1" dirty="0">
              <a:latin typeface="微软雅黑" panose="020B0503020204020204" pitchFamily="34" charset="-122"/>
              <a:ea typeface="微软雅黑" panose="020B0503020204020204" pitchFamily="34" charset="-122"/>
            </a:endParaRPr>
          </a:p>
        </p:txBody>
      </p:sp>
      <p:sp>
        <p:nvSpPr>
          <p:cNvPr id="120" name="Rectangle 65"/>
          <p:cNvSpPr>
            <a:spLocks noChangeArrowheads="1"/>
          </p:cNvSpPr>
          <p:nvPr/>
        </p:nvSpPr>
        <p:spPr bwMode="auto">
          <a:xfrm>
            <a:off x="3084070" y="2886930"/>
            <a:ext cx="162211" cy="199277"/>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900" b="1">
                <a:latin typeface="微软雅黑" panose="020B0503020204020204" pitchFamily="34" charset="-122"/>
                <a:ea typeface="微软雅黑" panose="020B0503020204020204" pitchFamily="34" charset="-122"/>
              </a:rPr>
              <a:t>34</a:t>
            </a:r>
            <a:endParaRPr kumimoji="1" lang="en-US" altLang="zh-CN" sz="900" b="1">
              <a:latin typeface="微软雅黑" panose="020B0503020204020204" pitchFamily="34" charset="-122"/>
              <a:ea typeface="微软雅黑" panose="020B0503020204020204" pitchFamily="34" charset="-122"/>
            </a:endParaRPr>
          </a:p>
        </p:txBody>
      </p:sp>
      <p:sp>
        <p:nvSpPr>
          <p:cNvPr id="121" name="Rectangle 66"/>
          <p:cNvSpPr>
            <a:spLocks noChangeArrowheads="1"/>
          </p:cNvSpPr>
          <p:nvPr/>
        </p:nvSpPr>
        <p:spPr bwMode="auto">
          <a:xfrm>
            <a:off x="3301147" y="2885826"/>
            <a:ext cx="162211" cy="199278"/>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900" b="1">
                <a:latin typeface="微软雅黑" panose="020B0503020204020204" pitchFamily="34" charset="-122"/>
                <a:ea typeface="微软雅黑" panose="020B0503020204020204" pitchFamily="34" charset="-122"/>
              </a:rPr>
              <a:t>35</a:t>
            </a:r>
            <a:endParaRPr kumimoji="1" lang="en-US" altLang="zh-CN" sz="900" b="1">
              <a:latin typeface="微软雅黑" panose="020B0503020204020204" pitchFamily="34" charset="-122"/>
              <a:ea typeface="微软雅黑" panose="020B0503020204020204" pitchFamily="34" charset="-122"/>
            </a:endParaRPr>
          </a:p>
        </p:txBody>
      </p:sp>
      <p:sp>
        <p:nvSpPr>
          <p:cNvPr id="122" name="Rectangle 67"/>
          <p:cNvSpPr>
            <a:spLocks noChangeArrowheads="1"/>
          </p:cNvSpPr>
          <p:nvPr/>
        </p:nvSpPr>
        <p:spPr bwMode="auto">
          <a:xfrm>
            <a:off x="3518224" y="2884728"/>
            <a:ext cx="162211" cy="199277"/>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900" b="1">
                <a:latin typeface="微软雅黑" panose="020B0503020204020204" pitchFamily="34" charset="-122"/>
                <a:ea typeface="微软雅黑" panose="020B0503020204020204" pitchFamily="34" charset="-122"/>
              </a:rPr>
              <a:t>36</a:t>
            </a:r>
            <a:endParaRPr kumimoji="1" lang="en-US" altLang="zh-CN" sz="900" b="1">
              <a:latin typeface="微软雅黑" panose="020B0503020204020204" pitchFamily="34" charset="-122"/>
              <a:ea typeface="微软雅黑" panose="020B0503020204020204" pitchFamily="34" charset="-122"/>
            </a:endParaRPr>
          </a:p>
        </p:txBody>
      </p:sp>
      <p:sp>
        <p:nvSpPr>
          <p:cNvPr id="123" name="Rectangle 68"/>
          <p:cNvSpPr>
            <a:spLocks noChangeArrowheads="1"/>
          </p:cNvSpPr>
          <p:nvPr/>
        </p:nvSpPr>
        <p:spPr bwMode="auto">
          <a:xfrm>
            <a:off x="3735301" y="2883625"/>
            <a:ext cx="162211" cy="199278"/>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900" b="1">
                <a:latin typeface="微软雅黑" panose="020B0503020204020204" pitchFamily="34" charset="-122"/>
                <a:ea typeface="微软雅黑" panose="020B0503020204020204" pitchFamily="34" charset="-122"/>
              </a:rPr>
              <a:t>37</a:t>
            </a:r>
            <a:endParaRPr kumimoji="1" lang="en-US" altLang="zh-CN" sz="900" b="1">
              <a:latin typeface="微软雅黑" panose="020B0503020204020204" pitchFamily="34" charset="-122"/>
              <a:ea typeface="微软雅黑" panose="020B0503020204020204" pitchFamily="34" charset="-122"/>
            </a:endParaRPr>
          </a:p>
        </p:txBody>
      </p:sp>
      <p:sp>
        <p:nvSpPr>
          <p:cNvPr id="124" name="Rectangle 69"/>
          <p:cNvSpPr>
            <a:spLocks noChangeArrowheads="1"/>
          </p:cNvSpPr>
          <p:nvPr/>
        </p:nvSpPr>
        <p:spPr bwMode="auto">
          <a:xfrm>
            <a:off x="3952377" y="2882527"/>
            <a:ext cx="162211" cy="199277"/>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900" b="1">
                <a:latin typeface="微软雅黑" panose="020B0503020204020204" pitchFamily="34" charset="-122"/>
                <a:ea typeface="微软雅黑" panose="020B0503020204020204" pitchFamily="34" charset="-122"/>
              </a:rPr>
              <a:t>38</a:t>
            </a:r>
            <a:endParaRPr kumimoji="1" lang="en-US" altLang="zh-CN" sz="900" b="1">
              <a:latin typeface="微软雅黑" panose="020B0503020204020204" pitchFamily="34" charset="-122"/>
              <a:ea typeface="微软雅黑" panose="020B0503020204020204" pitchFamily="34" charset="-122"/>
            </a:endParaRPr>
          </a:p>
        </p:txBody>
      </p:sp>
      <p:sp>
        <p:nvSpPr>
          <p:cNvPr id="125" name="Rectangle 70"/>
          <p:cNvSpPr>
            <a:spLocks noChangeArrowheads="1"/>
          </p:cNvSpPr>
          <p:nvPr/>
        </p:nvSpPr>
        <p:spPr bwMode="auto">
          <a:xfrm>
            <a:off x="4169454" y="2881423"/>
            <a:ext cx="162211" cy="199278"/>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900" b="1">
                <a:latin typeface="微软雅黑" panose="020B0503020204020204" pitchFamily="34" charset="-122"/>
                <a:ea typeface="微软雅黑" panose="020B0503020204020204" pitchFamily="34" charset="-122"/>
              </a:rPr>
              <a:t>39</a:t>
            </a:r>
            <a:endParaRPr kumimoji="1" lang="en-US" altLang="zh-CN" sz="900" b="1">
              <a:latin typeface="微软雅黑" panose="020B0503020204020204" pitchFamily="34" charset="-122"/>
              <a:ea typeface="微软雅黑" panose="020B0503020204020204" pitchFamily="34" charset="-122"/>
            </a:endParaRPr>
          </a:p>
        </p:txBody>
      </p:sp>
      <p:sp>
        <p:nvSpPr>
          <p:cNvPr id="126" name="Rectangle 71"/>
          <p:cNvSpPr>
            <a:spLocks noChangeArrowheads="1"/>
          </p:cNvSpPr>
          <p:nvPr/>
        </p:nvSpPr>
        <p:spPr bwMode="auto">
          <a:xfrm>
            <a:off x="4386531" y="2880324"/>
            <a:ext cx="162211" cy="199277"/>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900" b="1">
                <a:latin typeface="微软雅黑" panose="020B0503020204020204" pitchFamily="34" charset="-122"/>
                <a:ea typeface="微软雅黑" panose="020B0503020204020204" pitchFamily="34" charset="-122"/>
              </a:rPr>
              <a:t>40</a:t>
            </a:r>
            <a:endParaRPr kumimoji="1" lang="en-US" altLang="zh-CN" sz="900" b="1">
              <a:latin typeface="微软雅黑" panose="020B0503020204020204" pitchFamily="34" charset="-122"/>
              <a:ea typeface="微软雅黑" panose="020B0503020204020204" pitchFamily="34" charset="-122"/>
            </a:endParaRPr>
          </a:p>
        </p:txBody>
      </p:sp>
      <p:sp>
        <p:nvSpPr>
          <p:cNvPr id="127" name="Rectangle 72"/>
          <p:cNvSpPr>
            <a:spLocks noChangeArrowheads="1"/>
          </p:cNvSpPr>
          <p:nvPr/>
        </p:nvSpPr>
        <p:spPr bwMode="auto">
          <a:xfrm>
            <a:off x="4603607" y="2879221"/>
            <a:ext cx="162211" cy="199278"/>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900" b="1">
                <a:latin typeface="微软雅黑" panose="020B0503020204020204" pitchFamily="34" charset="-122"/>
                <a:ea typeface="微软雅黑" panose="020B0503020204020204" pitchFamily="34" charset="-122"/>
              </a:rPr>
              <a:t>41</a:t>
            </a:r>
            <a:endParaRPr kumimoji="1" lang="en-US" altLang="zh-CN" sz="900" b="1">
              <a:latin typeface="微软雅黑" panose="020B0503020204020204" pitchFamily="34" charset="-122"/>
              <a:ea typeface="微软雅黑" panose="020B0503020204020204" pitchFamily="34" charset="-122"/>
            </a:endParaRPr>
          </a:p>
        </p:txBody>
      </p:sp>
      <p:sp>
        <p:nvSpPr>
          <p:cNvPr id="128" name="Rectangle 73"/>
          <p:cNvSpPr>
            <a:spLocks noChangeArrowheads="1"/>
          </p:cNvSpPr>
          <p:nvPr/>
        </p:nvSpPr>
        <p:spPr bwMode="auto">
          <a:xfrm>
            <a:off x="4820684" y="2878123"/>
            <a:ext cx="162211" cy="199277"/>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900" b="1">
                <a:latin typeface="微软雅黑" panose="020B0503020204020204" pitchFamily="34" charset="-122"/>
                <a:ea typeface="微软雅黑" panose="020B0503020204020204" pitchFamily="34" charset="-122"/>
              </a:rPr>
              <a:t>42</a:t>
            </a:r>
            <a:endParaRPr kumimoji="1" lang="en-US" altLang="zh-CN" sz="900" b="1">
              <a:latin typeface="微软雅黑" panose="020B0503020204020204" pitchFamily="34" charset="-122"/>
              <a:ea typeface="微软雅黑" panose="020B0503020204020204" pitchFamily="34" charset="-122"/>
            </a:endParaRPr>
          </a:p>
        </p:txBody>
      </p:sp>
      <p:sp>
        <p:nvSpPr>
          <p:cNvPr id="129" name="Rectangle 74"/>
          <p:cNvSpPr>
            <a:spLocks noChangeArrowheads="1"/>
          </p:cNvSpPr>
          <p:nvPr/>
        </p:nvSpPr>
        <p:spPr bwMode="auto">
          <a:xfrm>
            <a:off x="5037760" y="2877019"/>
            <a:ext cx="162211" cy="199278"/>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900" b="1">
                <a:latin typeface="微软雅黑" panose="020B0503020204020204" pitchFamily="34" charset="-122"/>
                <a:ea typeface="微软雅黑" panose="020B0503020204020204" pitchFamily="34" charset="-122"/>
              </a:rPr>
              <a:t>43</a:t>
            </a:r>
            <a:endParaRPr kumimoji="1" lang="en-US" altLang="zh-CN" sz="900" b="1">
              <a:latin typeface="微软雅黑" panose="020B0503020204020204" pitchFamily="34" charset="-122"/>
              <a:ea typeface="微软雅黑" panose="020B0503020204020204" pitchFamily="34" charset="-122"/>
            </a:endParaRPr>
          </a:p>
        </p:txBody>
      </p:sp>
      <p:sp>
        <p:nvSpPr>
          <p:cNvPr id="130" name="Rectangle 75"/>
          <p:cNvSpPr>
            <a:spLocks noChangeArrowheads="1"/>
          </p:cNvSpPr>
          <p:nvPr/>
        </p:nvSpPr>
        <p:spPr bwMode="auto">
          <a:xfrm>
            <a:off x="5254837" y="2875921"/>
            <a:ext cx="162211" cy="199277"/>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900" b="1">
                <a:latin typeface="微软雅黑" panose="020B0503020204020204" pitchFamily="34" charset="-122"/>
                <a:ea typeface="微软雅黑" panose="020B0503020204020204" pitchFamily="34" charset="-122"/>
              </a:rPr>
              <a:t>44</a:t>
            </a:r>
            <a:endParaRPr kumimoji="1" lang="en-US" altLang="zh-CN" sz="900" b="1">
              <a:latin typeface="微软雅黑" panose="020B0503020204020204" pitchFamily="34" charset="-122"/>
              <a:ea typeface="微软雅黑" panose="020B0503020204020204" pitchFamily="34" charset="-122"/>
            </a:endParaRPr>
          </a:p>
        </p:txBody>
      </p:sp>
      <p:sp>
        <p:nvSpPr>
          <p:cNvPr id="131" name="Rectangle 76"/>
          <p:cNvSpPr>
            <a:spLocks noChangeArrowheads="1"/>
          </p:cNvSpPr>
          <p:nvPr/>
        </p:nvSpPr>
        <p:spPr bwMode="auto">
          <a:xfrm>
            <a:off x="5471914" y="2874817"/>
            <a:ext cx="162211" cy="199278"/>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900" b="1">
                <a:latin typeface="微软雅黑" panose="020B0503020204020204" pitchFamily="34" charset="-122"/>
                <a:ea typeface="微软雅黑" panose="020B0503020204020204" pitchFamily="34" charset="-122"/>
              </a:rPr>
              <a:t>45</a:t>
            </a:r>
            <a:endParaRPr kumimoji="1" lang="en-US" altLang="zh-CN" sz="900" b="1">
              <a:latin typeface="微软雅黑" panose="020B0503020204020204" pitchFamily="34" charset="-122"/>
              <a:ea typeface="微软雅黑" panose="020B0503020204020204" pitchFamily="34" charset="-122"/>
            </a:endParaRPr>
          </a:p>
        </p:txBody>
      </p:sp>
      <p:sp>
        <p:nvSpPr>
          <p:cNvPr id="132" name="Rectangle 77"/>
          <p:cNvSpPr>
            <a:spLocks noChangeArrowheads="1"/>
          </p:cNvSpPr>
          <p:nvPr/>
        </p:nvSpPr>
        <p:spPr bwMode="auto">
          <a:xfrm>
            <a:off x="5688990" y="2873718"/>
            <a:ext cx="162211" cy="199277"/>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900" b="1">
                <a:latin typeface="微软雅黑" panose="020B0503020204020204" pitchFamily="34" charset="-122"/>
                <a:ea typeface="微软雅黑" panose="020B0503020204020204" pitchFamily="34" charset="-122"/>
              </a:rPr>
              <a:t>46</a:t>
            </a:r>
            <a:endParaRPr kumimoji="1" lang="en-US" altLang="zh-CN" sz="900" b="1">
              <a:latin typeface="微软雅黑" panose="020B0503020204020204" pitchFamily="34" charset="-122"/>
              <a:ea typeface="微软雅黑" panose="020B0503020204020204" pitchFamily="34" charset="-122"/>
            </a:endParaRPr>
          </a:p>
        </p:txBody>
      </p:sp>
      <p:sp>
        <p:nvSpPr>
          <p:cNvPr id="133" name="Rectangle 78"/>
          <p:cNvSpPr>
            <a:spLocks noChangeArrowheads="1"/>
          </p:cNvSpPr>
          <p:nvPr/>
        </p:nvSpPr>
        <p:spPr bwMode="auto">
          <a:xfrm>
            <a:off x="5906067" y="2872615"/>
            <a:ext cx="162211" cy="199278"/>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900" b="1">
                <a:latin typeface="微软雅黑" panose="020B0503020204020204" pitchFamily="34" charset="-122"/>
                <a:ea typeface="微软雅黑" panose="020B0503020204020204" pitchFamily="34" charset="-122"/>
              </a:rPr>
              <a:t>47</a:t>
            </a:r>
            <a:endParaRPr kumimoji="1" lang="en-US" altLang="zh-CN" sz="900" b="1">
              <a:latin typeface="微软雅黑" panose="020B0503020204020204" pitchFamily="34" charset="-122"/>
              <a:ea typeface="微软雅黑" panose="020B0503020204020204" pitchFamily="34" charset="-122"/>
            </a:endParaRPr>
          </a:p>
        </p:txBody>
      </p:sp>
      <p:sp>
        <p:nvSpPr>
          <p:cNvPr id="134" name="Rectangle 79"/>
          <p:cNvSpPr>
            <a:spLocks noChangeArrowheads="1"/>
          </p:cNvSpPr>
          <p:nvPr/>
        </p:nvSpPr>
        <p:spPr bwMode="auto">
          <a:xfrm>
            <a:off x="6123144" y="2871517"/>
            <a:ext cx="162211" cy="199277"/>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900" b="1">
                <a:latin typeface="微软雅黑" panose="020B0503020204020204" pitchFamily="34" charset="-122"/>
                <a:ea typeface="微软雅黑" panose="020B0503020204020204" pitchFamily="34" charset="-122"/>
              </a:rPr>
              <a:t>48</a:t>
            </a:r>
            <a:endParaRPr kumimoji="1" lang="en-US" altLang="zh-CN" sz="900" b="1">
              <a:latin typeface="微软雅黑" panose="020B0503020204020204" pitchFamily="34" charset="-122"/>
              <a:ea typeface="微软雅黑" panose="020B0503020204020204" pitchFamily="34" charset="-122"/>
            </a:endParaRPr>
          </a:p>
        </p:txBody>
      </p:sp>
      <p:sp>
        <p:nvSpPr>
          <p:cNvPr id="135" name="Rectangle 80"/>
          <p:cNvSpPr>
            <a:spLocks noChangeArrowheads="1"/>
          </p:cNvSpPr>
          <p:nvPr/>
        </p:nvSpPr>
        <p:spPr bwMode="auto">
          <a:xfrm>
            <a:off x="6340221" y="2870413"/>
            <a:ext cx="162211" cy="199278"/>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900" b="1">
                <a:latin typeface="微软雅黑" panose="020B0503020204020204" pitchFamily="34" charset="-122"/>
                <a:ea typeface="微软雅黑" panose="020B0503020204020204" pitchFamily="34" charset="-122"/>
              </a:rPr>
              <a:t>49</a:t>
            </a:r>
            <a:endParaRPr kumimoji="1" lang="en-US" altLang="zh-CN" sz="900" b="1">
              <a:latin typeface="微软雅黑" panose="020B0503020204020204" pitchFamily="34" charset="-122"/>
              <a:ea typeface="微软雅黑" panose="020B0503020204020204" pitchFamily="34" charset="-122"/>
            </a:endParaRPr>
          </a:p>
        </p:txBody>
      </p:sp>
      <p:sp>
        <p:nvSpPr>
          <p:cNvPr id="136" name="Rectangle 81"/>
          <p:cNvSpPr>
            <a:spLocks noChangeArrowheads="1"/>
          </p:cNvSpPr>
          <p:nvPr/>
        </p:nvSpPr>
        <p:spPr bwMode="auto">
          <a:xfrm>
            <a:off x="6557298" y="2869315"/>
            <a:ext cx="162211" cy="199277"/>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900" b="1">
                <a:latin typeface="微软雅黑" panose="020B0503020204020204" pitchFamily="34" charset="-122"/>
                <a:ea typeface="微软雅黑" panose="020B0503020204020204" pitchFamily="34" charset="-122"/>
              </a:rPr>
              <a:t>50</a:t>
            </a:r>
            <a:endParaRPr kumimoji="1" lang="en-US" altLang="zh-CN" sz="900" b="1">
              <a:latin typeface="微软雅黑" panose="020B0503020204020204" pitchFamily="34" charset="-122"/>
              <a:ea typeface="微软雅黑" panose="020B0503020204020204" pitchFamily="34" charset="-122"/>
            </a:endParaRPr>
          </a:p>
        </p:txBody>
      </p:sp>
      <p:sp>
        <p:nvSpPr>
          <p:cNvPr id="137" name="Rectangle 82"/>
          <p:cNvSpPr>
            <a:spLocks noChangeArrowheads="1"/>
          </p:cNvSpPr>
          <p:nvPr/>
        </p:nvSpPr>
        <p:spPr bwMode="auto">
          <a:xfrm>
            <a:off x="6774374" y="2868211"/>
            <a:ext cx="162211" cy="199278"/>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900" b="1">
                <a:latin typeface="微软雅黑" panose="020B0503020204020204" pitchFamily="34" charset="-122"/>
                <a:ea typeface="微软雅黑" panose="020B0503020204020204" pitchFamily="34" charset="-122"/>
              </a:rPr>
              <a:t>51</a:t>
            </a:r>
            <a:endParaRPr kumimoji="1" lang="en-US" altLang="zh-CN" sz="900" b="1">
              <a:latin typeface="微软雅黑" panose="020B0503020204020204" pitchFamily="34" charset="-122"/>
              <a:ea typeface="微软雅黑" panose="020B0503020204020204" pitchFamily="34" charset="-122"/>
            </a:endParaRPr>
          </a:p>
        </p:txBody>
      </p:sp>
      <p:sp>
        <p:nvSpPr>
          <p:cNvPr id="138" name="Rectangle 83"/>
          <p:cNvSpPr>
            <a:spLocks noChangeArrowheads="1"/>
          </p:cNvSpPr>
          <p:nvPr/>
        </p:nvSpPr>
        <p:spPr bwMode="auto">
          <a:xfrm>
            <a:off x="6991451" y="2867113"/>
            <a:ext cx="162211" cy="199277"/>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900" b="1">
                <a:latin typeface="微软雅黑" panose="020B0503020204020204" pitchFamily="34" charset="-122"/>
                <a:ea typeface="微软雅黑" panose="020B0503020204020204" pitchFamily="34" charset="-122"/>
              </a:rPr>
              <a:t>52</a:t>
            </a:r>
            <a:endParaRPr kumimoji="1" lang="en-US" altLang="zh-CN" sz="900" b="1">
              <a:latin typeface="微软雅黑" panose="020B0503020204020204" pitchFamily="34" charset="-122"/>
              <a:ea typeface="微软雅黑" panose="020B0503020204020204" pitchFamily="34" charset="-122"/>
            </a:endParaRPr>
          </a:p>
        </p:txBody>
      </p:sp>
      <p:sp>
        <p:nvSpPr>
          <p:cNvPr id="139" name="Rectangle 84"/>
          <p:cNvSpPr>
            <a:spLocks noChangeArrowheads="1"/>
          </p:cNvSpPr>
          <p:nvPr/>
        </p:nvSpPr>
        <p:spPr bwMode="auto">
          <a:xfrm>
            <a:off x="7208528" y="2866009"/>
            <a:ext cx="162211" cy="199278"/>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900" b="1">
                <a:latin typeface="微软雅黑" panose="020B0503020204020204" pitchFamily="34" charset="-122"/>
                <a:ea typeface="微软雅黑" panose="020B0503020204020204" pitchFamily="34" charset="-122"/>
              </a:rPr>
              <a:t>53</a:t>
            </a:r>
            <a:endParaRPr kumimoji="1" lang="en-US" altLang="zh-CN" sz="900" b="1">
              <a:latin typeface="微软雅黑" panose="020B0503020204020204" pitchFamily="34" charset="-122"/>
              <a:ea typeface="微软雅黑" panose="020B0503020204020204" pitchFamily="34" charset="-122"/>
            </a:endParaRPr>
          </a:p>
        </p:txBody>
      </p:sp>
      <p:sp>
        <p:nvSpPr>
          <p:cNvPr id="140" name="Rectangle 85"/>
          <p:cNvSpPr>
            <a:spLocks noChangeArrowheads="1"/>
          </p:cNvSpPr>
          <p:nvPr/>
        </p:nvSpPr>
        <p:spPr bwMode="auto">
          <a:xfrm>
            <a:off x="7425604" y="2864911"/>
            <a:ext cx="162211" cy="199277"/>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900" b="1">
                <a:latin typeface="微软雅黑" panose="020B0503020204020204" pitchFamily="34" charset="-122"/>
                <a:ea typeface="微软雅黑" panose="020B0503020204020204" pitchFamily="34" charset="-122"/>
              </a:rPr>
              <a:t>54</a:t>
            </a:r>
            <a:endParaRPr kumimoji="1" lang="en-US" altLang="zh-CN" sz="900" b="1">
              <a:latin typeface="微软雅黑" panose="020B0503020204020204" pitchFamily="34" charset="-122"/>
              <a:ea typeface="微软雅黑" panose="020B0503020204020204" pitchFamily="34" charset="-122"/>
            </a:endParaRPr>
          </a:p>
        </p:txBody>
      </p:sp>
      <p:sp>
        <p:nvSpPr>
          <p:cNvPr id="141" name="Rectangle 86"/>
          <p:cNvSpPr>
            <a:spLocks noChangeArrowheads="1"/>
          </p:cNvSpPr>
          <p:nvPr/>
        </p:nvSpPr>
        <p:spPr bwMode="auto">
          <a:xfrm>
            <a:off x="7642681" y="2863807"/>
            <a:ext cx="162211" cy="199278"/>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900" b="1">
                <a:latin typeface="微软雅黑" panose="020B0503020204020204" pitchFamily="34" charset="-122"/>
                <a:ea typeface="微软雅黑" panose="020B0503020204020204" pitchFamily="34" charset="-122"/>
              </a:rPr>
              <a:t>55</a:t>
            </a:r>
            <a:endParaRPr kumimoji="1" lang="en-US" altLang="zh-CN" sz="900" b="1">
              <a:latin typeface="微软雅黑" panose="020B0503020204020204" pitchFamily="34" charset="-122"/>
              <a:ea typeface="微软雅黑" panose="020B0503020204020204" pitchFamily="34" charset="-122"/>
            </a:endParaRPr>
          </a:p>
        </p:txBody>
      </p:sp>
      <p:sp>
        <p:nvSpPr>
          <p:cNvPr id="142" name="Rectangle 87"/>
          <p:cNvSpPr>
            <a:spLocks noChangeArrowheads="1"/>
          </p:cNvSpPr>
          <p:nvPr/>
        </p:nvSpPr>
        <p:spPr bwMode="auto">
          <a:xfrm>
            <a:off x="7853794" y="2863807"/>
            <a:ext cx="162211" cy="199278"/>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900" b="1">
                <a:latin typeface="微软雅黑" panose="020B0503020204020204" pitchFamily="34" charset="-122"/>
                <a:ea typeface="微软雅黑" panose="020B0503020204020204" pitchFamily="34" charset="-122"/>
              </a:rPr>
              <a:t>56</a:t>
            </a:r>
            <a:endParaRPr kumimoji="1" lang="en-US" altLang="zh-CN" sz="900" b="1">
              <a:latin typeface="微软雅黑" panose="020B0503020204020204" pitchFamily="34" charset="-122"/>
              <a:ea typeface="微软雅黑" panose="020B0503020204020204" pitchFamily="34" charset="-122"/>
            </a:endParaRPr>
          </a:p>
        </p:txBody>
      </p:sp>
      <p:grpSp>
        <p:nvGrpSpPr>
          <p:cNvPr id="143" name="Group 93"/>
          <p:cNvGrpSpPr/>
          <p:nvPr/>
        </p:nvGrpSpPr>
        <p:grpSpPr bwMode="auto">
          <a:xfrm>
            <a:off x="2734602" y="3087305"/>
            <a:ext cx="236161" cy="518367"/>
            <a:chOff x="1231" y="3150"/>
            <a:chExt cx="182" cy="232"/>
          </a:xfrm>
        </p:grpSpPr>
        <p:sp>
          <p:nvSpPr>
            <p:cNvPr id="144" name="Line 88"/>
            <p:cNvSpPr>
              <a:spLocks noChangeShapeType="1"/>
            </p:cNvSpPr>
            <p:nvPr/>
          </p:nvSpPr>
          <p:spPr bwMode="auto">
            <a:xfrm flipV="1">
              <a:off x="1231" y="3150"/>
              <a:ext cx="0" cy="232"/>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anose="020B0503020204020204" pitchFamily="34" charset="-122"/>
                <a:ea typeface="微软雅黑" panose="020B0503020204020204" pitchFamily="34" charset="-122"/>
              </a:endParaRPr>
            </a:p>
          </p:txBody>
        </p:sp>
        <p:sp>
          <p:nvSpPr>
            <p:cNvPr id="145" name="Line 89"/>
            <p:cNvSpPr>
              <a:spLocks noChangeShapeType="1"/>
            </p:cNvSpPr>
            <p:nvPr/>
          </p:nvSpPr>
          <p:spPr bwMode="auto">
            <a:xfrm flipV="1">
              <a:off x="1413" y="3150"/>
              <a:ext cx="0" cy="232"/>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anose="020B0503020204020204" pitchFamily="34" charset="-122"/>
                <a:ea typeface="微软雅黑" panose="020B0503020204020204" pitchFamily="34" charset="-122"/>
              </a:endParaRPr>
            </a:p>
          </p:txBody>
        </p:sp>
      </p:grpSp>
      <p:sp>
        <p:nvSpPr>
          <p:cNvPr id="146" name="Text Box 90"/>
          <p:cNvSpPr txBox="1">
            <a:spLocks noChangeArrowheads="1"/>
          </p:cNvSpPr>
          <p:nvPr/>
        </p:nvSpPr>
        <p:spPr bwMode="auto">
          <a:xfrm>
            <a:off x="2380397" y="3411536"/>
            <a:ext cx="954108" cy="276999"/>
          </a:xfrm>
          <a:prstGeom prst="rect">
            <a:avLst/>
          </a:prstGeom>
          <a:solidFill>
            <a:srgbClr val="66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1200" b="1" dirty="0">
                <a:latin typeface="微软雅黑" panose="020B0503020204020204" pitchFamily="34" charset="-122"/>
                <a:ea typeface="微软雅黑" panose="020B0503020204020204" pitchFamily="34" charset="-122"/>
              </a:rPr>
              <a:t>未按序收到</a:t>
            </a:r>
            <a:endParaRPr lang="zh-CN" altLang="en-US" sz="1200" b="1" dirty="0">
              <a:latin typeface="微软雅黑" panose="020B0503020204020204" pitchFamily="34" charset="-122"/>
              <a:ea typeface="微软雅黑" panose="020B0503020204020204" pitchFamily="34" charset="-122"/>
            </a:endParaRPr>
          </a:p>
        </p:txBody>
      </p:sp>
      <p:sp>
        <p:nvSpPr>
          <p:cNvPr id="147" name="AutoShape 91"/>
          <p:cNvSpPr/>
          <p:nvPr/>
        </p:nvSpPr>
        <p:spPr bwMode="auto">
          <a:xfrm rot="5400000">
            <a:off x="5692521" y="521336"/>
            <a:ext cx="127714" cy="1892861"/>
          </a:xfrm>
          <a:prstGeom prst="leftBrace">
            <a:avLst>
              <a:gd name="adj1" fmla="val 114009"/>
              <a:gd name="adj2" fmla="val 50000"/>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endParaRPr lang="zh-CN" altLang="en-US" sz="900" b="1">
              <a:latin typeface="微软雅黑" panose="020B0503020204020204" pitchFamily="34" charset="-122"/>
              <a:ea typeface="微软雅黑" panose="020B0503020204020204" pitchFamily="34" charset="-122"/>
            </a:endParaRPr>
          </a:p>
        </p:txBody>
      </p:sp>
      <p:sp>
        <p:nvSpPr>
          <p:cNvPr id="148" name="Text Box 92"/>
          <p:cNvSpPr txBox="1">
            <a:spLocks noChangeArrowheads="1"/>
          </p:cNvSpPr>
          <p:nvPr/>
        </p:nvSpPr>
        <p:spPr bwMode="auto">
          <a:xfrm>
            <a:off x="5344148" y="1158053"/>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1200" b="1" dirty="0">
                <a:latin typeface="微软雅黑" panose="020B0503020204020204" pitchFamily="34" charset="-122"/>
                <a:ea typeface="微软雅黑" panose="020B0503020204020204" pitchFamily="34" charset="-122"/>
              </a:rPr>
              <a:t>可用窗口</a:t>
            </a:r>
            <a:endParaRPr lang="zh-CN" altLang="en-US" sz="12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66"/>
                                        </p:tgtEl>
                                        <p:attrNameLst>
                                          <p:attrName>style.visibility</p:attrName>
                                        </p:attrNameLst>
                                      </p:cBhvr>
                                      <p:tavLst>
                                        <p:tav tm="0">
                                          <p:val>
                                            <p:strVal val="hidden"/>
                                          </p:val>
                                        </p:tav>
                                        <p:tav tm="50000">
                                          <p:val>
                                            <p:strVal val="visible"/>
                                          </p:val>
                                        </p:tav>
                                      </p:tavLst>
                                    </p:anim>
                                  </p:childTnLst>
                                </p:cTn>
                              </p:par>
                            </p:childTnLst>
                          </p:cTn>
                        </p:par>
                        <p:par>
                          <p:cTn id="7" fill="hold">
                            <p:stCondLst>
                              <p:cond delay="1000"/>
                            </p:stCondLst>
                            <p:childTnLst>
                              <p:par>
                                <p:cTn id="8" presetID="35" presetClass="emph" presetSubtype="0" repeatCount="3000" fill="hold" nodeType="afterEffect">
                                  <p:stCondLst>
                                    <p:cond delay="1000"/>
                                  </p:stCondLst>
                                  <p:childTnLst>
                                    <p:anim calcmode="discrete" valueType="str">
                                      <p:cBhvr>
                                        <p:cTn id="9" dur="1000" fill="hold"/>
                                        <p:tgtEl>
                                          <p:spTgt spid="2"/>
                                        </p:tgtEl>
                                        <p:attrNameLst>
                                          <p:attrName>style.visibility</p:attrName>
                                        </p:attrNameLst>
                                      </p:cBhvr>
                                      <p:tavLst>
                                        <p:tav tm="0">
                                          <p:val>
                                            <p:strVal val="hidden"/>
                                          </p:val>
                                        </p:tav>
                                        <p:tav tm="50000">
                                          <p:val>
                                            <p:strVal val="visible"/>
                                          </p:val>
                                        </p:tav>
                                      </p:tavLst>
                                    </p:anim>
                                  </p:childTnLst>
                                </p:cTn>
                              </p:par>
                            </p:childTnLst>
                          </p:cTn>
                        </p:par>
                        <p:par>
                          <p:cTn id="10" fill="hold">
                            <p:stCondLst>
                              <p:cond delay="3000"/>
                            </p:stCondLst>
                            <p:childTnLst>
                              <p:par>
                                <p:cTn id="11" presetID="35" presetClass="emph" presetSubtype="0" repeatCount="3000" fill="hold" nodeType="afterEffect">
                                  <p:stCondLst>
                                    <p:cond delay="1000"/>
                                  </p:stCondLst>
                                  <p:childTnLst>
                                    <p:anim calcmode="discrete" valueType="str">
                                      <p:cBhvr>
                                        <p:cTn id="12"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圆角矩形 92"/>
          <p:cNvSpPr/>
          <p:nvPr/>
        </p:nvSpPr>
        <p:spPr>
          <a:xfrm>
            <a:off x="545146" y="649226"/>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48" name="Text Box 51"/>
          <p:cNvSpPr txBox="1">
            <a:spLocks noChangeArrowheads="1"/>
          </p:cNvSpPr>
          <p:nvPr/>
        </p:nvSpPr>
        <p:spPr bwMode="auto">
          <a:xfrm>
            <a:off x="4467484" y="3400916"/>
            <a:ext cx="800219"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1200" b="1" dirty="0">
                <a:latin typeface="微软雅黑" panose="020B0503020204020204" pitchFamily="34" charset="-122"/>
                <a:ea typeface="微软雅黑" panose="020B0503020204020204" pitchFamily="34" charset="-122"/>
              </a:rPr>
              <a:t>允许接收</a:t>
            </a:r>
            <a:endParaRPr lang="zh-CN" altLang="en-US" sz="1200" b="1" dirty="0">
              <a:latin typeface="微软雅黑" panose="020B0503020204020204" pitchFamily="34" charset="-122"/>
              <a:ea typeface="微软雅黑" panose="020B0503020204020204" pitchFamily="34" charset="-122"/>
            </a:endParaRPr>
          </a:p>
        </p:txBody>
      </p:sp>
      <p:sp>
        <p:nvSpPr>
          <p:cNvPr id="149" name="Text Box 52"/>
          <p:cNvSpPr txBox="1">
            <a:spLocks noChangeArrowheads="1"/>
          </p:cNvSpPr>
          <p:nvPr/>
        </p:nvSpPr>
        <p:spPr bwMode="auto">
          <a:xfrm>
            <a:off x="3815551" y="2596190"/>
            <a:ext cx="1721946"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1200" b="1" dirty="0">
                <a:latin typeface="微软雅黑" panose="020B0503020204020204" pitchFamily="34" charset="-122"/>
                <a:ea typeface="微软雅黑" panose="020B0503020204020204" pitchFamily="34" charset="-122"/>
              </a:rPr>
              <a:t>B </a:t>
            </a:r>
            <a:r>
              <a:rPr lang="zh-CN" altLang="en-US" sz="1200" b="1" dirty="0">
                <a:latin typeface="微软雅黑" panose="020B0503020204020204" pitchFamily="34" charset="-122"/>
                <a:ea typeface="微软雅黑" panose="020B0503020204020204" pitchFamily="34" charset="-122"/>
              </a:rPr>
              <a:t>的</a:t>
            </a:r>
            <a:r>
              <a:rPr lang="zh-CN" altLang="en-US" sz="1200" b="1" dirty="0">
                <a:solidFill>
                  <a:srgbClr val="CC00CC"/>
                </a:solidFill>
                <a:latin typeface="微软雅黑" panose="020B0503020204020204" pitchFamily="34" charset="-122"/>
                <a:ea typeface="微软雅黑" panose="020B0503020204020204" pitchFamily="34" charset="-122"/>
              </a:rPr>
              <a:t>接收窗口</a:t>
            </a:r>
            <a:r>
              <a:rPr lang="zh-CN" altLang="en-US" sz="1200" b="1" dirty="0">
                <a:latin typeface="微软雅黑" panose="020B0503020204020204" pitchFamily="34" charset="-122"/>
                <a:ea typeface="微软雅黑" panose="020B0503020204020204" pitchFamily="34" charset="-122"/>
              </a:rPr>
              <a:t>向前滑动</a:t>
            </a:r>
            <a:endParaRPr lang="zh-CN" altLang="en-US" sz="1200" b="1" dirty="0">
              <a:latin typeface="微软雅黑" panose="020B0503020204020204" pitchFamily="34" charset="-122"/>
              <a:ea typeface="微软雅黑" panose="020B0503020204020204" pitchFamily="34" charset="-122"/>
            </a:endParaRPr>
          </a:p>
        </p:txBody>
      </p:sp>
      <p:sp>
        <p:nvSpPr>
          <p:cNvPr id="150" name="Rectangle 53"/>
          <p:cNvSpPr>
            <a:spLocks noChangeArrowheads="1"/>
          </p:cNvSpPr>
          <p:nvPr/>
        </p:nvSpPr>
        <p:spPr bwMode="auto">
          <a:xfrm>
            <a:off x="2841420" y="2915319"/>
            <a:ext cx="4192559" cy="433896"/>
          </a:xfrm>
          <a:prstGeom prst="rect">
            <a:avLst/>
          </a:prstGeom>
          <a:solidFill>
            <a:srgbClr val="0000FF"/>
          </a:solidFill>
          <a:ln>
            <a:noFill/>
          </a:ln>
          <a:effectLst/>
        </p:spPr>
        <p:txBody>
          <a:bodyPr wrap="none" lIns="91436" tIns="45718" rIns="91436" bIns="45718" anchor="ctr"/>
          <a:lstStyle/>
          <a:p>
            <a:pPr algn="ctr"/>
            <a:endParaRPr lang="zh-CN" altLang="en-US" sz="1000" b="1">
              <a:latin typeface="微软雅黑" panose="020B0503020204020204" pitchFamily="34" charset="-122"/>
              <a:ea typeface="微软雅黑" panose="020B0503020204020204" pitchFamily="34" charset="-122"/>
            </a:endParaRPr>
          </a:p>
        </p:txBody>
      </p:sp>
      <p:sp>
        <p:nvSpPr>
          <p:cNvPr id="151" name="Rectangle 54"/>
          <p:cNvSpPr>
            <a:spLocks noChangeArrowheads="1"/>
          </p:cNvSpPr>
          <p:nvPr/>
        </p:nvSpPr>
        <p:spPr bwMode="auto">
          <a:xfrm>
            <a:off x="1201402" y="3044745"/>
            <a:ext cx="156302" cy="192018"/>
          </a:xfrm>
          <a:prstGeom prst="rect">
            <a:avLst/>
          </a:prstGeom>
          <a:solidFill>
            <a:srgbClr val="66FF3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26</a:t>
            </a:r>
            <a:endParaRPr kumimoji="1" lang="en-US" altLang="zh-CN" sz="1000" b="1">
              <a:latin typeface="微软雅黑" panose="020B0503020204020204" pitchFamily="34" charset="-122"/>
              <a:ea typeface="微软雅黑" panose="020B0503020204020204" pitchFamily="34" charset="-122"/>
            </a:endParaRPr>
          </a:p>
        </p:txBody>
      </p:sp>
      <p:sp>
        <p:nvSpPr>
          <p:cNvPr id="152" name="Rectangle 55"/>
          <p:cNvSpPr>
            <a:spLocks noChangeArrowheads="1"/>
          </p:cNvSpPr>
          <p:nvPr/>
        </p:nvSpPr>
        <p:spPr bwMode="auto">
          <a:xfrm>
            <a:off x="1410571" y="3044745"/>
            <a:ext cx="156302" cy="192018"/>
          </a:xfrm>
          <a:prstGeom prst="rect">
            <a:avLst/>
          </a:prstGeom>
          <a:solidFill>
            <a:srgbClr val="66FF3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27</a:t>
            </a:r>
            <a:endParaRPr kumimoji="1" lang="en-US" altLang="zh-CN" sz="1000" b="1">
              <a:latin typeface="微软雅黑" panose="020B0503020204020204" pitchFamily="34" charset="-122"/>
              <a:ea typeface="微软雅黑" panose="020B0503020204020204" pitchFamily="34" charset="-122"/>
            </a:endParaRPr>
          </a:p>
        </p:txBody>
      </p:sp>
      <p:sp>
        <p:nvSpPr>
          <p:cNvPr id="153" name="Rectangle 56"/>
          <p:cNvSpPr>
            <a:spLocks noChangeArrowheads="1"/>
          </p:cNvSpPr>
          <p:nvPr/>
        </p:nvSpPr>
        <p:spPr bwMode="auto">
          <a:xfrm>
            <a:off x="1619737" y="3044745"/>
            <a:ext cx="156302" cy="192018"/>
          </a:xfrm>
          <a:prstGeom prst="rect">
            <a:avLst/>
          </a:prstGeom>
          <a:solidFill>
            <a:srgbClr val="66FF3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28</a:t>
            </a:r>
            <a:endParaRPr kumimoji="1" lang="en-US" altLang="zh-CN" sz="1000" b="1">
              <a:latin typeface="微软雅黑" panose="020B0503020204020204" pitchFamily="34" charset="-122"/>
              <a:ea typeface="微软雅黑" panose="020B0503020204020204" pitchFamily="34" charset="-122"/>
            </a:endParaRPr>
          </a:p>
        </p:txBody>
      </p:sp>
      <p:sp>
        <p:nvSpPr>
          <p:cNvPr id="154" name="Rectangle 57"/>
          <p:cNvSpPr>
            <a:spLocks noChangeArrowheads="1"/>
          </p:cNvSpPr>
          <p:nvPr/>
        </p:nvSpPr>
        <p:spPr bwMode="auto">
          <a:xfrm>
            <a:off x="1828906" y="3044745"/>
            <a:ext cx="156302" cy="192018"/>
          </a:xfrm>
          <a:prstGeom prst="rect">
            <a:avLst/>
          </a:prstGeom>
          <a:solidFill>
            <a:srgbClr val="66FF3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29</a:t>
            </a:r>
            <a:endParaRPr kumimoji="1" lang="en-US" altLang="zh-CN" sz="1000" b="1">
              <a:latin typeface="微软雅黑" panose="020B0503020204020204" pitchFamily="34" charset="-122"/>
              <a:ea typeface="微软雅黑" panose="020B0503020204020204" pitchFamily="34" charset="-122"/>
            </a:endParaRPr>
          </a:p>
        </p:txBody>
      </p:sp>
      <p:sp>
        <p:nvSpPr>
          <p:cNvPr id="155" name="Rectangle 58"/>
          <p:cNvSpPr>
            <a:spLocks noChangeArrowheads="1"/>
          </p:cNvSpPr>
          <p:nvPr/>
        </p:nvSpPr>
        <p:spPr bwMode="auto">
          <a:xfrm>
            <a:off x="2038075" y="3044745"/>
            <a:ext cx="156302" cy="192018"/>
          </a:xfrm>
          <a:prstGeom prst="rect">
            <a:avLst/>
          </a:prstGeom>
          <a:solidFill>
            <a:srgbClr val="66FF3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30</a:t>
            </a:r>
            <a:endParaRPr kumimoji="1" lang="en-US" altLang="zh-CN" sz="1000" b="1">
              <a:latin typeface="微软雅黑" panose="020B0503020204020204" pitchFamily="34" charset="-122"/>
              <a:ea typeface="微软雅黑" panose="020B0503020204020204" pitchFamily="34" charset="-122"/>
            </a:endParaRPr>
          </a:p>
        </p:txBody>
      </p:sp>
      <p:sp>
        <p:nvSpPr>
          <p:cNvPr id="156" name="Rectangle 59"/>
          <p:cNvSpPr>
            <a:spLocks noChangeArrowheads="1"/>
          </p:cNvSpPr>
          <p:nvPr/>
        </p:nvSpPr>
        <p:spPr bwMode="auto">
          <a:xfrm>
            <a:off x="2247242" y="3044745"/>
            <a:ext cx="156302" cy="192018"/>
          </a:xfrm>
          <a:prstGeom prst="rect">
            <a:avLst/>
          </a:prstGeom>
          <a:solidFill>
            <a:srgbClr val="66FF3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31</a:t>
            </a:r>
            <a:endParaRPr kumimoji="1" lang="en-US" altLang="zh-CN" sz="1000" b="1">
              <a:latin typeface="微软雅黑" panose="020B0503020204020204" pitchFamily="34" charset="-122"/>
              <a:ea typeface="微软雅黑" panose="020B0503020204020204" pitchFamily="34" charset="-122"/>
            </a:endParaRPr>
          </a:p>
        </p:txBody>
      </p:sp>
      <p:sp>
        <p:nvSpPr>
          <p:cNvPr id="157" name="Rectangle 60"/>
          <p:cNvSpPr>
            <a:spLocks noChangeArrowheads="1"/>
          </p:cNvSpPr>
          <p:nvPr/>
        </p:nvSpPr>
        <p:spPr bwMode="auto">
          <a:xfrm>
            <a:off x="2456410" y="3044745"/>
            <a:ext cx="156302" cy="192018"/>
          </a:xfrm>
          <a:prstGeom prst="rect">
            <a:avLst/>
          </a:prstGeom>
          <a:solidFill>
            <a:srgbClr val="66FF3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32</a:t>
            </a:r>
            <a:endParaRPr kumimoji="1" lang="en-US" altLang="zh-CN" sz="1000" b="1">
              <a:latin typeface="微软雅黑" panose="020B0503020204020204" pitchFamily="34" charset="-122"/>
              <a:ea typeface="微软雅黑" panose="020B0503020204020204" pitchFamily="34" charset="-122"/>
            </a:endParaRPr>
          </a:p>
        </p:txBody>
      </p:sp>
      <p:sp>
        <p:nvSpPr>
          <p:cNvPr id="158" name="Rectangle 61"/>
          <p:cNvSpPr>
            <a:spLocks noChangeArrowheads="1"/>
          </p:cNvSpPr>
          <p:nvPr/>
        </p:nvSpPr>
        <p:spPr bwMode="auto">
          <a:xfrm>
            <a:off x="2665579" y="3044745"/>
            <a:ext cx="156302" cy="192018"/>
          </a:xfrm>
          <a:prstGeom prst="rect">
            <a:avLst/>
          </a:prstGeom>
          <a:solidFill>
            <a:srgbClr val="66FF3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33</a:t>
            </a:r>
            <a:endParaRPr kumimoji="1" lang="en-US" altLang="zh-CN" sz="1000" b="1">
              <a:latin typeface="微软雅黑" panose="020B0503020204020204" pitchFamily="34" charset="-122"/>
              <a:ea typeface="微软雅黑" panose="020B0503020204020204" pitchFamily="34" charset="-122"/>
            </a:endParaRPr>
          </a:p>
        </p:txBody>
      </p:sp>
      <p:sp>
        <p:nvSpPr>
          <p:cNvPr id="159" name="Rectangle 62"/>
          <p:cNvSpPr>
            <a:spLocks noChangeArrowheads="1"/>
          </p:cNvSpPr>
          <p:nvPr/>
        </p:nvSpPr>
        <p:spPr bwMode="auto">
          <a:xfrm>
            <a:off x="2874748" y="3044745"/>
            <a:ext cx="156302" cy="192018"/>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34</a:t>
            </a:r>
            <a:endParaRPr kumimoji="1" lang="en-US" altLang="zh-CN" sz="1000" b="1">
              <a:latin typeface="微软雅黑" panose="020B0503020204020204" pitchFamily="34" charset="-122"/>
              <a:ea typeface="微软雅黑" panose="020B0503020204020204" pitchFamily="34" charset="-122"/>
            </a:endParaRPr>
          </a:p>
        </p:txBody>
      </p:sp>
      <p:sp>
        <p:nvSpPr>
          <p:cNvPr id="160" name="Rectangle 63"/>
          <p:cNvSpPr>
            <a:spLocks noChangeArrowheads="1"/>
          </p:cNvSpPr>
          <p:nvPr/>
        </p:nvSpPr>
        <p:spPr bwMode="auto">
          <a:xfrm>
            <a:off x="3083917" y="3044745"/>
            <a:ext cx="156302" cy="192018"/>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35</a:t>
            </a:r>
            <a:endParaRPr kumimoji="1" lang="en-US" altLang="zh-CN" sz="1000" b="1">
              <a:latin typeface="微软雅黑" panose="020B0503020204020204" pitchFamily="34" charset="-122"/>
              <a:ea typeface="微软雅黑" panose="020B0503020204020204" pitchFamily="34" charset="-122"/>
            </a:endParaRPr>
          </a:p>
        </p:txBody>
      </p:sp>
      <p:sp>
        <p:nvSpPr>
          <p:cNvPr id="161" name="Rectangle 64"/>
          <p:cNvSpPr>
            <a:spLocks noChangeArrowheads="1"/>
          </p:cNvSpPr>
          <p:nvPr/>
        </p:nvSpPr>
        <p:spPr bwMode="auto">
          <a:xfrm>
            <a:off x="3293086" y="3044745"/>
            <a:ext cx="156302" cy="192018"/>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36</a:t>
            </a:r>
            <a:endParaRPr kumimoji="1" lang="en-US" altLang="zh-CN" sz="1000" b="1">
              <a:latin typeface="微软雅黑" panose="020B0503020204020204" pitchFamily="34" charset="-122"/>
              <a:ea typeface="微软雅黑" panose="020B0503020204020204" pitchFamily="34" charset="-122"/>
            </a:endParaRPr>
          </a:p>
        </p:txBody>
      </p:sp>
      <p:sp>
        <p:nvSpPr>
          <p:cNvPr id="162" name="Rectangle 65"/>
          <p:cNvSpPr>
            <a:spLocks noChangeArrowheads="1"/>
          </p:cNvSpPr>
          <p:nvPr/>
        </p:nvSpPr>
        <p:spPr bwMode="auto">
          <a:xfrm>
            <a:off x="3502252" y="3044745"/>
            <a:ext cx="156302" cy="192018"/>
          </a:xfrm>
          <a:prstGeom prst="rect">
            <a:avLst/>
          </a:prstGeom>
          <a:solidFill>
            <a:srgbClr val="FFC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dirty="0">
                <a:latin typeface="微软雅黑" panose="020B0503020204020204" pitchFamily="34" charset="-122"/>
                <a:ea typeface="微软雅黑" panose="020B0503020204020204" pitchFamily="34" charset="-122"/>
              </a:rPr>
              <a:t>37</a:t>
            </a:r>
            <a:endParaRPr kumimoji="1" lang="en-US" altLang="zh-CN" sz="1000" b="1" dirty="0">
              <a:latin typeface="微软雅黑" panose="020B0503020204020204" pitchFamily="34" charset="-122"/>
              <a:ea typeface="微软雅黑" panose="020B0503020204020204" pitchFamily="34" charset="-122"/>
            </a:endParaRPr>
          </a:p>
        </p:txBody>
      </p:sp>
      <p:sp>
        <p:nvSpPr>
          <p:cNvPr id="163" name="Rectangle 66"/>
          <p:cNvSpPr>
            <a:spLocks noChangeArrowheads="1"/>
          </p:cNvSpPr>
          <p:nvPr/>
        </p:nvSpPr>
        <p:spPr bwMode="auto">
          <a:xfrm>
            <a:off x="3711421" y="3044745"/>
            <a:ext cx="156302" cy="192018"/>
          </a:xfrm>
          <a:prstGeom prst="rect">
            <a:avLst/>
          </a:prstGeom>
          <a:solidFill>
            <a:srgbClr val="FFC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38</a:t>
            </a:r>
            <a:endParaRPr kumimoji="1" lang="en-US" altLang="zh-CN" sz="1000" b="1">
              <a:latin typeface="微软雅黑" panose="020B0503020204020204" pitchFamily="34" charset="-122"/>
              <a:ea typeface="微软雅黑" panose="020B0503020204020204" pitchFamily="34" charset="-122"/>
            </a:endParaRPr>
          </a:p>
        </p:txBody>
      </p:sp>
      <p:sp>
        <p:nvSpPr>
          <p:cNvPr id="164" name="Rectangle 67"/>
          <p:cNvSpPr>
            <a:spLocks noChangeArrowheads="1"/>
          </p:cNvSpPr>
          <p:nvPr/>
        </p:nvSpPr>
        <p:spPr bwMode="auto">
          <a:xfrm>
            <a:off x="3920590" y="3044745"/>
            <a:ext cx="156302" cy="192018"/>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39</a:t>
            </a:r>
            <a:endParaRPr kumimoji="1" lang="en-US" altLang="zh-CN" sz="1000" b="1">
              <a:latin typeface="微软雅黑" panose="020B0503020204020204" pitchFamily="34" charset="-122"/>
              <a:ea typeface="微软雅黑" panose="020B0503020204020204" pitchFamily="34" charset="-122"/>
            </a:endParaRPr>
          </a:p>
        </p:txBody>
      </p:sp>
      <p:sp>
        <p:nvSpPr>
          <p:cNvPr id="165" name="Rectangle 68"/>
          <p:cNvSpPr>
            <a:spLocks noChangeArrowheads="1"/>
          </p:cNvSpPr>
          <p:nvPr/>
        </p:nvSpPr>
        <p:spPr bwMode="auto">
          <a:xfrm>
            <a:off x="4129759" y="3044745"/>
            <a:ext cx="156302" cy="192018"/>
          </a:xfrm>
          <a:prstGeom prst="rect">
            <a:avLst/>
          </a:prstGeom>
          <a:solidFill>
            <a:srgbClr val="FFC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40</a:t>
            </a:r>
            <a:endParaRPr kumimoji="1" lang="en-US" altLang="zh-CN" sz="1000" b="1">
              <a:latin typeface="微软雅黑" panose="020B0503020204020204" pitchFamily="34" charset="-122"/>
              <a:ea typeface="微软雅黑" panose="020B0503020204020204" pitchFamily="34" charset="-122"/>
            </a:endParaRPr>
          </a:p>
        </p:txBody>
      </p:sp>
      <p:sp>
        <p:nvSpPr>
          <p:cNvPr id="166" name="Rectangle 69"/>
          <p:cNvSpPr>
            <a:spLocks noChangeArrowheads="1"/>
          </p:cNvSpPr>
          <p:nvPr/>
        </p:nvSpPr>
        <p:spPr bwMode="auto">
          <a:xfrm>
            <a:off x="4338925" y="3043687"/>
            <a:ext cx="156302" cy="192017"/>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41</a:t>
            </a:r>
            <a:endParaRPr kumimoji="1" lang="en-US" altLang="zh-CN" sz="1000" b="1">
              <a:latin typeface="微软雅黑" panose="020B0503020204020204" pitchFamily="34" charset="-122"/>
              <a:ea typeface="微软雅黑" panose="020B0503020204020204" pitchFamily="34" charset="-122"/>
            </a:endParaRPr>
          </a:p>
        </p:txBody>
      </p:sp>
      <p:sp>
        <p:nvSpPr>
          <p:cNvPr id="167" name="Rectangle 70"/>
          <p:cNvSpPr>
            <a:spLocks noChangeArrowheads="1"/>
          </p:cNvSpPr>
          <p:nvPr/>
        </p:nvSpPr>
        <p:spPr bwMode="auto">
          <a:xfrm>
            <a:off x="4548094" y="3043687"/>
            <a:ext cx="156302" cy="192017"/>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42</a:t>
            </a:r>
            <a:endParaRPr kumimoji="1" lang="en-US" altLang="zh-CN" sz="1000" b="1">
              <a:latin typeface="微软雅黑" panose="020B0503020204020204" pitchFamily="34" charset="-122"/>
              <a:ea typeface="微软雅黑" panose="020B0503020204020204" pitchFamily="34" charset="-122"/>
            </a:endParaRPr>
          </a:p>
        </p:txBody>
      </p:sp>
      <p:sp>
        <p:nvSpPr>
          <p:cNvPr id="168" name="Rectangle 71"/>
          <p:cNvSpPr>
            <a:spLocks noChangeArrowheads="1"/>
          </p:cNvSpPr>
          <p:nvPr/>
        </p:nvSpPr>
        <p:spPr bwMode="auto">
          <a:xfrm>
            <a:off x="4757263" y="3043687"/>
            <a:ext cx="156302" cy="192017"/>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43</a:t>
            </a:r>
            <a:endParaRPr kumimoji="1" lang="en-US" altLang="zh-CN" sz="1000" b="1">
              <a:latin typeface="微软雅黑" panose="020B0503020204020204" pitchFamily="34" charset="-122"/>
              <a:ea typeface="微软雅黑" panose="020B0503020204020204" pitchFamily="34" charset="-122"/>
            </a:endParaRPr>
          </a:p>
        </p:txBody>
      </p:sp>
      <p:sp>
        <p:nvSpPr>
          <p:cNvPr id="169" name="Rectangle 72"/>
          <p:cNvSpPr>
            <a:spLocks noChangeArrowheads="1"/>
          </p:cNvSpPr>
          <p:nvPr/>
        </p:nvSpPr>
        <p:spPr bwMode="auto">
          <a:xfrm>
            <a:off x="4966429" y="3043687"/>
            <a:ext cx="156302" cy="192017"/>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44</a:t>
            </a:r>
            <a:endParaRPr kumimoji="1" lang="en-US" altLang="zh-CN" sz="1000" b="1">
              <a:latin typeface="微软雅黑" panose="020B0503020204020204" pitchFamily="34" charset="-122"/>
              <a:ea typeface="微软雅黑" panose="020B0503020204020204" pitchFamily="34" charset="-122"/>
            </a:endParaRPr>
          </a:p>
        </p:txBody>
      </p:sp>
      <p:sp>
        <p:nvSpPr>
          <p:cNvPr id="170" name="Rectangle 73"/>
          <p:cNvSpPr>
            <a:spLocks noChangeArrowheads="1"/>
          </p:cNvSpPr>
          <p:nvPr/>
        </p:nvSpPr>
        <p:spPr bwMode="auto">
          <a:xfrm>
            <a:off x="5175598" y="3043687"/>
            <a:ext cx="156302" cy="192017"/>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45</a:t>
            </a:r>
            <a:endParaRPr kumimoji="1" lang="en-US" altLang="zh-CN" sz="1000" b="1">
              <a:latin typeface="微软雅黑" panose="020B0503020204020204" pitchFamily="34" charset="-122"/>
              <a:ea typeface="微软雅黑" panose="020B0503020204020204" pitchFamily="34" charset="-122"/>
            </a:endParaRPr>
          </a:p>
        </p:txBody>
      </p:sp>
      <p:sp>
        <p:nvSpPr>
          <p:cNvPr id="171" name="Rectangle 74"/>
          <p:cNvSpPr>
            <a:spLocks noChangeArrowheads="1"/>
          </p:cNvSpPr>
          <p:nvPr/>
        </p:nvSpPr>
        <p:spPr bwMode="auto">
          <a:xfrm>
            <a:off x="5384767" y="3043687"/>
            <a:ext cx="156302" cy="192017"/>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46</a:t>
            </a:r>
            <a:endParaRPr kumimoji="1" lang="en-US" altLang="zh-CN" sz="1000" b="1">
              <a:latin typeface="微软雅黑" panose="020B0503020204020204" pitchFamily="34" charset="-122"/>
              <a:ea typeface="微软雅黑" panose="020B0503020204020204" pitchFamily="34" charset="-122"/>
            </a:endParaRPr>
          </a:p>
        </p:txBody>
      </p:sp>
      <p:sp>
        <p:nvSpPr>
          <p:cNvPr id="172" name="Rectangle 75"/>
          <p:cNvSpPr>
            <a:spLocks noChangeArrowheads="1"/>
          </p:cNvSpPr>
          <p:nvPr/>
        </p:nvSpPr>
        <p:spPr bwMode="auto">
          <a:xfrm>
            <a:off x="5593934" y="3043687"/>
            <a:ext cx="156302" cy="192017"/>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47</a:t>
            </a:r>
            <a:endParaRPr kumimoji="1" lang="en-US" altLang="zh-CN" sz="1000" b="1">
              <a:latin typeface="微软雅黑" panose="020B0503020204020204" pitchFamily="34" charset="-122"/>
              <a:ea typeface="微软雅黑" panose="020B0503020204020204" pitchFamily="34" charset="-122"/>
            </a:endParaRPr>
          </a:p>
        </p:txBody>
      </p:sp>
      <p:sp>
        <p:nvSpPr>
          <p:cNvPr id="173" name="Rectangle 76"/>
          <p:cNvSpPr>
            <a:spLocks noChangeArrowheads="1"/>
          </p:cNvSpPr>
          <p:nvPr/>
        </p:nvSpPr>
        <p:spPr bwMode="auto">
          <a:xfrm>
            <a:off x="5803105" y="3043687"/>
            <a:ext cx="156302" cy="192017"/>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48</a:t>
            </a:r>
            <a:endParaRPr kumimoji="1" lang="en-US" altLang="zh-CN" sz="1000" b="1">
              <a:latin typeface="微软雅黑" panose="020B0503020204020204" pitchFamily="34" charset="-122"/>
              <a:ea typeface="微软雅黑" panose="020B0503020204020204" pitchFamily="34" charset="-122"/>
            </a:endParaRPr>
          </a:p>
        </p:txBody>
      </p:sp>
      <p:sp>
        <p:nvSpPr>
          <p:cNvPr id="174" name="Rectangle 77"/>
          <p:cNvSpPr>
            <a:spLocks noChangeArrowheads="1"/>
          </p:cNvSpPr>
          <p:nvPr/>
        </p:nvSpPr>
        <p:spPr bwMode="auto">
          <a:xfrm>
            <a:off x="6012271" y="3043687"/>
            <a:ext cx="156302" cy="192017"/>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49</a:t>
            </a:r>
            <a:endParaRPr kumimoji="1" lang="en-US" altLang="zh-CN" sz="1000" b="1">
              <a:latin typeface="微软雅黑" panose="020B0503020204020204" pitchFamily="34" charset="-122"/>
              <a:ea typeface="微软雅黑" panose="020B0503020204020204" pitchFamily="34" charset="-122"/>
            </a:endParaRPr>
          </a:p>
        </p:txBody>
      </p:sp>
      <p:sp>
        <p:nvSpPr>
          <p:cNvPr id="175" name="Rectangle 78"/>
          <p:cNvSpPr>
            <a:spLocks noChangeArrowheads="1"/>
          </p:cNvSpPr>
          <p:nvPr/>
        </p:nvSpPr>
        <p:spPr bwMode="auto">
          <a:xfrm>
            <a:off x="6221440" y="3043687"/>
            <a:ext cx="156302" cy="192017"/>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50</a:t>
            </a:r>
            <a:endParaRPr kumimoji="1" lang="en-US" altLang="zh-CN" sz="1000" b="1">
              <a:latin typeface="微软雅黑" panose="020B0503020204020204" pitchFamily="34" charset="-122"/>
              <a:ea typeface="微软雅黑" panose="020B0503020204020204" pitchFamily="34" charset="-122"/>
            </a:endParaRPr>
          </a:p>
        </p:txBody>
      </p:sp>
      <p:sp>
        <p:nvSpPr>
          <p:cNvPr id="176" name="Rectangle 79"/>
          <p:cNvSpPr>
            <a:spLocks noChangeArrowheads="1"/>
          </p:cNvSpPr>
          <p:nvPr/>
        </p:nvSpPr>
        <p:spPr bwMode="auto">
          <a:xfrm>
            <a:off x="6430609" y="3043687"/>
            <a:ext cx="156302" cy="192017"/>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51</a:t>
            </a:r>
            <a:endParaRPr kumimoji="1" lang="en-US" altLang="zh-CN" sz="1000" b="1">
              <a:latin typeface="微软雅黑" panose="020B0503020204020204" pitchFamily="34" charset="-122"/>
              <a:ea typeface="微软雅黑" panose="020B0503020204020204" pitchFamily="34" charset="-122"/>
            </a:endParaRPr>
          </a:p>
        </p:txBody>
      </p:sp>
      <p:sp>
        <p:nvSpPr>
          <p:cNvPr id="177" name="Rectangle 80"/>
          <p:cNvSpPr>
            <a:spLocks noChangeArrowheads="1"/>
          </p:cNvSpPr>
          <p:nvPr/>
        </p:nvSpPr>
        <p:spPr bwMode="auto">
          <a:xfrm>
            <a:off x="6639778" y="3043687"/>
            <a:ext cx="156302" cy="192017"/>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52</a:t>
            </a:r>
            <a:endParaRPr kumimoji="1" lang="en-US" altLang="zh-CN" sz="1000" b="1">
              <a:latin typeface="微软雅黑" panose="020B0503020204020204" pitchFamily="34" charset="-122"/>
              <a:ea typeface="微软雅黑" panose="020B0503020204020204" pitchFamily="34" charset="-122"/>
            </a:endParaRPr>
          </a:p>
        </p:txBody>
      </p:sp>
      <p:sp>
        <p:nvSpPr>
          <p:cNvPr id="178" name="Rectangle 81"/>
          <p:cNvSpPr>
            <a:spLocks noChangeArrowheads="1"/>
          </p:cNvSpPr>
          <p:nvPr/>
        </p:nvSpPr>
        <p:spPr bwMode="auto">
          <a:xfrm>
            <a:off x="6848944" y="3043687"/>
            <a:ext cx="156302" cy="192017"/>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53</a:t>
            </a:r>
            <a:endParaRPr kumimoji="1" lang="en-US" altLang="zh-CN" sz="1000" b="1">
              <a:latin typeface="微软雅黑" panose="020B0503020204020204" pitchFamily="34" charset="-122"/>
              <a:ea typeface="微软雅黑" panose="020B0503020204020204" pitchFamily="34" charset="-122"/>
            </a:endParaRPr>
          </a:p>
        </p:txBody>
      </p:sp>
      <p:sp>
        <p:nvSpPr>
          <p:cNvPr id="179" name="Rectangle 82"/>
          <p:cNvSpPr>
            <a:spLocks noChangeArrowheads="1"/>
          </p:cNvSpPr>
          <p:nvPr/>
        </p:nvSpPr>
        <p:spPr bwMode="auto">
          <a:xfrm>
            <a:off x="7058113" y="3043687"/>
            <a:ext cx="156302" cy="192017"/>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54</a:t>
            </a:r>
            <a:endParaRPr kumimoji="1" lang="en-US" altLang="zh-CN" sz="1000" b="1">
              <a:latin typeface="微软雅黑" panose="020B0503020204020204" pitchFamily="34" charset="-122"/>
              <a:ea typeface="微软雅黑" panose="020B0503020204020204" pitchFamily="34" charset="-122"/>
            </a:endParaRPr>
          </a:p>
        </p:txBody>
      </p:sp>
      <p:sp>
        <p:nvSpPr>
          <p:cNvPr id="180" name="Rectangle 83"/>
          <p:cNvSpPr>
            <a:spLocks noChangeArrowheads="1"/>
          </p:cNvSpPr>
          <p:nvPr/>
        </p:nvSpPr>
        <p:spPr bwMode="auto">
          <a:xfrm>
            <a:off x="7267282" y="3043687"/>
            <a:ext cx="156302" cy="192017"/>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55</a:t>
            </a:r>
            <a:endParaRPr kumimoji="1" lang="en-US" altLang="zh-CN" sz="1000" b="1">
              <a:latin typeface="微软雅黑" panose="020B0503020204020204" pitchFamily="34" charset="-122"/>
              <a:ea typeface="微软雅黑" panose="020B0503020204020204" pitchFamily="34" charset="-122"/>
            </a:endParaRPr>
          </a:p>
        </p:txBody>
      </p:sp>
      <p:sp>
        <p:nvSpPr>
          <p:cNvPr id="181" name="Text Box 84"/>
          <p:cNvSpPr txBox="1">
            <a:spLocks noChangeArrowheads="1"/>
          </p:cNvSpPr>
          <p:nvPr/>
        </p:nvSpPr>
        <p:spPr bwMode="auto">
          <a:xfrm>
            <a:off x="1527692" y="3265409"/>
            <a:ext cx="954108" cy="461665"/>
          </a:xfrm>
          <a:prstGeom prst="rect">
            <a:avLst/>
          </a:prstGeom>
          <a:solidFill>
            <a:schemeClr val="bg1"/>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1200" b="1" dirty="0">
                <a:solidFill>
                  <a:srgbClr val="CC00CC"/>
                </a:solidFill>
                <a:latin typeface="微软雅黑" panose="020B0503020204020204" pitchFamily="34" charset="-122"/>
                <a:ea typeface="微软雅黑" panose="020B0503020204020204" pitchFamily="34" charset="-122"/>
              </a:rPr>
              <a:t>已发送确认</a:t>
            </a:r>
            <a:endParaRPr lang="zh-CN" altLang="en-US" sz="1200" b="1" dirty="0">
              <a:solidFill>
                <a:srgbClr val="CC00CC"/>
              </a:solidFill>
              <a:latin typeface="微软雅黑" panose="020B0503020204020204" pitchFamily="34" charset="-122"/>
              <a:ea typeface="微软雅黑" panose="020B0503020204020204" pitchFamily="34" charset="-122"/>
            </a:endParaRPr>
          </a:p>
          <a:p>
            <a:pPr algn="ctr"/>
            <a:r>
              <a:rPr lang="zh-CN" altLang="en-US" sz="1200" b="1" dirty="0">
                <a:solidFill>
                  <a:srgbClr val="CC00CC"/>
                </a:solidFill>
                <a:latin typeface="微软雅黑" panose="020B0503020204020204" pitchFamily="34" charset="-122"/>
                <a:ea typeface="微软雅黑" panose="020B0503020204020204" pitchFamily="34" charset="-122"/>
              </a:rPr>
              <a:t>并交付主机</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182" name="Text Box 85"/>
          <p:cNvSpPr txBox="1">
            <a:spLocks noChangeArrowheads="1"/>
          </p:cNvSpPr>
          <p:nvPr/>
        </p:nvSpPr>
        <p:spPr bwMode="auto">
          <a:xfrm>
            <a:off x="7059042" y="3265409"/>
            <a:ext cx="646331" cy="461665"/>
          </a:xfrm>
          <a:prstGeom prst="rect">
            <a:avLst/>
          </a:prstGeom>
          <a:solidFill>
            <a:schemeClr val="bg1"/>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1200" b="1">
                <a:solidFill>
                  <a:srgbClr val="CC00CC"/>
                </a:solidFill>
                <a:latin typeface="微软雅黑" panose="020B0503020204020204" pitchFamily="34" charset="-122"/>
                <a:ea typeface="微软雅黑" panose="020B0503020204020204" pitchFamily="34" charset="-122"/>
              </a:rPr>
              <a:t>不允许</a:t>
            </a:r>
            <a:endParaRPr lang="zh-CN" altLang="en-US" sz="1200" b="1">
              <a:solidFill>
                <a:srgbClr val="CC00CC"/>
              </a:solidFill>
              <a:latin typeface="微软雅黑" panose="020B0503020204020204" pitchFamily="34" charset="-122"/>
              <a:ea typeface="微软雅黑" panose="020B0503020204020204" pitchFamily="34" charset="-122"/>
            </a:endParaRPr>
          </a:p>
          <a:p>
            <a:pPr algn="ctr"/>
            <a:r>
              <a:rPr lang="zh-CN" altLang="en-US" sz="1200" b="1">
                <a:solidFill>
                  <a:srgbClr val="CC00CC"/>
                </a:solidFill>
                <a:latin typeface="微软雅黑" panose="020B0503020204020204" pitchFamily="34" charset="-122"/>
                <a:ea typeface="微软雅黑" panose="020B0503020204020204" pitchFamily="34" charset="-122"/>
              </a:rPr>
              <a:t>接收</a:t>
            </a:r>
            <a:endParaRPr lang="zh-CN" altLang="en-US" sz="1200" b="1">
              <a:solidFill>
                <a:srgbClr val="CC00CC"/>
              </a:solidFill>
              <a:latin typeface="微软雅黑" panose="020B0503020204020204" pitchFamily="34" charset="-122"/>
              <a:ea typeface="微软雅黑" panose="020B0503020204020204" pitchFamily="34" charset="-122"/>
            </a:endParaRPr>
          </a:p>
        </p:txBody>
      </p:sp>
      <p:sp>
        <p:nvSpPr>
          <p:cNvPr id="183" name="Rectangle 86"/>
          <p:cNvSpPr>
            <a:spLocks noChangeArrowheads="1"/>
          </p:cNvSpPr>
          <p:nvPr/>
        </p:nvSpPr>
        <p:spPr bwMode="auto">
          <a:xfrm>
            <a:off x="7470703" y="3043687"/>
            <a:ext cx="156302" cy="192017"/>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56</a:t>
            </a:r>
            <a:endParaRPr kumimoji="1" lang="en-US" altLang="zh-CN" sz="1000" b="1">
              <a:latin typeface="微软雅黑" panose="020B0503020204020204" pitchFamily="34" charset="-122"/>
              <a:ea typeface="微软雅黑" panose="020B0503020204020204" pitchFamily="34" charset="-122"/>
            </a:endParaRPr>
          </a:p>
        </p:txBody>
      </p:sp>
      <p:sp>
        <p:nvSpPr>
          <p:cNvPr id="184" name="Line 87"/>
          <p:cNvSpPr>
            <a:spLocks noChangeShapeType="1"/>
          </p:cNvSpPr>
          <p:nvPr/>
        </p:nvSpPr>
        <p:spPr bwMode="auto">
          <a:xfrm rot="16200000">
            <a:off x="6226083" y="2475103"/>
            <a:ext cx="1061" cy="688416"/>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lgn="ctr"/>
            <a:endParaRPr lang="zh-CN" altLang="en-US" sz="1000" b="1">
              <a:latin typeface="微软雅黑" panose="020B0503020204020204" pitchFamily="34" charset="-122"/>
              <a:ea typeface="微软雅黑" panose="020B0503020204020204" pitchFamily="34" charset="-122"/>
            </a:endParaRPr>
          </a:p>
        </p:txBody>
      </p:sp>
      <p:sp>
        <p:nvSpPr>
          <p:cNvPr id="185" name="Text Box 88"/>
          <p:cNvSpPr txBox="1">
            <a:spLocks noChangeArrowheads="1"/>
          </p:cNvSpPr>
          <p:nvPr/>
        </p:nvSpPr>
        <p:spPr bwMode="auto">
          <a:xfrm>
            <a:off x="3434343" y="3654746"/>
            <a:ext cx="954108" cy="276999"/>
          </a:xfrm>
          <a:prstGeom prst="rect">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1200" b="1" dirty="0">
                <a:latin typeface="微软雅黑" panose="020B0503020204020204" pitchFamily="34" charset="-122"/>
                <a:ea typeface="微软雅黑" panose="020B0503020204020204" pitchFamily="34" charset="-122"/>
              </a:rPr>
              <a:t>未按序收到</a:t>
            </a:r>
            <a:endParaRPr lang="zh-CN" altLang="en-US" sz="1200" b="1" dirty="0">
              <a:latin typeface="微软雅黑" panose="020B0503020204020204" pitchFamily="34" charset="-122"/>
              <a:ea typeface="微软雅黑" panose="020B0503020204020204" pitchFamily="34" charset="-122"/>
            </a:endParaRPr>
          </a:p>
        </p:txBody>
      </p:sp>
      <p:grpSp>
        <p:nvGrpSpPr>
          <p:cNvPr id="186" name="Group 89"/>
          <p:cNvGrpSpPr/>
          <p:nvPr/>
        </p:nvGrpSpPr>
        <p:grpSpPr bwMode="auto">
          <a:xfrm>
            <a:off x="3586151" y="3244191"/>
            <a:ext cx="620609" cy="393583"/>
            <a:chOff x="2143" y="3150"/>
            <a:chExt cx="540" cy="272"/>
          </a:xfrm>
        </p:grpSpPr>
        <p:sp>
          <p:nvSpPr>
            <p:cNvPr id="187" name="Line 90"/>
            <p:cNvSpPr>
              <a:spLocks noChangeShapeType="1"/>
            </p:cNvSpPr>
            <p:nvPr/>
          </p:nvSpPr>
          <p:spPr bwMode="auto">
            <a:xfrm flipV="1">
              <a:off x="2143" y="3150"/>
              <a:ext cx="0" cy="272"/>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00" b="1">
                <a:latin typeface="微软雅黑" panose="020B0503020204020204" pitchFamily="34" charset="-122"/>
                <a:ea typeface="微软雅黑" panose="020B0503020204020204" pitchFamily="34" charset="-122"/>
              </a:endParaRPr>
            </a:p>
          </p:txBody>
        </p:sp>
        <p:sp>
          <p:nvSpPr>
            <p:cNvPr id="188" name="Line 91"/>
            <p:cNvSpPr>
              <a:spLocks noChangeShapeType="1"/>
            </p:cNvSpPr>
            <p:nvPr/>
          </p:nvSpPr>
          <p:spPr bwMode="auto">
            <a:xfrm flipV="1">
              <a:off x="2325" y="3150"/>
              <a:ext cx="0" cy="272"/>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00" b="1">
                <a:latin typeface="微软雅黑" panose="020B0503020204020204" pitchFamily="34" charset="-122"/>
                <a:ea typeface="微软雅黑" panose="020B0503020204020204" pitchFamily="34" charset="-122"/>
              </a:endParaRPr>
            </a:p>
          </p:txBody>
        </p:sp>
        <p:sp>
          <p:nvSpPr>
            <p:cNvPr id="189" name="Line 92"/>
            <p:cNvSpPr>
              <a:spLocks noChangeShapeType="1"/>
            </p:cNvSpPr>
            <p:nvPr/>
          </p:nvSpPr>
          <p:spPr bwMode="auto">
            <a:xfrm flipV="1">
              <a:off x="2683" y="3150"/>
              <a:ext cx="0" cy="272"/>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00" b="1">
                <a:latin typeface="微软雅黑" panose="020B0503020204020204" pitchFamily="34" charset="-122"/>
                <a:ea typeface="微软雅黑" panose="020B0503020204020204" pitchFamily="34" charset="-122"/>
              </a:endParaRPr>
            </a:p>
          </p:txBody>
        </p:sp>
      </p:grpSp>
      <p:sp>
        <p:nvSpPr>
          <p:cNvPr id="190" name="Text Box 94"/>
          <p:cNvSpPr txBox="1">
            <a:spLocks noChangeArrowheads="1"/>
          </p:cNvSpPr>
          <p:nvPr/>
        </p:nvSpPr>
        <p:spPr bwMode="auto">
          <a:xfrm>
            <a:off x="2686290" y="3967244"/>
            <a:ext cx="2464585"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algn="ctr"/>
            <a:r>
              <a:rPr lang="zh-CN" altLang="en-US" sz="1200" b="1" dirty="0">
                <a:latin typeface="微软雅黑" panose="020B0503020204020204" pitchFamily="34" charset="-122"/>
                <a:ea typeface="微软雅黑" panose="020B0503020204020204" pitchFamily="34" charset="-122"/>
              </a:rPr>
              <a:t>先存下，等待缺少的数据的到达</a:t>
            </a:r>
            <a:endParaRPr lang="zh-CN" altLang="en-US" sz="1200" b="1"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1348650" y="655714"/>
            <a:ext cx="6668548" cy="1808065"/>
            <a:chOff x="1348648" y="655714"/>
            <a:chExt cx="6668548" cy="1808065"/>
          </a:xfrm>
        </p:grpSpPr>
        <p:sp>
          <p:nvSpPr>
            <p:cNvPr id="94" name="Text Box 155"/>
            <p:cNvSpPr txBox="1">
              <a:spLocks noChangeArrowheads="1"/>
            </p:cNvSpPr>
            <p:nvPr/>
          </p:nvSpPr>
          <p:spPr bwMode="auto">
            <a:xfrm>
              <a:off x="3140278" y="655714"/>
              <a:ext cx="2909166" cy="363176"/>
            </a:xfrm>
            <a:prstGeom prst="rect">
              <a:avLst/>
            </a:prstGeom>
            <a:noFill/>
            <a:ln w="9525">
              <a:noFill/>
              <a:miter lim="800000"/>
            </a:ln>
            <a:effectLst/>
          </p:spPr>
          <p:txBody>
            <a:bodyPr wrap="square">
              <a:spAutoFit/>
            </a:bodyPr>
            <a:lstStyle/>
            <a:p>
              <a:pPr algn="ctr">
                <a:lnSpc>
                  <a:spcPct val="110000"/>
                </a:lnSpc>
              </a:pPr>
              <a:r>
                <a:rPr lang="en-US" altLang="zh-CN" sz="1600" b="1" dirty="0">
                  <a:solidFill>
                    <a:srgbClr val="0000FF"/>
                  </a:solidFill>
                  <a:latin typeface="微软雅黑" panose="020B0503020204020204" pitchFamily="34" charset="-122"/>
                  <a:ea typeface="微软雅黑" panose="020B0503020204020204" pitchFamily="34" charset="-122"/>
                </a:rPr>
                <a:t>A </a:t>
              </a:r>
              <a:r>
                <a:rPr lang="zh-CN" altLang="en-US" sz="1600" b="1" dirty="0">
                  <a:solidFill>
                    <a:srgbClr val="0000FF"/>
                  </a:solidFill>
                  <a:latin typeface="微软雅黑" panose="020B0503020204020204" pitchFamily="34" charset="-122"/>
                  <a:ea typeface="微软雅黑" panose="020B0503020204020204" pitchFamily="34" charset="-122"/>
                </a:rPr>
                <a:t>发送了 </a:t>
              </a:r>
              <a:r>
                <a:rPr lang="en-US" altLang="zh-CN" sz="1600" b="1" dirty="0">
                  <a:solidFill>
                    <a:srgbClr val="0000FF"/>
                  </a:solidFill>
                  <a:latin typeface="微软雅黑" panose="020B0503020204020204" pitchFamily="34" charset="-122"/>
                  <a:ea typeface="微软雅黑" panose="020B0503020204020204" pitchFamily="34" charset="-122"/>
                </a:rPr>
                <a:t>11 </a:t>
              </a:r>
              <a:r>
                <a:rPr lang="zh-CN" altLang="en-US" sz="1600" b="1" dirty="0">
                  <a:solidFill>
                    <a:srgbClr val="0000FF"/>
                  </a:solidFill>
                  <a:latin typeface="微软雅黑" panose="020B0503020204020204" pitchFamily="34" charset="-122"/>
                  <a:ea typeface="微软雅黑" panose="020B0503020204020204" pitchFamily="34" charset="-122"/>
                </a:rPr>
                <a:t>个字节的数据</a:t>
              </a:r>
              <a:endParaRPr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95" name="Line 5"/>
            <p:cNvSpPr>
              <a:spLocks noChangeShapeType="1"/>
            </p:cNvSpPr>
            <p:nvPr/>
          </p:nvSpPr>
          <p:spPr bwMode="auto">
            <a:xfrm flipV="1">
              <a:off x="2399443" y="1153985"/>
              <a:ext cx="4334378" cy="7707"/>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anose="020B0503020204020204" pitchFamily="34" charset="-122"/>
                <a:ea typeface="微软雅黑" panose="020B0503020204020204" pitchFamily="34" charset="-122"/>
              </a:endParaRPr>
            </a:p>
          </p:txBody>
        </p:sp>
        <p:sp>
          <p:nvSpPr>
            <p:cNvPr id="96" name="Text Box 6"/>
            <p:cNvSpPr txBox="1">
              <a:spLocks noChangeArrowheads="1"/>
            </p:cNvSpPr>
            <p:nvPr/>
          </p:nvSpPr>
          <p:spPr bwMode="auto">
            <a:xfrm>
              <a:off x="6975980" y="1891121"/>
              <a:ext cx="954107"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CC00CC"/>
                  </a:solidFill>
                  <a:latin typeface="微软雅黑" panose="020B0503020204020204" pitchFamily="34" charset="-122"/>
                  <a:ea typeface="微软雅黑" panose="020B0503020204020204" pitchFamily="34" charset="-122"/>
                </a:rPr>
                <a:t>不允许发送</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97" name="Text Box 7"/>
            <p:cNvSpPr txBox="1">
              <a:spLocks noChangeArrowheads="1"/>
            </p:cNvSpPr>
            <p:nvPr/>
          </p:nvSpPr>
          <p:spPr bwMode="auto">
            <a:xfrm>
              <a:off x="1461413" y="1900265"/>
              <a:ext cx="80021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CC00CC"/>
                  </a:solidFill>
                  <a:latin typeface="微软雅黑" panose="020B0503020204020204" pitchFamily="34" charset="-122"/>
                  <a:ea typeface="微软雅黑" panose="020B0503020204020204" pitchFamily="34" charset="-122"/>
                </a:rPr>
                <a:t>已发送并</a:t>
              </a:r>
              <a:endParaRPr lang="zh-CN" altLang="en-US" sz="1200" b="1" dirty="0">
                <a:solidFill>
                  <a:srgbClr val="CC00CC"/>
                </a:solidFill>
                <a:latin typeface="微软雅黑" panose="020B0503020204020204" pitchFamily="34" charset="-122"/>
                <a:ea typeface="微软雅黑" panose="020B0503020204020204" pitchFamily="34" charset="-122"/>
              </a:endParaRPr>
            </a:p>
            <a:p>
              <a:pPr algn="ctr"/>
              <a:r>
                <a:rPr lang="zh-CN" altLang="en-US" sz="1200" b="1" dirty="0">
                  <a:solidFill>
                    <a:srgbClr val="CC00CC"/>
                  </a:solidFill>
                  <a:latin typeface="微软雅黑" panose="020B0503020204020204" pitchFamily="34" charset="-122"/>
                  <a:ea typeface="微软雅黑" panose="020B0503020204020204" pitchFamily="34" charset="-122"/>
                </a:rPr>
                <a:t>收到确认</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98" name="Text Box 8"/>
            <p:cNvSpPr txBox="1">
              <a:spLocks noChangeArrowheads="1"/>
            </p:cNvSpPr>
            <p:nvPr/>
          </p:nvSpPr>
          <p:spPr bwMode="auto">
            <a:xfrm>
              <a:off x="3658659" y="1030497"/>
              <a:ext cx="1731564"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200" b="1" dirty="0">
                  <a:latin typeface="微软雅黑" panose="020B0503020204020204" pitchFamily="34" charset="-122"/>
                  <a:ea typeface="微软雅黑" panose="020B0503020204020204" pitchFamily="34" charset="-122"/>
                </a:rPr>
                <a:t>A </a:t>
              </a:r>
              <a:r>
                <a:rPr lang="zh-CN" altLang="en-US" sz="1200" b="1" dirty="0">
                  <a:latin typeface="微软雅黑" panose="020B0503020204020204" pitchFamily="34" charset="-122"/>
                  <a:ea typeface="微软雅黑" panose="020B0503020204020204" pitchFamily="34" charset="-122"/>
                </a:rPr>
                <a:t>的</a:t>
              </a:r>
              <a:r>
                <a:rPr lang="zh-CN" altLang="en-US" sz="1200" b="1" dirty="0">
                  <a:solidFill>
                    <a:srgbClr val="CC00CC"/>
                  </a:solidFill>
                  <a:latin typeface="微软雅黑" panose="020B0503020204020204" pitchFamily="34" charset="-122"/>
                  <a:ea typeface="微软雅黑" panose="020B0503020204020204" pitchFamily="34" charset="-122"/>
                </a:rPr>
                <a:t>发送窗口</a:t>
              </a:r>
              <a:r>
                <a:rPr lang="zh-CN" altLang="en-US" sz="1200" b="1" dirty="0">
                  <a:latin typeface="微软雅黑" panose="020B0503020204020204" pitchFamily="34" charset="-122"/>
                  <a:ea typeface="微软雅黑" panose="020B0503020204020204" pitchFamily="34" charset="-122"/>
                </a:rPr>
                <a:t>位置不变</a:t>
              </a:r>
              <a:endParaRPr lang="zh-CN" altLang="en-US" sz="1200" b="1" dirty="0">
                <a:latin typeface="微软雅黑" panose="020B0503020204020204" pitchFamily="34" charset="-122"/>
                <a:ea typeface="微软雅黑" panose="020B0503020204020204" pitchFamily="34" charset="-122"/>
              </a:endParaRPr>
            </a:p>
          </p:txBody>
        </p:sp>
        <p:sp>
          <p:nvSpPr>
            <p:cNvPr id="99" name="Text Box 9"/>
            <p:cNvSpPr txBox="1">
              <a:spLocks noChangeArrowheads="1"/>
            </p:cNvSpPr>
            <p:nvPr/>
          </p:nvSpPr>
          <p:spPr bwMode="auto">
            <a:xfrm>
              <a:off x="4999577" y="1961004"/>
              <a:ext cx="1569660"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anose="020B0503020204020204" pitchFamily="34" charset="-122"/>
                  <a:ea typeface="微软雅黑" panose="020B0503020204020204" pitchFamily="34" charset="-122"/>
                </a:rPr>
                <a:t>允许发送但尚未发送</a:t>
              </a:r>
              <a:endParaRPr lang="zh-CN" altLang="en-US" sz="1200" b="1" dirty="0">
                <a:latin typeface="微软雅黑" panose="020B0503020204020204" pitchFamily="34" charset="-122"/>
                <a:ea typeface="微软雅黑" panose="020B0503020204020204" pitchFamily="34" charset="-122"/>
              </a:endParaRPr>
            </a:p>
          </p:txBody>
        </p:sp>
        <p:sp>
          <p:nvSpPr>
            <p:cNvPr id="100" name="Rectangle 10"/>
            <p:cNvSpPr>
              <a:spLocks noChangeArrowheads="1"/>
            </p:cNvSpPr>
            <p:nvPr/>
          </p:nvSpPr>
          <p:spPr bwMode="auto">
            <a:xfrm>
              <a:off x="2404213" y="1502995"/>
              <a:ext cx="4333185" cy="450301"/>
            </a:xfrm>
            <a:prstGeom prst="rect">
              <a:avLst/>
            </a:prstGeom>
            <a:solidFill>
              <a:srgbClr val="0000FF"/>
            </a:solidFill>
            <a:ln>
              <a:noFill/>
            </a:ln>
            <a:effectLst/>
          </p:spPr>
          <p:txBody>
            <a:bodyPr wrap="none" anchor="ctr"/>
            <a:lstStyle/>
            <a:p>
              <a:endParaRPr lang="zh-CN" altLang="en-US" sz="900" b="1">
                <a:latin typeface="微软雅黑" panose="020B0503020204020204" pitchFamily="34" charset="-122"/>
                <a:ea typeface="微软雅黑" panose="020B0503020204020204" pitchFamily="34" charset="-122"/>
              </a:endParaRPr>
            </a:p>
          </p:txBody>
        </p:sp>
        <p:grpSp>
          <p:nvGrpSpPr>
            <p:cNvPr id="101" name="组合 100"/>
            <p:cNvGrpSpPr/>
            <p:nvPr/>
          </p:nvGrpSpPr>
          <p:grpSpPr>
            <a:xfrm>
              <a:off x="1348648" y="1648325"/>
              <a:ext cx="1030517" cy="203682"/>
              <a:chOff x="1348648" y="1648325"/>
              <a:chExt cx="1030517" cy="203682"/>
            </a:xfrm>
          </p:grpSpPr>
          <p:sp>
            <p:nvSpPr>
              <p:cNvPr id="102" name="Rectangle 11"/>
              <p:cNvSpPr>
                <a:spLocks noChangeArrowheads="1"/>
              </p:cNvSpPr>
              <p:nvPr/>
            </p:nvSpPr>
            <p:spPr bwMode="auto">
              <a:xfrm>
                <a:off x="1348648" y="1652729"/>
                <a:ext cx="162211" cy="199278"/>
              </a:xfrm>
              <a:prstGeom prst="rect">
                <a:avLst/>
              </a:prstGeom>
              <a:solidFill>
                <a:srgbClr val="66FF3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anose="020B0503020204020204" pitchFamily="34" charset="-122"/>
                    <a:ea typeface="微软雅黑" panose="020B0503020204020204" pitchFamily="34" charset="-122"/>
                  </a:rPr>
                  <a:t>26</a:t>
                </a:r>
                <a:endParaRPr kumimoji="1" lang="en-US" altLang="zh-CN" sz="900" b="1">
                  <a:latin typeface="微软雅黑" panose="020B0503020204020204" pitchFamily="34" charset="-122"/>
                  <a:ea typeface="微软雅黑" panose="020B0503020204020204" pitchFamily="34" charset="-122"/>
                </a:endParaRPr>
              </a:p>
            </p:txBody>
          </p:sp>
          <p:sp>
            <p:nvSpPr>
              <p:cNvPr id="103" name="Rectangle 12"/>
              <p:cNvSpPr>
                <a:spLocks noChangeArrowheads="1"/>
              </p:cNvSpPr>
              <p:nvPr/>
            </p:nvSpPr>
            <p:spPr bwMode="auto">
              <a:xfrm>
                <a:off x="1565725" y="1651629"/>
                <a:ext cx="162211" cy="199277"/>
              </a:xfrm>
              <a:prstGeom prst="rect">
                <a:avLst/>
              </a:prstGeom>
              <a:solidFill>
                <a:srgbClr val="66FF3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anose="020B0503020204020204" pitchFamily="34" charset="-122"/>
                    <a:ea typeface="微软雅黑" panose="020B0503020204020204" pitchFamily="34" charset="-122"/>
                  </a:rPr>
                  <a:t>27</a:t>
                </a:r>
                <a:endParaRPr kumimoji="1" lang="en-US" altLang="zh-CN" sz="900" b="1">
                  <a:latin typeface="微软雅黑" panose="020B0503020204020204" pitchFamily="34" charset="-122"/>
                  <a:ea typeface="微软雅黑" panose="020B0503020204020204" pitchFamily="34" charset="-122"/>
                </a:endParaRPr>
              </a:p>
            </p:txBody>
          </p:sp>
          <p:sp>
            <p:nvSpPr>
              <p:cNvPr id="191" name="Rectangle 13"/>
              <p:cNvSpPr>
                <a:spLocks noChangeArrowheads="1"/>
              </p:cNvSpPr>
              <p:nvPr/>
            </p:nvSpPr>
            <p:spPr bwMode="auto">
              <a:xfrm>
                <a:off x="1782801" y="1650527"/>
                <a:ext cx="162211" cy="199278"/>
              </a:xfrm>
              <a:prstGeom prst="rect">
                <a:avLst/>
              </a:prstGeom>
              <a:solidFill>
                <a:srgbClr val="66FF3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anose="020B0503020204020204" pitchFamily="34" charset="-122"/>
                    <a:ea typeface="微软雅黑" panose="020B0503020204020204" pitchFamily="34" charset="-122"/>
                  </a:rPr>
                  <a:t>28</a:t>
                </a:r>
                <a:endParaRPr kumimoji="1" lang="en-US" altLang="zh-CN" sz="900" b="1" dirty="0">
                  <a:latin typeface="微软雅黑" panose="020B0503020204020204" pitchFamily="34" charset="-122"/>
                  <a:ea typeface="微软雅黑" panose="020B0503020204020204" pitchFamily="34" charset="-122"/>
                </a:endParaRPr>
              </a:p>
            </p:txBody>
          </p:sp>
          <p:sp>
            <p:nvSpPr>
              <p:cNvPr id="194" name="Rectangle 14"/>
              <p:cNvSpPr>
                <a:spLocks noChangeArrowheads="1"/>
              </p:cNvSpPr>
              <p:nvPr/>
            </p:nvSpPr>
            <p:spPr bwMode="auto">
              <a:xfrm>
                <a:off x="1999878" y="1649427"/>
                <a:ext cx="162211" cy="199277"/>
              </a:xfrm>
              <a:prstGeom prst="rect">
                <a:avLst/>
              </a:prstGeom>
              <a:solidFill>
                <a:srgbClr val="66FF3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anose="020B0503020204020204" pitchFamily="34" charset="-122"/>
                    <a:ea typeface="微软雅黑" panose="020B0503020204020204" pitchFamily="34" charset="-122"/>
                  </a:rPr>
                  <a:t>29</a:t>
                </a:r>
                <a:endParaRPr kumimoji="1" lang="en-US" altLang="zh-CN" sz="900" b="1">
                  <a:latin typeface="微软雅黑" panose="020B0503020204020204" pitchFamily="34" charset="-122"/>
                  <a:ea typeface="微软雅黑" panose="020B0503020204020204" pitchFamily="34" charset="-122"/>
                </a:endParaRPr>
              </a:p>
            </p:txBody>
          </p:sp>
          <p:sp>
            <p:nvSpPr>
              <p:cNvPr id="195" name="Rectangle 15"/>
              <p:cNvSpPr>
                <a:spLocks noChangeArrowheads="1"/>
              </p:cNvSpPr>
              <p:nvPr/>
            </p:nvSpPr>
            <p:spPr bwMode="auto">
              <a:xfrm>
                <a:off x="2216954" y="1648325"/>
                <a:ext cx="162211" cy="199278"/>
              </a:xfrm>
              <a:prstGeom prst="rect">
                <a:avLst/>
              </a:prstGeom>
              <a:solidFill>
                <a:srgbClr val="66FF3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anose="020B0503020204020204" pitchFamily="34" charset="-122"/>
                    <a:ea typeface="微软雅黑" panose="020B0503020204020204" pitchFamily="34" charset="-122"/>
                  </a:rPr>
                  <a:t>30</a:t>
                </a:r>
                <a:endParaRPr kumimoji="1" lang="en-US" altLang="zh-CN" sz="900" b="1">
                  <a:latin typeface="微软雅黑" panose="020B0503020204020204" pitchFamily="34" charset="-122"/>
                  <a:ea typeface="微软雅黑" panose="020B0503020204020204" pitchFamily="34" charset="-122"/>
                </a:endParaRPr>
              </a:p>
            </p:txBody>
          </p:sp>
        </p:grpSp>
        <p:grpSp>
          <p:nvGrpSpPr>
            <p:cNvPr id="196" name="组合 195"/>
            <p:cNvGrpSpPr/>
            <p:nvPr/>
          </p:nvGrpSpPr>
          <p:grpSpPr>
            <a:xfrm>
              <a:off x="2434031" y="1636215"/>
              <a:ext cx="2332978" cy="210286"/>
              <a:chOff x="2434031" y="1636215"/>
              <a:chExt cx="2332978" cy="210286"/>
            </a:xfrm>
          </p:grpSpPr>
          <p:sp>
            <p:nvSpPr>
              <p:cNvPr id="197" name="Rectangle 16"/>
              <p:cNvSpPr>
                <a:spLocks noChangeArrowheads="1"/>
              </p:cNvSpPr>
              <p:nvPr/>
            </p:nvSpPr>
            <p:spPr bwMode="auto">
              <a:xfrm>
                <a:off x="2434031" y="1647224"/>
                <a:ext cx="162211" cy="19927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anose="020B0503020204020204" pitchFamily="34" charset="-122"/>
                    <a:ea typeface="微软雅黑" panose="020B0503020204020204" pitchFamily="34" charset="-122"/>
                  </a:rPr>
                  <a:t>31</a:t>
                </a:r>
                <a:endParaRPr kumimoji="1" lang="en-US" altLang="zh-CN" sz="900" b="1" dirty="0">
                  <a:latin typeface="微软雅黑" panose="020B0503020204020204" pitchFamily="34" charset="-122"/>
                  <a:ea typeface="微软雅黑" panose="020B0503020204020204" pitchFamily="34" charset="-122"/>
                </a:endParaRPr>
              </a:p>
            </p:txBody>
          </p:sp>
          <p:sp>
            <p:nvSpPr>
              <p:cNvPr id="198" name="Rectangle 17"/>
              <p:cNvSpPr>
                <a:spLocks noChangeArrowheads="1"/>
              </p:cNvSpPr>
              <p:nvPr/>
            </p:nvSpPr>
            <p:spPr bwMode="auto">
              <a:xfrm>
                <a:off x="2651108" y="1646123"/>
                <a:ext cx="162211" cy="199278"/>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anose="020B0503020204020204" pitchFamily="34" charset="-122"/>
                    <a:ea typeface="微软雅黑" panose="020B0503020204020204" pitchFamily="34" charset="-122"/>
                  </a:rPr>
                  <a:t>32</a:t>
                </a:r>
                <a:endParaRPr kumimoji="1" lang="en-US" altLang="zh-CN" sz="900" b="1">
                  <a:latin typeface="微软雅黑" panose="020B0503020204020204" pitchFamily="34" charset="-122"/>
                  <a:ea typeface="微软雅黑" panose="020B0503020204020204" pitchFamily="34" charset="-122"/>
                </a:endParaRPr>
              </a:p>
            </p:txBody>
          </p:sp>
          <p:sp>
            <p:nvSpPr>
              <p:cNvPr id="199" name="Rectangle 18"/>
              <p:cNvSpPr>
                <a:spLocks noChangeArrowheads="1"/>
              </p:cNvSpPr>
              <p:nvPr/>
            </p:nvSpPr>
            <p:spPr bwMode="auto">
              <a:xfrm>
                <a:off x="2868185" y="1645023"/>
                <a:ext cx="162211" cy="19927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anose="020B0503020204020204" pitchFamily="34" charset="-122"/>
                    <a:ea typeface="微软雅黑" panose="020B0503020204020204" pitchFamily="34" charset="-122"/>
                  </a:rPr>
                  <a:t>33</a:t>
                </a:r>
                <a:endParaRPr kumimoji="1" lang="en-US" altLang="zh-CN" sz="900" b="1">
                  <a:latin typeface="微软雅黑" panose="020B0503020204020204" pitchFamily="34" charset="-122"/>
                  <a:ea typeface="微软雅黑" panose="020B0503020204020204" pitchFamily="34" charset="-122"/>
                </a:endParaRPr>
              </a:p>
            </p:txBody>
          </p:sp>
          <p:sp>
            <p:nvSpPr>
              <p:cNvPr id="200" name="Rectangle 19"/>
              <p:cNvSpPr>
                <a:spLocks noChangeArrowheads="1"/>
              </p:cNvSpPr>
              <p:nvPr/>
            </p:nvSpPr>
            <p:spPr bwMode="auto">
              <a:xfrm>
                <a:off x="3085262" y="1643921"/>
                <a:ext cx="162211" cy="199278"/>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anose="020B0503020204020204" pitchFamily="34" charset="-122"/>
                    <a:ea typeface="微软雅黑" panose="020B0503020204020204" pitchFamily="34" charset="-122"/>
                  </a:rPr>
                  <a:t>34</a:t>
                </a:r>
                <a:endParaRPr kumimoji="1" lang="en-US" altLang="zh-CN" sz="900" b="1">
                  <a:latin typeface="微软雅黑" panose="020B0503020204020204" pitchFamily="34" charset="-122"/>
                  <a:ea typeface="微软雅黑" panose="020B0503020204020204" pitchFamily="34" charset="-122"/>
                </a:endParaRPr>
              </a:p>
            </p:txBody>
          </p:sp>
          <p:sp>
            <p:nvSpPr>
              <p:cNvPr id="201" name="Rectangle 20"/>
              <p:cNvSpPr>
                <a:spLocks noChangeArrowheads="1"/>
              </p:cNvSpPr>
              <p:nvPr/>
            </p:nvSpPr>
            <p:spPr bwMode="auto">
              <a:xfrm>
                <a:off x="3302338" y="1642821"/>
                <a:ext cx="162211" cy="19927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anose="020B0503020204020204" pitchFamily="34" charset="-122"/>
                    <a:ea typeface="微软雅黑" panose="020B0503020204020204" pitchFamily="34" charset="-122"/>
                  </a:rPr>
                  <a:t>35</a:t>
                </a:r>
                <a:endParaRPr kumimoji="1" lang="en-US" altLang="zh-CN" sz="900" b="1">
                  <a:latin typeface="微软雅黑" panose="020B0503020204020204" pitchFamily="34" charset="-122"/>
                  <a:ea typeface="微软雅黑" panose="020B0503020204020204" pitchFamily="34" charset="-122"/>
                </a:endParaRPr>
              </a:p>
            </p:txBody>
          </p:sp>
          <p:sp>
            <p:nvSpPr>
              <p:cNvPr id="202" name="Rectangle 21"/>
              <p:cNvSpPr>
                <a:spLocks noChangeArrowheads="1"/>
              </p:cNvSpPr>
              <p:nvPr/>
            </p:nvSpPr>
            <p:spPr bwMode="auto">
              <a:xfrm>
                <a:off x="3519415" y="1641719"/>
                <a:ext cx="162211" cy="199278"/>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anose="020B0503020204020204" pitchFamily="34" charset="-122"/>
                    <a:ea typeface="微软雅黑" panose="020B0503020204020204" pitchFamily="34" charset="-122"/>
                  </a:rPr>
                  <a:t>36</a:t>
                </a:r>
                <a:endParaRPr kumimoji="1" lang="en-US" altLang="zh-CN" sz="900" b="1">
                  <a:latin typeface="微软雅黑" panose="020B0503020204020204" pitchFamily="34" charset="-122"/>
                  <a:ea typeface="微软雅黑" panose="020B0503020204020204" pitchFamily="34" charset="-122"/>
                </a:endParaRPr>
              </a:p>
            </p:txBody>
          </p:sp>
          <p:sp>
            <p:nvSpPr>
              <p:cNvPr id="203" name="Rectangle 22"/>
              <p:cNvSpPr>
                <a:spLocks noChangeArrowheads="1"/>
              </p:cNvSpPr>
              <p:nvPr/>
            </p:nvSpPr>
            <p:spPr bwMode="auto">
              <a:xfrm>
                <a:off x="3736492" y="1640619"/>
                <a:ext cx="162211" cy="19927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anose="020B0503020204020204" pitchFamily="34" charset="-122"/>
                    <a:ea typeface="微软雅黑" panose="020B0503020204020204" pitchFamily="34" charset="-122"/>
                  </a:rPr>
                  <a:t>37</a:t>
                </a:r>
                <a:endParaRPr kumimoji="1" lang="en-US" altLang="zh-CN" sz="900" b="1">
                  <a:latin typeface="微软雅黑" panose="020B0503020204020204" pitchFamily="34" charset="-122"/>
                  <a:ea typeface="微软雅黑" panose="020B0503020204020204" pitchFamily="34" charset="-122"/>
                </a:endParaRPr>
              </a:p>
            </p:txBody>
          </p:sp>
          <p:sp>
            <p:nvSpPr>
              <p:cNvPr id="204" name="Rectangle 23"/>
              <p:cNvSpPr>
                <a:spLocks noChangeArrowheads="1"/>
              </p:cNvSpPr>
              <p:nvPr/>
            </p:nvSpPr>
            <p:spPr bwMode="auto">
              <a:xfrm>
                <a:off x="3953568" y="1639517"/>
                <a:ext cx="162211" cy="199278"/>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anose="020B0503020204020204" pitchFamily="34" charset="-122"/>
                    <a:ea typeface="微软雅黑" panose="020B0503020204020204" pitchFamily="34" charset="-122"/>
                  </a:rPr>
                  <a:t>38</a:t>
                </a:r>
                <a:endParaRPr kumimoji="1" lang="en-US" altLang="zh-CN" sz="900" b="1" dirty="0">
                  <a:latin typeface="微软雅黑" panose="020B0503020204020204" pitchFamily="34" charset="-122"/>
                  <a:ea typeface="微软雅黑" panose="020B0503020204020204" pitchFamily="34" charset="-122"/>
                </a:endParaRPr>
              </a:p>
            </p:txBody>
          </p:sp>
          <p:sp>
            <p:nvSpPr>
              <p:cNvPr id="205" name="Rectangle 24"/>
              <p:cNvSpPr>
                <a:spLocks noChangeArrowheads="1"/>
              </p:cNvSpPr>
              <p:nvPr/>
            </p:nvSpPr>
            <p:spPr bwMode="auto">
              <a:xfrm>
                <a:off x="4170645" y="1638417"/>
                <a:ext cx="162211" cy="19927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anose="020B0503020204020204" pitchFamily="34" charset="-122"/>
                    <a:ea typeface="微软雅黑" panose="020B0503020204020204" pitchFamily="34" charset="-122"/>
                  </a:rPr>
                  <a:t>39</a:t>
                </a:r>
                <a:endParaRPr kumimoji="1" lang="en-US" altLang="zh-CN" sz="900" b="1">
                  <a:latin typeface="微软雅黑" panose="020B0503020204020204" pitchFamily="34" charset="-122"/>
                  <a:ea typeface="微软雅黑" panose="020B0503020204020204" pitchFamily="34" charset="-122"/>
                </a:endParaRPr>
              </a:p>
            </p:txBody>
          </p:sp>
          <p:sp>
            <p:nvSpPr>
              <p:cNvPr id="206" name="Rectangle 25"/>
              <p:cNvSpPr>
                <a:spLocks noChangeArrowheads="1"/>
              </p:cNvSpPr>
              <p:nvPr/>
            </p:nvSpPr>
            <p:spPr bwMode="auto">
              <a:xfrm>
                <a:off x="4387721" y="1637315"/>
                <a:ext cx="162211" cy="199278"/>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anose="020B0503020204020204" pitchFamily="34" charset="-122"/>
                    <a:ea typeface="微软雅黑" panose="020B0503020204020204" pitchFamily="34" charset="-122"/>
                  </a:rPr>
                  <a:t>40</a:t>
                </a:r>
                <a:endParaRPr kumimoji="1" lang="en-US" altLang="zh-CN" sz="900" b="1">
                  <a:latin typeface="微软雅黑" panose="020B0503020204020204" pitchFamily="34" charset="-122"/>
                  <a:ea typeface="微软雅黑" panose="020B0503020204020204" pitchFamily="34" charset="-122"/>
                </a:endParaRPr>
              </a:p>
            </p:txBody>
          </p:sp>
          <p:sp>
            <p:nvSpPr>
              <p:cNvPr id="207" name="Rectangle 26"/>
              <p:cNvSpPr>
                <a:spLocks noChangeArrowheads="1"/>
              </p:cNvSpPr>
              <p:nvPr/>
            </p:nvSpPr>
            <p:spPr bwMode="auto">
              <a:xfrm>
                <a:off x="4604798" y="1636215"/>
                <a:ext cx="162211" cy="19927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anose="020B0503020204020204" pitchFamily="34" charset="-122"/>
                    <a:ea typeface="微软雅黑" panose="020B0503020204020204" pitchFamily="34" charset="-122"/>
                  </a:rPr>
                  <a:t>41</a:t>
                </a:r>
                <a:endParaRPr kumimoji="1" lang="en-US" altLang="zh-CN" sz="900" b="1">
                  <a:latin typeface="微软雅黑" panose="020B0503020204020204" pitchFamily="34" charset="-122"/>
                  <a:ea typeface="微软雅黑" panose="020B0503020204020204" pitchFamily="34" charset="-122"/>
                </a:endParaRPr>
              </a:p>
            </p:txBody>
          </p:sp>
        </p:grpSp>
        <p:grpSp>
          <p:nvGrpSpPr>
            <p:cNvPr id="208" name="组合 207"/>
            <p:cNvGrpSpPr/>
            <p:nvPr/>
          </p:nvGrpSpPr>
          <p:grpSpPr>
            <a:xfrm>
              <a:off x="4821875" y="1626305"/>
              <a:ext cx="1898824" cy="208086"/>
              <a:chOff x="4821875" y="1626305"/>
              <a:chExt cx="1898824" cy="208086"/>
            </a:xfrm>
          </p:grpSpPr>
          <p:sp>
            <p:nvSpPr>
              <p:cNvPr id="209" name="Rectangle 27"/>
              <p:cNvSpPr>
                <a:spLocks noChangeArrowheads="1"/>
              </p:cNvSpPr>
              <p:nvPr/>
            </p:nvSpPr>
            <p:spPr bwMode="auto">
              <a:xfrm>
                <a:off x="4821875" y="1635113"/>
                <a:ext cx="162211" cy="199278"/>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anose="020B0503020204020204" pitchFamily="34" charset="-122"/>
                    <a:ea typeface="微软雅黑" panose="020B0503020204020204" pitchFamily="34" charset="-122"/>
                  </a:rPr>
                  <a:t>42</a:t>
                </a:r>
                <a:endParaRPr kumimoji="1" lang="en-US" altLang="zh-CN" sz="900" b="1">
                  <a:latin typeface="微软雅黑" panose="020B0503020204020204" pitchFamily="34" charset="-122"/>
                  <a:ea typeface="微软雅黑" panose="020B0503020204020204" pitchFamily="34" charset="-122"/>
                </a:endParaRPr>
              </a:p>
            </p:txBody>
          </p:sp>
          <p:sp>
            <p:nvSpPr>
              <p:cNvPr id="210" name="Rectangle 28"/>
              <p:cNvSpPr>
                <a:spLocks noChangeArrowheads="1"/>
              </p:cNvSpPr>
              <p:nvPr/>
            </p:nvSpPr>
            <p:spPr bwMode="auto">
              <a:xfrm>
                <a:off x="5038951" y="1634013"/>
                <a:ext cx="162211" cy="199277"/>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anose="020B0503020204020204" pitchFamily="34" charset="-122"/>
                    <a:ea typeface="微软雅黑" panose="020B0503020204020204" pitchFamily="34" charset="-122"/>
                  </a:rPr>
                  <a:t>43</a:t>
                </a:r>
                <a:endParaRPr kumimoji="1" lang="en-US" altLang="zh-CN" sz="900" b="1">
                  <a:latin typeface="微软雅黑" panose="020B0503020204020204" pitchFamily="34" charset="-122"/>
                  <a:ea typeface="微软雅黑" panose="020B0503020204020204" pitchFamily="34" charset="-122"/>
                </a:endParaRPr>
              </a:p>
            </p:txBody>
          </p:sp>
          <p:sp>
            <p:nvSpPr>
              <p:cNvPr id="211" name="Rectangle 29"/>
              <p:cNvSpPr>
                <a:spLocks noChangeArrowheads="1"/>
              </p:cNvSpPr>
              <p:nvPr/>
            </p:nvSpPr>
            <p:spPr bwMode="auto">
              <a:xfrm>
                <a:off x="5256029" y="1632911"/>
                <a:ext cx="162211" cy="199278"/>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anose="020B0503020204020204" pitchFamily="34" charset="-122"/>
                    <a:ea typeface="微软雅黑" panose="020B0503020204020204" pitchFamily="34" charset="-122"/>
                  </a:rPr>
                  <a:t>44</a:t>
                </a:r>
                <a:endParaRPr kumimoji="1" lang="en-US" altLang="zh-CN" sz="900" b="1">
                  <a:latin typeface="微软雅黑" panose="020B0503020204020204" pitchFamily="34" charset="-122"/>
                  <a:ea typeface="微软雅黑" panose="020B0503020204020204" pitchFamily="34" charset="-122"/>
                </a:endParaRPr>
              </a:p>
            </p:txBody>
          </p:sp>
          <p:sp>
            <p:nvSpPr>
              <p:cNvPr id="212" name="Rectangle 30"/>
              <p:cNvSpPr>
                <a:spLocks noChangeArrowheads="1"/>
              </p:cNvSpPr>
              <p:nvPr/>
            </p:nvSpPr>
            <p:spPr bwMode="auto">
              <a:xfrm>
                <a:off x="5473105" y="1631811"/>
                <a:ext cx="162211" cy="199277"/>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anose="020B0503020204020204" pitchFamily="34" charset="-122"/>
                    <a:ea typeface="微软雅黑" panose="020B0503020204020204" pitchFamily="34" charset="-122"/>
                  </a:rPr>
                  <a:t>45</a:t>
                </a:r>
                <a:endParaRPr kumimoji="1" lang="en-US" altLang="zh-CN" sz="900" b="1">
                  <a:latin typeface="微软雅黑" panose="020B0503020204020204" pitchFamily="34" charset="-122"/>
                  <a:ea typeface="微软雅黑" panose="020B0503020204020204" pitchFamily="34" charset="-122"/>
                </a:endParaRPr>
              </a:p>
            </p:txBody>
          </p:sp>
          <p:sp>
            <p:nvSpPr>
              <p:cNvPr id="213" name="Rectangle 31"/>
              <p:cNvSpPr>
                <a:spLocks noChangeArrowheads="1"/>
              </p:cNvSpPr>
              <p:nvPr/>
            </p:nvSpPr>
            <p:spPr bwMode="auto">
              <a:xfrm>
                <a:off x="5690182" y="1630709"/>
                <a:ext cx="162211" cy="199278"/>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anose="020B0503020204020204" pitchFamily="34" charset="-122"/>
                    <a:ea typeface="微软雅黑" panose="020B0503020204020204" pitchFamily="34" charset="-122"/>
                  </a:rPr>
                  <a:t>46</a:t>
                </a:r>
                <a:endParaRPr kumimoji="1" lang="en-US" altLang="zh-CN" sz="900" b="1">
                  <a:latin typeface="微软雅黑" panose="020B0503020204020204" pitchFamily="34" charset="-122"/>
                  <a:ea typeface="微软雅黑" panose="020B0503020204020204" pitchFamily="34" charset="-122"/>
                </a:endParaRPr>
              </a:p>
            </p:txBody>
          </p:sp>
          <p:sp>
            <p:nvSpPr>
              <p:cNvPr id="214" name="Rectangle 32"/>
              <p:cNvSpPr>
                <a:spLocks noChangeArrowheads="1"/>
              </p:cNvSpPr>
              <p:nvPr/>
            </p:nvSpPr>
            <p:spPr bwMode="auto">
              <a:xfrm>
                <a:off x="5907259" y="1629608"/>
                <a:ext cx="162211" cy="199277"/>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anose="020B0503020204020204" pitchFamily="34" charset="-122"/>
                    <a:ea typeface="微软雅黑" panose="020B0503020204020204" pitchFamily="34" charset="-122"/>
                  </a:rPr>
                  <a:t>47</a:t>
                </a:r>
                <a:endParaRPr kumimoji="1" lang="en-US" altLang="zh-CN" sz="900" b="1">
                  <a:latin typeface="微软雅黑" panose="020B0503020204020204" pitchFamily="34" charset="-122"/>
                  <a:ea typeface="微软雅黑" panose="020B0503020204020204" pitchFamily="34" charset="-122"/>
                </a:endParaRPr>
              </a:p>
            </p:txBody>
          </p:sp>
          <p:sp>
            <p:nvSpPr>
              <p:cNvPr id="215" name="Rectangle 33"/>
              <p:cNvSpPr>
                <a:spLocks noChangeArrowheads="1"/>
              </p:cNvSpPr>
              <p:nvPr/>
            </p:nvSpPr>
            <p:spPr bwMode="auto">
              <a:xfrm>
                <a:off x="6124335" y="1628507"/>
                <a:ext cx="162211" cy="199278"/>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anose="020B0503020204020204" pitchFamily="34" charset="-122"/>
                    <a:ea typeface="微软雅黑" panose="020B0503020204020204" pitchFamily="34" charset="-122"/>
                  </a:rPr>
                  <a:t>48</a:t>
                </a:r>
                <a:endParaRPr kumimoji="1" lang="en-US" altLang="zh-CN" sz="900" b="1">
                  <a:latin typeface="微软雅黑" panose="020B0503020204020204" pitchFamily="34" charset="-122"/>
                  <a:ea typeface="微软雅黑" panose="020B0503020204020204" pitchFamily="34" charset="-122"/>
                </a:endParaRPr>
              </a:p>
            </p:txBody>
          </p:sp>
          <p:sp>
            <p:nvSpPr>
              <p:cNvPr id="216" name="Rectangle 34"/>
              <p:cNvSpPr>
                <a:spLocks noChangeArrowheads="1"/>
              </p:cNvSpPr>
              <p:nvPr/>
            </p:nvSpPr>
            <p:spPr bwMode="auto">
              <a:xfrm>
                <a:off x="6341412" y="1627407"/>
                <a:ext cx="162211" cy="199277"/>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anose="020B0503020204020204" pitchFamily="34" charset="-122"/>
                    <a:ea typeface="微软雅黑" panose="020B0503020204020204" pitchFamily="34" charset="-122"/>
                  </a:rPr>
                  <a:t>49</a:t>
                </a:r>
                <a:endParaRPr kumimoji="1" lang="en-US" altLang="zh-CN" sz="900" b="1">
                  <a:latin typeface="微软雅黑" panose="020B0503020204020204" pitchFamily="34" charset="-122"/>
                  <a:ea typeface="微软雅黑" panose="020B0503020204020204" pitchFamily="34" charset="-122"/>
                </a:endParaRPr>
              </a:p>
            </p:txBody>
          </p:sp>
          <p:sp>
            <p:nvSpPr>
              <p:cNvPr id="217" name="Rectangle 35"/>
              <p:cNvSpPr>
                <a:spLocks noChangeArrowheads="1"/>
              </p:cNvSpPr>
              <p:nvPr/>
            </p:nvSpPr>
            <p:spPr bwMode="auto">
              <a:xfrm>
                <a:off x="6558488" y="1626305"/>
                <a:ext cx="162211" cy="199278"/>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anose="020B0503020204020204" pitchFamily="34" charset="-122"/>
                    <a:ea typeface="微软雅黑" panose="020B0503020204020204" pitchFamily="34" charset="-122"/>
                  </a:rPr>
                  <a:t>50</a:t>
                </a:r>
                <a:endParaRPr kumimoji="1" lang="en-US" altLang="zh-CN" sz="900" b="1">
                  <a:latin typeface="微软雅黑" panose="020B0503020204020204" pitchFamily="34" charset="-122"/>
                  <a:ea typeface="微软雅黑" panose="020B0503020204020204" pitchFamily="34" charset="-122"/>
                </a:endParaRPr>
              </a:p>
            </p:txBody>
          </p:sp>
        </p:grpSp>
        <p:sp>
          <p:nvSpPr>
            <p:cNvPr id="218" name="Text Box 41"/>
            <p:cNvSpPr txBox="1">
              <a:spLocks noChangeArrowheads="1"/>
            </p:cNvSpPr>
            <p:nvPr/>
          </p:nvSpPr>
          <p:spPr bwMode="auto">
            <a:xfrm>
              <a:off x="2715938" y="1973116"/>
              <a:ext cx="1569660"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anose="020B0503020204020204" pitchFamily="34" charset="-122"/>
                  <a:ea typeface="微软雅黑" panose="020B0503020204020204" pitchFamily="34" charset="-122"/>
                </a:rPr>
                <a:t>已发送但未收到确认</a:t>
              </a:r>
              <a:endParaRPr lang="zh-CN" altLang="en-US" sz="1200" b="1" dirty="0">
                <a:latin typeface="微软雅黑" panose="020B0503020204020204" pitchFamily="34" charset="-122"/>
                <a:ea typeface="微软雅黑" panose="020B0503020204020204" pitchFamily="34" charset="-122"/>
              </a:endParaRPr>
            </a:p>
          </p:txBody>
        </p:sp>
        <p:grpSp>
          <p:nvGrpSpPr>
            <p:cNvPr id="219" name="组合 218"/>
            <p:cNvGrpSpPr/>
            <p:nvPr/>
          </p:nvGrpSpPr>
          <p:grpSpPr>
            <a:xfrm>
              <a:off x="6775565" y="1620801"/>
              <a:ext cx="1241631" cy="203681"/>
              <a:chOff x="6775565" y="1620801"/>
              <a:chExt cx="1241631" cy="203681"/>
            </a:xfrm>
          </p:grpSpPr>
          <p:sp>
            <p:nvSpPr>
              <p:cNvPr id="220" name="Rectangle 36"/>
              <p:cNvSpPr>
                <a:spLocks noChangeArrowheads="1"/>
              </p:cNvSpPr>
              <p:nvPr/>
            </p:nvSpPr>
            <p:spPr bwMode="auto">
              <a:xfrm>
                <a:off x="6775565" y="1625205"/>
                <a:ext cx="162211" cy="199277"/>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anose="020B0503020204020204" pitchFamily="34" charset="-122"/>
                    <a:ea typeface="微软雅黑" panose="020B0503020204020204" pitchFamily="34" charset="-122"/>
                  </a:rPr>
                  <a:t>51</a:t>
                </a:r>
                <a:endParaRPr kumimoji="1" lang="en-US" altLang="zh-CN" sz="900" b="1">
                  <a:latin typeface="微软雅黑" panose="020B0503020204020204" pitchFamily="34" charset="-122"/>
                  <a:ea typeface="微软雅黑" panose="020B0503020204020204" pitchFamily="34" charset="-122"/>
                </a:endParaRPr>
              </a:p>
            </p:txBody>
          </p:sp>
          <p:sp>
            <p:nvSpPr>
              <p:cNvPr id="221" name="Rectangle 37"/>
              <p:cNvSpPr>
                <a:spLocks noChangeArrowheads="1"/>
              </p:cNvSpPr>
              <p:nvPr/>
            </p:nvSpPr>
            <p:spPr bwMode="auto">
              <a:xfrm>
                <a:off x="6992642" y="1624103"/>
                <a:ext cx="162211" cy="199278"/>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anose="020B0503020204020204" pitchFamily="34" charset="-122"/>
                    <a:ea typeface="微软雅黑" panose="020B0503020204020204" pitchFamily="34" charset="-122"/>
                  </a:rPr>
                  <a:t>52</a:t>
                </a:r>
                <a:endParaRPr kumimoji="1" lang="en-US" altLang="zh-CN" sz="900" b="1">
                  <a:latin typeface="微软雅黑" panose="020B0503020204020204" pitchFamily="34" charset="-122"/>
                  <a:ea typeface="微软雅黑" panose="020B0503020204020204" pitchFamily="34" charset="-122"/>
                </a:endParaRPr>
              </a:p>
            </p:txBody>
          </p:sp>
          <p:sp>
            <p:nvSpPr>
              <p:cNvPr id="222" name="Rectangle 38"/>
              <p:cNvSpPr>
                <a:spLocks noChangeArrowheads="1"/>
              </p:cNvSpPr>
              <p:nvPr/>
            </p:nvSpPr>
            <p:spPr bwMode="auto">
              <a:xfrm>
                <a:off x="7209718" y="1623003"/>
                <a:ext cx="162211" cy="199277"/>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anose="020B0503020204020204" pitchFamily="34" charset="-122"/>
                    <a:ea typeface="微软雅黑" panose="020B0503020204020204" pitchFamily="34" charset="-122"/>
                  </a:rPr>
                  <a:t>53</a:t>
                </a:r>
                <a:endParaRPr kumimoji="1" lang="en-US" altLang="zh-CN" sz="900" b="1">
                  <a:latin typeface="微软雅黑" panose="020B0503020204020204" pitchFamily="34" charset="-122"/>
                  <a:ea typeface="微软雅黑" panose="020B0503020204020204" pitchFamily="34" charset="-122"/>
                </a:endParaRPr>
              </a:p>
            </p:txBody>
          </p:sp>
          <p:sp>
            <p:nvSpPr>
              <p:cNvPr id="223" name="Rectangle 39"/>
              <p:cNvSpPr>
                <a:spLocks noChangeArrowheads="1"/>
              </p:cNvSpPr>
              <p:nvPr/>
            </p:nvSpPr>
            <p:spPr bwMode="auto">
              <a:xfrm>
                <a:off x="7426795" y="1621901"/>
                <a:ext cx="162211" cy="199278"/>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anose="020B0503020204020204" pitchFamily="34" charset="-122"/>
                    <a:ea typeface="微软雅黑" panose="020B0503020204020204" pitchFamily="34" charset="-122"/>
                  </a:rPr>
                  <a:t>54</a:t>
                </a:r>
                <a:endParaRPr kumimoji="1" lang="en-US" altLang="zh-CN" sz="900" b="1">
                  <a:latin typeface="微软雅黑" panose="020B0503020204020204" pitchFamily="34" charset="-122"/>
                  <a:ea typeface="微软雅黑" panose="020B0503020204020204" pitchFamily="34" charset="-122"/>
                </a:endParaRPr>
              </a:p>
            </p:txBody>
          </p:sp>
          <p:sp>
            <p:nvSpPr>
              <p:cNvPr id="224" name="Rectangle 40"/>
              <p:cNvSpPr>
                <a:spLocks noChangeArrowheads="1"/>
              </p:cNvSpPr>
              <p:nvPr/>
            </p:nvSpPr>
            <p:spPr bwMode="auto">
              <a:xfrm>
                <a:off x="7643872" y="1620801"/>
                <a:ext cx="162211" cy="199277"/>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anose="020B0503020204020204" pitchFamily="34" charset="-122"/>
                    <a:ea typeface="微软雅黑" panose="020B0503020204020204" pitchFamily="34" charset="-122"/>
                  </a:rPr>
                  <a:t>55</a:t>
                </a:r>
                <a:endParaRPr kumimoji="1" lang="en-US" altLang="zh-CN" sz="900" b="1">
                  <a:latin typeface="微软雅黑" panose="020B0503020204020204" pitchFamily="34" charset="-122"/>
                  <a:ea typeface="微软雅黑" panose="020B0503020204020204" pitchFamily="34" charset="-122"/>
                </a:endParaRPr>
              </a:p>
            </p:txBody>
          </p:sp>
          <p:sp>
            <p:nvSpPr>
              <p:cNvPr id="225" name="Rectangle 42"/>
              <p:cNvSpPr>
                <a:spLocks noChangeArrowheads="1"/>
              </p:cNvSpPr>
              <p:nvPr/>
            </p:nvSpPr>
            <p:spPr bwMode="auto">
              <a:xfrm>
                <a:off x="7854985" y="1620801"/>
                <a:ext cx="162211" cy="199277"/>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anose="020B0503020204020204" pitchFamily="34" charset="-122"/>
                    <a:ea typeface="微软雅黑" panose="020B0503020204020204" pitchFamily="34" charset="-122"/>
                  </a:rPr>
                  <a:t>56</a:t>
                </a:r>
                <a:endParaRPr kumimoji="1" lang="en-US" altLang="zh-CN" sz="900" b="1">
                  <a:latin typeface="微软雅黑" panose="020B0503020204020204" pitchFamily="34" charset="-122"/>
                  <a:ea typeface="微软雅黑" panose="020B0503020204020204" pitchFamily="34" charset="-122"/>
                </a:endParaRPr>
              </a:p>
            </p:txBody>
          </p:sp>
        </p:grpSp>
        <p:sp>
          <p:nvSpPr>
            <p:cNvPr id="226" name="Line 44"/>
            <p:cNvSpPr>
              <a:spLocks noChangeShapeType="1"/>
            </p:cNvSpPr>
            <p:nvPr/>
          </p:nvSpPr>
          <p:spPr bwMode="auto">
            <a:xfrm flipV="1">
              <a:off x="2515137" y="1853108"/>
              <a:ext cx="0" cy="399656"/>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anose="020B0503020204020204" pitchFamily="34" charset="-122"/>
                <a:ea typeface="微软雅黑" panose="020B0503020204020204" pitchFamily="34" charset="-122"/>
              </a:endParaRPr>
            </a:p>
          </p:txBody>
        </p:sp>
        <p:sp>
          <p:nvSpPr>
            <p:cNvPr id="227" name="Text Box 45"/>
            <p:cNvSpPr txBox="1">
              <a:spLocks noChangeArrowheads="1"/>
            </p:cNvSpPr>
            <p:nvPr/>
          </p:nvSpPr>
          <p:spPr bwMode="auto">
            <a:xfrm>
              <a:off x="2389118" y="2232947"/>
              <a:ext cx="308098" cy="2308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900" b="1">
                  <a:latin typeface="微软雅黑" panose="020B0503020204020204" pitchFamily="34" charset="-122"/>
                  <a:ea typeface="微软雅黑" panose="020B0503020204020204" pitchFamily="34" charset="-122"/>
                </a:rPr>
                <a:t>P</a:t>
              </a:r>
              <a:r>
                <a:rPr lang="en-US" altLang="zh-CN" sz="900" b="1" baseline="-25000">
                  <a:latin typeface="微软雅黑" panose="020B0503020204020204" pitchFamily="34" charset="-122"/>
                  <a:ea typeface="微软雅黑" panose="020B0503020204020204" pitchFamily="34" charset="-122"/>
                </a:rPr>
                <a:t>1</a:t>
              </a:r>
              <a:endParaRPr lang="en-US" altLang="zh-CN" sz="900" b="1" baseline="-25000">
                <a:latin typeface="微软雅黑" panose="020B0503020204020204" pitchFamily="34" charset="-122"/>
                <a:ea typeface="微软雅黑" panose="020B0503020204020204" pitchFamily="34" charset="-122"/>
              </a:endParaRPr>
            </a:p>
          </p:txBody>
        </p:sp>
        <p:sp>
          <p:nvSpPr>
            <p:cNvPr id="228" name="Line 47"/>
            <p:cNvSpPr>
              <a:spLocks noChangeShapeType="1"/>
            </p:cNvSpPr>
            <p:nvPr/>
          </p:nvSpPr>
          <p:spPr bwMode="auto">
            <a:xfrm flipV="1">
              <a:off x="4902980" y="1853108"/>
              <a:ext cx="0" cy="399656"/>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anose="020B0503020204020204" pitchFamily="34" charset="-122"/>
                <a:ea typeface="微软雅黑" panose="020B0503020204020204" pitchFamily="34" charset="-122"/>
              </a:endParaRPr>
            </a:p>
          </p:txBody>
        </p:sp>
        <p:sp>
          <p:nvSpPr>
            <p:cNvPr id="229" name="Text Box 48"/>
            <p:cNvSpPr txBox="1">
              <a:spLocks noChangeArrowheads="1"/>
            </p:cNvSpPr>
            <p:nvPr/>
          </p:nvSpPr>
          <p:spPr bwMode="auto">
            <a:xfrm>
              <a:off x="4790082" y="2232947"/>
              <a:ext cx="308098" cy="2308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900" b="1">
                  <a:latin typeface="微软雅黑" panose="020B0503020204020204" pitchFamily="34" charset="-122"/>
                  <a:ea typeface="微软雅黑" panose="020B0503020204020204" pitchFamily="34" charset="-122"/>
                </a:rPr>
                <a:t>P</a:t>
              </a:r>
              <a:r>
                <a:rPr lang="en-US" altLang="zh-CN" sz="900" b="1" baseline="-25000">
                  <a:latin typeface="微软雅黑" panose="020B0503020204020204" pitchFamily="34" charset="-122"/>
                  <a:ea typeface="微软雅黑" panose="020B0503020204020204" pitchFamily="34" charset="-122"/>
                </a:rPr>
                <a:t>2</a:t>
              </a:r>
              <a:endParaRPr lang="en-US" altLang="zh-CN" sz="900" b="1" baseline="-25000">
                <a:latin typeface="微软雅黑" panose="020B0503020204020204" pitchFamily="34" charset="-122"/>
                <a:ea typeface="微软雅黑" panose="020B0503020204020204" pitchFamily="34" charset="-122"/>
              </a:endParaRPr>
            </a:p>
          </p:txBody>
        </p:sp>
        <p:sp>
          <p:nvSpPr>
            <p:cNvPr id="230" name="Line 50"/>
            <p:cNvSpPr>
              <a:spLocks noChangeShapeType="1"/>
            </p:cNvSpPr>
            <p:nvPr/>
          </p:nvSpPr>
          <p:spPr bwMode="auto">
            <a:xfrm flipV="1">
              <a:off x="6865020" y="1853108"/>
              <a:ext cx="0" cy="399656"/>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anose="020B0503020204020204" pitchFamily="34" charset="-122"/>
                <a:ea typeface="微软雅黑" panose="020B0503020204020204" pitchFamily="34" charset="-122"/>
              </a:endParaRPr>
            </a:p>
          </p:txBody>
        </p:sp>
        <p:sp>
          <p:nvSpPr>
            <p:cNvPr id="231" name="Text Box 51"/>
            <p:cNvSpPr txBox="1">
              <a:spLocks noChangeArrowheads="1"/>
            </p:cNvSpPr>
            <p:nvPr/>
          </p:nvSpPr>
          <p:spPr bwMode="auto">
            <a:xfrm>
              <a:off x="6742579" y="2232947"/>
              <a:ext cx="308098" cy="2308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900" b="1">
                  <a:latin typeface="微软雅黑" panose="020B0503020204020204" pitchFamily="34" charset="-122"/>
                  <a:ea typeface="微软雅黑" panose="020B0503020204020204" pitchFamily="34" charset="-122"/>
                </a:rPr>
                <a:t>P</a:t>
              </a:r>
              <a:r>
                <a:rPr lang="en-US" altLang="zh-CN" sz="900" b="1" baseline="-25000">
                  <a:latin typeface="微软雅黑" panose="020B0503020204020204" pitchFamily="34" charset="-122"/>
                  <a:ea typeface="微软雅黑" panose="020B0503020204020204" pitchFamily="34" charset="-122"/>
                </a:rPr>
                <a:t>3</a:t>
              </a:r>
              <a:endParaRPr lang="en-US" altLang="zh-CN" sz="900" b="1" baseline="-25000">
                <a:latin typeface="微软雅黑" panose="020B0503020204020204" pitchFamily="34" charset="-122"/>
                <a:ea typeface="微软雅黑" panose="020B0503020204020204" pitchFamily="34" charset="-122"/>
              </a:endParaRPr>
            </a:p>
          </p:txBody>
        </p:sp>
        <p:sp>
          <p:nvSpPr>
            <p:cNvPr id="232" name="AutoShape 91"/>
            <p:cNvSpPr/>
            <p:nvPr/>
          </p:nvSpPr>
          <p:spPr bwMode="auto">
            <a:xfrm rot="5400000">
              <a:off x="5692521" y="521334"/>
              <a:ext cx="127714" cy="1892861"/>
            </a:xfrm>
            <a:prstGeom prst="leftBrace">
              <a:avLst>
                <a:gd name="adj1" fmla="val 114009"/>
                <a:gd name="adj2" fmla="val 50000"/>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latin typeface="微软雅黑" panose="020B0503020204020204" pitchFamily="34" charset="-122"/>
                <a:ea typeface="微软雅黑" panose="020B0503020204020204" pitchFamily="34" charset="-122"/>
              </a:endParaRPr>
            </a:p>
          </p:txBody>
        </p:sp>
        <p:sp>
          <p:nvSpPr>
            <p:cNvPr id="233" name="Text Box 92"/>
            <p:cNvSpPr txBox="1">
              <a:spLocks noChangeArrowheads="1"/>
            </p:cNvSpPr>
            <p:nvPr/>
          </p:nvSpPr>
          <p:spPr bwMode="auto">
            <a:xfrm>
              <a:off x="5344146" y="1158053"/>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anose="020B0503020204020204" pitchFamily="34" charset="-122"/>
                  <a:ea typeface="微软雅黑" panose="020B0503020204020204" pitchFamily="34" charset="-122"/>
                </a:rPr>
                <a:t>可用窗口</a:t>
              </a:r>
              <a:endParaRPr lang="zh-CN" altLang="en-US" sz="1200" b="1" dirty="0">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149"/>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0"/>
                                  </p:stCondLst>
                                  <p:childTnLst>
                                    <p:anim calcmode="discrete" valueType="str">
                                      <p:cBhvr>
                                        <p:cTn id="8" dur="1000" fill="hold"/>
                                        <p:tgtEl>
                                          <p:spTgt spid="184"/>
                                        </p:tgtEl>
                                        <p:attrNameLst>
                                          <p:attrName>style.visibility</p:attrName>
                                        </p:attrNameLst>
                                      </p:cBhvr>
                                      <p:tavLst>
                                        <p:tav tm="0">
                                          <p:val>
                                            <p:strVal val="hidden"/>
                                          </p:val>
                                        </p:tav>
                                        <p:tav tm="50000">
                                          <p:val>
                                            <p:strVal val="visible"/>
                                          </p:val>
                                        </p:tav>
                                      </p:tavLst>
                                    </p:anim>
                                  </p:childTnLst>
                                </p:cTn>
                              </p:par>
                              <p:par>
                                <p:cTn id="9" presetID="35" presetClass="emph" presetSubtype="0" repeatCount="3000" fill="hold" grpId="0" nodeType="withEffect">
                                  <p:stCondLst>
                                    <p:cond delay="0"/>
                                  </p:stCondLst>
                                  <p:childTnLst>
                                    <p:anim calcmode="discrete" valueType="str">
                                      <p:cBhvr>
                                        <p:cTn id="10" dur="1000" fill="hold"/>
                                        <p:tgtEl>
                                          <p:spTgt spid="150"/>
                                        </p:tgtEl>
                                        <p:attrNameLst>
                                          <p:attrName>style.visibility</p:attrName>
                                        </p:attrNameLst>
                                      </p:cBhvr>
                                      <p:tavLst>
                                        <p:tav tm="0">
                                          <p:val>
                                            <p:strVal val="hidden"/>
                                          </p:val>
                                        </p:tav>
                                        <p:tav tm="50000">
                                          <p:val>
                                            <p:strVal val="visible"/>
                                          </p:val>
                                        </p:tav>
                                      </p:tavLst>
                                    </p:anim>
                                  </p:childTnLst>
                                </p:cTn>
                              </p:par>
                            </p:childTnLst>
                          </p:cTn>
                        </p:par>
                        <p:par>
                          <p:cTn id="11" fill="hold">
                            <p:stCondLst>
                              <p:cond delay="1000"/>
                            </p:stCondLst>
                            <p:childTnLst>
                              <p:par>
                                <p:cTn id="12" presetID="35" presetClass="emph" presetSubtype="0" repeatCount="3000" fill="hold" grpId="0" nodeType="afterEffect">
                                  <p:stCondLst>
                                    <p:cond delay="1000"/>
                                  </p:stCondLst>
                                  <p:childTnLst>
                                    <p:anim calcmode="discrete" valueType="str">
                                      <p:cBhvr>
                                        <p:cTn id="13" dur="1000" fill="hold"/>
                                        <p:tgtEl>
                                          <p:spTgt spid="162"/>
                                        </p:tgtEl>
                                        <p:attrNameLst>
                                          <p:attrName>style.visibility</p:attrName>
                                        </p:attrNameLst>
                                      </p:cBhvr>
                                      <p:tavLst>
                                        <p:tav tm="0">
                                          <p:val>
                                            <p:strVal val="hidden"/>
                                          </p:val>
                                        </p:tav>
                                        <p:tav tm="50000">
                                          <p:val>
                                            <p:strVal val="visible"/>
                                          </p:val>
                                        </p:tav>
                                      </p:tavLst>
                                    </p:anim>
                                  </p:childTnLst>
                                </p:cTn>
                              </p:par>
                              <p:par>
                                <p:cTn id="14" presetID="35" presetClass="emph" presetSubtype="0" repeatCount="3000" fill="hold" grpId="0" nodeType="withEffect">
                                  <p:stCondLst>
                                    <p:cond delay="1000"/>
                                  </p:stCondLst>
                                  <p:childTnLst>
                                    <p:anim calcmode="discrete" valueType="str">
                                      <p:cBhvr>
                                        <p:cTn id="15" dur="1000" fill="hold"/>
                                        <p:tgtEl>
                                          <p:spTgt spid="163"/>
                                        </p:tgtEl>
                                        <p:attrNameLst>
                                          <p:attrName>style.visibility</p:attrName>
                                        </p:attrNameLst>
                                      </p:cBhvr>
                                      <p:tavLst>
                                        <p:tav tm="0">
                                          <p:val>
                                            <p:strVal val="hidden"/>
                                          </p:val>
                                        </p:tav>
                                        <p:tav tm="50000">
                                          <p:val>
                                            <p:strVal val="visible"/>
                                          </p:val>
                                        </p:tav>
                                      </p:tavLst>
                                    </p:anim>
                                  </p:childTnLst>
                                </p:cTn>
                              </p:par>
                              <p:par>
                                <p:cTn id="16" presetID="35" presetClass="emph" presetSubtype="0" repeatCount="3000" fill="hold" grpId="0" nodeType="withEffect">
                                  <p:stCondLst>
                                    <p:cond delay="1000"/>
                                  </p:stCondLst>
                                  <p:childTnLst>
                                    <p:anim calcmode="discrete" valueType="str">
                                      <p:cBhvr>
                                        <p:cTn id="17" dur="1000" fill="hold"/>
                                        <p:tgtEl>
                                          <p:spTgt spid="165"/>
                                        </p:tgtEl>
                                        <p:attrNameLst>
                                          <p:attrName>style.visibility</p:attrName>
                                        </p:attrNameLst>
                                      </p:cBhvr>
                                      <p:tavLst>
                                        <p:tav tm="0">
                                          <p:val>
                                            <p:strVal val="hidden"/>
                                          </p:val>
                                        </p:tav>
                                        <p:tav tm="50000">
                                          <p:val>
                                            <p:strVal val="visible"/>
                                          </p:val>
                                        </p:tav>
                                      </p:tavLst>
                                    </p:anim>
                                  </p:childTnLst>
                                </p:cTn>
                              </p:par>
                              <p:par>
                                <p:cTn id="18" presetID="35" presetClass="emph" presetSubtype="0" repeatCount="3000" fill="hold" nodeType="withEffect">
                                  <p:stCondLst>
                                    <p:cond delay="1000"/>
                                  </p:stCondLst>
                                  <p:childTnLst>
                                    <p:anim calcmode="discrete" valueType="str">
                                      <p:cBhvr>
                                        <p:cTn id="19" dur="1000" fill="hold"/>
                                        <p:tgtEl>
                                          <p:spTgt spid="18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150" grpId="0" animBg="1"/>
      <p:bldP spid="162" grpId="0" animBg="1"/>
      <p:bldP spid="163" grpId="0" animBg="1"/>
      <p:bldP spid="165" grpId="0" animBg="1"/>
      <p:bldP spid="184"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圆角矩形 92"/>
          <p:cNvSpPr/>
          <p:nvPr/>
        </p:nvSpPr>
        <p:spPr>
          <a:xfrm>
            <a:off x="545146" y="649226"/>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3" name="Text Box 155"/>
          <p:cNvSpPr txBox="1">
            <a:spLocks noChangeArrowheads="1"/>
          </p:cNvSpPr>
          <p:nvPr/>
        </p:nvSpPr>
        <p:spPr bwMode="auto">
          <a:xfrm>
            <a:off x="2708901" y="655714"/>
            <a:ext cx="3751385" cy="363176"/>
          </a:xfrm>
          <a:prstGeom prst="rect">
            <a:avLst/>
          </a:prstGeom>
          <a:noFill/>
          <a:ln w="9525">
            <a:noFill/>
            <a:miter lim="800000"/>
          </a:ln>
          <a:effectLst/>
        </p:spPr>
        <p:txBody>
          <a:bodyPr wrap="square" lIns="91436" tIns="45718" rIns="91436" bIns="45718">
            <a:spAutoFit/>
          </a:bodyPr>
          <a:lstStyle/>
          <a:p>
            <a:pPr algn="ctr">
              <a:lnSpc>
                <a:spcPct val="110000"/>
              </a:lnSpc>
            </a:pPr>
            <a:r>
              <a:rPr lang="en-US" altLang="zh-CN" sz="1600" b="1" dirty="0">
                <a:solidFill>
                  <a:srgbClr val="0000FF"/>
                </a:solidFill>
                <a:latin typeface="微软雅黑" panose="020B0503020204020204" pitchFamily="34" charset="-122"/>
                <a:ea typeface="微软雅黑" panose="020B0503020204020204" pitchFamily="34" charset="-122"/>
              </a:rPr>
              <a:t>A </a:t>
            </a:r>
            <a:r>
              <a:rPr lang="zh-CN" altLang="en-US" sz="1600" b="1" dirty="0">
                <a:solidFill>
                  <a:srgbClr val="0000FF"/>
                </a:solidFill>
                <a:latin typeface="微软雅黑" panose="020B0503020204020204" pitchFamily="34" charset="-122"/>
                <a:ea typeface="微软雅黑" panose="020B0503020204020204" pitchFamily="34" charset="-122"/>
              </a:rPr>
              <a:t>收到新的确认号，发送窗口向前滑动 </a:t>
            </a:r>
            <a:endParaRPr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104" name="Text Box 4"/>
          <p:cNvSpPr txBox="1">
            <a:spLocks noChangeArrowheads="1"/>
          </p:cNvSpPr>
          <p:nvPr/>
        </p:nvSpPr>
        <p:spPr bwMode="auto">
          <a:xfrm>
            <a:off x="5002182" y="1948115"/>
            <a:ext cx="1569660"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1200" b="1" dirty="0">
                <a:latin typeface="微软雅黑" panose="020B0503020204020204" pitchFamily="34" charset="-122"/>
                <a:ea typeface="微软雅黑" panose="020B0503020204020204" pitchFamily="34" charset="-122"/>
              </a:rPr>
              <a:t>允许发送但尚未发送</a:t>
            </a:r>
            <a:endParaRPr lang="zh-CN" altLang="en-US" sz="1200" b="1" dirty="0">
              <a:latin typeface="微软雅黑" panose="020B0503020204020204" pitchFamily="34" charset="-122"/>
              <a:ea typeface="微软雅黑" panose="020B0503020204020204" pitchFamily="34" charset="-122"/>
            </a:endParaRPr>
          </a:p>
        </p:txBody>
      </p:sp>
      <p:sp>
        <p:nvSpPr>
          <p:cNvPr id="105" name="Text Box 5"/>
          <p:cNvSpPr txBox="1">
            <a:spLocks noChangeArrowheads="1"/>
          </p:cNvSpPr>
          <p:nvPr/>
        </p:nvSpPr>
        <p:spPr bwMode="auto">
          <a:xfrm>
            <a:off x="3814747" y="1147778"/>
            <a:ext cx="1731564"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1200" b="1" dirty="0">
                <a:latin typeface="微软雅黑" panose="020B0503020204020204" pitchFamily="34" charset="-122"/>
                <a:ea typeface="微软雅黑" panose="020B0503020204020204" pitchFamily="34" charset="-122"/>
              </a:rPr>
              <a:t>A </a:t>
            </a:r>
            <a:r>
              <a:rPr lang="zh-CN" altLang="en-US" sz="1200" b="1" dirty="0">
                <a:latin typeface="微软雅黑" panose="020B0503020204020204" pitchFamily="34" charset="-122"/>
                <a:ea typeface="微软雅黑" panose="020B0503020204020204" pitchFamily="34" charset="-122"/>
              </a:rPr>
              <a:t>的</a:t>
            </a:r>
            <a:r>
              <a:rPr lang="zh-CN" altLang="en-US" sz="1200" b="1" dirty="0">
                <a:solidFill>
                  <a:srgbClr val="CC00CC"/>
                </a:solidFill>
                <a:latin typeface="微软雅黑" panose="020B0503020204020204" pitchFamily="34" charset="-122"/>
                <a:ea typeface="微软雅黑" panose="020B0503020204020204" pitchFamily="34" charset="-122"/>
              </a:rPr>
              <a:t>发送窗口</a:t>
            </a:r>
            <a:r>
              <a:rPr lang="zh-CN" altLang="en-US" sz="1200" b="1" dirty="0">
                <a:latin typeface="微软雅黑" panose="020B0503020204020204" pitchFamily="34" charset="-122"/>
                <a:ea typeface="微软雅黑" panose="020B0503020204020204" pitchFamily="34" charset="-122"/>
              </a:rPr>
              <a:t>向前滑动</a:t>
            </a:r>
            <a:endParaRPr lang="zh-CN" altLang="en-US" sz="1200" b="1" dirty="0">
              <a:latin typeface="微软雅黑" panose="020B0503020204020204" pitchFamily="34" charset="-122"/>
              <a:ea typeface="微软雅黑" panose="020B0503020204020204" pitchFamily="34" charset="-122"/>
            </a:endParaRPr>
          </a:p>
        </p:txBody>
      </p:sp>
      <p:sp>
        <p:nvSpPr>
          <p:cNvPr id="106" name="Rectangle 6"/>
          <p:cNvSpPr>
            <a:spLocks noChangeArrowheads="1"/>
          </p:cNvSpPr>
          <p:nvPr/>
        </p:nvSpPr>
        <p:spPr bwMode="auto">
          <a:xfrm>
            <a:off x="2842569" y="1461225"/>
            <a:ext cx="4192559" cy="433895"/>
          </a:xfrm>
          <a:prstGeom prst="rect">
            <a:avLst/>
          </a:prstGeom>
          <a:solidFill>
            <a:srgbClr val="0000FF"/>
          </a:solidFill>
          <a:ln>
            <a:noFill/>
          </a:ln>
          <a:effectLst/>
        </p:spPr>
        <p:txBody>
          <a:bodyPr wrap="none" lIns="91436" tIns="45718" rIns="91436" bIns="45718" anchor="ctr"/>
          <a:lstStyle/>
          <a:p>
            <a:pPr algn="ctr"/>
            <a:endParaRPr lang="zh-CN" altLang="en-US" sz="1000" b="1">
              <a:latin typeface="微软雅黑" panose="020B0503020204020204" pitchFamily="34" charset="-122"/>
              <a:ea typeface="微软雅黑" panose="020B0503020204020204" pitchFamily="34" charset="-122"/>
            </a:endParaRPr>
          </a:p>
        </p:txBody>
      </p:sp>
      <p:sp>
        <p:nvSpPr>
          <p:cNvPr id="107" name="Rectangle 7"/>
          <p:cNvSpPr>
            <a:spLocks noChangeArrowheads="1"/>
          </p:cNvSpPr>
          <p:nvPr/>
        </p:nvSpPr>
        <p:spPr bwMode="auto">
          <a:xfrm>
            <a:off x="1202551" y="1590651"/>
            <a:ext cx="156302" cy="192017"/>
          </a:xfrm>
          <a:prstGeom prst="rect">
            <a:avLst/>
          </a:prstGeom>
          <a:solidFill>
            <a:srgbClr val="66FF3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dirty="0">
                <a:latin typeface="微软雅黑" panose="020B0503020204020204" pitchFamily="34" charset="-122"/>
                <a:ea typeface="微软雅黑" panose="020B0503020204020204" pitchFamily="34" charset="-122"/>
              </a:rPr>
              <a:t>26</a:t>
            </a:r>
            <a:endParaRPr kumimoji="1" lang="en-US" altLang="zh-CN" sz="1000" b="1" dirty="0">
              <a:latin typeface="微软雅黑" panose="020B0503020204020204" pitchFamily="34" charset="-122"/>
              <a:ea typeface="微软雅黑" panose="020B0503020204020204" pitchFamily="34" charset="-122"/>
            </a:endParaRPr>
          </a:p>
        </p:txBody>
      </p:sp>
      <p:sp>
        <p:nvSpPr>
          <p:cNvPr id="108" name="Rectangle 8"/>
          <p:cNvSpPr>
            <a:spLocks noChangeArrowheads="1"/>
          </p:cNvSpPr>
          <p:nvPr/>
        </p:nvSpPr>
        <p:spPr bwMode="auto">
          <a:xfrm>
            <a:off x="1411720" y="1590651"/>
            <a:ext cx="156302" cy="192017"/>
          </a:xfrm>
          <a:prstGeom prst="rect">
            <a:avLst/>
          </a:prstGeom>
          <a:solidFill>
            <a:srgbClr val="66FF3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27</a:t>
            </a:r>
            <a:endParaRPr kumimoji="1" lang="en-US" altLang="zh-CN" sz="1000" b="1">
              <a:latin typeface="微软雅黑" panose="020B0503020204020204" pitchFamily="34" charset="-122"/>
              <a:ea typeface="微软雅黑" panose="020B0503020204020204" pitchFamily="34" charset="-122"/>
            </a:endParaRPr>
          </a:p>
        </p:txBody>
      </p:sp>
      <p:sp>
        <p:nvSpPr>
          <p:cNvPr id="109" name="Rectangle 9"/>
          <p:cNvSpPr>
            <a:spLocks noChangeArrowheads="1"/>
          </p:cNvSpPr>
          <p:nvPr/>
        </p:nvSpPr>
        <p:spPr bwMode="auto">
          <a:xfrm>
            <a:off x="1620889" y="1590651"/>
            <a:ext cx="156302" cy="192017"/>
          </a:xfrm>
          <a:prstGeom prst="rect">
            <a:avLst/>
          </a:prstGeom>
          <a:solidFill>
            <a:srgbClr val="66FF3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28</a:t>
            </a:r>
            <a:endParaRPr kumimoji="1" lang="en-US" altLang="zh-CN" sz="1000" b="1">
              <a:latin typeface="微软雅黑" panose="020B0503020204020204" pitchFamily="34" charset="-122"/>
              <a:ea typeface="微软雅黑" panose="020B0503020204020204" pitchFamily="34" charset="-122"/>
            </a:endParaRPr>
          </a:p>
        </p:txBody>
      </p:sp>
      <p:sp>
        <p:nvSpPr>
          <p:cNvPr id="110" name="Rectangle 10"/>
          <p:cNvSpPr>
            <a:spLocks noChangeArrowheads="1"/>
          </p:cNvSpPr>
          <p:nvPr/>
        </p:nvSpPr>
        <p:spPr bwMode="auto">
          <a:xfrm>
            <a:off x="1830055" y="1590651"/>
            <a:ext cx="156302" cy="192017"/>
          </a:xfrm>
          <a:prstGeom prst="rect">
            <a:avLst/>
          </a:prstGeom>
          <a:solidFill>
            <a:srgbClr val="66FF3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29</a:t>
            </a:r>
            <a:endParaRPr kumimoji="1" lang="en-US" altLang="zh-CN" sz="1000" b="1">
              <a:latin typeface="微软雅黑" panose="020B0503020204020204" pitchFamily="34" charset="-122"/>
              <a:ea typeface="微软雅黑" panose="020B0503020204020204" pitchFamily="34" charset="-122"/>
            </a:endParaRPr>
          </a:p>
        </p:txBody>
      </p:sp>
      <p:sp>
        <p:nvSpPr>
          <p:cNvPr id="111" name="Rectangle 11"/>
          <p:cNvSpPr>
            <a:spLocks noChangeArrowheads="1"/>
          </p:cNvSpPr>
          <p:nvPr/>
        </p:nvSpPr>
        <p:spPr bwMode="auto">
          <a:xfrm>
            <a:off x="2039224" y="1590651"/>
            <a:ext cx="156302" cy="192017"/>
          </a:xfrm>
          <a:prstGeom prst="rect">
            <a:avLst/>
          </a:prstGeom>
          <a:solidFill>
            <a:srgbClr val="66FF3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30</a:t>
            </a:r>
            <a:endParaRPr kumimoji="1" lang="en-US" altLang="zh-CN" sz="1000" b="1">
              <a:latin typeface="微软雅黑" panose="020B0503020204020204" pitchFamily="34" charset="-122"/>
              <a:ea typeface="微软雅黑" panose="020B0503020204020204" pitchFamily="34" charset="-122"/>
            </a:endParaRPr>
          </a:p>
        </p:txBody>
      </p:sp>
      <p:sp>
        <p:nvSpPr>
          <p:cNvPr id="112" name="Rectangle 12"/>
          <p:cNvSpPr>
            <a:spLocks noChangeArrowheads="1"/>
          </p:cNvSpPr>
          <p:nvPr/>
        </p:nvSpPr>
        <p:spPr bwMode="auto">
          <a:xfrm>
            <a:off x="2248393" y="1590651"/>
            <a:ext cx="156302" cy="192017"/>
          </a:xfrm>
          <a:prstGeom prst="rect">
            <a:avLst/>
          </a:prstGeom>
          <a:solidFill>
            <a:srgbClr val="66FF3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31</a:t>
            </a:r>
            <a:endParaRPr kumimoji="1" lang="en-US" altLang="zh-CN" sz="1000" b="1">
              <a:latin typeface="微软雅黑" panose="020B0503020204020204" pitchFamily="34" charset="-122"/>
              <a:ea typeface="微软雅黑" panose="020B0503020204020204" pitchFamily="34" charset="-122"/>
            </a:endParaRPr>
          </a:p>
        </p:txBody>
      </p:sp>
      <p:sp>
        <p:nvSpPr>
          <p:cNvPr id="113" name="Rectangle 13"/>
          <p:cNvSpPr>
            <a:spLocks noChangeArrowheads="1"/>
          </p:cNvSpPr>
          <p:nvPr/>
        </p:nvSpPr>
        <p:spPr bwMode="auto">
          <a:xfrm>
            <a:off x="2457562" y="1590651"/>
            <a:ext cx="156302" cy="192017"/>
          </a:xfrm>
          <a:prstGeom prst="rect">
            <a:avLst/>
          </a:prstGeom>
          <a:solidFill>
            <a:srgbClr val="66FF3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32</a:t>
            </a:r>
            <a:endParaRPr kumimoji="1" lang="en-US" altLang="zh-CN" sz="1000" b="1">
              <a:latin typeface="微软雅黑" panose="020B0503020204020204" pitchFamily="34" charset="-122"/>
              <a:ea typeface="微软雅黑" panose="020B0503020204020204" pitchFamily="34" charset="-122"/>
            </a:endParaRPr>
          </a:p>
        </p:txBody>
      </p:sp>
      <p:sp>
        <p:nvSpPr>
          <p:cNvPr id="114" name="Rectangle 14"/>
          <p:cNvSpPr>
            <a:spLocks noChangeArrowheads="1"/>
          </p:cNvSpPr>
          <p:nvPr/>
        </p:nvSpPr>
        <p:spPr bwMode="auto">
          <a:xfrm>
            <a:off x="2666731" y="1590651"/>
            <a:ext cx="156302" cy="192017"/>
          </a:xfrm>
          <a:prstGeom prst="rect">
            <a:avLst/>
          </a:prstGeom>
          <a:solidFill>
            <a:srgbClr val="66FF3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33</a:t>
            </a:r>
            <a:endParaRPr kumimoji="1" lang="en-US" altLang="zh-CN" sz="1000" b="1">
              <a:latin typeface="微软雅黑" panose="020B0503020204020204" pitchFamily="34" charset="-122"/>
              <a:ea typeface="微软雅黑" panose="020B0503020204020204" pitchFamily="34" charset="-122"/>
            </a:endParaRPr>
          </a:p>
        </p:txBody>
      </p:sp>
      <p:sp>
        <p:nvSpPr>
          <p:cNvPr id="115" name="Rectangle 15"/>
          <p:cNvSpPr>
            <a:spLocks noChangeArrowheads="1"/>
          </p:cNvSpPr>
          <p:nvPr/>
        </p:nvSpPr>
        <p:spPr bwMode="auto">
          <a:xfrm>
            <a:off x="2875897" y="1590650"/>
            <a:ext cx="156302" cy="19201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dirty="0">
                <a:latin typeface="微软雅黑" panose="020B0503020204020204" pitchFamily="34" charset="-122"/>
                <a:ea typeface="微软雅黑" panose="020B0503020204020204" pitchFamily="34" charset="-122"/>
              </a:rPr>
              <a:t>34</a:t>
            </a:r>
            <a:endParaRPr kumimoji="1" lang="en-US" altLang="zh-CN" sz="1000" b="1" dirty="0">
              <a:latin typeface="微软雅黑" panose="020B0503020204020204" pitchFamily="34" charset="-122"/>
              <a:ea typeface="微软雅黑" panose="020B0503020204020204" pitchFamily="34" charset="-122"/>
            </a:endParaRPr>
          </a:p>
        </p:txBody>
      </p:sp>
      <p:sp>
        <p:nvSpPr>
          <p:cNvPr id="116" name="Rectangle 16"/>
          <p:cNvSpPr>
            <a:spLocks noChangeArrowheads="1"/>
          </p:cNvSpPr>
          <p:nvPr/>
        </p:nvSpPr>
        <p:spPr bwMode="auto">
          <a:xfrm>
            <a:off x="3085066" y="1590650"/>
            <a:ext cx="156302" cy="19201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35</a:t>
            </a:r>
            <a:endParaRPr kumimoji="1" lang="en-US" altLang="zh-CN" sz="1000" b="1">
              <a:latin typeface="微软雅黑" panose="020B0503020204020204" pitchFamily="34" charset="-122"/>
              <a:ea typeface="微软雅黑" panose="020B0503020204020204" pitchFamily="34" charset="-122"/>
            </a:endParaRPr>
          </a:p>
        </p:txBody>
      </p:sp>
      <p:sp>
        <p:nvSpPr>
          <p:cNvPr id="117" name="Rectangle 17"/>
          <p:cNvSpPr>
            <a:spLocks noChangeArrowheads="1"/>
          </p:cNvSpPr>
          <p:nvPr/>
        </p:nvSpPr>
        <p:spPr bwMode="auto">
          <a:xfrm>
            <a:off x="3294235" y="1590650"/>
            <a:ext cx="156302" cy="19201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36</a:t>
            </a:r>
            <a:endParaRPr kumimoji="1" lang="en-US" altLang="zh-CN" sz="1000" b="1">
              <a:latin typeface="微软雅黑" panose="020B0503020204020204" pitchFamily="34" charset="-122"/>
              <a:ea typeface="微软雅黑" panose="020B0503020204020204" pitchFamily="34" charset="-122"/>
            </a:endParaRPr>
          </a:p>
        </p:txBody>
      </p:sp>
      <p:sp>
        <p:nvSpPr>
          <p:cNvPr id="118" name="Rectangle 18"/>
          <p:cNvSpPr>
            <a:spLocks noChangeArrowheads="1"/>
          </p:cNvSpPr>
          <p:nvPr/>
        </p:nvSpPr>
        <p:spPr bwMode="auto">
          <a:xfrm>
            <a:off x="3503401" y="1590650"/>
            <a:ext cx="156302" cy="19201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37</a:t>
            </a:r>
            <a:endParaRPr kumimoji="1" lang="en-US" altLang="zh-CN" sz="1000" b="1">
              <a:latin typeface="微软雅黑" panose="020B0503020204020204" pitchFamily="34" charset="-122"/>
              <a:ea typeface="微软雅黑" panose="020B0503020204020204" pitchFamily="34" charset="-122"/>
            </a:endParaRPr>
          </a:p>
        </p:txBody>
      </p:sp>
      <p:sp>
        <p:nvSpPr>
          <p:cNvPr id="119" name="Rectangle 19"/>
          <p:cNvSpPr>
            <a:spLocks noChangeArrowheads="1"/>
          </p:cNvSpPr>
          <p:nvPr/>
        </p:nvSpPr>
        <p:spPr bwMode="auto">
          <a:xfrm>
            <a:off x="3712570" y="1590651"/>
            <a:ext cx="156302" cy="19201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38</a:t>
            </a:r>
            <a:endParaRPr kumimoji="1" lang="en-US" altLang="zh-CN" sz="1000" b="1">
              <a:latin typeface="微软雅黑" panose="020B0503020204020204" pitchFamily="34" charset="-122"/>
              <a:ea typeface="微软雅黑" panose="020B0503020204020204" pitchFamily="34" charset="-122"/>
            </a:endParaRPr>
          </a:p>
        </p:txBody>
      </p:sp>
      <p:sp>
        <p:nvSpPr>
          <p:cNvPr id="120" name="Rectangle 20"/>
          <p:cNvSpPr>
            <a:spLocks noChangeArrowheads="1"/>
          </p:cNvSpPr>
          <p:nvPr/>
        </p:nvSpPr>
        <p:spPr bwMode="auto">
          <a:xfrm>
            <a:off x="3921739" y="1590651"/>
            <a:ext cx="156302" cy="19201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39</a:t>
            </a:r>
            <a:endParaRPr kumimoji="1" lang="en-US" altLang="zh-CN" sz="1000" b="1">
              <a:latin typeface="微软雅黑" panose="020B0503020204020204" pitchFamily="34" charset="-122"/>
              <a:ea typeface="微软雅黑" panose="020B0503020204020204" pitchFamily="34" charset="-122"/>
            </a:endParaRPr>
          </a:p>
        </p:txBody>
      </p:sp>
      <p:sp>
        <p:nvSpPr>
          <p:cNvPr id="121" name="Rectangle 21"/>
          <p:cNvSpPr>
            <a:spLocks noChangeArrowheads="1"/>
          </p:cNvSpPr>
          <p:nvPr/>
        </p:nvSpPr>
        <p:spPr bwMode="auto">
          <a:xfrm>
            <a:off x="4130908" y="1590651"/>
            <a:ext cx="156302" cy="19201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40</a:t>
            </a:r>
            <a:endParaRPr kumimoji="1" lang="en-US" altLang="zh-CN" sz="1000" b="1">
              <a:latin typeface="微软雅黑" panose="020B0503020204020204" pitchFamily="34" charset="-122"/>
              <a:ea typeface="微软雅黑" panose="020B0503020204020204" pitchFamily="34" charset="-122"/>
            </a:endParaRPr>
          </a:p>
        </p:txBody>
      </p:sp>
      <p:sp>
        <p:nvSpPr>
          <p:cNvPr id="122" name="Rectangle 22"/>
          <p:cNvSpPr>
            <a:spLocks noChangeArrowheads="1"/>
          </p:cNvSpPr>
          <p:nvPr/>
        </p:nvSpPr>
        <p:spPr bwMode="auto">
          <a:xfrm>
            <a:off x="4340074" y="1589587"/>
            <a:ext cx="156302" cy="192018"/>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41</a:t>
            </a:r>
            <a:endParaRPr kumimoji="1" lang="en-US" altLang="zh-CN" sz="1000" b="1">
              <a:latin typeface="微软雅黑" panose="020B0503020204020204" pitchFamily="34" charset="-122"/>
              <a:ea typeface="微软雅黑" panose="020B0503020204020204" pitchFamily="34" charset="-122"/>
            </a:endParaRPr>
          </a:p>
        </p:txBody>
      </p:sp>
      <p:sp>
        <p:nvSpPr>
          <p:cNvPr id="123" name="Rectangle 23"/>
          <p:cNvSpPr>
            <a:spLocks noChangeArrowheads="1"/>
          </p:cNvSpPr>
          <p:nvPr/>
        </p:nvSpPr>
        <p:spPr bwMode="auto">
          <a:xfrm>
            <a:off x="4549243" y="1589587"/>
            <a:ext cx="156302" cy="192018"/>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dirty="0">
                <a:latin typeface="微软雅黑" panose="020B0503020204020204" pitchFamily="34" charset="-122"/>
                <a:ea typeface="微软雅黑" panose="020B0503020204020204" pitchFamily="34" charset="-122"/>
              </a:rPr>
              <a:t>42</a:t>
            </a:r>
            <a:endParaRPr kumimoji="1" lang="en-US" altLang="zh-CN" sz="1000" b="1" dirty="0">
              <a:latin typeface="微软雅黑" panose="020B0503020204020204" pitchFamily="34" charset="-122"/>
              <a:ea typeface="微软雅黑" panose="020B0503020204020204" pitchFamily="34" charset="-122"/>
            </a:endParaRPr>
          </a:p>
        </p:txBody>
      </p:sp>
      <p:sp>
        <p:nvSpPr>
          <p:cNvPr id="124" name="Rectangle 24"/>
          <p:cNvSpPr>
            <a:spLocks noChangeArrowheads="1"/>
          </p:cNvSpPr>
          <p:nvPr/>
        </p:nvSpPr>
        <p:spPr bwMode="auto">
          <a:xfrm>
            <a:off x="4758412" y="1589587"/>
            <a:ext cx="156302" cy="192018"/>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43</a:t>
            </a:r>
            <a:endParaRPr kumimoji="1" lang="en-US" altLang="zh-CN" sz="1000" b="1">
              <a:latin typeface="微软雅黑" panose="020B0503020204020204" pitchFamily="34" charset="-122"/>
              <a:ea typeface="微软雅黑" panose="020B0503020204020204" pitchFamily="34" charset="-122"/>
            </a:endParaRPr>
          </a:p>
        </p:txBody>
      </p:sp>
      <p:sp>
        <p:nvSpPr>
          <p:cNvPr id="125" name="Rectangle 25"/>
          <p:cNvSpPr>
            <a:spLocks noChangeArrowheads="1"/>
          </p:cNvSpPr>
          <p:nvPr/>
        </p:nvSpPr>
        <p:spPr bwMode="auto">
          <a:xfrm>
            <a:off x="4967581" y="1589587"/>
            <a:ext cx="156302" cy="192018"/>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dirty="0">
                <a:latin typeface="微软雅黑" panose="020B0503020204020204" pitchFamily="34" charset="-122"/>
                <a:ea typeface="微软雅黑" panose="020B0503020204020204" pitchFamily="34" charset="-122"/>
              </a:rPr>
              <a:t>44</a:t>
            </a:r>
            <a:endParaRPr kumimoji="1" lang="en-US" altLang="zh-CN" sz="1000" b="1" dirty="0">
              <a:latin typeface="微软雅黑" panose="020B0503020204020204" pitchFamily="34" charset="-122"/>
              <a:ea typeface="微软雅黑" panose="020B0503020204020204" pitchFamily="34" charset="-122"/>
            </a:endParaRPr>
          </a:p>
        </p:txBody>
      </p:sp>
      <p:sp>
        <p:nvSpPr>
          <p:cNvPr id="126" name="Rectangle 26"/>
          <p:cNvSpPr>
            <a:spLocks noChangeArrowheads="1"/>
          </p:cNvSpPr>
          <p:nvPr/>
        </p:nvSpPr>
        <p:spPr bwMode="auto">
          <a:xfrm>
            <a:off x="5176750" y="1589587"/>
            <a:ext cx="156302" cy="192018"/>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45</a:t>
            </a:r>
            <a:endParaRPr kumimoji="1" lang="en-US" altLang="zh-CN" sz="1000" b="1">
              <a:latin typeface="微软雅黑" panose="020B0503020204020204" pitchFamily="34" charset="-122"/>
              <a:ea typeface="微软雅黑" panose="020B0503020204020204" pitchFamily="34" charset="-122"/>
            </a:endParaRPr>
          </a:p>
        </p:txBody>
      </p:sp>
      <p:sp>
        <p:nvSpPr>
          <p:cNvPr id="127" name="Rectangle 27"/>
          <p:cNvSpPr>
            <a:spLocks noChangeArrowheads="1"/>
          </p:cNvSpPr>
          <p:nvPr/>
        </p:nvSpPr>
        <p:spPr bwMode="auto">
          <a:xfrm>
            <a:off x="5385916" y="1589587"/>
            <a:ext cx="156302" cy="192018"/>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46</a:t>
            </a:r>
            <a:endParaRPr kumimoji="1" lang="en-US" altLang="zh-CN" sz="1000" b="1">
              <a:latin typeface="微软雅黑" panose="020B0503020204020204" pitchFamily="34" charset="-122"/>
              <a:ea typeface="微软雅黑" panose="020B0503020204020204" pitchFamily="34" charset="-122"/>
            </a:endParaRPr>
          </a:p>
        </p:txBody>
      </p:sp>
      <p:sp>
        <p:nvSpPr>
          <p:cNvPr id="128" name="Rectangle 28"/>
          <p:cNvSpPr>
            <a:spLocks noChangeArrowheads="1"/>
          </p:cNvSpPr>
          <p:nvPr/>
        </p:nvSpPr>
        <p:spPr bwMode="auto">
          <a:xfrm>
            <a:off x="5595085" y="1589587"/>
            <a:ext cx="156302" cy="192018"/>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47</a:t>
            </a:r>
            <a:endParaRPr kumimoji="1" lang="en-US" altLang="zh-CN" sz="1000" b="1">
              <a:latin typeface="微软雅黑" panose="020B0503020204020204" pitchFamily="34" charset="-122"/>
              <a:ea typeface="微软雅黑" panose="020B0503020204020204" pitchFamily="34" charset="-122"/>
            </a:endParaRPr>
          </a:p>
        </p:txBody>
      </p:sp>
      <p:sp>
        <p:nvSpPr>
          <p:cNvPr id="129" name="Rectangle 29"/>
          <p:cNvSpPr>
            <a:spLocks noChangeArrowheads="1"/>
          </p:cNvSpPr>
          <p:nvPr/>
        </p:nvSpPr>
        <p:spPr bwMode="auto">
          <a:xfrm>
            <a:off x="5804253" y="1589587"/>
            <a:ext cx="156302" cy="192018"/>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48</a:t>
            </a:r>
            <a:endParaRPr kumimoji="1" lang="en-US" altLang="zh-CN" sz="1000" b="1">
              <a:latin typeface="微软雅黑" panose="020B0503020204020204" pitchFamily="34" charset="-122"/>
              <a:ea typeface="微软雅黑" panose="020B0503020204020204" pitchFamily="34" charset="-122"/>
            </a:endParaRPr>
          </a:p>
        </p:txBody>
      </p:sp>
      <p:sp>
        <p:nvSpPr>
          <p:cNvPr id="130" name="Rectangle 30"/>
          <p:cNvSpPr>
            <a:spLocks noChangeArrowheads="1"/>
          </p:cNvSpPr>
          <p:nvPr/>
        </p:nvSpPr>
        <p:spPr bwMode="auto">
          <a:xfrm>
            <a:off x="6013420" y="1589587"/>
            <a:ext cx="156302" cy="192018"/>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49</a:t>
            </a:r>
            <a:endParaRPr kumimoji="1" lang="en-US" altLang="zh-CN" sz="1000" b="1">
              <a:latin typeface="微软雅黑" panose="020B0503020204020204" pitchFamily="34" charset="-122"/>
              <a:ea typeface="微软雅黑" panose="020B0503020204020204" pitchFamily="34" charset="-122"/>
            </a:endParaRPr>
          </a:p>
        </p:txBody>
      </p:sp>
      <p:sp>
        <p:nvSpPr>
          <p:cNvPr id="131" name="Rectangle 31"/>
          <p:cNvSpPr>
            <a:spLocks noChangeArrowheads="1"/>
          </p:cNvSpPr>
          <p:nvPr/>
        </p:nvSpPr>
        <p:spPr bwMode="auto">
          <a:xfrm>
            <a:off x="6222589" y="1589587"/>
            <a:ext cx="156302" cy="192018"/>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50</a:t>
            </a:r>
            <a:endParaRPr kumimoji="1" lang="en-US" altLang="zh-CN" sz="1000" b="1">
              <a:latin typeface="微软雅黑" panose="020B0503020204020204" pitchFamily="34" charset="-122"/>
              <a:ea typeface="微软雅黑" panose="020B0503020204020204" pitchFamily="34" charset="-122"/>
            </a:endParaRPr>
          </a:p>
        </p:txBody>
      </p:sp>
      <p:sp>
        <p:nvSpPr>
          <p:cNvPr id="132" name="Rectangle 32"/>
          <p:cNvSpPr>
            <a:spLocks noChangeArrowheads="1"/>
          </p:cNvSpPr>
          <p:nvPr/>
        </p:nvSpPr>
        <p:spPr bwMode="auto">
          <a:xfrm>
            <a:off x="6431758" y="1589587"/>
            <a:ext cx="156302" cy="192018"/>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51</a:t>
            </a:r>
            <a:endParaRPr kumimoji="1" lang="en-US" altLang="zh-CN" sz="1000" b="1">
              <a:latin typeface="微软雅黑" panose="020B0503020204020204" pitchFamily="34" charset="-122"/>
              <a:ea typeface="微软雅黑" panose="020B0503020204020204" pitchFamily="34" charset="-122"/>
            </a:endParaRPr>
          </a:p>
        </p:txBody>
      </p:sp>
      <p:sp>
        <p:nvSpPr>
          <p:cNvPr id="133" name="Rectangle 33"/>
          <p:cNvSpPr>
            <a:spLocks noChangeArrowheads="1"/>
          </p:cNvSpPr>
          <p:nvPr/>
        </p:nvSpPr>
        <p:spPr bwMode="auto">
          <a:xfrm>
            <a:off x="6640927" y="1589587"/>
            <a:ext cx="156302" cy="192018"/>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52</a:t>
            </a:r>
            <a:endParaRPr kumimoji="1" lang="en-US" altLang="zh-CN" sz="1000" b="1">
              <a:latin typeface="微软雅黑" panose="020B0503020204020204" pitchFamily="34" charset="-122"/>
              <a:ea typeface="微软雅黑" panose="020B0503020204020204" pitchFamily="34" charset="-122"/>
            </a:endParaRPr>
          </a:p>
        </p:txBody>
      </p:sp>
      <p:sp>
        <p:nvSpPr>
          <p:cNvPr id="134" name="Rectangle 34"/>
          <p:cNvSpPr>
            <a:spLocks noChangeArrowheads="1"/>
          </p:cNvSpPr>
          <p:nvPr/>
        </p:nvSpPr>
        <p:spPr bwMode="auto">
          <a:xfrm>
            <a:off x="6850093" y="1589587"/>
            <a:ext cx="156302" cy="192018"/>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53</a:t>
            </a:r>
            <a:endParaRPr kumimoji="1" lang="en-US" altLang="zh-CN" sz="1000" b="1">
              <a:latin typeface="微软雅黑" panose="020B0503020204020204" pitchFamily="34" charset="-122"/>
              <a:ea typeface="微软雅黑" panose="020B0503020204020204" pitchFamily="34" charset="-122"/>
            </a:endParaRPr>
          </a:p>
        </p:txBody>
      </p:sp>
      <p:sp>
        <p:nvSpPr>
          <p:cNvPr id="135" name="Rectangle 35"/>
          <p:cNvSpPr>
            <a:spLocks noChangeArrowheads="1"/>
          </p:cNvSpPr>
          <p:nvPr/>
        </p:nvSpPr>
        <p:spPr bwMode="auto">
          <a:xfrm>
            <a:off x="7059262" y="1589587"/>
            <a:ext cx="156302" cy="192018"/>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54</a:t>
            </a:r>
            <a:endParaRPr kumimoji="1" lang="en-US" altLang="zh-CN" sz="1000" b="1">
              <a:latin typeface="微软雅黑" panose="020B0503020204020204" pitchFamily="34" charset="-122"/>
              <a:ea typeface="微软雅黑" panose="020B0503020204020204" pitchFamily="34" charset="-122"/>
            </a:endParaRPr>
          </a:p>
        </p:txBody>
      </p:sp>
      <p:sp>
        <p:nvSpPr>
          <p:cNvPr id="136" name="Rectangle 36"/>
          <p:cNvSpPr>
            <a:spLocks noChangeArrowheads="1"/>
          </p:cNvSpPr>
          <p:nvPr/>
        </p:nvSpPr>
        <p:spPr bwMode="auto">
          <a:xfrm>
            <a:off x="7268431" y="1589587"/>
            <a:ext cx="156302" cy="192018"/>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55</a:t>
            </a:r>
            <a:endParaRPr kumimoji="1" lang="en-US" altLang="zh-CN" sz="1000" b="1">
              <a:latin typeface="微软雅黑" panose="020B0503020204020204" pitchFamily="34" charset="-122"/>
              <a:ea typeface="微软雅黑" panose="020B0503020204020204" pitchFamily="34" charset="-122"/>
            </a:endParaRPr>
          </a:p>
        </p:txBody>
      </p:sp>
      <p:sp>
        <p:nvSpPr>
          <p:cNvPr id="137" name="Text Box 37"/>
          <p:cNvSpPr txBox="1">
            <a:spLocks noChangeArrowheads="1"/>
          </p:cNvSpPr>
          <p:nvPr/>
        </p:nvSpPr>
        <p:spPr bwMode="auto">
          <a:xfrm>
            <a:off x="1298008" y="1811309"/>
            <a:ext cx="1415772" cy="276999"/>
          </a:xfrm>
          <a:prstGeom prst="rect">
            <a:avLst/>
          </a:prstGeom>
          <a:solidFill>
            <a:schemeClr val="bg1"/>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1200" b="1" dirty="0">
                <a:solidFill>
                  <a:srgbClr val="CC00CC"/>
                </a:solidFill>
                <a:latin typeface="微软雅黑" panose="020B0503020204020204" pitchFamily="34" charset="-122"/>
                <a:ea typeface="微软雅黑" panose="020B0503020204020204" pitchFamily="34" charset="-122"/>
              </a:rPr>
              <a:t>已发送并收到确认</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138" name="Text Box 38"/>
          <p:cNvSpPr txBox="1">
            <a:spLocks noChangeArrowheads="1"/>
          </p:cNvSpPr>
          <p:nvPr/>
        </p:nvSpPr>
        <p:spPr bwMode="auto">
          <a:xfrm>
            <a:off x="7225211" y="1804660"/>
            <a:ext cx="646331" cy="461665"/>
          </a:xfrm>
          <a:prstGeom prst="rect">
            <a:avLst/>
          </a:prstGeom>
          <a:solidFill>
            <a:schemeClr val="bg1"/>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1200" b="1" dirty="0">
                <a:solidFill>
                  <a:srgbClr val="CC00CC"/>
                </a:solidFill>
                <a:latin typeface="微软雅黑" panose="020B0503020204020204" pitchFamily="34" charset="-122"/>
                <a:ea typeface="微软雅黑" panose="020B0503020204020204" pitchFamily="34" charset="-122"/>
              </a:rPr>
              <a:t>不允许</a:t>
            </a:r>
            <a:endParaRPr lang="zh-CN" altLang="en-US" sz="1200" b="1" dirty="0">
              <a:solidFill>
                <a:srgbClr val="CC00CC"/>
              </a:solidFill>
              <a:latin typeface="微软雅黑" panose="020B0503020204020204" pitchFamily="34" charset="-122"/>
              <a:ea typeface="微软雅黑" panose="020B0503020204020204" pitchFamily="34" charset="-122"/>
            </a:endParaRPr>
          </a:p>
          <a:p>
            <a:pPr algn="ctr"/>
            <a:r>
              <a:rPr lang="zh-CN" altLang="en-US" sz="1200" b="1" dirty="0">
                <a:solidFill>
                  <a:srgbClr val="CC00CC"/>
                </a:solidFill>
                <a:latin typeface="微软雅黑" panose="020B0503020204020204" pitchFamily="34" charset="-122"/>
                <a:ea typeface="微软雅黑" panose="020B0503020204020204" pitchFamily="34" charset="-122"/>
              </a:rPr>
              <a:t>发送</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139" name="Text Box 39"/>
          <p:cNvSpPr txBox="1">
            <a:spLocks noChangeArrowheads="1"/>
          </p:cNvSpPr>
          <p:nvPr/>
        </p:nvSpPr>
        <p:spPr bwMode="auto">
          <a:xfrm>
            <a:off x="3209142" y="1899363"/>
            <a:ext cx="1107997"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1200" b="1" dirty="0">
                <a:latin typeface="微软雅黑" panose="020B0503020204020204" pitchFamily="34" charset="-122"/>
                <a:ea typeface="微软雅黑" panose="020B0503020204020204" pitchFamily="34" charset="-122"/>
              </a:rPr>
              <a:t>已发送</a:t>
            </a:r>
            <a:endParaRPr lang="zh-CN" altLang="en-US" sz="1200" b="1" dirty="0">
              <a:latin typeface="微软雅黑" panose="020B0503020204020204" pitchFamily="34" charset="-122"/>
              <a:ea typeface="微软雅黑" panose="020B0503020204020204" pitchFamily="34" charset="-122"/>
            </a:endParaRPr>
          </a:p>
          <a:p>
            <a:pPr algn="ctr"/>
            <a:r>
              <a:rPr lang="zh-CN" altLang="en-US" sz="1200" b="1" dirty="0">
                <a:latin typeface="微软雅黑" panose="020B0503020204020204" pitchFamily="34" charset="-122"/>
                <a:ea typeface="微软雅黑" panose="020B0503020204020204" pitchFamily="34" charset="-122"/>
              </a:rPr>
              <a:t>但未收到确认</a:t>
            </a:r>
            <a:endParaRPr lang="zh-CN" altLang="en-US" sz="1200" b="1" dirty="0">
              <a:latin typeface="微软雅黑" panose="020B0503020204020204" pitchFamily="34" charset="-122"/>
              <a:ea typeface="微软雅黑" panose="020B0503020204020204" pitchFamily="34" charset="-122"/>
            </a:endParaRPr>
          </a:p>
        </p:txBody>
      </p:sp>
      <p:sp>
        <p:nvSpPr>
          <p:cNvPr id="140" name="Rectangle 40"/>
          <p:cNvSpPr>
            <a:spLocks noChangeArrowheads="1"/>
          </p:cNvSpPr>
          <p:nvPr/>
        </p:nvSpPr>
        <p:spPr bwMode="auto">
          <a:xfrm>
            <a:off x="7471852" y="1589587"/>
            <a:ext cx="156302" cy="192018"/>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56</a:t>
            </a:r>
            <a:endParaRPr kumimoji="1" lang="en-US" altLang="zh-CN" sz="1000" b="1">
              <a:latin typeface="微软雅黑" panose="020B0503020204020204" pitchFamily="34" charset="-122"/>
              <a:ea typeface="微软雅黑" panose="020B0503020204020204" pitchFamily="34" charset="-122"/>
            </a:endParaRPr>
          </a:p>
        </p:txBody>
      </p:sp>
      <p:sp>
        <p:nvSpPr>
          <p:cNvPr id="141" name="Line 42"/>
          <p:cNvSpPr>
            <a:spLocks noChangeShapeType="1"/>
          </p:cNvSpPr>
          <p:nvPr/>
        </p:nvSpPr>
        <p:spPr bwMode="auto">
          <a:xfrm flipV="1">
            <a:off x="2947152" y="1798580"/>
            <a:ext cx="0" cy="385095"/>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lgn="ctr"/>
            <a:endParaRPr lang="zh-CN" altLang="en-US" sz="1000" b="1">
              <a:latin typeface="微软雅黑" panose="020B0503020204020204" pitchFamily="34" charset="-122"/>
              <a:ea typeface="微软雅黑" panose="020B0503020204020204" pitchFamily="34" charset="-122"/>
            </a:endParaRPr>
          </a:p>
        </p:txBody>
      </p:sp>
      <p:sp>
        <p:nvSpPr>
          <p:cNvPr id="142" name="Text Box 43"/>
          <p:cNvSpPr txBox="1">
            <a:spLocks noChangeArrowheads="1"/>
          </p:cNvSpPr>
          <p:nvPr/>
        </p:nvSpPr>
        <p:spPr bwMode="auto">
          <a:xfrm>
            <a:off x="2785315" y="2149729"/>
            <a:ext cx="322524" cy="2462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1000" b="1">
                <a:latin typeface="微软雅黑" panose="020B0503020204020204" pitchFamily="34" charset="-122"/>
                <a:ea typeface="微软雅黑" panose="020B0503020204020204" pitchFamily="34" charset="-122"/>
              </a:rPr>
              <a:t>P</a:t>
            </a:r>
            <a:r>
              <a:rPr lang="en-US" altLang="zh-CN" sz="1000" b="1" baseline="-25000">
                <a:latin typeface="微软雅黑" panose="020B0503020204020204" pitchFamily="34" charset="-122"/>
                <a:ea typeface="微软雅黑" panose="020B0503020204020204" pitchFamily="34" charset="-122"/>
              </a:rPr>
              <a:t>1</a:t>
            </a:r>
            <a:endParaRPr lang="en-US" altLang="zh-CN" sz="1000" b="1" baseline="-25000">
              <a:latin typeface="微软雅黑" panose="020B0503020204020204" pitchFamily="34" charset="-122"/>
              <a:ea typeface="微软雅黑" panose="020B0503020204020204" pitchFamily="34" charset="-122"/>
            </a:endParaRPr>
          </a:p>
        </p:txBody>
      </p:sp>
      <p:sp>
        <p:nvSpPr>
          <p:cNvPr id="143" name="Line 45"/>
          <p:cNvSpPr>
            <a:spLocks noChangeShapeType="1"/>
          </p:cNvSpPr>
          <p:nvPr/>
        </p:nvSpPr>
        <p:spPr bwMode="auto">
          <a:xfrm flipV="1">
            <a:off x="4631991" y="1798580"/>
            <a:ext cx="0" cy="385095"/>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lgn="ctr"/>
            <a:endParaRPr lang="zh-CN" altLang="en-US" sz="1000" b="1">
              <a:latin typeface="微软雅黑" panose="020B0503020204020204" pitchFamily="34" charset="-122"/>
              <a:ea typeface="微软雅黑" panose="020B0503020204020204" pitchFamily="34" charset="-122"/>
            </a:endParaRPr>
          </a:p>
        </p:txBody>
      </p:sp>
      <p:sp>
        <p:nvSpPr>
          <p:cNvPr id="144" name="Text Box 46"/>
          <p:cNvSpPr txBox="1">
            <a:spLocks noChangeArrowheads="1"/>
          </p:cNvSpPr>
          <p:nvPr/>
        </p:nvSpPr>
        <p:spPr bwMode="auto">
          <a:xfrm>
            <a:off x="4510379" y="2149729"/>
            <a:ext cx="322524" cy="2462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1000" b="1">
                <a:latin typeface="微软雅黑" panose="020B0503020204020204" pitchFamily="34" charset="-122"/>
                <a:ea typeface="微软雅黑" panose="020B0503020204020204" pitchFamily="34" charset="-122"/>
              </a:rPr>
              <a:t>P</a:t>
            </a:r>
            <a:r>
              <a:rPr lang="en-US" altLang="zh-CN" sz="1000" b="1" baseline="-25000">
                <a:latin typeface="微软雅黑" panose="020B0503020204020204" pitchFamily="34" charset="-122"/>
                <a:ea typeface="微软雅黑" panose="020B0503020204020204" pitchFamily="34" charset="-122"/>
              </a:rPr>
              <a:t>2</a:t>
            </a:r>
            <a:endParaRPr lang="en-US" altLang="zh-CN" sz="1000" b="1" baseline="-25000">
              <a:latin typeface="微软雅黑" panose="020B0503020204020204" pitchFamily="34" charset="-122"/>
              <a:ea typeface="微软雅黑" panose="020B0503020204020204" pitchFamily="34" charset="-122"/>
            </a:endParaRPr>
          </a:p>
        </p:txBody>
      </p:sp>
      <p:sp>
        <p:nvSpPr>
          <p:cNvPr id="145" name="Line 48"/>
          <p:cNvSpPr>
            <a:spLocks noChangeShapeType="1"/>
          </p:cNvSpPr>
          <p:nvPr/>
        </p:nvSpPr>
        <p:spPr bwMode="auto">
          <a:xfrm flipV="1">
            <a:off x="7099508" y="1798580"/>
            <a:ext cx="0" cy="385095"/>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lgn="ctr"/>
            <a:endParaRPr lang="zh-CN" altLang="en-US" sz="1000" b="1">
              <a:latin typeface="微软雅黑" panose="020B0503020204020204" pitchFamily="34" charset="-122"/>
              <a:ea typeface="微软雅黑" panose="020B0503020204020204" pitchFamily="34" charset="-122"/>
            </a:endParaRPr>
          </a:p>
        </p:txBody>
      </p:sp>
      <p:sp>
        <p:nvSpPr>
          <p:cNvPr id="146" name="Text Box 49"/>
          <p:cNvSpPr txBox="1">
            <a:spLocks noChangeArrowheads="1"/>
          </p:cNvSpPr>
          <p:nvPr/>
        </p:nvSpPr>
        <p:spPr bwMode="auto">
          <a:xfrm>
            <a:off x="6968702" y="2149729"/>
            <a:ext cx="322524" cy="2462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1000" b="1">
                <a:latin typeface="微软雅黑" panose="020B0503020204020204" pitchFamily="34" charset="-122"/>
                <a:ea typeface="微软雅黑" panose="020B0503020204020204" pitchFamily="34" charset="-122"/>
              </a:rPr>
              <a:t>P</a:t>
            </a:r>
            <a:r>
              <a:rPr lang="en-US" altLang="zh-CN" sz="1000" b="1" baseline="-25000">
                <a:latin typeface="微软雅黑" panose="020B0503020204020204" pitchFamily="34" charset="-122"/>
                <a:ea typeface="微软雅黑" panose="020B0503020204020204" pitchFamily="34" charset="-122"/>
              </a:rPr>
              <a:t>3</a:t>
            </a:r>
            <a:endParaRPr lang="en-US" altLang="zh-CN" sz="1000" b="1" baseline="-25000">
              <a:latin typeface="微软雅黑" panose="020B0503020204020204" pitchFamily="34" charset="-122"/>
              <a:ea typeface="微软雅黑" panose="020B0503020204020204" pitchFamily="34" charset="-122"/>
            </a:endParaRPr>
          </a:p>
        </p:txBody>
      </p:sp>
      <p:sp>
        <p:nvSpPr>
          <p:cNvPr id="147" name="Line 50"/>
          <p:cNvSpPr>
            <a:spLocks noChangeShapeType="1"/>
          </p:cNvSpPr>
          <p:nvPr/>
        </p:nvSpPr>
        <p:spPr bwMode="auto">
          <a:xfrm rot="16200000">
            <a:off x="6277801" y="988120"/>
            <a:ext cx="1061" cy="688417"/>
          </a:xfrm>
          <a:prstGeom prst="line">
            <a:avLst/>
          </a:prstGeom>
          <a:noFill/>
          <a:ln w="38100">
            <a:solidFill>
              <a:srgbClr val="CC00CC"/>
            </a:solidFill>
            <a:rou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lgn="ctr"/>
            <a:endParaRPr lang="zh-CN" altLang="en-US" sz="1000" b="1">
              <a:latin typeface="微软雅黑" panose="020B0503020204020204" pitchFamily="34" charset="-122"/>
              <a:ea typeface="微软雅黑" panose="020B0503020204020204" pitchFamily="34" charset="-122"/>
            </a:endParaRPr>
          </a:p>
        </p:txBody>
      </p:sp>
      <p:sp>
        <p:nvSpPr>
          <p:cNvPr id="148" name="Text Box 51"/>
          <p:cNvSpPr txBox="1">
            <a:spLocks noChangeArrowheads="1"/>
          </p:cNvSpPr>
          <p:nvPr/>
        </p:nvSpPr>
        <p:spPr bwMode="auto">
          <a:xfrm>
            <a:off x="4467484" y="3400916"/>
            <a:ext cx="800219"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1200" b="1" dirty="0">
                <a:latin typeface="微软雅黑" panose="020B0503020204020204" pitchFamily="34" charset="-122"/>
                <a:ea typeface="微软雅黑" panose="020B0503020204020204" pitchFamily="34" charset="-122"/>
              </a:rPr>
              <a:t>允许接收</a:t>
            </a:r>
            <a:endParaRPr lang="zh-CN" altLang="en-US" sz="1200" b="1" dirty="0">
              <a:latin typeface="微软雅黑" panose="020B0503020204020204" pitchFamily="34" charset="-122"/>
              <a:ea typeface="微软雅黑" panose="020B0503020204020204" pitchFamily="34" charset="-122"/>
            </a:endParaRPr>
          </a:p>
        </p:txBody>
      </p:sp>
      <p:sp>
        <p:nvSpPr>
          <p:cNvPr id="149" name="Text Box 52"/>
          <p:cNvSpPr txBox="1">
            <a:spLocks noChangeArrowheads="1"/>
          </p:cNvSpPr>
          <p:nvPr/>
        </p:nvSpPr>
        <p:spPr bwMode="auto">
          <a:xfrm>
            <a:off x="3815551" y="2596190"/>
            <a:ext cx="1721946"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1200" b="1" dirty="0">
                <a:latin typeface="微软雅黑" panose="020B0503020204020204" pitchFamily="34" charset="-122"/>
                <a:ea typeface="微软雅黑" panose="020B0503020204020204" pitchFamily="34" charset="-122"/>
              </a:rPr>
              <a:t>B </a:t>
            </a:r>
            <a:r>
              <a:rPr lang="zh-CN" altLang="en-US" sz="1200" b="1" dirty="0">
                <a:latin typeface="微软雅黑" panose="020B0503020204020204" pitchFamily="34" charset="-122"/>
                <a:ea typeface="微软雅黑" panose="020B0503020204020204" pitchFamily="34" charset="-122"/>
              </a:rPr>
              <a:t>的</a:t>
            </a:r>
            <a:r>
              <a:rPr lang="zh-CN" altLang="en-US" sz="1200" b="1" dirty="0">
                <a:solidFill>
                  <a:srgbClr val="CC00CC"/>
                </a:solidFill>
                <a:latin typeface="微软雅黑" panose="020B0503020204020204" pitchFamily="34" charset="-122"/>
                <a:ea typeface="微软雅黑" panose="020B0503020204020204" pitchFamily="34" charset="-122"/>
              </a:rPr>
              <a:t>接收窗口</a:t>
            </a:r>
            <a:r>
              <a:rPr lang="zh-CN" altLang="en-US" sz="1200" b="1" dirty="0">
                <a:latin typeface="微软雅黑" panose="020B0503020204020204" pitchFamily="34" charset="-122"/>
                <a:ea typeface="微软雅黑" panose="020B0503020204020204" pitchFamily="34" charset="-122"/>
              </a:rPr>
              <a:t>向前滑动</a:t>
            </a:r>
            <a:endParaRPr lang="zh-CN" altLang="en-US" sz="1200" b="1" dirty="0">
              <a:latin typeface="微软雅黑" panose="020B0503020204020204" pitchFamily="34" charset="-122"/>
              <a:ea typeface="微软雅黑" panose="020B0503020204020204" pitchFamily="34" charset="-122"/>
            </a:endParaRPr>
          </a:p>
        </p:txBody>
      </p:sp>
      <p:sp>
        <p:nvSpPr>
          <p:cNvPr id="150" name="Rectangle 53"/>
          <p:cNvSpPr>
            <a:spLocks noChangeArrowheads="1"/>
          </p:cNvSpPr>
          <p:nvPr/>
        </p:nvSpPr>
        <p:spPr bwMode="auto">
          <a:xfrm>
            <a:off x="2841420" y="2915319"/>
            <a:ext cx="4192559" cy="433896"/>
          </a:xfrm>
          <a:prstGeom prst="rect">
            <a:avLst/>
          </a:prstGeom>
          <a:solidFill>
            <a:srgbClr val="0000FF"/>
          </a:solidFill>
          <a:ln>
            <a:noFill/>
          </a:ln>
          <a:effectLst/>
        </p:spPr>
        <p:txBody>
          <a:bodyPr wrap="none" lIns="91436" tIns="45718" rIns="91436" bIns="45718" anchor="ctr"/>
          <a:lstStyle/>
          <a:p>
            <a:pPr algn="ctr"/>
            <a:endParaRPr lang="zh-CN" altLang="en-US" sz="1000" b="1">
              <a:latin typeface="微软雅黑" panose="020B0503020204020204" pitchFamily="34" charset="-122"/>
              <a:ea typeface="微软雅黑" panose="020B0503020204020204" pitchFamily="34" charset="-122"/>
            </a:endParaRPr>
          </a:p>
        </p:txBody>
      </p:sp>
      <p:sp>
        <p:nvSpPr>
          <p:cNvPr id="151" name="Rectangle 54"/>
          <p:cNvSpPr>
            <a:spLocks noChangeArrowheads="1"/>
          </p:cNvSpPr>
          <p:nvPr/>
        </p:nvSpPr>
        <p:spPr bwMode="auto">
          <a:xfrm>
            <a:off x="1201402" y="3044745"/>
            <a:ext cx="156302" cy="192018"/>
          </a:xfrm>
          <a:prstGeom prst="rect">
            <a:avLst/>
          </a:prstGeom>
          <a:solidFill>
            <a:srgbClr val="66FF3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26</a:t>
            </a:r>
            <a:endParaRPr kumimoji="1" lang="en-US" altLang="zh-CN" sz="1000" b="1">
              <a:latin typeface="微软雅黑" panose="020B0503020204020204" pitchFamily="34" charset="-122"/>
              <a:ea typeface="微软雅黑" panose="020B0503020204020204" pitchFamily="34" charset="-122"/>
            </a:endParaRPr>
          </a:p>
        </p:txBody>
      </p:sp>
      <p:sp>
        <p:nvSpPr>
          <p:cNvPr id="152" name="Rectangle 55"/>
          <p:cNvSpPr>
            <a:spLocks noChangeArrowheads="1"/>
          </p:cNvSpPr>
          <p:nvPr/>
        </p:nvSpPr>
        <p:spPr bwMode="auto">
          <a:xfrm>
            <a:off x="1410571" y="3044745"/>
            <a:ext cx="156302" cy="192018"/>
          </a:xfrm>
          <a:prstGeom prst="rect">
            <a:avLst/>
          </a:prstGeom>
          <a:solidFill>
            <a:srgbClr val="66FF3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27</a:t>
            </a:r>
            <a:endParaRPr kumimoji="1" lang="en-US" altLang="zh-CN" sz="1000" b="1">
              <a:latin typeface="微软雅黑" panose="020B0503020204020204" pitchFamily="34" charset="-122"/>
              <a:ea typeface="微软雅黑" panose="020B0503020204020204" pitchFamily="34" charset="-122"/>
            </a:endParaRPr>
          </a:p>
        </p:txBody>
      </p:sp>
      <p:sp>
        <p:nvSpPr>
          <p:cNvPr id="153" name="Rectangle 56"/>
          <p:cNvSpPr>
            <a:spLocks noChangeArrowheads="1"/>
          </p:cNvSpPr>
          <p:nvPr/>
        </p:nvSpPr>
        <p:spPr bwMode="auto">
          <a:xfrm>
            <a:off x="1619737" y="3044745"/>
            <a:ext cx="156302" cy="192018"/>
          </a:xfrm>
          <a:prstGeom prst="rect">
            <a:avLst/>
          </a:prstGeom>
          <a:solidFill>
            <a:srgbClr val="66FF3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28</a:t>
            </a:r>
            <a:endParaRPr kumimoji="1" lang="en-US" altLang="zh-CN" sz="1000" b="1">
              <a:latin typeface="微软雅黑" panose="020B0503020204020204" pitchFamily="34" charset="-122"/>
              <a:ea typeface="微软雅黑" panose="020B0503020204020204" pitchFamily="34" charset="-122"/>
            </a:endParaRPr>
          </a:p>
        </p:txBody>
      </p:sp>
      <p:sp>
        <p:nvSpPr>
          <p:cNvPr id="154" name="Rectangle 57"/>
          <p:cNvSpPr>
            <a:spLocks noChangeArrowheads="1"/>
          </p:cNvSpPr>
          <p:nvPr/>
        </p:nvSpPr>
        <p:spPr bwMode="auto">
          <a:xfrm>
            <a:off x="1828906" y="3044745"/>
            <a:ext cx="156302" cy="192018"/>
          </a:xfrm>
          <a:prstGeom prst="rect">
            <a:avLst/>
          </a:prstGeom>
          <a:solidFill>
            <a:srgbClr val="66FF3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29</a:t>
            </a:r>
            <a:endParaRPr kumimoji="1" lang="en-US" altLang="zh-CN" sz="1000" b="1">
              <a:latin typeface="微软雅黑" panose="020B0503020204020204" pitchFamily="34" charset="-122"/>
              <a:ea typeface="微软雅黑" panose="020B0503020204020204" pitchFamily="34" charset="-122"/>
            </a:endParaRPr>
          </a:p>
        </p:txBody>
      </p:sp>
      <p:sp>
        <p:nvSpPr>
          <p:cNvPr id="155" name="Rectangle 58"/>
          <p:cNvSpPr>
            <a:spLocks noChangeArrowheads="1"/>
          </p:cNvSpPr>
          <p:nvPr/>
        </p:nvSpPr>
        <p:spPr bwMode="auto">
          <a:xfrm>
            <a:off x="2038075" y="3044745"/>
            <a:ext cx="156302" cy="192018"/>
          </a:xfrm>
          <a:prstGeom prst="rect">
            <a:avLst/>
          </a:prstGeom>
          <a:solidFill>
            <a:srgbClr val="66FF3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30</a:t>
            </a:r>
            <a:endParaRPr kumimoji="1" lang="en-US" altLang="zh-CN" sz="1000" b="1">
              <a:latin typeface="微软雅黑" panose="020B0503020204020204" pitchFamily="34" charset="-122"/>
              <a:ea typeface="微软雅黑" panose="020B0503020204020204" pitchFamily="34" charset="-122"/>
            </a:endParaRPr>
          </a:p>
        </p:txBody>
      </p:sp>
      <p:sp>
        <p:nvSpPr>
          <p:cNvPr id="156" name="Rectangle 59"/>
          <p:cNvSpPr>
            <a:spLocks noChangeArrowheads="1"/>
          </p:cNvSpPr>
          <p:nvPr/>
        </p:nvSpPr>
        <p:spPr bwMode="auto">
          <a:xfrm>
            <a:off x="2247242" y="3044745"/>
            <a:ext cx="156302" cy="192018"/>
          </a:xfrm>
          <a:prstGeom prst="rect">
            <a:avLst/>
          </a:prstGeom>
          <a:solidFill>
            <a:srgbClr val="66FF3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31</a:t>
            </a:r>
            <a:endParaRPr kumimoji="1" lang="en-US" altLang="zh-CN" sz="1000" b="1">
              <a:latin typeface="微软雅黑" panose="020B0503020204020204" pitchFamily="34" charset="-122"/>
              <a:ea typeface="微软雅黑" panose="020B0503020204020204" pitchFamily="34" charset="-122"/>
            </a:endParaRPr>
          </a:p>
        </p:txBody>
      </p:sp>
      <p:sp>
        <p:nvSpPr>
          <p:cNvPr id="157" name="Rectangle 60"/>
          <p:cNvSpPr>
            <a:spLocks noChangeArrowheads="1"/>
          </p:cNvSpPr>
          <p:nvPr/>
        </p:nvSpPr>
        <p:spPr bwMode="auto">
          <a:xfrm>
            <a:off x="2456410" y="3044745"/>
            <a:ext cx="156302" cy="192018"/>
          </a:xfrm>
          <a:prstGeom prst="rect">
            <a:avLst/>
          </a:prstGeom>
          <a:solidFill>
            <a:srgbClr val="66FF3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32</a:t>
            </a:r>
            <a:endParaRPr kumimoji="1" lang="en-US" altLang="zh-CN" sz="1000" b="1">
              <a:latin typeface="微软雅黑" panose="020B0503020204020204" pitchFamily="34" charset="-122"/>
              <a:ea typeface="微软雅黑" panose="020B0503020204020204" pitchFamily="34" charset="-122"/>
            </a:endParaRPr>
          </a:p>
        </p:txBody>
      </p:sp>
      <p:sp>
        <p:nvSpPr>
          <p:cNvPr id="158" name="Rectangle 61"/>
          <p:cNvSpPr>
            <a:spLocks noChangeArrowheads="1"/>
          </p:cNvSpPr>
          <p:nvPr/>
        </p:nvSpPr>
        <p:spPr bwMode="auto">
          <a:xfrm>
            <a:off x="2665579" y="3044745"/>
            <a:ext cx="156302" cy="192018"/>
          </a:xfrm>
          <a:prstGeom prst="rect">
            <a:avLst/>
          </a:prstGeom>
          <a:solidFill>
            <a:srgbClr val="66FF3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33</a:t>
            </a:r>
            <a:endParaRPr kumimoji="1" lang="en-US" altLang="zh-CN" sz="1000" b="1">
              <a:latin typeface="微软雅黑" panose="020B0503020204020204" pitchFamily="34" charset="-122"/>
              <a:ea typeface="微软雅黑" panose="020B0503020204020204" pitchFamily="34" charset="-122"/>
            </a:endParaRPr>
          </a:p>
        </p:txBody>
      </p:sp>
      <p:sp>
        <p:nvSpPr>
          <p:cNvPr id="159" name="Rectangle 62"/>
          <p:cNvSpPr>
            <a:spLocks noChangeArrowheads="1"/>
          </p:cNvSpPr>
          <p:nvPr/>
        </p:nvSpPr>
        <p:spPr bwMode="auto">
          <a:xfrm>
            <a:off x="2874748" y="3044745"/>
            <a:ext cx="156302" cy="192018"/>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34</a:t>
            </a:r>
            <a:endParaRPr kumimoji="1" lang="en-US" altLang="zh-CN" sz="1000" b="1">
              <a:latin typeface="微软雅黑" panose="020B0503020204020204" pitchFamily="34" charset="-122"/>
              <a:ea typeface="微软雅黑" panose="020B0503020204020204" pitchFamily="34" charset="-122"/>
            </a:endParaRPr>
          </a:p>
        </p:txBody>
      </p:sp>
      <p:sp>
        <p:nvSpPr>
          <p:cNvPr id="160" name="Rectangle 63"/>
          <p:cNvSpPr>
            <a:spLocks noChangeArrowheads="1"/>
          </p:cNvSpPr>
          <p:nvPr/>
        </p:nvSpPr>
        <p:spPr bwMode="auto">
          <a:xfrm>
            <a:off x="3083917" y="3044745"/>
            <a:ext cx="156302" cy="192018"/>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35</a:t>
            </a:r>
            <a:endParaRPr kumimoji="1" lang="en-US" altLang="zh-CN" sz="1000" b="1">
              <a:latin typeface="微软雅黑" panose="020B0503020204020204" pitchFamily="34" charset="-122"/>
              <a:ea typeface="微软雅黑" panose="020B0503020204020204" pitchFamily="34" charset="-122"/>
            </a:endParaRPr>
          </a:p>
        </p:txBody>
      </p:sp>
      <p:sp>
        <p:nvSpPr>
          <p:cNvPr id="161" name="Rectangle 64"/>
          <p:cNvSpPr>
            <a:spLocks noChangeArrowheads="1"/>
          </p:cNvSpPr>
          <p:nvPr/>
        </p:nvSpPr>
        <p:spPr bwMode="auto">
          <a:xfrm>
            <a:off x="3293086" y="3044745"/>
            <a:ext cx="156302" cy="192018"/>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36</a:t>
            </a:r>
            <a:endParaRPr kumimoji="1" lang="en-US" altLang="zh-CN" sz="1000" b="1">
              <a:latin typeface="微软雅黑" panose="020B0503020204020204" pitchFamily="34" charset="-122"/>
              <a:ea typeface="微软雅黑" panose="020B0503020204020204" pitchFamily="34" charset="-122"/>
            </a:endParaRPr>
          </a:p>
        </p:txBody>
      </p:sp>
      <p:sp>
        <p:nvSpPr>
          <p:cNvPr id="162" name="Rectangle 65"/>
          <p:cNvSpPr>
            <a:spLocks noChangeArrowheads="1"/>
          </p:cNvSpPr>
          <p:nvPr/>
        </p:nvSpPr>
        <p:spPr bwMode="auto">
          <a:xfrm>
            <a:off x="3502252" y="3044745"/>
            <a:ext cx="156302" cy="192018"/>
          </a:xfrm>
          <a:prstGeom prst="rect">
            <a:avLst/>
          </a:prstGeom>
          <a:solidFill>
            <a:srgbClr val="FFC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dirty="0">
                <a:latin typeface="微软雅黑" panose="020B0503020204020204" pitchFamily="34" charset="-122"/>
                <a:ea typeface="微软雅黑" panose="020B0503020204020204" pitchFamily="34" charset="-122"/>
              </a:rPr>
              <a:t>37</a:t>
            </a:r>
            <a:endParaRPr kumimoji="1" lang="en-US" altLang="zh-CN" sz="1000" b="1" dirty="0">
              <a:latin typeface="微软雅黑" panose="020B0503020204020204" pitchFamily="34" charset="-122"/>
              <a:ea typeface="微软雅黑" panose="020B0503020204020204" pitchFamily="34" charset="-122"/>
            </a:endParaRPr>
          </a:p>
        </p:txBody>
      </p:sp>
      <p:sp>
        <p:nvSpPr>
          <p:cNvPr id="163" name="Rectangle 66"/>
          <p:cNvSpPr>
            <a:spLocks noChangeArrowheads="1"/>
          </p:cNvSpPr>
          <p:nvPr/>
        </p:nvSpPr>
        <p:spPr bwMode="auto">
          <a:xfrm>
            <a:off x="3711421" y="3044745"/>
            <a:ext cx="156302" cy="192018"/>
          </a:xfrm>
          <a:prstGeom prst="rect">
            <a:avLst/>
          </a:prstGeom>
          <a:solidFill>
            <a:srgbClr val="FFC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38</a:t>
            </a:r>
            <a:endParaRPr kumimoji="1" lang="en-US" altLang="zh-CN" sz="1000" b="1">
              <a:latin typeface="微软雅黑" panose="020B0503020204020204" pitchFamily="34" charset="-122"/>
              <a:ea typeface="微软雅黑" panose="020B0503020204020204" pitchFamily="34" charset="-122"/>
            </a:endParaRPr>
          </a:p>
        </p:txBody>
      </p:sp>
      <p:sp>
        <p:nvSpPr>
          <p:cNvPr id="164" name="Rectangle 67"/>
          <p:cNvSpPr>
            <a:spLocks noChangeArrowheads="1"/>
          </p:cNvSpPr>
          <p:nvPr/>
        </p:nvSpPr>
        <p:spPr bwMode="auto">
          <a:xfrm>
            <a:off x="3920590" y="3044745"/>
            <a:ext cx="156302" cy="192018"/>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39</a:t>
            </a:r>
            <a:endParaRPr kumimoji="1" lang="en-US" altLang="zh-CN" sz="1000" b="1">
              <a:latin typeface="微软雅黑" panose="020B0503020204020204" pitchFamily="34" charset="-122"/>
              <a:ea typeface="微软雅黑" panose="020B0503020204020204" pitchFamily="34" charset="-122"/>
            </a:endParaRPr>
          </a:p>
        </p:txBody>
      </p:sp>
      <p:sp>
        <p:nvSpPr>
          <p:cNvPr id="165" name="Rectangle 68"/>
          <p:cNvSpPr>
            <a:spLocks noChangeArrowheads="1"/>
          </p:cNvSpPr>
          <p:nvPr/>
        </p:nvSpPr>
        <p:spPr bwMode="auto">
          <a:xfrm>
            <a:off x="4129759" y="3044745"/>
            <a:ext cx="156302" cy="192018"/>
          </a:xfrm>
          <a:prstGeom prst="rect">
            <a:avLst/>
          </a:prstGeom>
          <a:solidFill>
            <a:srgbClr val="FFC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40</a:t>
            </a:r>
            <a:endParaRPr kumimoji="1" lang="en-US" altLang="zh-CN" sz="1000" b="1">
              <a:latin typeface="微软雅黑" panose="020B0503020204020204" pitchFamily="34" charset="-122"/>
              <a:ea typeface="微软雅黑" panose="020B0503020204020204" pitchFamily="34" charset="-122"/>
            </a:endParaRPr>
          </a:p>
        </p:txBody>
      </p:sp>
      <p:sp>
        <p:nvSpPr>
          <p:cNvPr id="166" name="Rectangle 69"/>
          <p:cNvSpPr>
            <a:spLocks noChangeArrowheads="1"/>
          </p:cNvSpPr>
          <p:nvPr/>
        </p:nvSpPr>
        <p:spPr bwMode="auto">
          <a:xfrm>
            <a:off x="4338925" y="3043687"/>
            <a:ext cx="156302" cy="192017"/>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41</a:t>
            </a:r>
            <a:endParaRPr kumimoji="1" lang="en-US" altLang="zh-CN" sz="1000" b="1">
              <a:latin typeface="微软雅黑" panose="020B0503020204020204" pitchFamily="34" charset="-122"/>
              <a:ea typeface="微软雅黑" panose="020B0503020204020204" pitchFamily="34" charset="-122"/>
            </a:endParaRPr>
          </a:p>
        </p:txBody>
      </p:sp>
      <p:sp>
        <p:nvSpPr>
          <p:cNvPr id="167" name="Rectangle 70"/>
          <p:cNvSpPr>
            <a:spLocks noChangeArrowheads="1"/>
          </p:cNvSpPr>
          <p:nvPr/>
        </p:nvSpPr>
        <p:spPr bwMode="auto">
          <a:xfrm>
            <a:off x="4548094" y="3043687"/>
            <a:ext cx="156302" cy="192017"/>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42</a:t>
            </a:r>
            <a:endParaRPr kumimoji="1" lang="en-US" altLang="zh-CN" sz="1000" b="1">
              <a:latin typeface="微软雅黑" panose="020B0503020204020204" pitchFamily="34" charset="-122"/>
              <a:ea typeface="微软雅黑" panose="020B0503020204020204" pitchFamily="34" charset="-122"/>
            </a:endParaRPr>
          </a:p>
        </p:txBody>
      </p:sp>
      <p:sp>
        <p:nvSpPr>
          <p:cNvPr id="168" name="Rectangle 71"/>
          <p:cNvSpPr>
            <a:spLocks noChangeArrowheads="1"/>
          </p:cNvSpPr>
          <p:nvPr/>
        </p:nvSpPr>
        <p:spPr bwMode="auto">
          <a:xfrm>
            <a:off x="4757263" y="3043687"/>
            <a:ext cx="156302" cy="192017"/>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43</a:t>
            </a:r>
            <a:endParaRPr kumimoji="1" lang="en-US" altLang="zh-CN" sz="1000" b="1">
              <a:latin typeface="微软雅黑" panose="020B0503020204020204" pitchFamily="34" charset="-122"/>
              <a:ea typeface="微软雅黑" panose="020B0503020204020204" pitchFamily="34" charset="-122"/>
            </a:endParaRPr>
          </a:p>
        </p:txBody>
      </p:sp>
      <p:sp>
        <p:nvSpPr>
          <p:cNvPr id="169" name="Rectangle 72"/>
          <p:cNvSpPr>
            <a:spLocks noChangeArrowheads="1"/>
          </p:cNvSpPr>
          <p:nvPr/>
        </p:nvSpPr>
        <p:spPr bwMode="auto">
          <a:xfrm>
            <a:off x="4966429" y="3043687"/>
            <a:ext cx="156302" cy="192017"/>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44</a:t>
            </a:r>
            <a:endParaRPr kumimoji="1" lang="en-US" altLang="zh-CN" sz="1000" b="1">
              <a:latin typeface="微软雅黑" panose="020B0503020204020204" pitchFamily="34" charset="-122"/>
              <a:ea typeface="微软雅黑" panose="020B0503020204020204" pitchFamily="34" charset="-122"/>
            </a:endParaRPr>
          </a:p>
        </p:txBody>
      </p:sp>
      <p:sp>
        <p:nvSpPr>
          <p:cNvPr id="170" name="Rectangle 73"/>
          <p:cNvSpPr>
            <a:spLocks noChangeArrowheads="1"/>
          </p:cNvSpPr>
          <p:nvPr/>
        </p:nvSpPr>
        <p:spPr bwMode="auto">
          <a:xfrm>
            <a:off x="5175598" y="3043687"/>
            <a:ext cx="156302" cy="192017"/>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45</a:t>
            </a:r>
            <a:endParaRPr kumimoji="1" lang="en-US" altLang="zh-CN" sz="1000" b="1">
              <a:latin typeface="微软雅黑" panose="020B0503020204020204" pitchFamily="34" charset="-122"/>
              <a:ea typeface="微软雅黑" panose="020B0503020204020204" pitchFamily="34" charset="-122"/>
            </a:endParaRPr>
          </a:p>
        </p:txBody>
      </p:sp>
      <p:sp>
        <p:nvSpPr>
          <p:cNvPr id="171" name="Rectangle 74"/>
          <p:cNvSpPr>
            <a:spLocks noChangeArrowheads="1"/>
          </p:cNvSpPr>
          <p:nvPr/>
        </p:nvSpPr>
        <p:spPr bwMode="auto">
          <a:xfrm>
            <a:off x="5384767" y="3043687"/>
            <a:ext cx="156302" cy="192017"/>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46</a:t>
            </a:r>
            <a:endParaRPr kumimoji="1" lang="en-US" altLang="zh-CN" sz="1000" b="1">
              <a:latin typeface="微软雅黑" panose="020B0503020204020204" pitchFamily="34" charset="-122"/>
              <a:ea typeface="微软雅黑" panose="020B0503020204020204" pitchFamily="34" charset="-122"/>
            </a:endParaRPr>
          </a:p>
        </p:txBody>
      </p:sp>
      <p:sp>
        <p:nvSpPr>
          <p:cNvPr id="172" name="Rectangle 75"/>
          <p:cNvSpPr>
            <a:spLocks noChangeArrowheads="1"/>
          </p:cNvSpPr>
          <p:nvPr/>
        </p:nvSpPr>
        <p:spPr bwMode="auto">
          <a:xfrm>
            <a:off x="5593934" y="3043687"/>
            <a:ext cx="156302" cy="192017"/>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47</a:t>
            </a:r>
            <a:endParaRPr kumimoji="1" lang="en-US" altLang="zh-CN" sz="1000" b="1">
              <a:latin typeface="微软雅黑" panose="020B0503020204020204" pitchFamily="34" charset="-122"/>
              <a:ea typeface="微软雅黑" panose="020B0503020204020204" pitchFamily="34" charset="-122"/>
            </a:endParaRPr>
          </a:p>
        </p:txBody>
      </p:sp>
      <p:sp>
        <p:nvSpPr>
          <p:cNvPr id="173" name="Rectangle 76"/>
          <p:cNvSpPr>
            <a:spLocks noChangeArrowheads="1"/>
          </p:cNvSpPr>
          <p:nvPr/>
        </p:nvSpPr>
        <p:spPr bwMode="auto">
          <a:xfrm>
            <a:off x="5803105" y="3043687"/>
            <a:ext cx="156302" cy="192017"/>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48</a:t>
            </a:r>
            <a:endParaRPr kumimoji="1" lang="en-US" altLang="zh-CN" sz="1000" b="1">
              <a:latin typeface="微软雅黑" panose="020B0503020204020204" pitchFamily="34" charset="-122"/>
              <a:ea typeface="微软雅黑" panose="020B0503020204020204" pitchFamily="34" charset="-122"/>
            </a:endParaRPr>
          </a:p>
        </p:txBody>
      </p:sp>
      <p:sp>
        <p:nvSpPr>
          <p:cNvPr id="174" name="Rectangle 77"/>
          <p:cNvSpPr>
            <a:spLocks noChangeArrowheads="1"/>
          </p:cNvSpPr>
          <p:nvPr/>
        </p:nvSpPr>
        <p:spPr bwMode="auto">
          <a:xfrm>
            <a:off x="6012271" y="3043687"/>
            <a:ext cx="156302" cy="192017"/>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49</a:t>
            </a:r>
            <a:endParaRPr kumimoji="1" lang="en-US" altLang="zh-CN" sz="1000" b="1">
              <a:latin typeface="微软雅黑" panose="020B0503020204020204" pitchFamily="34" charset="-122"/>
              <a:ea typeface="微软雅黑" panose="020B0503020204020204" pitchFamily="34" charset="-122"/>
            </a:endParaRPr>
          </a:p>
        </p:txBody>
      </p:sp>
      <p:sp>
        <p:nvSpPr>
          <p:cNvPr id="175" name="Rectangle 78"/>
          <p:cNvSpPr>
            <a:spLocks noChangeArrowheads="1"/>
          </p:cNvSpPr>
          <p:nvPr/>
        </p:nvSpPr>
        <p:spPr bwMode="auto">
          <a:xfrm>
            <a:off x="6221440" y="3043687"/>
            <a:ext cx="156302" cy="192017"/>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50</a:t>
            </a:r>
            <a:endParaRPr kumimoji="1" lang="en-US" altLang="zh-CN" sz="1000" b="1">
              <a:latin typeface="微软雅黑" panose="020B0503020204020204" pitchFamily="34" charset="-122"/>
              <a:ea typeface="微软雅黑" panose="020B0503020204020204" pitchFamily="34" charset="-122"/>
            </a:endParaRPr>
          </a:p>
        </p:txBody>
      </p:sp>
      <p:sp>
        <p:nvSpPr>
          <p:cNvPr id="176" name="Rectangle 79"/>
          <p:cNvSpPr>
            <a:spLocks noChangeArrowheads="1"/>
          </p:cNvSpPr>
          <p:nvPr/>
        </p:nvSpPr>
        <p:spPr bwMode="auto">
          <a:xfrm>
            <a:off x="6430609" y="3043687"/>
            <a:ext cx="156302" cy="192017"/>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51</a:t>
            </a:r>
            <a:endParaRPr kumimoji="1" lang="en-US" altLang="zh-CN" sz="1000" b="1">
              <a:latin typeface="微软雅黑" panose="020B0503020204020204" pitchFamily="34" charset="-122"/>
              <a:ea typeface="微软雅黑" panose="020B0503020204020204" pitchFamily="34" charset="-122"/>
            </a:endParaRPr>
          </a:p>
        </p:txBody>
      </p:sp>
      <p:sp>
        <p:nvSpPr>
          <p:cNvPr id="177" name="Rectangle 80"/>
          <p:cNvSpPr>
            <a:spLocks noChangeArrowheads="1"/>
          </p:cNvSpPr>
          <p:nvPr/>
        </p:nvSpPr>
        <p:spPr bwMode="auto">
          <a:xfrm>
            <a:off x="6639778" y="3043687"/>
            <a:ext cx="156302" cy="192017"/>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52</a:t>
            </a:r>
            <a:endParaRPr kumimoji="1" lang="en-US" altLang="zh-CN" sz="1000" b="1">
              <a:latin typeface="微软雅黑" panose="020B0503020204020204" pitchFamily="34" charset="-122"/>
              <a:ea typeface="微软雅黑" panose="020B0503020204020204" pitchFamily="34" charset="-122"/>
            </a:endParaRPr>
          </a:p>
        </p:txBody>
      </p:sp>
      <p:sp>
        <p:nvSpPr>
          <p:cNvPr id="178" name="Rectangle 81"/>
          <p:cNvSpPr>
            <a:spLocks noChangeArrowheads="1"/>
          </p:cNvSpPr>
          <p:nvPr/>
        </p:nvSpPr>
        <p:spPr bwMode="auto">
          <a:xfrm>
            <a:off x="6848944" y="3043687"/>
            <a:ext cx="156302" cy="192017"/>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53</a:t>
            </a:r>
            <a:endParaRPr kumimoji="1" lang="en-US" altLang="zh-CN" sz="1000" b="1">
              <a:latin typeface="微软雅黑" panose="020B0503020204020204" pitchFamily="34" charset="-122"/>
              <a:ea typeface="微软雅黑" panose="020B0503020204020204" pitchFamily="34" charset="-122"/>
            </a:endParaRPr>
          </a:p>
        </p:txBody>
      </p:sp>
      <p:sp>
        <p:nvSpPr>
          <p:cNvPr id="179" name="Rectangle 82"/>
          <p:cNvSpPr>
            <a:spLocks noChangeArrowheads="1"/>
          </p:cNvSpPr>
          <p:nvPr/>
        </p:nvSpPr>
        <p:spPr bwMode="auto">
          <a:xfrm>
            <a:off x="7058113" y="3043687"/>
            <a:ext cx="156302" cy="192017"/>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54</a:t>
            </a:r>
            <a:endParaRPr kumimoji="1" lang="en-US" altLang="zh-CN" sz="1000" b="1">
              <a:latin typeface="微软雅黑" panose="020B0503020204020204" pitchFamily="34" charset="-122"/>
              <a:ea typeface="微软雅黑" panose="020B0503020204020204" pitchFamily="34" charset="-122"/>
            </a:endParaRPr>
          </a:p>
        </p:txBody>
      </p:sp>
      <p:sp>
        <p:nvSpPr>
          <p:cNvPr id="180" name="Rectangle 83"/>
          <p:cNvSpPr>
            <a:spLocks noChangeArrowheads="1"/>
          </p:cNvSpPr>
          <p:nvPr/>
        </p:nvSpPr>
        <p:spPr bwMode="auto">
          <a:xfrm>
            <a:off x="7267282" y="3043687"/>
            <a:ext cx="156302" cy="192017"/>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55</a:t>
            </a:r>
            <a:endParaRPr kumimoji="1" lang="en-US" altLang="zh-CN" sz="1000" b="1">
              <a:latin typeface="微软雅黑" panose="020B0503020204020204" pitchFamily="34" charset="-122"/>
              <a:ea typeface="微软雅黑" panose="020B0503020204020204" pitchFamily="34" charset="-122"/>
            </a:endParaRPr>
          </a:p>
        </p:txBody>
      </p:sp>
      <p:sp>
        <p:nvSpPr>
          <p:cNvPr id="181" name="Text Box 84"/>
          <p:cNvSpPr txBox="1">
            <a:spLocks noChangeArrowheads="1"/>
          </p:cNvSpPr>
          <p:nvPr/>
        </p:nvSpPr>
        <p:spPr bwMode="auto">
          <a:xfrm>
            <a:off x="1527692" y="3265409"/>
            <a:ext cx="954108" cy="461665"/>
          </a:xfrm>
          <a:prstGeom prst="rect">
            <a:avLst/>
          </a:prstGeom>
          <a:solidFill>
            <a:schemeClr val="bg1"/>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1200" b="1" dirty="0">
                <a:solidFill>
                  <a:srgbClr val="CC00CC"/>
                </a:solidFill>
                <a:latin typeface="微软雅黑" panose="020B0503020204020204" pitchFamily="34" charset="-122"/>
                <a:ea typeface="微软雅黑" panose="020B0503020204020204" pitchFamily="34" charset="-122"/>
              </a:rPr>
              <a:t>已发送确认</a:t>
            </a:r>
            <a:endParaRPr lang="zh-CN" altLang="en-US" sz="1200" b="1" dirty="0">
              <a:solidFill>
                <a:srgbClr val="CC00CC"/>
              </a:solidFill>
              <a:latin typeface="微软雅黑" panose="020B0503020204020204" pitchFamily="34" charset="-122"/>
              <a:ea typeface="微软雅黑" panose="020B0503020204020204" pitchFamily="34" charset="-122"/>
            </a:endParaRPr>
          </a:p>
          <a:p>
            <a:pPr algn="ctr"/>
            <a:r>
              <a:rPr lang="zh-CN" altLang="en-US" sz="1200" b="1" dirty="0">
                <a:solidFill>
                  <a:srgbClr val="CC00CC"/>
                </a:solidFill>
                <a:latin typeface="微软雅黑" panose="020B0503020204020204" pitchFamily="34" charset="-122"/>
                <a:ea typeface="微软雅黑" panose="020B0503020204020204" pitchFamily="34" charset="-122"/>
              </a:rPr>
              <a:t>并交付主机</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182" name="Text Box 85"/>
          <p:cNvSpPr txBox="1">
            <a:spLocks noChangeArrowheads="1"/>
          </p:cNvSpPr>
          <p:nvPr/>
        </p:nvSpPr>
        <p:spPr bwMode="auto">
          <a:xfrm>
            <a:off x="7059042" y="3265409"/>
            <a:ext cx="646331" cy="461665"/>
          </a:xfrm>
          <a:prstGeom prst="rect">
            <a:avLst/>
          </a:prstGeom>
          <a:solidFill>
            <a:schemeClr val="bg1"/>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1200" b="1">
                <a:solidFill>
                  <a:srgbClr val="CC00CC"/>
                </a:solidFill>
                <a:latin typeface="微软雅黑" panose="020B0503020204020204" pitchFamily="34" charset="-122"/>
                <a:ea typeface="微软雅黑" panose="020B0503020204020204" pitchFamily="34" charset="-122"/>
              </a:rPr>
              <a:t>不允许</a:t>
            </a:r>
            <a:endParaRPr lang="zh-CN" altLang="en-US" sz="1200" b="1">
              <a:solidFill>
                <a:srgbClr val="CC00CC"/>
              </a:solidFill>
              <a:latin typeface="微软雅黑" panose="020B0503020204020204" pitchFamily="34" charset="-122"/>
              <a:ea typeface="微软雅黑" panose="020B0503020204020204" pitchFamily="34" charset="-122"/>
            </a:endParaRPr>
          </a:p>
          <a:p>
            <a:pPr algn="ctr"/>
            <a:r>
              <a:rPr lang="zh-CN" altLang="en-US" sz="1200" b="1">
                <a:solidFill>
                  <a:srgbClr val="CC00CC"/>
                </a:solidFill>
                <a:latin typeface="微软雅黑" panose="020B0503020204020204" pitchFamily="34" charset="-122"/>
                <a:ea typeface="微软雅黑" panose="020B0503020204020204" pitchFamily="34" charset="-122"/>
              </a:rPr>
              <a:t>接收</a:t>
            </a:r>
            <a:endParaRPr lang="zh-CN" altLang="en-US" sz="1200" b="1">
              <a:solidFill>
                <a:srgbClr val="CC00CC"/>
              </a:solidFill>
              <a:latin typeface="微软雅黑" panose="020B0503020204020204" pitchFamily="34" charset="-122"/>
              <a:ea typeface="微软雅黑" panose="020B0503020204020204" pitchFamily="34" charset="-122"/>
            </a:endParaRPr>
          </a:p>
        </p:txBody>
      </p:sp>
      <p:sp>
        <p:nvSpPr>
          <p:cNvPr id="183" name="Rectangle 86"/>
          <p:cNvSpPr>
            <a:spLocks noChangeArrowheads="1"/>
          </p:cNvSpPr>
          <p:nvPr/>
        </p:nvSpPr>
        <p:spPr bwMode="auto">
          <a:xfrm>
            <a:off x="7470703" y="3043687"/>
            <a:ext cx="156302" cy="192017"/>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56</a:t>
            </a:r>
            <a:endParaRPr kumimoji="1" lang="en-US" altLang="zh-CN" sz="1000" b="1">
              <a:latin typeface="微软雅黑" panose="020B0503020204020204" pitchFamily="34" charset="-122"/>
              <a:ea typeface="微软雅黑" panose="020B0503020204020204" pitchFamily="34" charset="-122"/>
            </a:endParaRPr>
          </a:p>
        </p:txBody>
      </p:sp>
      <p:sp>
        <p:nvSpPr>
          <p:cNvPr id="184" name="Line 87"/>
          <p:cNvSpPr>
            <a:spLocks noChangeShapeType="1"/>
          </p:cNvSpPr>
          <p:nvPr/>
        </p:nvSpPr>
        <p:spPr bwMode="auto">
          <a:xfrm rot="16200000">
            <a:off x="6226083" y="2475103"/>
            <a:ext cx="1061" cy="688416"/>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lgn="ctr"/>
            <a:endParaRPr lang="zh-CN" altLang="en-US" sz="1000" b="1">
              <a:latin typeface="微软雅黑" panose="020B0503020204020204" pitchFamily="34" charset="-122"/>
              <a:ea typeface="微软雅黑" panose="020B0503020204020204" pitchFamily="34" charset="-122"/>
            </a:endParaRPr>
          </a:p>
        </p:txBody>
      </p:sp>
      <p:sp>
        <p:nvSpPr>
          <p:cNvPr id="185" name="Text Box 88"/>
          <p:cNvSpPr txBox="1">
            <a:spLocks noChangeArrowheads="1"/>
          </p:cNvSpPr>
          <p:nvPr/>
        </p:nvSpPr>
        <p:spPr bwMode="auto">
          <a:xfrm>
            <a:off x="3434343" y="3654746"/>
            <a:ext cx="954108" cy="276999"/>
          </a:xfrm>
          <a:prstGeom prst="rect">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1200" b="1" dirty="0">
                <a:latin typeface="微软雅黑" panose="020B0503020204020204" pitchFamily="34" charset="-122"/>
                <a:ea typeface="微软雅黑" panose="020B0503020204020204" pitchFamily="34" charset="-122"/>
              </a:rPr>
              <a:t>未按序收到</a:t>
            </a:r>
            <a:endParaRPr lang="zh-CN" altLang="en-US" sz="1200" b="1" dirty="0">
              <a:latin typeface="微软雅黑" panose="020B0503020204020204" pitchFamily="34" charset="-122"/>
              <a:ea typeface="微软雅黑" panose="020B0503020204020204" pitchFamily="34" charset="-122"/>
            </a:endParaRPr>
          </a:p>
        </p:txBody>
      </p:sp>
      <p:grpSp>
        <p:nvGrpSpPr>
          <p:cNvPr id="186" name="Group 89"/>
          <p:cNvGrpSpPr/>
          <p:nvPr/>
        </p:nvGrpSpPr>
        <p:grpSpPr bwMode="auto">
          <a:xfrm>
            <a:off x="3586151" y="3244191"/>
            <a:ext cx="620609" cy="393583"/>
            <a:chOff x="2143" y="3150"/>
            <a:chExt cx="540" cy="272"/>
          </a:xfrm>
        </p:grpSpPr>
        <p:sp>
          <p:nvSpPr>
            <p:cNvPr id="187" name="Line 90"/>
            <p:cNvSpPr>
              <a:spLocks noChangeShapeType="1"/>
            </p:cNvSpPr>
            <p:nvPr/>
          </p:nvSpPr>
          <p:spPr bwMode="auto">
            <a:xfrm flipV="1">
              <a:off x="2143" y="3150"/>
              <a:ext cx="0" cy="272"/>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00" b="1">
                <a:latin typeface="微软雅黑" panose="020B0503020204020204" pitchFamily="34" charset="-122"/>
                <a:ea typeface="微软雅黑" panose="020B0503020204020204" pitchFamily="34" charset="-122"/>
              </a:endParaRPr>
            </a:p>
          </p:txBody>
        </p:sp>
        <p:sp>
          <p:nvSpPr>
            <p:cNvPr id="188" name="Line 91"/>
            <p:cNvSpPr>
              <a:spLocks noChangeShapeType="1"/>
            </p:cNvSpPr>
            <p:nvPr/>
          </p:nvSpPr>
          <p:spPr bwMode="auto">
            <a:xfrm flipV="1">
              <a:off x="2325" y="3150"/>
              <a:ext cx="0" cy="272"/>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00" b="1">
                <a:latin typeface="微软雅黑" panose="020B0503020204020204" pitchFamily="34" charset="-122"/>
                <a:ea typeface="微软雅黑" panose="020B0503020204020204" pitchFamily="34" charset="-122"/>
              </a:endParaRPr>
            </a:p>
          </p:txBody>
        </p:sp>
        <p:sp>
          <p:nvSpPr>
            <p:cNvPr id="189" name="Line 92"/>
            <p:cNvSpPr>
              <a:spLocks noChangeShapeType="1"/>
            </p:cNvSpPr>
            <p:nvPr/>
          </p:nvSpPr>
          <p:spPr bwMode="auto">
            <a:xfrm flipV="1">
              <a:off x="2683" y="3150"/>
              <a:ext cx="0" cy="272"/>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00" b="1">
                <a:latin typeface="微软雅黑" panose="020B0503020204020204" pitchFamily="34" charset="-122"/>
                <a:ea typeface="微软雅黑" panose="020B0503020204020204" pitchFamily="34" charset="-122"/>
              </a:endParaRPr>
            </a:p>
          </p:txBody>
        </p:sp>
      </p:grpSp>
      <p:sp>
        <p:nvSpPr>
          <p:cNvPr id="190" name="Text Box 94"/>
          <p:cNvSpPr txBox="1">
            <a:spLocks noChangeArrowheads="1"/>
          </p:cNvSpPr>
          <p:nvPr/>
        </p:nvSpPr>
        <p:spPr bwMode="auto">
          <a:xfrm>
            <a:off x="2686290" y="3967244"/>
            <a:ext cx="2464585"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algn="ctr"/>
            <a:r>
              <a:rPr lang="zh-CN" altLang="en-US" sz="1200" b="1" dirty="0">
                <a:latin typeface="微软雅黑" panose="020B0503020204020204" pitchFamily="34" charset="-122"/>
                <a:ea typeface="微软雅黑" panose="020B0503020204020204" pitchFamily="34" charset="-122"/>
              </a:rPr>
              <a:t>先存下，等待缺少的数据的到达</a:t>
            </a:r>
            <a:endParaRPr lang="zh-CN" altLang="en-US" sz="12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105"/>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0"/>
                                  </p:stCondLst>
                                  <p:childTnLst>
                                    <p:anim calcmode="discrete" valueType="str">
                                      <p:cBhvr>
                                        <p:cTn id="8" dur="1000" fill="hold"/>
                                        <p:tgtEl>
                                          <p:spTgt spid="147"/>
                                        </p:tgtEl>
                                        <p:attrNameLst>
                                          <p:attrName>style.visibility</p:attrName>
                                        </p:attrNameLst>
                                      </p:cBhvr>
                                      <p:tavLst>
                                        <p:tav tm="0">
                                          <p:val>
                                            <p:strVal val="hidden"/>
                                          </p:val>
                                        </p:tav>
                                        <p:tav tm="50000">
                                          <p:val>
                                            <p:strVal val="visible"/>
                                          </p:val>
                                        </p:tav>
                                      </p:tavLst>
                                    </p:anim>
                                  </p:childTnLst>
                                </p:cTn>
                              </p:par>
                              <p:par>
                                <p:cTn id="9" presetID="35" presetClass="emph" presetSubtype="0" repeatCount="3000" fill="hold" grpId="0" nodeType="withEffect">
                                  <p:stCondLst>
                                    <p:cond delay="0"/>
                                  </p:stCondLst>
                                  <p:childTnLst>
                                    <p:anim calcmode="discrete" valueType="str">
                                      <p:cBhvr>
                                        <p:cTn id="10" dur="1000" fill="hold"/>
                                        <p:tgtEl>
                                          <p:spTgt spid="106"/>
                                        </p:tgtEl>
                                        <p:attrNameLst>
                                          <p:attrName>style.visibility</p:attrName>
                                        </p:attrNameLst>
                                      </p:cBhvr>
                                      <p:tavLst>
                                        <p:tav tm="0">
                                          <p:val>
                                            <p:strVal val="hidden"/>
                                          </p:val>
                                        </p:tav>
                                        <p:tav tm="50000">
                                          <p:val>
                                            <p:strVal val="visible"/>
                                          </p:val>
                                        </p:tav>
                                      </p:tavLst>
                                    </p:anim>
                                  </p:childTnLst>
                                </p:cTn>
                              </p:par>
                              <p:par>
                                <p:cTn id="11" presetID="35" presetClass="emph" presetSubtype="0" repeatCount="3000" fill="hold" grpId="0" nodeType="withEffect">
                                  <p:stCondLst>
                                    <p:cond delay="0"/>
                                  </p:stCondLst>
                                  <p:childTnLst>
                                    <p:anim calcmode="discrete" valueType="str">
                                      <p:cBhvr>
                                        <p:cTn id="12" dur="1000" fill="hold"/>
                                        <p:tgtEl>
                                          <p:spTgt spid="143"/>
                                        </p:tgtEl>
                                        <p:attrNameLst>
                                          <p:attrName>style.visibility</p:attrName>
                                        </p:attrNameLst>
                                      </p:cBhvr>
                                      <p:tavLst>
                                        <p:tav tm="0">
                                          <p:val>
                                            <p:strVal val="hidden"/>
                                          </p:val>
                                        </p:tav>
                                        <p:tav tm="50000">
                                          <p:val>
                                            <p:strVal val="visible"/>
                                          </p:val>
                                        </p:tav>
                                      </p:tavLst>
                                    </p:anim>
                                  </p:childTnLst>
                                </p:cTn>
                              </p:par>
                              <p:par>
                                <p:cTn id="13" presetID="35" presetClass="emph" presetSubtype="0" repeatCount="3000" fill="hold" grpId="0" nodeType="withEffect">
                                  <p:stCondLst>
                                    <p:cond delay="0"/>
                                  </p:stCondLst>
                                  <p:childTnLst>
                                    <p:anim calcmode="discrete" valueType="str">
                                      <p:cBhvr>
                                        <p:cTn id="14" dur="1000" fill="hold"/>
                                        <p:tgtEl>
                                          <p:spTgt spid="14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6" grpId="0" animBg="1"/>
      <p:bldP spid="143" grpId="0" animBg="1"/>
      <p:bldP spid="144" grpId="0"/>
      <p:bldP spid="147"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圆角矩形 56"/>
          <p:cNvSpPr/>
          <p:nvPr/>
        </p:nvSpPr>
        <p:spPr>
          <a:xfrm>
            <a:off x="545146" y="649226"/>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20" name="Text Box 155"/>
          <p:cNvSpPr txBox="1">
            <a:spLocks noChangeArrowheads="1"/>
          </p:cNvSpPr>
          <p:nvPr/>
        </p:nvSpPr>
        <p:spPr bwMode="auto">
          <a:xfrm>
            <a:off x="2708901" y="856882"/>
            <a:ext cx="3751385" cy="634020"/>
          </a:xfrm>
          <a:prstGeom prst="rect">
            <a:avLst/>
          </a:prstGeom>
          <a:noFill/>
          <a:ln w="9525">
            <a:noFill/>
            <a:miter lim="800000"/>
          </a:ln>
          <a:effectLst/>
        </p:spPr>
        <p:txBody>
          <a:bodyPr wrap="square" lIns="91436" tIns="45718" rIns="91436" bIns="45718">
            <a:spAutoFit/>
          </a:bodyPr>
          <a:lstStyle/>
          <a:p>
            <a:pPr algn="ctr">
              <a:lnSpc>
                <a:spcPct val="110000"/>
              </a:lnSpc>
            </a:pPr>
            <a:r>
              <a:rPr lang="en-US" altLang="zh-CN" sz="1600" b="1" dirty="0">
                <a:solidFill>
                  <a:srgbClr val="0000FF"/>
                </a:solidFill>
                <a:latin typeface="微软雅黑" panose="020B0503020204020204" pitchFamily="34" charset="-122"/>
                <a:ea typeface="微软雅黑" panose="020B0503020204020204" pitchFamily="34" charset="-122"/>
              </a:rPr>
              <a:t>A </a:t>
            </a:r>
            <a:r>
              <a:rPr lang="zh-CN" altLang="en-US" sz="1600" b="1" dirty="0">
                <a:solidFill>
                  <a:srgbClr val="0000FF"/>
                </a:solidFill>
                <a:latin typeface="微软雅黑" panose="020B0503020204020204" pitchFamily="34" charset="-122"/>
                <a:ea typeface="微软雅黑" panose="020B0503020204020204" pitchFamily="34" charset="-122"/>
              </a:rPr>
              <a:t>的发送窗口内的序号都已用完，</a:t>
            </a:r>
            <a:endParaRPr lang="zh-CN" altLang="en-US" sz="1600" b="1" dirty="0">
              <a:solidFill>
                <a:srgbClr val="0000FF"/>
              </a:solidFill>
              <a:latin typeface="微软雅黑" panose="020B0503020204020204" pitchFamily="34" charset="-122"/>
              <a:ea typeface="微软雅黑" panose="020B0503020204020204" pitchFamily="34" charset="-122"/>
            </a:endParaRPr>
          </a:p>
          <a:p>
            <a:pPr algn="ctr">
              <a:lnSpc>
                <a:spcPct val="110000"/>
              </a:lnSpc>
            </a:pPr>
            <a:r>
              <a:rPr lang="zh-CN" altLang="en-US" sz="1600" b="1" dirty="0">
                <a:solidFill>
                  <a:srgbClr val="0000FF"/>
                </a:solidFill>
                <a:latin typeface="微软雅黑" panose="020B0503020204020204" pitchFamily="34" charset="-122"/>
                <a:ea typeface="微软雅黑" panose="020B0503020204020204" pitchFamily="34" charset="-122"/>
              </a:rPr>
              <a:t>但还没有再收到确认，必须停止发送。 </a:t>
            </a:r>
            <a:endParaRPr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22" name="Text Box 4"/>
          <p:cNvSpPr txBox="1">
            <a:spLocks noChangeArrowheads="1"/>
          </p:cNvSpPr>
          <p:nvPr/>
        </p:nvSpPr>
        <p:spPr bwMode="auto">
          <a:xfrm>
            <a:off x="4356953" y="2861241"/>
            <a:ext cx="1569660" cy="277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1200" b="1" dirty="0">
                <a:latin typeface="微软雅黑" panose="020B0503020204020204" pitchFamily="34" charset="-122"/>
                <a:ea typeface="微软雅黑" panose="020B0503020204020204" pitchFamily="34" charset="-122"/>
              </a:rPr>
              <a:t>已发送但未收到确认</a:t>
            </a:r>
            <a:endParaRPr lang="zh-CN" altLang="en-US" sz="1200" b="1" dirty="0">
              <a:latin typeface="微软雅黑" panose="020B0503020204020204" pitchFamily="34" charset="-122"/>
              <a:ea typeface="微软雅黑" panose="020B0503020204020204" pitchFamily="34" charset="-122"/>
            </a:endParaRPr>
          </a:p>
        </p:txBody>
      </p:sp>
      <p:sp>
        <p:nvSpPr>
          <p:cNvPr id="23" name="Text Box 5"/>
          <p:cNvSpPr txBox="1">
            <a:spLocks noChangeArrowheads="1"/>
          </p:cNvSpPr>
          <p:nvPr/>
        </p:nvSpPr>
        <p:spPr bwMode="auto">
          <a:xfrm>
            <a:off x="3821107" y="2011680"/>
            <a:ext cx="2501006" cy="277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1200" b="1" dirty="0">
                <a:latin typeface="微软雅黑" panose="020B0503020204020204" pitchFamily="34" charset="-122"/>
                <a:ea typeface="微软雅黑" panose="020B0503020204020204" pitchFamily="34" charset="-122"/>
              </a:rPr>
              <a:t>A </a:t>
            </a:r>
            <a:r>
              <a:rPr lang="zh-CN" altLang="en-US" sz="1200" b="1" dirty="0">
                <a:latin typeface="微软雅黑" panose="020B0503020204020204" pitchFamily="34" charset="-122"/>
                <a:ea typeface="微软雅黑" panose="020B0503020204020204" pitchFamily="34" charset="-122"/>
              </a:rPr>
              <a:t>的发送窗口已满，有效窗口为零</a:t>
            </a:r>
            <a:endParaRPr lang="zh-CN" altLang="en-US" sz="1200" b="1" dirty="0">
              <a:latin typeface="微软雅黑" panose="020B0503020204020204" pitchFamily="34" charset="-122"/>
              <a:ea typeface="微软雅黑" panose="020B0503020204020204" pitchFamily="34" charset="-122"/>
            </a:endParaRPr>
          </a:p>
        </p:txBody>
      </p:sp>
      <p:sp>
        <p:nvSpPr>
          <p:cNvPr id="24" name="Rectangle 6"/>
          <p:cNvSpPr>
            <a:spLocks noChangeArrowheads="1"/>
          </p:cNvSpPr>
          <p:nvPr/>
        </p:nvSpPr>
        <p:spPr bwMode="auto">
          <a:xfrm>
            <a:off x="2839754" y="2342404"/>
            <a:ext cx="4423601" cy="457808"/>
          </a:xfrm>
          <a:prstGeom prst="rect">
            <a:avLst/>
          </a:prstGeom>
          <a:solidFill>
            <a:srgbClr val="0000FF"/>
          </a:solidFill>
          <a:ln>
            <a:noFill/>
          </a:ln>
          <a:effectLst/>
        </p:spPr>
        <p:txBody>
          <a:bodyPr wrap="none" lIns="91436" tIns="45718" rIns="91436" bIns="45718" anchor="ctr"/>
          <a:lstStyle/>
          <a:p>
            <a:pPr algn="ctr"/>
            <a:endParaRPr lang="zh-CN" altLang="en-US" sz="1000" b="1">
              <a:latin typeface="微软雅黑" panose="020B0503020204020204" pitchFamily="34" charset="-122"/>
              <a:ea typeface="微软雅黑" panose="020B0503020204020204" pitchFamily="34" charset="-122"/>
            </a:endParaRPr>
          </a:p>
        </p:txBody>
      </p:sp>
      <p:sp>
        <p:nvSpPr>
          <p:cNvPr id="25" name="Rectangle 7"/>
          <p:cNvSpPr>
            <a:spLocks noChangeArrowheads="1"/>
          </p:cNvSpPr>
          <p:nvPr/>
        </p:nvSpPr>
        <p:spPr bwMode="auto">
          <a:xfrm>
            <a:off x="1109359" y="2478961"/>
            <a:ext cx="164915" cy="202600"/>
          </a:xfrm>
          <a:prstGeom prst="rect">
            <a:avLst/>
          </a:prstGeom>
          <a:solidFill>
            <a:srgbClr val="66FF3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dirty="0">
                <a:latin typeface="微软雅黑" panose="020B0503020204020204" pitchFamily="34" charset="-122"/>
                <a:ea typeface="微软雅黑" panose="020B0503020204020204" pitchFamily="34" charset="-122"/>
              </a:rPr>
              <a:t>26</a:t>
            </a:r>
            <a:endParaRPr kumimoji="1" lang="en-US" altLang="zh-CN" sz="1000" b="1" dirty="0">
              <a:latin typeface="微软雅黑" panose="020B0503020204020204" pitchFamily="34" charset="-122"/>
              <a:ea typeface="微软雅黑" panose="020B0503020204020204" pitchFamily="34" charset="-122"/>
            </a:endParaRPr>
          </a:p>
        </p:txBody>
      </p:sp>
      <p:sp>
        <p:nvSpPr>
          <p:cNvPr id="26" name="Rectangle 8"/>
          <p:cNvSpPr>
            <a:spLocks noChangeArrowheads="1"/>
          </p:cNvSpPr>
          <p:nvPr/>
        </p:nvSpPr>
        <p:spPr bwMode="auto">
          <a:xfrm>
            <a:off x="1330055" y="2478961"/>
            <a:ext cx="164915" cy="202600"/>
          </a:xfrm>
          <a:prstGeom prst="rect">
            <a:avLst/>
          </a:prstGeom>
          <a:solidFill>
            <a:srgbClr val="66FF3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27</a:t>
            </a:r>
            <a:endParaRPr kumimoji="1" lang="en-US" altLang="zh-CN" sz="1000" b="1">
              <a:latin typeface="微软雅黑" panose="020B0503020204020204" pitchFamily="34" charset="-122"/>
              <a:ea typeface="微软雅黑" panose="020B0503020204020204" pitchFamily="34" charset="-122"/>
            </a:endParaRPr>
          </a:p>
        </p:txBody>
      </p:sp>
      <p:sp>
        <p:nvSpPr>
          <p:cNvPr id="27" name="Rectangle 9"/>
          <p:cNvSpPr>
            <a:spLocks noChangeArrowheads="1"/>
          </p:cNvSpPr>
          <p:nvPr/>
        </p:nvSpPr>
        <p:spPr bwMode="auto">
          <a:xfrm>
            <a:off x="1550750" y="2478961"/>
            <a:ext cx="164915" cy="202600"/>
          </a:xfrm>
          <a:prstGeom prst="rect">
            <a:avLst/>
          </a:prstGeom>
          <a:solidFill>
            <a:srgbClr val="66FF3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28</a:t>
            </a:r>
            <a:endParaRPr kumimoji="1" lang="en-US" altLang="zh-CN" sz="1000" b="1">
              <a:latin typeface="微软雅黑" panose="020B0503020204020204" pitchFamily="34" charset="-122"/>
              <a:ea typeface="微软雅黑" panose="020B0503020204020204" pitchFamily="34" charset="-122"/>
            </a:endParaRPr>
          </a:p>
        </p:txBody>
      </p:sp>
      <p:sp>
        <p:nvSpPr>
          <p:cNvPr id="28" name="Rectangle 10"/>
          <p:cNvSpPr>
            <a:spLocks noChangeArrowheads="1"/>
          </p:cNvSpPr>
          <p:nvPr/>
        </p:nvSpPr>
        <p:spPr bwMode="auto">
          <a:xfrm>
            <a:off x="1771444" y="2478961"/>
            <a:ext cx="164915" cy="202600"/>
          </a:xfrm>
          <a:prstGeom prst="rect">
            <a:avLst/>
          </a:prstGeom>
          <a:solidFill>
            <a:srgbClr val="66FF3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29</a:t>
            </a:r>
            <a:endParaRPr kumimoji="1" lang="en-US" altLang="zh-CN" sz="1000" b="1">
              <a:latin typeface="微软雅黑" panose="020B0503020204020204" pitchFamily="34" charset="-122"/>
              <a:ea typeface="微软雅黑" panose="020B0503020204020204" pitchFamily="34" charset="-122"/>
            </a:endParaRPr>
          </a:p>
        </p:txBody>
      </p:sp>
      <p:sp>
        <p:nvSpPr>
          <p:cNvPr id="29" name="Rectangle 11"/>
          <p:cNvSpPr>
            <a:spLocks noChangeArrowheads="1"/>
          </p:cNvSpPr>
          <p:nvPr/>
        </p:nvSpPr>
        <p:spPr bwMode="auto">
          <a:xfrm>
            <a:off x="1992139" y="2478961"/>
            <a:ext cx="164915" cy="202600"/>
          </a:xfrm>
          <a:prstGeom prst="rect">
            <a:avLst/>
          </a:prstGeom>
          <a:solidFill>
            <a:srgbClr val="66FF3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30</a:t>
            </a:r>
            <a:endParaRPr kumimoji="1" lang="en-US" altLang="zh-CN" sz="1000" b="1">
              <a:latin typeface="微软雅黑" panose="020B0503020204020204" pitchFamily="34" charset="-122"/>
              <a:ea typeface="微软雅黑" panose="020B0503020204020204" pitchFamily="34" charset="-122"/>
            </a:endParaRPr>
          </a:p>
        </p:txBody>
      </p:sp>
      <p:sp>
        <p:nvSpPr>
          <p:cNvPr id="30" name="Rectangle 12"/>
          <p:cNvSpPr>
            <a:spLocks noChangeArrowheads="1"/>
          </p:cNvSpPr>
          <p:nvPr/>
        </p:nvSpPr>
        <p:spPr bwMode="auto">
          <a:xfrm>
            <a:off x="2212834" y="2478961"/>
            <a:ext cx="164915" cy="202600"/>
          </a:xfrm>
          <a:prstGeom prst="rect">
            <a:avLst/>
          </a:prstGeom>
          <a:solidFill>
            <a:srgbClr val="66FF3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31</a:t>
            </a:r>
            <a:endParaRPr kumimoji="1" lang="en-US" altLang="zh-CN" sz="1000" b="1">
              <a:latin typeface="微软雅黑" panose="020B0503020204020204" pitchFamily="34" charset="-122"/>
              <a:ea typeface="微软雅黑" panose="020B0503020204020204" pitchFamily="34" charset="-122"/>
            </a:endParaRPr>
          </a:p>
        </p:txBody>
      </p:sp>
      <p:sp>
        <p:nvSpPr>
          <p:cNvPr id="31" name="Rectangle 13"/>
          <p:cNvSpPr>
            <a:spLocks noChangeArrowheads="1"/>
          </p:cNvSpPr>
          <p:nvPr/>
        </p:nvSpPr>
        <p:spPr bwMode="auto">
          <a:xfrm>
            <a:off x="2433530" y="2478961"/>
            <a:ext cx="164915" cy="202600"/>
          </a:xfrm>
          <a:prstGeom prst="rect">
            <a:avLst/>
          </a:prstGeom>
          <a:solidFill>
            <a:srgbClr val="66FF3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32</a:t>
            </a:r>
            <a:endParaRPr kumimoji="1" lang="en-US" altLang="zh-CN" sz="1000" b="1">
              <a:latin typeface="微软雅黑" panose="020B0503020204020204" pitchFamily="34" charset="-122"/>
              <a:ea typeface="微软雅黑" panose="020B0503020204020204" pitchFamily="34" charset="-122"/>
            </a:endParaRPr>
          </a:p>
        </p:txBody>
      </p:sp>
      <p:sp>
        <p:nvSpPr>
          <p:cNvPr id="32" name="Rectangle 14"/>
          <p:cNvSpPr>
            <a:spLocks noChangeArrowheads="1"/>
          </p:cNvSpPr>
          <p:nvPr/>
        </p:nvSpPr>
        <p:spPr bwMode="auto">
          <a:xfrm>
            <a:off x="2654226" y="2478961"/>
            <a:ext cx="164915" cy="202600"/>
          </a:xfrm>
          <a:prstGeom prst="rect">
            <a:avLst/>
          </a:prstGeom>
          <a:solidFill>
            <a:srgbClr val="66FF3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33</a:t>
            </a:r>
            <a:endParaRPr kumimoji="1" lang="en-US" altLang="zh-CN" sz="1000" b="1">
              <a:latin typeface="微软雅黑" panose="020B0503020204020204" pitchFamily="34" charset="-122"/>
              <a:ea typeface="微软雅黑" panose="020B0503020204020204" pitchFamily="34" charset="-122"/>
            </a:endParaRPr>
          </a:p>
        </p:txBody>
      </p:sp>
      <p:sp>
        <p:nvSpPr>
          <p:cNvPr id="33" name="Rectangle 15"/>
          <p:cNvSpPr>
            <a:spLocks noChangeArrowheads="1"/>
          </p:cNvSpPr>
          <p:nvPr/>
        </p:nvSpPr>
        <p:spPr bwMode="auto">
          <a:xfrm>
            <a:off x="2874920" y="2478960"/>
            <a:ext cx="164915" cy="20260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dirty="0">
                <a:latin typeface="微软雅黑" panose="020B0503020204020204" pitchFamily="34" charset="-122"/>
                <a:ea typeface="微软雅黑" panose="020B0503020204020204" pitchFamily="34" charset="-122"/>
              </a:rPr>
              <a:t>34</a:t>
            </a:r>
            <a:endParaRPr kumimoji="1" lang="en-US" altLang="zh-CN" sz="1000" b="1" dirty="0">
              <a:latin typeface="微软雅黑" panose="020B0503020204020204" pitchFamily="34" charset="-122"/>
              <a:ea typeface="微软雅黑" panose="020B0503020204020204" pitchFamily="34" charset="-122"/>
            </a:endParaRPr>
          </a:p>
        </p:txBody>
      </p:sp>
      <p:sp>
        <p:nvSpPr>
          <p:cNvPr id="34" name="Rectangle 16"/>
          <p:cNvSpPr>
            <a:spLocks noChangeArrowheads="1"/>
          </p:cNvSpPr>
          <p:nvPr/>
        </p:nvSpPr>
        <p:spPr bwMode="auto">
          <a:xfrm>
            <a:off x="3095614" y="2478960"/>
            <a:ext cx="164915" cy="20260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35</a:t>
            </a:r>
            <a:endParaRPr kumimoji="1" lang="en-US" altLang="zh-CN" sz="1000" b="1">
              <a:latin typeface="微软雅黑" panose="020B0503020204020204" pitchFamily="34" charset="-122"/>
              <a:ea typeface="微软雅黑" panose="020B0503020204020204" pitchFamily="34" charset="-122"/>
            </a:endParaRPr>
          </a:p>
        </p:txBody>
      </p:sp>
      <p:sp>
        <p:nvSpPr>
          <p:cNvPr id="35" name="Rectangle 17"/>
          <p:cNvSpPr>
            <a:spLocks noChangeArrowheads="1"/>
          </p:cNvSpPr>
          <p:nvPr/>
        </p:nvSpPr>
        <p:spPr bwMode="auto">
          <a:xfrm>
            <a:off x="3316311" y="2478960"/>
            <a:ext cx="164915" cy="20260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36</a:t>
            </a:r>
            <a:endParaRPr kumimoji="1" lang="en-US" altLang="zh-CN" sz="1000" b="1">
              <a:latin typeface="微软雅黑" panose="020B0503020204020204" pitchFamily="34" charset="-122"/>
              <a:ea typeface="微软雅黑" panose="020B0503020204020204" pitchFamily="34" charset="-122"/>
            </a:endParaRPr>
          </a:p>
        </p:txBody>
      </p:sp>
      <p:sp>
        <p:nvSpPr>
          <p:cNvPr id="36" name="Rectangle 18"/>
          <p:cNvSpPr>
            <a:spLocks noChangeArrowheads="1"/>
          </p:cNvSpPr>
          <p:nvPr/>
        </p:nvSpPr>
        <p:spPr bwMode="auto">
          <a:xfrm>
            <a:off x="3537005" y="2478960"/>
            <a:ext cx="164915" cy="20260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37</a:t>
            </a:r>
            <a:endParaRPr kumimoji="1" lang="en-US" altLang="zh-CN" sz="1000" b="1">
              <a:latin typeface="微软雅黑" panose="020B0503020204020204" pitchFamily="34" charset="-122"/>
              <a:ea typeface="微软雅黑" panose="020B0503020204020204" pitchFamily="34" charset="-122"/>
            </a:endParaRPr>
          </a:p>
        </p:txBody>
      </p:sp>
      <p:sp>
        <p:nvSpPr>
          <p:cNvPr id="37" name="Rectangle 19"/>
          <p:cNvSpPr>
            <a:spLocks noChangeArrowheads="1"/>
          </p:cNvSpPr>
          <p:nvPr/>
        </p:nvSpPr>
        <p:spPr bwMode="auto">
          <a:xfrm>
            <a:off x="3757701" y="2478961"/>
            <a:ext cx="164915" cy="20260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38</a:t>
            </a:r>
            <a:endParaRPr kumimoji="1" lang="en-US" altLang="zh-CN" sz="1000" b="1">
              <a:latin typeface="微软雅黑" panose="020B0503020204020204" pitchFamily="34" charset="-122"/>
              <a:ea typeface="微软雅黑" panose="020B0503020204020204" pitchFamily="34" charset="-122"/>
            </a:endParaRPr>
          </a:p>
        </p:txBody>
      </p:sp>
      <p:sp>
        <p:nvSpPr>
          <p:cNvPr id="38" name="Rectangle 20"/>
          <p:cNvSpPr>
            <a:spLocks noChangeArrowheads="1"/>
          </p:cNvSpPr>
          <p:nvPr/>
        </p:nvSpPr>
        <p:spPr bwMode="auto">
          <a:xfrm>
            <a:off x="3978395" y="2478961"/>
            <a:ext cx="164915" cy="20260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39</a:t>
            </a:r>
            <a:endParaRPr kumimoji="1" lang="en-US" altLang="zh-CN" sz="1000" b="1">
              <a:latin typeface="微软雅黑" panose="020B0503020204020204" pitchFamily="34" charset="-122"/>
              <a:ea typeface="微软雅黑" panose="020B0503020204020204" pitchFamily="34" charset="-122"/>
            </a:endParaRPr>
          </a:p>
        </p:txBody>
      </p:sp>
      <p:sp>
        <p:nvSpPr>
          <p:cNvPr id="39" name="Rectangle 21"/>
          <p:cNvSpPr>
            <a:spLocks noChangeArrowheads="1"/>
          </p:cNvSpPr>
          <p:nvPr/>
        </p:nvSpPr>
        <p:spPr bwMode="auto">
          <a:xfrm>
            <a:off x="4199090" y="2478961"/>
            <a:ext cx="164915" cy="20260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40</a:t>
            </a:r>
            <a:endParaRPr kumimoji="1" lang="en-US" altLang="zh-CN" sz="1000" b="1">
              <a:latin typeface="微软雅黑" panose="020B0503020204020204" pitchFamily="34" charset="-122"/>
              <a:ea typeface="微软雅黑" panose="020B0503020204020204" pitchFamily="34" charset="-122"/>
            </a:endParaRPr>
          </a:p>
        </p:txBody>
      </p:sp>
      <p:sp>
        <p:nvSpPr>
          <p:cNvPr id="40" name="Rectangle 22"/>
          <p:cNvSpPr>
            <a:spLocks noChangeArrowheads="1"/>
          </p:cNvSpPr>
          <p:nvPr/>
        </p:nvSpPr>
        <p:spPr bwMode="auto">
          <a:xfrm>
            <a:off x="4419785" y="2477843"/>
            <a:ext cx="164915" cy="202601"/>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41</a:t>
            </a:r>
            <a:endParaRPr kumimoji="1" lang="en-US" altLang="zh-CN" sz="1000" b="1">
              <a:latin typeface="微软雅黑" panose="020B0503020204020204" pitchFamily="34" charset="-122"/>
              <a:ea typeface="微软雅黑" panose="020B0503020204020204" pitchFamily="34" charset="-122"/>
            </a:endParaRPr>
          </a:p>
        </p:txBody>
      </p:sp>
      <p:sp>
        <p:nvSpPr>
          <p:cNvPr id="41" name="Rectangle 23"/>
          <p:cNvSpPr>
            <a:spLocks noChangeArrowheads="1"/>
          </p:cNvSpPr>
          <p:nvPr/>
        </p:nvSpPr>
        <p:spPr bwMode="auto">
          <a:xfrm>
            <a:off x="4640480" y="2477843"/>
            <a:ext cx="164915" cy="202601"/>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dirty="0">
                <a:latin typeface="微软雅黑" panose="020B0503020204020204" pitchFamily="34" charset="-122"/>
                <a:ea typeface="微软雅黑" panose="020B0503020204020204" pitchFamily="34" charset="-122"/>
              </a:rPr>
              <a:t>42</a:t>
            </a:r>
            <a:endParaRPr kumimoji="1" lang="en-US" altLang="zh-CN" sz="1000" b="1" dirty="0">
              <a:latin typeface="微软雅黑" panose="020B0503020204020204" pitchFamily="34" charset="-122"/>
              <a:ea typeface="微软雅黑" panose="020B0503020204020204" pitchFamily="34" charset="-122"/>
            </a:endParaRPr>
          </a:p>
        </p:txBody>
      </p:sp>
      <p:sp>
        <p:nvSpPr>
          <p:cNvPr id="42" name="Rectangle 24"/>
          <p:cNvSpPr>
            <a:spLocks noChangeArrowheads="1"/>
          </p:cNvSpPr>
          <p:nvPr/>
        </p:nvSpPr>
        <p:spPr bwMode="auto">
          <a:xfrm>
            <a:off x="4861175" y="2477843"/>
            <a:ext cx="164915" cy="202601"/>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43</a:t>
            </a:r>
            <a:endParaRPr kumimoji="1" lang="en-US" altLang="zh-CN" sz="1000" b="1">
              <a:latin typeface="微软雅黑" panose="020B0503020204020204" pitchFamily="34" charset="-122"/>
              <a:ea typeface="微软雅黑" panose="020B0503020204020204" pitchFamily="34" charset="-122"/>
            </a:endParaRPr>
          </a:p>
        </p:txBody>
      </p:sp>
      <p:sp>
        <p:nvSpPr>
          <p:cNvPr id="43" name="Rectangle 25"/>
          <p:cNvSpPr>
            <a:spLocks noChangeArrowheads="1"/>
          </p:cNvSpPr>
          <p:nvPr/>
        </p:nvSpPr>
        <p:spPr bwMode="auto">
          <a:xfrm>
            <a:off x="5081870" y="2477843"/>
            <a:ext cx="164915" cy="202601"/>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dirty="0">
                <a:latin typeface="微软雅黑" panose="020B0503020204020204" pitchFamily="34" charset="-122"/>
                <a:ea typeface="微软雅黑" panose="020B0503020204020204" pitchFamily="34" charset="-122"/>
              </a:rPr>
              <a:t>44</a:t>
            </a:r>
            <a:endParaRPr kumimoji="1" lang="en-US" altLang="zh-CN" sz="1000" b="1" dirty="0">
              <a:latin typeface="微软雅黑" panose="020B0503020204020204" pitchFamily="34" charset="-122"/>
              <a:ea typeface="微软雅黑" panose="020B0503020204020204" pitchFamily="34" charset="-122"/>
            </a:endParaRPr>
          </a:p>
        </p:txBody>
      </p:sp>
      <p:sp>
        <p:nvSpPr>
          <p:cNvPr id="44" name="Rectangle 26"/>
          <p:cNvSpPr>
            <a:spLocks noChangeArrowheads="1"/>
          </p:cNvSpPr>
          <p:nvPr/>
        </p:nvSpPr>
        <p:spPr bwMode="auto">
          <a:xfrm>
            <a:off x="5302566" y="2477843"/>
            <a:ext cx="164915" cy="202601"/>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45</a:t>
            </a:r>
            <a:endParaRPr kumimoji="1" lang="en-US" altLang="zh-CN" sz="1000" b="1">
              <a:latin typeface="微软雅黑" panose="020B0503020204020204" pitchFamily="34" charset="-122"/>
              <a:ea typeface="微软雅黑" panose="020B0503020204020204" pitchFamily="34" charset="-122"/>
            </a:endParaRPr>
          </a:p>
        </p:txBody>
      </p:sp>
      <p:sp>
        <p:nvSpPr>
          <p:cNvPr id="45" name="Rectangle 27"/>
          <p:cNvSpPr>
            <a:spLocks noChangeArrowheads="1"/>
          </p:cNvSpPr>
          <p:nvPr/>
        </p:nvSpPr>
        <p:spPr bwMode="auto">
          <a:xfrm>
            <a:off x="5523261" y="2477843"/>
            <a:ext cx="164915" cy="202601"/>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46</a:t>
            </a:r>
            <a:endParaRPr kumimoji="1" lang="en-US" altLang="zh-CN" sz="1000" b="1">
              <a:latin typeface="微软雅黑" panose="020B0503020204020204" pitchFamily="34" charset="-122"/>
              <a:ea typeface="微软雅黑" panose="020B0503020204020204" pitchFamily="34" charset="-122"/>
            </a:endParaRPr>
          </a:p>
        </p:txBody>
      </p:sp>
      <p:sp>
        <p:nvSpPr>
          <p:cNvPr id="46" name="Rectangle 28"/>
          <p:cNvSpPr>
            <a:spLocks noChangeArrowheads="1"/>
          </p:cNvSpPr>
          <p:nvPr/>
        </p:nvSpPr>
        <p:spPr bwMode="auto">
          <a:xfrm>
            <a:off x="5743956" y="2477843"/>
            <a:ext cx="164915" cy="202601"/>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47</a:t>
            </a:r>
            <a:endParaRPr kumimoji="1" lang="en-US" altLang="zh-CN" sz="1000" b="1">
              <a:latin typeface="微软雅黑" panose="020B0503020204020204" pitchFamily="34" charset="-122"/>
              <a:ea typeface="微软雅黑" panose="020B0503020204020204" pitchFamily="34" charset="-122"/>
            </a:endParaRPr>
          </a:p>
        </p:txBody>
      </p:sp>
      <p:sp>
        <p:nvSpPr>
          <p:cNvPr id="47" name="Rectangle 29"/>
          <p:cNvSpPr>
            <a:spLocks noChangeArrowheads="1"/>
          </p:cNvSpPr>
          <p:nvPr/>
        </p:nvSpPr>
        <p:spPr bwMode="auto">
          <a:xfrm>
            <a:off x="5964650" y="2477843"/>
            <a:ext cx="164915" cy="202601"/>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48</a:t>
            </a:r>
            <a:endParaRPr kumimoji="1" lang="en-US" altLang="zh-CN" sz="1000" b="1">
              <a:latin typeface="微软雅黑" panose="020B0503020204020204" pitchFamily="34" charset="-122"/>
              <a:ea typeface="微软雅黑" panose="020B0503020204020204" pitchFamily="34" charset="-122"/>
            </a:endParaRPr>
          </a:p>
        </p:txBody>
      </p:sp>
      <p:sp>
        <p:nvSpPr>
          <p:cNvPr id="48" name="Rectangle 30"/>
          <p:cNvSpPr>
            <a:spLocks noChangeArrowheads="1"/>
          </p:cNvSpPr>
          <p:nvPr/>
        </p:nvSpPr>
        <p:spPr bwMode="auto">
          <a:xfrm>
            <a:off x="6185345" y="2477843"/>
            <a:ext cx="164915" cy="202601"/>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49</a:t>
            </a:r>
            <a:endParaRPr kumimoji="1" lang="en-US" altLang="zh-CN" sz="1000" b="1">
              <a:latin typeface="微软雅黑" panose="020B0503020204020204" pitchFamily="34" charset="-122"/>
              <a:ea typeface="微软雅黑" panose="020B0503020204020204" pitchFamily="34" charset="-122"/>
            </a:endParaRPr>
          </a:p>
        </p:txBody>
      </p:sp>
      <p:sp>
        <p:nvSpPr>
          <p:cNvPr id="49" name="Rectangle 31"/>
          <p:cNvSpPr>
            <a:spLocks noChangeArrowheads="1"/>
          </p:cNvSpPr>
          <p:nvPr/>
        </p:nvSpPr>
        <p:spPr bwMode="auto">
          <a:xfrm>
            <a:off x="6406041" y="2477843"/>
            <a:ext cx="164915" cy="202601"/>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50</a:t>
            </a:r>
            <a:endParaRPr kumimoji="1" lang="en-US" altLang="zh-CN" sz="1000" b="1">
              <a:latin typeface="微软雅黑" panose="020B0503020204020204" pitchFamily="34" charset="-122"/>
              <a:ea typeface="微软雅黑" panose="020B0503020204020204" pitchFamily="34" charset="-122"/>
            </a:endParaRPr>
          </a:p>
        </p:txBody>
      </p:sp>
      <p:sp>
        <p:nvSpPr>
          <p:cNvPr id="50" name="Rectangle 32"/>
          <p:cNvSpPr>
            <a:spLocks noChangeArrowheads="1"/>
          </p:cNvSpPr>
          <p:nvPr/>
        </p:nvSpPr>
        <p:spPr bwMode="auto">
          <a:xfrm>
            <a:off x="6626736" y="2477843"/>
            <a:ext cx="164915" cy="202601"/>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51</a:t>
            </a:r>
            <a:endParaRPr kumimoji="1" lang="en-US" altLang="zh-CN" sz="1000" b="1">
              <a:latin typeface="微软雅黑" panose="020B0503020204020204" pitchFamily="34" charset="-122"/>
              <a:ea typeface="微软雅黑" panose="020B0503020204020204" pitchFamily="34" charset="-122"/>
            </a:endParaRPr>
          </a:p>
        </p:txBody>
      </p:sp>
      <p:sp>
        <p:nvSpPr>
          <p:cNvPr id="51" name="Rectangle 33"/>
          <p:cNvSpPr>
            <a:spLocks noChangeArrowheads="1"/>
          </p:cNvSpPr>
          <p:nvPr/>
        </p:nvSpPr>
        <p:spPr bwMode="auto">
          <a:xfrm>
            <a:off x="6847431" y="2477843"/>
            <a:ext cx="164915" cy="202601"/>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52</a:t>
            </a:r>
            <a:endParaRPr kumimoji="1" lang="en-US" altLang="zh-CN" sz="1000" b="1">
              <a:latin typeface="微软雅黑" panose="020B0503020204020204" pitchFamily="34" charset="-122"/>
              <a:ea typeface="微软雅黑" panose="020B0503020204020204" pitchFamily="34" charset="-122"/>
            </a:endParaRPr>
          </a:p>
        </p:txBody>
      </p:sp>
      <p:sp>
        <p:nvSpPr>
          <p:cNvPr id="52" name="Rectangle 34"/>
          <p:cNvSpPr>
            <a:spLocks noChangeArrowheads="1"/>
          </p:cNvSpPr>
          <p:nvPr/>
        </p:nvSpPr>
        <p:spPr bwMode="auto">
          <a:xfrm>
            <a:off x="7068125" y="2477843"/>
            <a:ext cx="164915" cy="202601"/>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53</a:t>
            </a:r>
            <a:endParaRPr kumimoji="1" lang="en-US" altLang="zh-CN" sz="1000" b="1">
              <a:latin typeface="微软雅黑" panose="020B0503020204020204" pitchFamily="34" charset="-122"/>
              <a:ea typeface="微软雅黑" panose="020B0503020204020204" pitchFamily="34" charset="-122"/>
            </a:endParaRPr>
          </a:p>
        </p:txBody>
      </p:sp>
      <p:sp>
        <p:nvSpPr>
          <p:cNvPr id="53" name="Rectangle 35"/>
          <p:cNvSpPr>
            <a:spLocks noChangeArrowheads="1"/>
          </p:cNvSpPr>
          <p:nvPr/>
        </p:nvSpPr>
        <p:spPr bwMode="auto">
          <a:xfrm>
            <a:off x="7288821" y="2477843"/>
            <a:ext cx="164915" cy="202601"/>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54</a:t>
            </a:r>
            <a:endParaRPr kumimoji="1" lang="en-US" altLang="zh-CN" sz="1000" b="1">
              <a:latin typeface="微软雅黑" panose="020B0503020204020204" pitchFamily="34" charset="-122"/>
              <a:ea typeface="微软雅黑" panose="020B0503020204020204" pitchFamily="34" charset="-122"/>
            </a:endParaRPr>
          </a:p>
        </p:txBody>
      </p:sp>
      <p:sp>
        <p:nvSpPr>
          <p:cNvPr id="54" name="Rectangle 36"/>
          <p:cNvSpPr>
            <a:spLocks noChangeArrowheads="1"/>
          </p:cNvSpPr>
          <p:nvPr/>
        </p:nvSpPr>
        <p:spPr bwMode="auto">
          <a:xfrm>
            <a:off x="7509516" y="2477843"/>
            <a:ext cx="164915" cy="202601"/>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55</a:t>
            </a:r>
            <a:endParaRPr kumimoji="1" lang="en-US" altLang="zh-CN" sz="1000" b="1">
              <a:latin typeface="微软雅黑" panose="020B0503020204020204" pitchFamily="34" charset="-122"/>
              <a:ea typeface="微软雅黑" panose="020B0503020204020204" pitchFamily="34" charset="-122"/>
            </a:endParaRPr>
          </a:p>
        </p:txBody>
      </p:sp>
      <p:sp>
        <p:nvSpPr>
          <p:cNvPr id="55" name="Text Box 37"/>
          <p:cNvSpPr txBox="1">
            <a:spLocks noChangeArrowheads="1"/>
          </p:cNvSpPr>
          <p:nvPr/>
        </p:nvSpPr>
        <p:spPr bwMode="auto">
          <a:xfrm>
            <a:off x="1249087" y="2711783"/>
            <a:ext cx="1415768" cy="276996"/>
          </a:xfrm>
          <a:prstGeom prst="rect">
            <a:avLst/>
          </a:prstGeom>
          <a:solidFill>
            <a:schemeClr val="bg1"/>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1200" b="1" dirty="0">
                <a:solidFill>
                  <a:srgbClr val="CC00CC"/>
                </a:solidFill>
                <a:latin typeface="微软雅黑" panose="020B0503020204020204" pitchFamily="34" charset="-122"/>
                <a:ea typeface="微软雅黑" panose="020B0503020204020204" pitchFamily="34" charset="-122"/>
              </a:rPr>
              <a:t>已发送并收到确认</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56" name="Text Box 38"/>
          <p:cNvSpPr txBox="1">
            <a:spLocks noChangeArrowheads="1"/>
          </p:cNvSpPr>
          <p:nvPr/>
        </p:nvSpPr>
        <p:spPr bwMode="auto">
          <a:xfrm>
            <a:off x="7481723" y="2741343"/>
            <a:ext cx="646326" cy="461662"/>
          </a:xfrm>
          <a:prstGeom prst="rect">
            <a:avLst/>
          </a:prstGeom>
          <a:solidFill>
            <a:schemeClr val="bg1"/>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1200" b="1" dirty="0">
                <a:solidFill>
                  <a:srgbClr val="CC00CC"/>
                </a:solidFill>
                <a:latin typeface="微软雅黑" panose="020B0503020204020204" pitchFamily="34" charset="-122"/>
                <a:ea typeface="微软雅黑" panose="020B0503020204020204" pitchFamily="34" charset="-122"/>
              </a:rPr>
              <a:t>不允许</a:t>
            </a:r>
            <a:endParaRPr lang="zh-CN" altLang="en-US" sz="1200" b="1" dirty="0">
              <a:solidFill>
                <a:srgbClr val="CC00CC"/>
              </a:solidFill>
              <a:latin typeface="微软雅黑" panose="020B0503020204020204" pitchFamily="34" charset="-122"/>
              <a:ea typeface="微软雅黑" panose="020B0503020204020204" pitchFamily="34" charset="-122"/>
            </a:endParaRPr>
          </a:p>
          <a:p>
            <a:pPr algn="ctr"/>
            <a:r>
              <a:rPr lang="zh-CN" altLang="en-US" sz="1200" b="1" dirty="0">
                <a:solidFill>
                  <a:srgbClr val="CC00CC"/>
                </a:solidFill>
                <a:latin typeface="微软雅黑" panose="020B0503020204020204" pitchFamily="34" charset="-122"/>
                <a:ea typeface="微软雅黑" panose="020B0503020204020204" pitchFamily="34" charset="-122"/>
              </a:rPr>
              <a:t>发送</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58" name="Rectangle 40"/>
          <p:cNvSpPr>
            <a:spLocks noChangeArrowheads="1"/>
          </p:cNvSpPr>
          <p:nvPr/>
        </p:nvSpPr>
        <p:spPr bwMode="auto">
          <a:xfrm>
            <a:off x="7724148" y="2477843"/>
            <a:ext cx="164915" cy="202601"/>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gn="ctr"/>
            <a:r>
              <a:rPr kumimoji="1" lang="en-US" altLang="zh-CN" sz="1000" b="1">
                <a:latin typeface="微软雅黑" panose="020B0503020204020204" pitchFamily="34" charset="-122"/>
                <a:ea typeface="微软雅黑" panose="020B0503020204020204" pitchFamily="34" charset="-122"/>
              </a:rPr>
              <a:t>56</a:t>
            </a:r>
            <a:endParaRPr kumimoji="1" lang="en-US" altLang="zh-CN" sz="1000" b="1">
              <a:latin typeface="微软雅黑" panose="020B0503020204020204" pitchFamily="34" charset="-122"/>
              <a:ea typeface="微软雅黑" panose="020B0503020204020204" pitchFamily="34" charset="-122"/>
            </a:endParaRPr>
          </a:p>
        </p:txBody>
      </p:sp>
      <p:sp>
        <p:nvSpPr>
          <p:cNvPr id="59" name="Line 42"/>
          <p:cNvSpPr>
            <a:spLocks noChangeShapeType="1"/>
          </p:cNvSpPr>
          <p:nvPr/>
        </p:nvSpPr>
        <p:spPr bwMode="auto">
          <a:xfrm flipV="1">
            <a:off x="2950100" y="2698352"/>
            <a:ext cx="0" cy="406319"/>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lgn="ctr"/>
            <a:endParaRPr lang="zh-CN" altLang="en-US" sz="1000" b="1">
              <a:latin typeface="微软雅黑" panose="020B0503020204020204" pitchFamily="34" charset="-122"/>
              <a:ea typeface="微软雅黑" panose="020B0503020204020204" pitchFamily="34" charset="-122"/>
            </a:endParaRPr>
          </a:p>
        </p:txBody>
      </p:sp>
      <p:sp>
        <p:nvSpPr>
          <p:cNvPr id="60" name="Text Box 43"/>
          <p:cNvSpPr txBox="1">
            <a:spLocks noChangeArrowheads="1"/>
          </p:cNvSpPr>
          <p:nvPr/>
        </p:nvSpPr>
        <p:spPr bwMode="auto">
          <a:xfrm>
            <a:off x="2788234" y="3068854"/>
            <a:ext cx="322520" cy="24621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1000" b="1">
                <a:latin typeface="微软雅黑" panose="020B0503020204020204" pitchFamily="34" charset="-122"/>
                <a:ea typeface="微软雅黑" panose="020B0503020204020204" pitchFamily="34" charset="-122"/>
              </a:rPr>
              <a:t>P</a:t>
            </a:r>
            <a:r>
              <a:rPr lang="en-US" altLang="zh-CN" sz="1000" b="1" baseline="-25000">
                <a:latin typeface="微软雅黑" panose="020B0503020204020204" pitchFamily="34" charset="-122"/>
                <a:ea typeface="微软雅黑" panose="020B0503020204020204" pitchFamily="34" charset="-122"/>
              </a:rPr>
              <a:t>1</a:t>
            </a:r>
            <a:endParaRPr lang="en-US" altLang="zh-CN" sz="1000" b="1" baseline="-25000">
              <a:latin typeface="微软雅黑" panose="020B0503020204020204" pitchFamily="34" charset="-122"/>
              <a:ea typeface="微软雅黑" panose="020B0503020204020204" pitchFamily="34" charset="-122"/>
            </a:endParaRPr>
          </a:p>
        </p:txBody>
      </p:sp>
      <p:sp>
        <p:nvSpPr>
          <p:cNvPr id="62" name="Text Box 46"/>
          <p:cNvSpPr txBox="1">
            <a:spLocks noChangeArrowheads="1"/>
          </p:cNvSpPr>
          <p:nvPr/>
        </p:nvSpPr>
        <p:spPr bwMode="auto">
          <a:xfrm>
            <a:off x="7206597" y="3251735"/>
            <a:ext cx="322524" cy="2462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1000" b="1" dirty="0">
                <a:latin typeface="微软雅黑" panose="020B0503020204020204" pitchFamily="34" charset="-122"/>
                <a:ea typeface="微软雅黑" panose="020B0503020204020204" pitchFamily="34" charset="-122"/>
              </a:rPr>
              <a:t>P</a:t>
            </a:r>
            <a:r>
              <a:rPr lang="en-US" altLang="zh-CN" sz="1000" b="1" baseline="-25000" dirty="0">
                <a:latin typeface="微软雅黑" panose="020B0503020204020204" pitchFamily="34" charset="-122"/>
                <a:ea typeface="微软雅黑" panose="020B0503020204020204" pitchFamily="34" charset="-122"/>
              </a:rPr>
              <a:t>3</a:t>
            </a:r>
            <a:endParaRPr lang="en-US" altLang="zh-CN" sz="1000" b="1" baseline="-25000" dirty="0">
              <a:latin typeface="微软雅黑" panose="020B0503020204020204" pitchFamily="34" charset="-122"/>
              <a:ea typeface="微软雅黑" panose="020B0503020204020204" pitchFamily="34" charset="-122"/>
            </a:endParaRPr>
          </a:p>
        </p:txBody>
      </p:sp>
      <p:sp>
        <p:nvSpPr>
          <p:cNvPr id="63" name="Line 48"/>
          <p:cNvSpPr>
            <a:spLocks noChangeShapeType="1"/>
          </p:cNvSpPr>
          <p:nvPr/>
        </p:nvSpPr>
        <p:spPr bwMode="auto">
          <a:xfrm flipV="1">
            <a:off x="7331283" y="2698352"/>
            <a:ext cx="0" cy="406319"/>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pPr algn="ctr"/>
            <a:endParaRPr lang="zh-CN" altLang="en-US" sz="1000" b="1">
              <a:latin typeface="微软雅黑" panose="020B0503020204020204" pitchFamily="34" charset="-122"/>
              <a:ea typeface="微软雅黑" panose="020B0503020204020204" pitchFamily="34" charset="-122"/>
            </a:endParaRPr>
          </a:p>
        </p:txBody>
      </p:sp>
      <p:sp>
        <p:nvSpPr>
          <p:cNvPr id="64" name="Text Box 49"/>
          <p:cNvSpPr txBox="1">
            <a:spLocks noChangeArrowheads="1"/>
          </p:cNvSpPr>
          <p:nvPr/>
        </p:nvSpPr>
        <p:spPr bwMode="auto">
          <a:xfrm>
            <a:off x="7202156" y="3068854"/>
            <a:ext cx="322524" cy="2462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en-US" altLang="zh-CN" sz="1000" b="1" dirty="0">
                <a:latin typeface="微软雅黑" panose="020B0503020204020204" pitchFamily="34" charset="-122"/>
                <a:ea typeface="微软雅黑" panose="020B0503020204020204" pitchFamily="34" charset="-122"/>
              </a:rPr>
              <a:t>P</a:t>
            </a:r>
            <a:r>
              <a:rPr lang="en-US" altLang="zh-CN" sz="1000" b="1" baseline="-25000" dirty="0">
                <a:latin typeface="微软雅黑" panose="020B0503020204020204" pitchFamily="34" charset="-122"/>
                <a:ea typeface="微软雅黑" panose="020B0503020204020204" pitchFamily="34" charset="-122"/>
              </a:rPr>
              <a:t>2</a:t>
            </a:r>
            <a:endParaRPr lang="en-US" altLang="zh-CN" sz="1000" b="1" baseline="-25000" dirty="0">
              <a:latin typeface="微软雅黑" panose="020B0503020204020204" pitchFamily="34" charset="-122"/>
              <a:ea typeface="微软雅黑" panose="020B0503020204020204" pitchFamily="34" charset="-122"/>
            </a:endParaRPr>
          </a:p>
        </p:txBody>
      </p:sp>
      <p:sp>
        <p:nvSpPr>
          <p:cNvPr id="5" name="矩形 4"/>
          <p:cNvSpPr/>
          <p:nvPr/>
        </p:nvSpPr>
        <p:spPr>
          <a:xfrm>
            <a:off x="2816769" y="3712966"/>
            <a:ext cx="3656767" cy="311621"/>
          </a:xfrm>
          <a:prstGeom prst="rect">
            <a:avLst/>
          </a:prstGeom>
        </p:spPr>
        <p:txBody>
          <a:bodyPr wrap="none" lIns="91436" tIns="45718" rIns="91436" bIns="45718">
            <a:spAutoFit/>
          </a:bodyPr>
          <a:lstStyle/>
          <a:p>
            <a:pPr algn="ctr"/>
            <a:r>
              <a:rPr lang="zh-CN" altLang="zh-CN" sz="1400" b="1" dirty="0">
                <a:latin typeface="微软雅黑" panose="020B0503020204020204" pitchFamily="34" charset="-122"/>
                <a:ea typeface="微软雅黑" panose="020B0503020204020204" pitchFamily="34" charset="-122"/>
              </a:rPr>
              <a:t>发送窗口内的序号都属于已发送但未被确认</a:t>
            </a:r>
            <a:endParaRPr lang="zh-CN" altLang="en-US" sz="14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23"/>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0"/>
                                  </p:stCondLst>
                                  <p:childTnLst>
                                    <p:anim calcmode="discrete" valueType="str">
                                      <p:cBhvr>
                                        <p:cTn id="8" dur="1000" fill="hold"/>
                                        <p:tgtEl>
                                          <p:spTgt spid="63"/>
                                        </p:tgtEl>
                                        <p:attrNameLst>
                                          <p:attrName>style.visibility</p:attrName>
                                        </p:attrNameLst>
                                      </p:cBhvr>
                                      <p:tavLst>
                                        <p:tav tm="0">
                                          <p:val>
                                            <p:strVal val="hidden"/>
                                          </p:val>
                                        </p:tav>
                                        <p:tav tm="50000">
                                          <p:val>
                                            <p:strVal val="visible"/>
                                          </p:val>
                                        </p:tav>
                                      </p:tavLst>
                                    </p:anim>
                                  </p:childTnLst>
                                </p:cTn>
                              </p:par>
                              <p:par>
                                <p:cTn id="9" presetID="35" presetClass="emph" presetSubtype="0" repeatCount="3000" fill="hold" grpId="0" nodeType="withEffect">
                                  <p:stCondLst>
                                    <p:cond delay="0"/>
                                  </p:stCondLst>
                                  <p:childTnLst>
                                    <p:anim calcmode="discrete" valueType="str">
                                      <p:cBhvr>
                                        <p:cTn id="10" dur="1000" fill="hold"/>
                                        <p:tgtEl>
                                          <p:spTgt spid="62"/>
                                        </p:tgtEl>
                                        <p:attrNameLst>
                                          <p:attrName>style.visibility</p:attrName>
                                        </p:attrNameLst>
                                      </p:cBhvr>
                                      <p:tavLst>
                                        <p:tav tm="0">
                                          <p:val>
                                            <p:strVal val="hidden"/>
                                          </p:val>
                                        </p:tav>
                                        <p:tav tm="50000">
                                          <p:val>
                                            <p:strVal val="visible"/>
                                          </p:val>
                                        </p:tav>
                                      </p:tavLst>
                                    </p:anim>
                                  </p:childTnLst>
                                </p:cTn>
                              </p:par>
                              <p:par>
                                <p:cTn id="11" presetID="35" presetClass="emph" presetSubtype="0" repeatCount="3000" fill="hold" grpId="0" nodeType="withEffect">
                                  <p:stCondLst>
                                    <p:cond delay="0"/>
                                  </p:stCondLst>
                                  <p:childTnLst>
                                    <p:anim calcmode="discrete" valueType="str">
                                      <p:cBhvr>
                                        <p:cTn id="12" dur="1000" fill="hold"/>
                                        <p:tgtEl>
                                          <p:spTgt spid="64"/>
                                        </p:tgtEl>
                                        <p:attrNameLst>
                                          <p:attrName>style.visibility</p:attrName>
                                        </p:attrNameLst>
                                      </p:cBhvr>
                                      <p:tavLst>
                                        <p:tav tm="0">
                                          <p:val>
                                            <p:strVal val="hidden"/>
                                          </p:val>
                                        </p:tav>
                                        <p:tav tm="50000">
                                          <p:val>
                                            <p:strVal val="visible"/>
                                          </p:val>
                                        </p:tav>
                                      </p:tavLst>
                                    </p:anim>
                                  </p:childTnLst>
                                </p:cTn>
                              </p:par>
                              <p:par>
                                <p:cTn id="13" presetID="35" presetClass="emph" presetSubtype="0" repeatCount="3000" fill="hold" grpId="0" nodeType="withEffect">
                                  <p:stCondLst>
                                    <p:cond delay="0"/>
                                  </p:stCondLst>
                                  <p:childTnLst>
                                    <p:anim calcmode="discrete" valueType="str">
                                      <p:cBhvr>
                                        <p:cTn id="14" dur="1000" fill="hold"/>
                                        <p:tgtEl>
                                          <p:spTgt spid="2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62" grpId="0"/>
      <p:bldP spid="63" grpId="0" animBg="1"/>
      <p:bldP spid="64"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5"/>
          <p:cNvSpPr>
            <a:spLocks noChangeArrowheads="1"/>
          </p:cNvSpPr>
          <p:nvPr/>
        </p:nvSpPr>
        <p:spPr bwMode="auto">
          <a:xfrm>
            <a:off x="556965" y="628209"/>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18" name="Rectangle 6"/>
          <p:cNvSpPr>
            <a:spLocks noChangeArrowheads="1"/>
          </p:cNvSpPr>
          <p:nvPr/>
        </p:nvSpPr>
        <p:spPr bwMode="auto">
          <a:xfrm>
            <a:off x="2614749" y="605120"/>
            <a:ext cx="3897217"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（窗口与缓存的关系）发送缓存 </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556965" y="1069850"/>
            <a:ext cx="8048776"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grpSp>
        <p:nvGrpSpPr>
          <p:cNvPr id="3" name="组合 2"/>
          <p:cNvGrpSpPr/>
          <p:nvPr/>
        </p:nvGrpSpPr>
        <p:grpSpPr>
          <a:xfrm>
            <a:off x="527799" y="1069848"/>
            <a:ext cx="5564530" cy="3494914"/>
            <a:chOff x="1706616" y="1213499"/>
            <a:chExt cx="6400855" cy="3091362"/>
          </a:xfrm>
        </p:grpSpPr>
        <p:sp>
          <p:nvSpPr>
            <p:cNvPr id="20" name="Text Box 155"/>
            <p:cNvSpPr txBox="1">
              <a:spLocks noChangeArrowheads="1"/>
            </p:cNvSpPr>
            <p:nvPr/>
          </p:nvSpPr>
          <p:spPr bwMode="auto">
            <a:xfrm>
              <a:off x="1923438" y="1213499"/>
              <a:ext cx="5318230" cy="321241"/>
            </a:xfrm>
            <a:prstGeom prst="rect">
              <a:avLst/>
            </a:prstGeom>
            <a:solidFill>
              <a:srgbClr val="66FF99"/>
            </a:solidFill>
            <a:ln w="9525">
              <a:solidFill>
                <a:schemeClr val="tx1"/>
              </a:solidFill>
              <a:miter lim="800000"/>
            </a:ln>
            <a:effectLst/>
          </p:spPr>
          <p:txBody>
            <a:bodyPr wrap="square">
              <a:spAutoFit/>
            </a:bodyPr>
            <a:lstStyle/>
            <a:p>
              <a:pPr algn="ctr">
                <a:lnSpc>
                  <a:spcPct val="110000"/>
                </a:lnSpc>
              </a:pPr>
              <a:r>
                <a:rPr lang="zh-CN" altLang="en-US" sz="1600" b="1" dirty="0">
                  <a:latin typeface="微软雅黑" panose="020B0503020204020204" pitchFamily="34" charset="-122"/>
                  <a:ea typeface="微软雅黑" panose="020B0503020204020204" pitchFamily="34" charset="-122"/>
                </a:rPr>
                <a:t>发送方的应用进程把字节流写入 </a:t>
              </a:r>
              <a:r>
                <a:rPr lang="en-US" altLang="zh-CN" sz="1600" b="1" dirty="0">
                  <a:latin typeface="微软雅黑" panose="020B0503020204020204" pitchFamily="34" charset="-122"/>
                  <a:ea typeface="微软雅黑" panose="020B0503020204020204" pitchFamily="34" charset="-122"/>
                </a:rPr>
                <a:t>TCP </a:t>
              </a:r>
              <a:r>
                <a:rPr lang="zh-CN" altLang="en-US" sz="1600" b="1" dirty="0">
                  <a:latin typeface="微软雅黑" panose="020B0503020204020204" pitchFamily="34" charset="-122"/>
                  <a:ea typeface="微软雅黑" panose="020B0503020204020204" pitchFamily="34" charset="-122"/>
                </a:rPr>
                <a:t>的发送缓存。</a:t>
              </a:r>
              <a:endParaRPr lang="zh-CN" altLang="en-US" sz="1600" b="1" dirty="0">
                <a:latin typeface="微软雅黑" panose="020B0503020204020204" pitchFamily="34" charset="-122"/>
                <a:ea typeface="微软雅黑" panose="020B0503020204020204" pitchFamily="34" charset="-122"/>
              </a:endParaRPr>
            </a:p>
          </p:txBody>
        </p:sp>
        <p:sp>
          <p:nvSpPr>
            <p:cNvPr id="21" name="Text Box 57"/>
            <p:cNvSpPr txBox="1">
              <a:spLocks noChangeArrowheads="1"/>
            </p:cNvSpPr>
            <p:nvPr/>
          </p:nvSpPr>
          <p:spPr bwMode="auto">
            <a:xfrm>
              <a:off x="6783849" y="3460923"/>
              <a:ext cx="1323622" cy="843938"/>
            </a:xfrm>
            <a:prstGeom prst="rect">
              <a:avLst/>
            </a:prstGeom>
            <a:solidFill>
              <a:srgbClr val="0000FF"/>
            </a:solidFill>
            <a:ln w="9525">
              <a:solidFill>
                <a:schemeClr val="tx1"/>
              </a:solidFill>
              <a:miter lim="800000"/>
            </a:ln>
            <a:effectLst/>
          </p:spPr>
          <p:txBody>
            <a:bodyPr wrap="square">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发送窗口通常只是发送缓存的一部分。</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nvGrpSpPr>
            <p:cNvPr id="22" name="组合 21"/>
            <p:cNvGrpSpPr/>
            <p:nvPr/>
          </p:nvGrpSpPr>
          <p:grpSpPr>
            <a:xfrm>
              <a:off x="1706616" y="1663676"/>
              <a:ext cx="5689130" cy="2470775"/>
              <a:chOff x="366836" y="2074454"/>
              <a:chExt cx="9410700" cy="4087043"/>
            </a:xfrm>
          </p:grpSpPr>
          <p:sp>
            <p:nvSpPr>
              <p:cNvPr id="23" name="Line 5"/>
              <p:cNvSpPr>
                <a:spLocks noChangeShapeType="1"/>
              </p:cNvSpPr>
              <p:nvPr/>
            </p:nvSpPr>
            <p:spPr bwMode="auto">
              <a:xfrm flipV="1">
                <a:off x="2220771" y="3644602"/>
                <a:ext cx="5671873"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24" name="Text Box 6"/>
              <p:cNvSpPr txBox="1">
                <a:spLocks noChangeArrowheads="1"/>
              </p:cNvSpPr>
              <p:nvPr/>
            </p:nvSpPr>
            <p:spPr bwMode="auto">
              <a:xfrm>
                <a:off x="1292228" y="5486011"/>
                <a:ext cx="1815443" cy="675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anose="020B0503020204020204" pitchFamily="34" charset="-122"/>
                    <a:ea typeface="微软雅黑" panose="020B0503020204020204" pitchFamily="34" charset="-122"/>
                  </a:rPr>
                  <a:t>最后被确认</a:t>
                </a:r>
                <a:endParaRPr lang="zh-CN" altLang="en-US" sz="1200" b="1" dirty="0">
                  <a:latin typeface="微软雅黑" panose="020B0503020204020204" pitchFamily="34" charset="-122"/>
                  <a:ea typeface="微软雅黑" panose="020B0503020204020204" pitchFamily="34" charset="-122"/>
                </a:endParaRPr>
              </a:p>
              <a:p>
                <a:pPr algn="ctr"/>
                <a:r>
                  <a:rPr lang="zh-CN" altLang="en-US" sz="1200" b="1" dirty="0">
                    <a:latin typeface="微软雅黑" panose="020B0503020204020204" pitchFamily="34" charset="-122"/>
                    <a:ea typeface="微软雅黑" panose="020B0503020204020204" pitchFamily="34" charset="-122"/>
                  </a:rPr>
                  <a:t>的字节</a:t>
                </a:r>
                <a:endParaRPr lang="zh-CN" altLang="en-US" sz="1200" b="1" dirty="0">
                  <a:latin typeface="微软雅黑" panose="020B0503020204020204" pitchFamily="34" charset="-122"/>
                  <a:ea typeface="微软雅黑" panose="020B0503020204020204" pitchFamily="34" charset="-122"/>
                </a:endParaRPr>
              </a:p>
            </p:txBody>
          </p:sp>
          <p:sp>
            <p:nvSpPr>
              <p:cNvPr id="25" name="Rectangle 7"/>
              <p:cNvSpPr>
                <a:spLocks noChangeArrowheads="1"/>
              </p:cNvSpPr>
              <p:nvPr/>
            </p:nvSpPr>
            <p:spPr bwMode="auto">
              <a:xfrm>
                <a:off x="5407545" y="4455814"/>
                <a:ext cx="1745588" cy="534988"/>
              </a:xfrm>
              <a:prstGeom prst="rect">
                <a:avLst/>
              </a:prstGeom>
              <a:solidFill>
                <a:srgbClr val="00FFFF"/>
              </a:solidFill>
              <a:ln>
                <a:noFill/>
              </a:ln>
              <a:effec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26" name="Oval 8"/>
              <p:cNvSpPr>
                <a:spLocks noChangeArrowheads="1"/>
              </p:cNvSpPr>
              <p:nvPr/>
            </p:nvSpPr>
            <p:spPr bwMode="auto">
              <a:xfrm>
                <a:off x="3771751" y="2074454"/>
                <a:ext cx="2765425" cy="754063"/>
              </a:xfrm>
              <a:prstGeom prst="ellipse">
                <a:avLst/>
              </a:prstGeom>
              <a:solidFill>
                <a:srgbClr val="00FFFF"/>
              </a:solidFill>
              <a:ln w="9525">
                <a:solidFill>
                  <a:schemeClr val="tx1"/>
                </a:solidFill>
                <a:round/>
              </a:ln>
              <a:effectLst/>
            </p:spPr>
            <p:txBody>
              <a:bodyPr wrap="none" anchor="ctr"/>
              <a:lstStyle/>
              <a:p>
                <a:pPr algn="ctr"/>
                <a:r>
                  <a:rPr lang="zh-CN" altLang="en-US" sz="1400" b="1" dirty="0">
                    <a:latin typeface="微软雅黑" panose="020B0503020204020204" pitchFamily="34" charset="-122"/>
                    <a:ea typeface="微软雅黑" panose="020B0503020204020204" pitchFamily="34" charset="-122"/>
                  </a:rPr>
                  <a:t>发送应用程序</a:t>
                </a:r>
                <a:endParaRPr lang="zh-CN" altLang="en-US" sz="1400" b="1" dirty="0">
                  <a:latin typeface="微软雅黑" panose="020B0503020204020204" pitchFamily="34" charset="-122"/>
                  <a:ea typeface="微软雅黑" panose="020B0503020204020204" pitchFamily="34" charset="-122"/>
                </a:endParaRPr>
              </a:p>
            </p:txBody>
          </p:sp>
          <p:sp>
            <p:nvSpPr>
              <p:cNvPr id="27" name="Line 9"/>
              <p:cNvSpPr>
                <a:spLocks noChangeShapeType="1"/>
              </p:cNvSpPr>
              <p:nvPr/>
            </p:nvSpPr>
            <p:spPr bwMode="auto">
              <a:xfrm>
                <a:off x="463144" y="3066753"/>
                <a:ext cx="9314392" cy="3175"/>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28" name="Rectangle 30"/>
              <p:cNvSpPr>
                <a:spLocks noChangeArrowheads="1"/>
              </p:cNvSpPr>
              <p:nvPr/>
            </p:nvSpPr>
            <p:spPr bwMode="auto">
              <a:xfrm>
                <a:off x="2207012" y="4243090"/>
                <a:ext cx="3929725" cy="962025"/>
              </a:xfrm>
              <a:prstGeom prst="rect">
                <a:avLst/>
              </a:prstGeom>
              <a:solidFill>
                <a:srgbClr val="0000FF"/>
              </a:solidFill>
              <a:ln w="12700">
                <a:solidFill>
                  <a:schemeClr val="tx1"/>
                </a:solidFill>
                <a:prstDash val="dash"/>
                <a:miter lim="800000"/>
              </a:ln>
              <a:effec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29" name="Line 10"/>
              <p:cNvSpPr>
                <a:spLocks noChangeShapeType="1"/>
              </p:cNvSpPr>
              <p:nvPr/>
            </p:nvSpPr>
            <p:spPr bwMode="auto">
              <a:xfrm>
                <a:off x="463144" y="4455814"/>
                <a:ext cx="8144933"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0" name="Line 11"/>
              <p:cNvSpPr>
                <a:spLocks noChangeShapeType="1"/>
              </p:cNvSpPr>
              <p:nvPr/>
            </p:nvSpPr>
            <p:spPr bwMode="auto">
              <a:xfrm>
                <a:off x="463144" y="4990802"/>
                <a:ext cx="8144933"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1" name="Line 12"/>
              <p:cNvSpPr>
                <a:spLocks noChangeShapeType="1"/>
              </p:cNvSpPr>
              <p:nvPr/>
            </p:nvSpPr>
            <p:spPr bwMode="auto">
              <a:xfrm>
                <a:off x="2207013" y="4455814"/>
                <a:ext cx="0" cy="5349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2" name="Line 13"/>
              <p:cNvSpPr>
                <a:spLocks noChangeShapeType="1"/>
              </p:cNvSpPr>
              <p:nvPr/>
            </p:nvSpPr>
            <p:spPr bwMode="auto">
              <a:xfrm flipH="1">
                <a:off x="7153133" y="4455814"/>
                <a:ext cx="0" cy="5349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3" name="Text Box 14"/>
              <p:cNvSpPr txBox="1">
                <a:spLocks noChangeArrowheads="1"/>
              </p:cNvSpPr>
              <p:nvPr/>
            </p:nvSpPr>
            <p:spPr bwMode="auto">
              <a:xfrm>
                <a:off x="4480956" y="3396804"/>
                <a:ext cx="1522630" cy="4052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0000FF"/>
                    </a:solidFill>
                    <a:latin typeface="微软雅黑" panose="020B0503020204020204" pitchFamily="34" charset="-122"/>
                    <a:ea typeface="微软雅黑" panose="020B0503020204020204" pitchFamily="34" charset="-122"/>
                  </a:rPr>
                  <a:t>发送缓存</a:t>
                </a:r>
                <a:endParaRPr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34" name="Text Box 16"/>
              <p:cNvSpPr txBox="1">
                <a:spLocks noChangeArrowheads="1"/>
              </p:cNvSpPr>
              <p:nvPr/>
            </p:nvSpPr>
            <p:spPr bwMode="auto">
              <a:xfrm>
                <a:off x="4652571" y="5486009"/>
                <a:ext cx="1522630" cy="675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anose="020B0503020204020204" pitchFamily="34" charset="-122"/>
                    <a:ea typeface="微软雅黑" panose="020B0503020204020204" pitchFamily="34" charset="-122"/>
                  </a:rPr>
                  <a:t>最后发送</a:t>
                </a:r>
                <a:endParaRPr lang="zh-CN" altLang="en-US" sz="1200" b="1" dirty="0">
                  <a:latin typeface="微软雅黑" panose="020B0503020204020204" pitchFamily="34" charset="-122"/>
                  <a:ea typeface="微软雅黑" panose="020B0503020204020204" pitchFamily="34" charset="-122"/>
                </a:endParaRPr>
              </a:p>
              <a:p>
                <a:pPr algn="ctr"/>
                <a:r>
                  <a:rPr lang="zh-CN" altLang="en-US" sz="1200" b="1" dirty="0">
                    <a:latin typeface="微软雅黑" panose="020B0503020204020204" pitchFamily="34" charset="-122"/>
                    <a:ea typeface="微软雅黑" panose="020B0503020204020204" pitchFamily="34" charset="-122"/>
                  </a:rPr>
                  <a:t>的字节</a:t>
                </a:r>
                <a:endParaRPr lang="zh-CN" altLang="en-US" sz="1200" b="1" dirty="0">
                  <a:latin typeface="微软雅黑" panose="020B0503020204020204" pitchFamily="34" charset="-122"/>
                  <a:ea typeface="微软雅黑" panose="020B0503020204020204" pitchFamily="34" charset="-122"/>
                </a:endParaRPr>
              </a:p>
            </p:txBody>
          </p:sp>
          <p:sp>
            <p:nvSpPr>
              <p:cNvPr id="35" name="Line 17"/>
              <p:cNvSpPr>
                <a:spLocks noChangeShapeType="1"/>
              </p:cNvSpPr>
              <p:nvPr/>
            </p:nvSpPr>
            <p:spPr bwMode="auto">
              <a:xfrm>
                <a:off x="5407545" y="4455814"/>
                <a:ext cx="0" cy="5349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6" name="Text Box 18"/>
              <p:cNvSpPr txBox="1">
                <a:spLocks noChangeArrowheads="1"/>
              </p:cNvSpPr>
              <p:nvPr/>
            </p:nvSpPr>
            <p:spPr bwMode="auto">
              <a:xfrm>
                <a:off x="3586363" y="3835009"/>
                <a:ext cx="1522630" cy="405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latin typeface="微软雅黑" panose="020B0503020204020204" pitchFamily="34" charset="-122"/>
                    <a:ea typeface="微软雅黑" panose="020B0503020204020204" pitchFamily="34" charset="-122"/>
                  </a:rPr>
                  <a:t>发送窗口</a:t>
                </a:r>
                <a:endParaRPr lang="zh-CN" altLang="en-US" sz="1200" b="1" dirty="0">
                  <a:latin typeface="微软雅黑" panose="020B0503020204020204" pitchFamily="34" charset="-122"/>
                  <a:ea typeface="微软雅黑" panose="020B0503020204020204" pitchFamily="34" charset="-122"/>
                </a:endParaRPr>
              </a:p>
            </p:txBody>
          </p:sp>
          <p:sp>
            <p:nvSpPr>
              <p:cNvPr id="37" name="Rectangle 19"/>
              <p:cNvSpPr>
                <a:spLocks noChangeArrowheads="1"/>
              </p:cNvSpPr>
              <p:nvPr/>
            </p:nvSpPr>
            <p:spPr bwMode="auto">
              <a:xfrm>
                <a:off x="2207013" y="4455814"/>
                <a:ext cx="3200533" cy="534988"/>
              </a:xfrm>
              <a:prstGeom prst="rect">
                <a:avLst/>
              </a:prstGeom>
              <a:solidFill>
                <a:srgbClr val="99FFCC"/>
              </a:solidFill>
              <a:ln>
                <a:noFill/>
              </a:ln>
              <a:effectLst/>
            </p:spPr>
            <p:txBody>
              <a:bodyPr wrap="none" anchor="ctr"/>
              <a:lstStyle/>
              <a:p>
                <a:pPr algn="ctr"/>
                <a:r>
                  <a:rPr lang="zh-CN" altLang="en-US" sz="1400" b="1" dirty="0">
                    <a:latin typeface="微软雅黑" panose="020B0503020204020204" pitchFamily="34" charset="-122"/>
                    <a:ea typeface="微软雅黑" panose="020B0503020204020204" pitchFamily="34" charset="-122"/>
                  </a:rPr>
                  <a:t>已发送</a:t>
                </a:r>
                <a:endParaRPr lang="zh-CN" altLang="en-US" sz="1400" b="1" dirty="0">
                  <a:latin typeface="微软雅黑" panose="020B0503020204020204" pitchFamily="34" charset="-122"/>
                  <a:ea typeface="微软雅黑" panose="020B0503020204020204" pitchFamily="34" charset="-122"/>
                </a:endParaRPr>
              </a:p>
            </p:txBody>
          </p:sp>
          <p:grpSp>
            <p:nvGrpSpPr>
              <p:cNvPr id="38" name="Group 35"/>
              <p:cNvGrpSpPr/>
              <p:nvPr/>
            </p:nvGrpSpPr>
            <p:grpSpPr bwMode="auto">
              <a:xfrm>
                <a:off x="2207013" y="4990802"/>
                <a:ext cx="3200533" cy="500062"/>
                <a:chOff x="1154" y="3189"/>
                <a:chExt cx="1861" cy="270"/>
              </a:xfrm>
            </p:grpSpPr>
            <p:sp>
              <p:nvSpPr>
                <p:cNvPr id="47" name="Line 15"/>
                <p:cNvSpPr>
                  <a:spLocks noChangeShapeType="1"/>
                </p:cNvSpPr>
                <p:nvPr/>
              </p:nvSpPr>
              <p:spPr bwMode="auto">
                <a:xfrm flipV="1">
                  <a:off x="1154" y="3189"/>
                  <a:ext cx="0" cy="270"/>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8" name="Line 23"/>
                <p:cNvSpPr>
                  <a:spLocks noChangeShapeType="1"/>
                </p:cNvSpPr>
                <p:nvPr/>
              </p:nvSpPr>
              <p:spPr bwMode="auto">
                <a:xfrm flipV="1">
                  <a:off x="3015" y="3189"/>
                  <a:ext cx="0" cy="270"/>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grpSp>
          <p:sp>
            <p:nvSpPr>
              <p:cNvPr id="39" name="Line 24"/>
              <p:cNvSpPr>
                <a:spLocks noChangeShapeType="1"/>
              </p:cNvSpPr>
              <p:nvPr/>
            </p:nvSpPr>
            <p:spPr bwMode="auto">
              <a:xfrm>
                <a:off x="2207013" y="3387427"/>
                <a:ext cx="0" cy="855662"/>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0" name="Line 25"/>
              <p:cNvSpPr>
                <a:spLocks noChangeShapeType="1"/>
              </p:cNvSpPr>
              <p:nvPr/>
            </p:nvSpPr>
            <p:spPr bwMode="auto">
              <a:xfrm>
                <a:off x="7880606" y="3387428"/>
                <a:ext cx="0" cy="1603375"/>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1" name="Freeform 26"/>
              <p:cNvSpPr/>
              <p:nvPr/>
            </p:nvSpPr>
            <p:spPr bwMode="auto">
              <a:xfrm>
                <a:off x="5154463" y="2741314"/>
                <a:ext cx="1998671" cy="1714500"/>
              </a:xfrm>
              <a:custGeom>
                <a:avLst/>
                <a:gdLst>
                  <a:gd name="T0" fmla="*/ 0 w 754"/>
                  <a:gd name="T1" fmla="*/ 0 h 727"/>
                  <a:gd name="T2" fmla="*/ 68 w 754"/>
                  <a:gd name="T3" fmla="*/ 168 h 727"/>
                  <a:gd name="T4" fmla="*/ 260 w 754"/>
                  <a:gd name="T5" fmla="*/ 252 h 727"/>
                  <a:gd name="T6" fmla="*/ 568 w 754"/>
                  <a:gd name="T7" fmla="*/ 312 h 727"/>
                  <a:gd name="T8" fmla="*/ 704 w 754"/>
                  <a:gd name="T9" fmla="*/ 416 h 727"/>
                  <a:gd name="T10" fmla="*/ 740 w 754"/>
                  <a:gd name="T11" fmla="*/ 572 h 727"/>
                  <a:gd name="T12" fmla="*/ 754 w 754"/>
                  <a:gd name="T13" fmla="*/ 727 h 727"/>
                </a:gdLst>
                <a:ahLst/>
                <a:cxnLst>
                  <a:cxn ang="0">
                    <a:pos x="T0" y="T1"/>
                  </a:cxn>
                  <a:cxn ang="0">
                    <a:pos x="T2" y="T3"/>
                  </a:cxn>
                  <a:cxn ang="0">
                    <a:pos x="T4" y="T5"/>
                  </a:cxn>
                  <a:cxn ang="0">
                    <a:pos x="T6" y="T7"/>
                  </a:cxn>
                  <a:cxn ang="0">
                    <a:pos x="T8" y="T9"/>
                  </a:cxn>
                  <a:cxn ang="0">
                    <a:pos x="T10" y="T11"/>
                  </a:cxn>
                  <a:cxn ang="0">
                    <a:pos x="T12" y="T13"/>
                  </a:cxn>
                </a:cxnLst>
                <a:rect l="0" t="0" r="r" b="b"/>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2" name="Text Box 27"/>
              <p:cNvSpPr txBox="1">
                <a:spLocks noChangeArrowheads="1"/>
              </p:cNvSpPr>
              <p:nvPr/>
            </p:nvSpPr>
            <p:spPr bwMode="auto">
              <a:xfrm>
                <a:off x="811412" y="3042939"/>
                <a:ext cx="1006059" cy="45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TCP</a:t>
                </a:r>
                <a:endParaRPr lang="en-US" altLang="zh-CN" sz="1400" b="1" dirty="0">
                  <a:latin typeface="微软雅黑" panose="020B0503020204020204" pitchFamily="34" charset="-122"/>
                  <a:ea typeface="微软雅黑" panose="020B0503020204020204" pitchFamily="34" charset="-122"/>
                </a:endParaRPr>
              </a:p>
            </p:txBody>
          </p:sp>
          <p:sp>
            <p:nvSpPr>
              <p:cNvPr id="43" name="Freeform 28"/>
              <p:cNvSpPr/>
              <p:nvPr/>
            </p:nvSpPr>
            <p:spPr bwMode="auto">
              <a:xfrm>
                <a:off x="8544446" y="4387553"/>
                <a:ext cx="141023" cy="636587"/>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4" name="Freeform 29"/>
              <p:cNvSpPr/>
              <p:nvPr/>
            </p:nvSpPr>
            <p:spPr bwMode="auto">
              <a:xfrm>
                <a:off x="366836" y="4411365"/>
                <a:ext cx="211535" cy="646113"/>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5" name="Line 31"/>
              <p:cNvSpPr>
                <a:spLocks noChangeShapeType="1"/>
              </p:cNvSpPr>
              <p:nvPr/>
            </p:nvSpPr>
            <p:spPr bwMode="auto">
              <a:xfrm>
                <a:off x="7008671" y="5301208"/>
                <a:ext cx="1454944" cy="0"/>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6" name="Text Box 32"/>
              <p:cNvSpPr txBox="1">
                <a:spLocks noChangeArrowheads="1"/>
              </p:cNvSpPr>
              <p:nvPr/>
            </p:nvSpPr>
            <p:spPr bwMode="auto">
              <a:xfrm>
                <a:off x="6924636" y="5357868"/>
                <a:ext cx="1522630" cy="405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anose="020B0503020204020204" pitchFamily="34" charset="-122"/>
                    <a:ea typeface="微软雅黑" panose="020B0503020204020204" pitchFamily="34" charset="-122"/>
                  </a:rPr>
                  <a:t>序号增大</a:t>
                </a:r>
                <a:endParaRPr lang="zh-CN" altLang="en-US" sz="1200" b="1" dirty="0">
                  <a:latin typeface="微软雅黑" panose="020B0503020204020204" pitchFamily="34" charset="-122"/>
                  <a:ea typeface="微软雅黑" panose="020B0503020204020204" pitchFamily="34" charset="-122"/>
                </a:endParaRPr>
              </a:p>
            </p:txBody>
          </p:sp>
        </p:grpSp>
      </p:grpSp>
      <p:sp>
        <p:nvSpPr>
          <p:cNvPr id="2" name="矩形 1"/>
          <p:cNvSpPr/>
          <p:nvPr/>
        </p:nvSpPr>
        <p:spPr>
          <a:xfrm>
            <a:off x="6184036" y="1069850"/>
            <a:ext cx="2785037" cy="1566503"/>
          </a:xfrm>
          <a:prstGeom prst="rect">
            <a:avLst/>
          </a:prstGeom>
        </p:spPr>
        <p:style>
          <a:lnRef idx="1">
            <a:schemeClr val="accent6"/>
          </a:lnRef>
          <a:fillRef idx="2">
            <a:schemeClr val="accent6"/>
          </a:fillRef>
          <a:effectRef idx="1">
            <a:schemeClr val="accent6"/>
          </a:effectRef>
          <a:fontRef idx="minor">
            <a:schemeClr val="dk1"/>
          </a:fontRef>
        </p:style>
        <p:txBody>
          <a:bodyPr lIns="91436" tIns="45718" rIns="91436" bIns="45718" rtlCol="0" anchor="ctr"/>
          <a:lstStyle/>
          <a:p>
            <a:r>
              <a:rPr lang="zh-CN" altLang="en-US" b="1" dirty="0">
                <a:solidFill>
                  <a:schemeClr val="tx1"/>
                </a:solidFill>
                <a:latin typeface="微软雅黑" panose="020B0503020204020204" pitchFamily="34" charset="-122"/>
                <a:ea typeface="微软雅黑" panose="020B0503020204020204" pitchFamily="34" charset="-122"/>
              </a:rPr>
              <a:t>说明</a:t>
            </a:r>
            <a:r>
              <a:rPr lang="en-US" altLang="zh-CN" b="1" dirty="0">
                <a:solidFill>
                  <a:schemeClr val="tx1"/>
                </a:solidFill>
                <a:latin typeface="微软雅黑" panose="020B0503020204020204" pitchFamily="34" charset="-122"/>
                <a:ea typeface="微软雅黑" panose="020B0503020204020204" pitchFamily="34" charset="-122"/>
              </a:rPr>
              <a:t>:</a:t>
            </a:r>
            <a:endParaRPr lang="en-US" altLang="zh-CN" b="1" dirty="0">
              <a:solidFill>
                <a:schemeClr val="tx1"/>
              </a:solidFill>
              <a:latin typeface="微软雅黑" panose="020B0503020204020204" pitchFamily="34" charset="-122"/>
              <a:ea typeface="微软雅黑" panose="020B0503020204020204" pitchFamily="34" charset="-122"/>
            </a:endParaRPr>
          </a:p>
          <a:p>
            <a:r>
              <a:rPr lang="en-US" altLang="zh-CN" b="1" dirty="0">
                <a:solidFill>
                  <a:schemeClr val="tx1"/>
                </a:solidFill>
                <a:latin typeface="微软雅黑" panose="020B0503020204020204" pitchFamily="34" charset="-122"/>
                <a:ea typeface="微软雅黑" panose="020B0503020204020204" pitchFamily="34" charset="-122"/>
              </a:rPr>
              <a:t>1)</a:t>
            </a:r>
            <a:r>
              <a:rPr lang="zh-CN" altLang="en-US" b="1" dirty="0">
                <a:solidFill>
                  <a:schemeClr val="tx1"/>
                </a:solidFill>
                <a:latin typeface="微软雅黑" panose="020B0503020204020204" pitchFamily="34" charset="-122"/>
                <a:ea typeface="微软雅黑" panose="020B0503020204020204" pitchFamily="34" charset="-122"/>
              </a:rPr>
              <a:t>缓存空间和序号都是有限的，循环使用。</a:t>
            </a:r>
            <a:endParaRPr lang="en-US" altLang="zh-CN" b="1" dirty="0">
              <a:solidFill>
                <a:schemeClr val="tx1"/>
              </a:solidFill>
              <a:latin typeface="微软雅黑" panose="020B0503020204020204" pitchFamily="34" charset="-122"/>
              <a:ea typeface="微软雅黑" panose="020B0503020204020204" pitchFamily="34" charset="-122"/>
            </a:endParaRPr>
          </a:p>
          <a:p>
            <a:r>
              <a:rPr lang="en-US" altLang="zh-CN" b="1" dirty="0">
                <a:solidFill>
                  <a:schemeClr val="tx1"/>
                </a:solidFill>
                <a:latin typeface="微软雅黑" panose="020B0503020204020204" pitchFamily="34" charset="-122"/>
                <a:ea typeface="微软雅黑" panose="020B0503020204020204" pitchFamily="34" charset="-122"/>
              </a:rPr>
              <a:t>2)</a:t>
            </a:r>
            <a:r>
              <a:rPr lang="zh-CN" altLang="en-US" b="1" dirty="0">
                <a:solidFill>
                  <a:schemeClr val="tx1"/>
                </a:solidFill>
                <a:latin typeface="微软雅黑" panose="020B0503020204020204" pitchFamily="34" charset="-122"/>
                <a:ea typeface="微软雅黑" panose="020B0503020204020204" pitchFamily="34" charset="-122"/>
              </a:rPr>
              <a:t>实际上缓存或窗口中的字节数是非常之大的</a:t>
            </a:r>
            <a:r>
              <a:rPr lang="zh-CN" altLang="en-US" sz="1600" b="1" dirty="0">
                <a:solidFill>
                  <a:schemeClr val="tx1"/>
                </a:solidFill>
                <a:latin typeface="微软雅黑" panose="020B0503020204020204" pitchFamily="34" charset="-122"/>
                <a:ea typeface="微软雅黑" panose="020B0503020204020204" pitchFamily="34" charset="-122"/>
              </a:rPr>
              <a:t>。</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49" name="Rectangle 68"/>
          <p:cNvSpPr>
            <a:spLocks noChangeArrowheads="1"/>
          </p:cNvSpPr>
          <p:nvPr/>
        </p:nvSpPr>
        <p:spPr bwMode="auto">
          <a:xfrm>
            <a:off x="6184037" y="2691420"/>
            <a:ext cx="2785037" cy="175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6" tIns="45718" rIns="91436" bIns="45718">
            <a:spAutoFit/>
          </a:bodyPr>
          <a:lstStyle/>
          <a:p>
            <a:pPr>
              <a:buClr>
                <a:srgbClr val="0070C0"/>
              </a:buClr>
            </a:pPr>
            <a:r>
              <a:rPr lang="zh-CN" altLang="en-US" b="1" dirty="0">
                <a:solidFill>
                  <a:srgbClr val="0000FF"/>
                </a:solidFill>
                <a:latin typeface="微软雅黑" panose="020B0503020204020204" pitchFamily="34" charset="-122"/>
                <a:ea typeface="微软雅黑" panose="020B0503020204020204" pitchFamily="34" charset="-122"/>
              </a:rPr>
              <a:t>发送缓存</a:t>
            </a:r>
            <a:r>
              <a:rPr lang="zh-CN" altLang="en-US" b="1" dirty="0">
                <a:latin typeface="微软雅黑" panose="020B0503020204020204" pitchFamily="34" charset="-122"/>
                <a:ea typeface="微软雅黑" panose="020B0503020204020204" pitchFamily="34" charset="-122"/>
              </a:rPr>
              <a:t>用来暂时存放：</a:t>
            </a:r>
            <a:endParaRPr lang="en-US" altLang="zh-CN" b="1" dirty="0">
              <a:latin typeface="微软雅黑" panose="020B0503020204020204" pitchFamily="34" charset="-122"/>
              <a:ea typeface="微软雅黑" panose="020B0503020204020204" pitchFamily="34" charset="-122"/>
            </a:endParaRPr>
          </a:p>
          <a:p>
            <a:pPr>
              <a:buClr>
                <a:srgbClr val="0070C0"/>
              </a:buClr>
            </a:pPr>
            <a:r>
              <a:rPr lang="en-US" altLang="zh-CN" b="1" dirty="0">
                <a:solidFill>
                  <a:srgbClr val="0000FF"/>
                </a:solidFill>
                <a:latin typeface="微软雅黑" panose="020B0503020204020204" pitchFamily="34" charset="-122"/>
                <a:ea typeface="微软雅黑" panose="020B0503020204020204" pitchFamily="34" charset="-122"/>
              </a:rPr>
              <a:t>1)</a:t>
            </a:r>
            <a:r>
              <a:rPr lang="zh-CN" altLang="en-US" b="1" dirty="0">
                <a:solidFill>
                  <a:srgbClr val="0000FF"/>
                </a:solidFill>
                <a:latin typeface="微软雅黑" panose="020B0503020204020204" pitchFamily="34" charset="-122"/>
                <a:ea typeface="微软雅黑" panose="020B0503020204020204" pitchFamily="34" charset="-122"/>
              </a:rPr>
              <a:t>发送应用程序传送给发送方 </a:t>
            </a:r>
            <a:r>
              <a:rPr lang="en-US" altLang="zh-CN" b="1" dirty="0">
                <a:solidFill>
                  <a:srgbClr val="0000FF"/>
                </a:solidFill>
                <a:latin typeface="微软雅黑" panose="020B0503020204020204" pitchFamily="34" charset="-122"/>
                <a:ea typeface="微软雅黑" panose="020B0503020204020204" pitchFamily="34" charset="-122"/>
              </a:rPr>
              <a:t>TCP </a:t>
            </a:r>
            <a:r>
              <a:rPr lang="zh-CN" altLang="en-US" b="1" dirty="0">
                <a:solidFill>
                  <a:srgbClr val="0000FF"/>
                </a:solidFill>
                <a:latin typeface="微软雅黑" panose="020B0503020204020204" pitchFamily="34" charset="-122"/>
                <a:ea typeface="微软雅黑" panose="020B0503020204020204" pitchFamily="34" charset="-122"/>
              </a:rPr>
              <a:t>准备发送的数据；</a:t>
            </a:r>
            <a:endParaRPr lang="en-US" altLang="zh-CN" b="1" dirty="0">
              <a:solidFill>
                <a:srgbClr val="0000FF"/>
              </a:solidFill>
              <a:latin typeface="微软雅黑" panose="020B0503020204020204" pitchFamily="34" charset="-122"/>
              <a:ea typeface="微软雅黑" panose="020B0503020204020204" pitchFamily="34" charset="-122"/>
            </a:endParaRPr>
          </a:p>
          <a:p>
            <a:pPr>
              <a:buClr>
                <a:srgbClr val="0070C0"/>
              </a:buClr>
            </a:pPr>
            <a:r>
              <a:rPr lang="en-US" altLang="zh-CN" b="1" dirty="0">
                <a:solidFill>
                  <a:srgbClr val="0000FF"/>
                </a:solidFill>
                <a:latin typeface="微软雅黑" panose="020B0503020204020204" pitchFamily="34" charset="-122"/>
                <a:ea typeface="微软雅黑" panose="020B0503020204020204" pitchFamily="34" charset="-122"/>
              </a:rPr>
              <a:t>2)TCP </a:t>
            </a:r>
            <a:r>
              <a:rPr lang="zh-CN" altLang="en-US" b="1" dirty="0">
                <a:solidFill>
                  <a:srgbClr val="0000FF"/>
                </a:solidFill>
                <a:latin typeface="微软雅黑" panose="020B0503020204020204" pitchFamily="34" charset="-122"/>
                <a:ea typeface="微软雅黑" panose="020B0503020204020204" pitchFamily="34" charset="-122"/>
              </a:rPr>
              <a:t>已发送出但尚未收到确认的数据。</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5" name="云形 4"/>
          <p:cNvSpPr/>
          <p:nvPr/>
        </p:nvSpPr>
        <p:spPr>
          <a:xfrm>
            <a:off x="122773" y="4330339"/>
            <a:ext cx="2450419" cy="808218"/>
          </a:xfrm>
          <a:prstGeom prst="cloud">
            <a:avLst/>
          </a:prstGeom>
        </p:spPr>
        <p:style>
          <a:lnRef idx="1">
            <a:schemeClr val="accent6"/>
          </a:lnRef>
          <a:fillRef idx="2">
            <a:schemeClr val="accent6"/>
          </a:fillRef>
          <a:effectRef idx="1">
            <a:schemeClr val="accent6"/>
          </a:effectRef>
          <a:fontRef idx="minor">
            <a:schemeClr val="dk1"/>
          </a:fontRef>
        </p:style>
        <p:txBody>
          <a:bodyPr lIns="91436" tIns="45718" rIns="91436" bIns="45718" rtlCol="0" anchor="ctr"/>
          <a:lstStyle/>
          <a:p>
            <a:pPr algn="ctr"/>
            <a:r>
              <a:rPr lang="zh-CN" altLang="en-US" sz="1400" b="1" dirty="0"/>
              <a:t>发送窗口的后沿和发送缓存的后沿是重合的</a:t>
            </a:r>
            <a:endParaRPr lang="zh-CN" altLang="en-US" sz="1400" b="1"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AutoShape 5"/>
          <p:cNvSpPr>
            <a:spLocks noChangeArrowheads="1"/>
          </p:cNvSpPr>
          <p:nvPr/>
        </p:nvSpPr>
        <p:spPr bwMode="auto">
          <a:xfrm>
            <a:off x="556965" y="628209"/>
            <a:ext cx="8048776" cy="353930"/>
          </a:xfrm>
          <a:prstGeom prst="roundRect">
            <a:avLst>
              <a:gd name="adj" fmla="val 16667"/>
            </a:avLst>
          </a:prstGeom>
          <a:solidFill>
            <a:srgbClr val="00B050"/>
          </a:solidFill>
          <a:ln>
            <a:noFill/>
          </a:ln>
          <a:effectLst/>
        </p:spPr>
        <p:txBody>
          <a:bodyPr wrap="none" lIns="91436" tIns="45718" rIns="91436" bIns="45718" anchor="ctr"/>
          <a:lstStyle/>
          <a:p>
            <a:endParaRPr lang="zh-CN" altLang="en-US"/>
          </a:p>
        </p:txBody>
      </p:sp>
      <p:sp>
        <p:nvSpPr>
          <p:cNvPr id="42" name="Rectangle 6"/>
          <p:cNvSpPr>
            <a:spLocks noChangeArrowheads="1"/>
          </p:cNvSpPr>
          <p:nvPr/>
        </p:nvSpPr>
        <p:spPr bwMode="auto">
          <a:xfrm>
            <a:off x="3951652" y="605120"/>
            <a:ext cx="1223408" cy="4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接收缓存</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3" name="圆角矩形 42"/>
          <p:cNvSpPr/>
          <p:nvPr/>
        </p:nvSpPr>
        <p:spPr>
          <a:xfrm>
            <a:off x="556965" y="1069850"/>
            <a:ext cx="8048776"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grpSp>
        <p:nvGrpSpPr>
          <p:cNvPr id="2" name="组合 1"/>
          <p:cNvGrpSpPr/>
          <p:nvPr/>
        </p:nvGrpSpPr>
        <p:grpSpPr>
          <a:xfrm>
            <a:off x="774603" y="1225069"/>
            <a:ext cx="5028934" cy="2974260"/>
            <a:chOff x="1741120" y="1213499"/>
            <a:chExt cx="5689130" cy="2974259"/>
          </a:xfrm>
        </p:grpSpPr>
        <p:sp>
          <p:nvSpPr>
            <p:cNvPr id="44" name="Text Box 155"/>
            <p:cNvSpPr txBox="1">
              <a:spLocks noChangeArrowheads="1"/>
            </p:cNvSpPr>
            <p:nvPr/>
          </p:nvSpPr>
          <p:spPr bwMode="auto">
            <a:xfrm>
              <a:off x="1848620" y="1213499"/>
              <a:ext cx="5449306" cy="363176"/>
            </a:xfrm>
            <a:prstGeom prst="rect">
              <a:avLst/>
            </a:prstGeom>
            <a:solidFill>
              <a:srgbClr val="66FF99"/>
            </a:solidFill>
            <a:ln w="9525">
              <a:solidFill>
                <a:schemeClr val="tx1"/>
              </a:solidFill>
              <a:miter lim="800000"/>
            </a:ln>
            <a:effectLst/>
          </p:spPr>
          <p:txBody>
            <a:bodyPr wrap="square">
              <a:spAutoFit/>
            </a:bodyPr>
            <a:lstStyle/>
            <a:p>
              <a:pPr algn="ctr">
                <a:lnSpc>
                  <a:spcPct val="110000"/>
                </a:lnSpc>
              </a:pPr>
              <a:r>
                <a:rPr lang="zh-CN" altLang="en-US" sz="1600" b="1" dirty="0">
                  <a:latin typeface="微软雅黑" panose="020B0503020204020204" pitchFamily="34" charset="-122"/>
                  <a:ea typeface="微软雅黑" panose="020B0503020204020204" pitchFamily="34" charset="-122"/>
                </a:rPr>
                <a:t>接收方的应用进程从 </a:t>
              </a:r>
              <a:r>
                <a:rPr lang="en-US" altLang="zh-CN" sz="1600" b="1" dirty="0">
                  <a:latin typeface="微软雅黑" panose="020B0503020204020204" pitchFamily="34" charset="-122"/>
                  <a:ea typeface="微软雅黑" panose="020B0503020204020204" pitchFamily="34" charset="-122"/>
                </a:rPr>
                <a:t>TCP </a:t>
              </a:r>
              <a:r>
                <a:rPr lang="zh-CN" altLang="en-US" sz="1600" b="1" dirty="0">
                  <a:latin typeface="微软雅黑" panose="020B0503020204020204" pitchFamily="34" charset="-122"/>
                  <a:ea typeface="微软雅黑" panose="020B0503020204020204" pitchFamily="34" charset="-122"/>
                </a:rPr>
                <a:t>的接收缓存中读取字节流。</a:t>
              </a:r>
              <a:endParaRPr lang="zh-CN" altLang="en-US" sz="1600" b="1" dirty="0">
                <a:latin typeface="微软雅黑" panose="020B0503020204020204" pitchFamily="34" charset="-122"/>
                <a:ea typeface="微软雅黑" panose="020B0503020204020204" pitchFamily="34" charset="-122"/>
              </a:endParaRPr>
            </a:p>
          </p:txBody>
        </p:sp>
        <p:grpSp>
          <p:nvGrpSpPr>
            <p:cNvPr id="45" name="组合 44"/>
            <p:cNvGrpSpPr/>
            <p:nvPr/>
          </p:nvGrpSpPr>
          <p:grpSpPr>
            <a:xfrm>
              <a:off x="1741120" y="1663676"/>
              <a:ext cx="5689130" cy="2524082"/>
              <a:chOff x="366836" y="2074454"/>
              <a:chExt cx="9410700" cy="4175221"/>
            </a:xfrm>
          </p:grpSpPr>
          <p:sp>
            <p:nvSpPr>
              <p:cNvPr id="46" name="Line 5"/>
              <p:cNvSpPr>
                <a:spLocks noChangeShapeType="1"/>
              </p:cNvSpPr>
              <p:nvPr/>
            </p:nvSpPr>
            <p:spPr bwMode="auto">
              <a:xfrm flipV="1">
                <a:off x="2220771" y="3644602"/>
                <a:ext cx="5671873"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7" name="Text Box 6"/>
              <p:cNvSpPr txBox="1">
                <a:spLocks noChangeArrowheads="1"/>
              </p:cNvSpPr>
              <p:nvPr/>
            </p:nvSpPr>
            <p:spPr bwMode="auto">
              <a:xfrm>
                <a:off x="2487713" y="5486010"/>
                <a:ext cx="2649350" cy="76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anose="020B0503020204020204" pitchFamily="34" charset="-122"/>
                    <a:ea typeface="微软雅黑" panose="020B0503020204020204" pitchFamily="34" charset="-122"/>
                  </a:rPr>
                  <a:t>下一个期望收到的</a:t>
                </a:r>
                <a:endParaRPr lang="zh-CN" altLang="en-US" sz="1200" b="1" dirty="0">
                  <a:latin typeface="微软雅黑" panose="020B0503020204020204" pitchFamily="34" charset="-122"/>
                  <a:ea typeface="微软雅黑" panose="020B0503020204020204" pitchFamily="34" charset="-122"/>
                </a:endParaRPr>
              </a:p>
              <a:p>
                <a:pPr algn="ctr"/>
                <a:r>
                  <a:rPr lang="zh-CN" altLang="en-US" sz="1200" b="1" dirty="0">
                    <a:latin typeface="微软雅黑" panose="020B0503020204020204" pitchFamily="34" charset="-122"/>
                    <a:ea typeface="微软雅黑" panose="020B0503020204020204" pitchFamily="34" charset="-122"/>
                  </a:rPr>
                  <a:t>字节（确认号）</a:t>
                </a:r>
                <a:endParaRPr lang="zh-CN" altLang="en-US" sz="1200" b="1" dirty="0">
                  <a:latin typeface="微软雅黑" panose="020B0503020204020204" pitchFamily="34" charset="-122"/>
                  <a:ea typeface="微软雅黑" panose="020B0503020204020204" pitchFamily="34" charset="-122"/>
                </a:endParaRPr>
              </a:p>
            </p:txBody>
          </p:sp>
          <p:sp>
            <p:nvSpPr>
              <p:cNvPr id="48" name="Oval 8"/>
              <p:cNvSpPr>
                <a:spLocks noChangeArrowheads="1"/>
              </p:cNvSpPr>
              <p:nvPr/>
            </p:nvSpPr>
            <p:spPr bwMode="auto">
              <a:xfrm>
                <a:off x="3771751" y="2074454"/>
                <a:ext cx="2765425" cy="754063"/>
              </a:xfrm>
              <a:prstGeom prst="ellipse">
                <a:avLst/>
              </a:prstGeom>
              <a:solidFill>
                <a:srgbClr val="00FFFF"/>
              </a:solidFill>
              <a:ln w="9525">
                <a:solidFill>
                  <a:schemeClr val="tx1"/>
                </a:solidFill>
                <a:round/>
              </a:ln>
              <a:effectLst/>
            </p:spPr>
            <p:txBody>
              <a:bodyPr wrap="none" anchor="ctr"/>
              <a:lstStyle/>
              <a:p>
                <a:pPr algn="ctr"/>
                <a:r>
                  <a:rPr lang="zh-CN" altLang="en-US" sz="1400" b="1" dirty="0">
                    <a:latin typeface="微软雅黑" panose="020B0503020204020204" pitchFamily="34" charset="-122"/>
                    <a:ea typeface="微软雅黑" panose="020B0503020204020204" pitchFamily="34" charset="-122"/>
                  </a:rPr>
                  <a:t>接收应用程序</a:t>
                </a:r>
                <a:endParaRPr lang="zh-CN" altLang="en-US" sz="1400" b="1" dirty="0">
                  <a:latin typeface="微软雅黑" panose="020B0503020204020204" pitchFamily="34" charset="-122"/>
                  <a:ea typeface="微软雅黑" panose="020B0503020204020204" pitchFamily="34" charset="-122"/>
                </a:endParaRPr>
              </a:p>
            </p:txBody>
          </p:sp>
          <p:sp>
            <p:nvSpPr>
              <p:cNvPr id="49" name="Line 9"/>
              <p:cNvSpPr>
                <a:spLocks noChangeShapeType="1"/>
              </p:cNvSpPr>
              <p:nvPr/>
            </p:nvSpPr>
            <p:spPr bwMode="auto">
              <a:xfrm>
                <a:off x="463144" y="3066753"/>
                <a:ext cx="9314392" cy="3175"/>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50" name="Rectangle 30"/>
              <p:cNvSpPr>
                <a:spLocks noChangeArrowheads="1"/>
              </p:cNvSpPr>
              <p:nvPr/>
            </p:nvSpPr>
            <p:spPr bwMode="auto">
              <a:xfrm>
                <a:off x="3807279" y="4243089"/>
                <a:ext cx="4085363" cy="962024"/>
              </a:xfrm>
              <a:prstGeom prst="rect">
                <a:avLst/>
              </a:prstGeom>
              <a:solidFill>
                <a:srgbClr val="0000FF"/>
              </a:solidFill>
              <a:ln w="12700">
                <a:solidFill>
                  <a:schemeClr val="tx1"/>
                </a:solidFill>
                <a:prstDash val="dash"/>
                <a:miter lim="800000"/>
              </a:ln>
              <a:effec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1" name="Line 10"/>
              <p:cNvSpPr>
                <a:spLocks noChangeShapeType="1"/>
              </p:cNvSpPr>
              <p:nvPr/>
            </p:nvSpPr>
            <p:spPr bwMode="auto">
              <a:xfrm>
                <a:off x="463144" y="4455814"/>
                <a:ext cx="8144933"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52" name="Line 11"/>
              <p:cNvSpPr>
                <a:spLocks noChangeShapeType="1"/>
              </p:cNvSpPr>
              <p:nvPr/>
            </p:nvSpPr>
            <p:spPr bwMode="auto">
              <a:xfrm>
                <a:off x="463144" y="4990802"/>
                <a:ext cx="8144933"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53" name="Line 12"/>
              <p:cNvSpPr>
                <a:spLocks noChangeShapeType="1"/>
              </p:cNvSpPr>
              <p:nvPr/>
            </p:nvSpPr>
            <p:spPr bwMode="auto">
              <a:xfrm>
                <a:off x="2207013" y="4455814"/>
                <a:ext cx="0" cy="5349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54" name="Text Box 14"/>
              <p:cNvSpPr txBox="1">
                <a:spLocks noChangeArrowheads="1"/>
              </p:cNvSpPr>
              <p:nvPr/>
            </p:nvSpPr>
            <p:spPr bwMode="auto">
              <a:xfrm>
                <a:off x="4493539" y="3396803"/>
                <a:ext cx="1497459" cy="4581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0000FF"/>
                    </a:solidFill>
                    <a:latin typeface="微软雅黑" panose="020B0503020204020204" pitchFamily="34" charset="-122"/>
                    <a:ea typeface="微软雅黑" panose="020B0503020204020204" pitchFamily="34" charset="-122"/>
                  </a:rPr>
                  <a:t>接收缓存</a:t>
                </a:r>
                <a:endParaRPr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55" name="Text Box 18"/>
              <p:cNvSpPr txBox="1">
                <a:spLocks noChangeArrowheads="1"/>
              </p:cNvSpPr>
              <p:nvPr/>
            </p:nvSpPr>
            <p:spPr bwMode="auto">
              <a:xfrm>
                <a:off x="3586361" y="3835008"/>
                <a:ext cx="1497459" cy="458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latin typeface="微软雅黑" panose="020B0503020204020204" pitchFamily="34" charset="-122"/>
                    <a:ea typeface="微软雅黑" panose="020B0503020204020204" pitchFamily="34" charset="-122"/>
                  </a:rPr>
                  <a:t>接收窗口</a:t>
                </a:r>
                <a:endParaRPr lang="zh-CN" altLang="en-US" sz="1200" b="1" dirty="0">
                  <a:latin typeface="微软雅黑" panose="020B0503020204020204" pitchFamily="34" charset="-122"/>
                  <a:ea typeface="微软雅黑" panose="020B0503020204020204" pitchFamily="34" charset="-122"/>
                </a:endParaRPr>
              </a:p>
            </p:txBody>
          </p:sp>
          <p:sp>
            <p:nvSpPr>
              <p:cNvPr id="56" name="Rectangle 19"/>
              <p:cNvSpPr>
                <a:spLocks noChangeArrowheads="1"/>
              </p:cNvSpPr>
              <p:nvPr/>
            </p:nvSpPr>
            <p:spPr bwMode="auto">
              <a:xfrm>
                <a:off x="2207015" y="4455814"/>
                <a:ext cx="1600265" cy="534988"/>
              </a:xfrm>
              <a:prstGeom prst="rect">
                <a:avLst/>
              </a:prstGeom>
              <a:solidFill>
                <a:srgbClr val="99FFCC"/>
              </a:solidFill>
              <a:ln>
                <a:noFill/>
              </a:ln>
              <a:effectLst/>
            </p:spPr>
            <p:txBody>
              <a:bodyPr wrap="none" anchor="ctr"/>
              <a:lstStyle/>
              <a:p>
                <a:pPr algn="ctr"/>
                <a:r>
                  <a:rPr lang="zh-CN" altLang="en-US" sz="1400" b="1" dirty="0">
                    <a:latin typeface="微软雅黑" panose="020B0503020204020204" pitchFamily="34" charset="-122"/>
                    <a:ea typeface="微软雅黑" panose="020B0503020204020204" pitchFamily="34" charset="-122"/>
                  </a:rPr>
                  <a:t>已收到</a:t>
                </a:r>
                <a:endParaRPr lang="zh-CN" altLang="en-US" sz="1400" b="1" dirty="0">
                  <a:latin typeface="微软雅黑" panose="020B0503020204020204" pitchFamily="34" charset="-122"/>
                  <a:ea typeface="微软雅黑" panose="020B0503020204020204" pitchFamily="34" charset="-122"/>
                </a:endParaRPr>
              </a:p>
            </p:txBody>
          </p:sp>
          <p:sp>
            <p:nvSpPr>
              <p:cNvPr id="57" name="Line 24"/>
              <p:cNvSpPr>
                <a:spLocks noChangeShapeType="1"/>
              </p:cNvSpPr>
              <p:nvPr/>
            </p:nvSpPr>
            <p:spPr bwMode="auto">
              <a:xfrm>
                <a:off x="2207013" y="3387427"/>
                <a:ext cx="0" cy="855662"/>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58" name="Line 25"/>
              <p:cNvSpPr>
                <a:spLocks noChangeShapeType="1"/>
              </p:cNvSpPr>
              <p:nvPr/>
            </p:nvSpPr>
            <p:spPr bwMode="auto">
              <a:xfrm>
                <a:off x="7880606" y="3387428"/>
                <a:ext cx="0" cy="1603375"/>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59" name="Freeform 26"/>
              <p:cNvSpPr/>
              <p:nvPr/>
            </p:nvSpPr>
            <p:spPr bwMode="auto">
              <a:xfrm flipH="1">
                <a:off x="2220773" y="2741315"/>
                <a:ext cx="2933693" cy="1714501"/>
              </a:xfrm>
              <a:custGeom>
                <a:avLst/>
                <a:gdLst>
                  <a:gd name="T0" fmla="*/ 0 w 754"/>
                  <a:gd name="T1" fmla="*/ 0 h 727"/>
                  <a:gd name="T2" fmla="*/ 68 w 754"/>
                  <a:gd name="T3" fmla="*/ 168 h 727"/>
                  <a:gd name="T4" fmla="*/ 260 w 754"/>
                  <a:gd name="T5" fmla="*/ 252 h 727"/>
                  <a:gd name="T6" fmla="*/ 568 w 754"/>
                  <a:gd name="T7" fmla="*/ 312 h 727"/>
                  <a:gd name="T8" fmla="*/ 704 w 754"/>
                  <a:gd name="T9" fmla="*/ 416 h 727"/>
                  <a:gd name="T10" fmla="*/ 740 w 754"/>
                  <a:gd name="T11" fmla="*/ 572 h 727"/>
                  <a:gd name="T12" fmla="*/ 754 w 754"/>
                  <a:gd name="T13" fmla="*/ 727 h 727"/>
                </a:gdLst>
                <a:ahLst/>
                <a:cxnLst>
                  <a:cxn ang="0">
                    <a:pos x="T0" y="T1"/>
                  </a:cxn>
                  <a:cxn ang="0">
                    <a:pos x="T2" y="T3"/>
                  </a:cxn>
                  <a:cxn ang="0">
                    <a:pos x="T4" y="T5"/>
                  </a:cxn>
                  <a:cxn ang="0">
                    <a:pos x="T6" y="T7"/>
                  </a:cxn>
                  <a:cxn ang="0">
                    <a:pos x="T8" y="T9"/>
                  </a:cxn>
                  <a:cxn ang="0">
                    <a:pos x="T10" y="T11"/>
                  </a:cxn>
                  <a:cxn ang="0">
                    <a:pos x="T12" y="T13"/>
                  </a:cxn>
                </a:cxnLst>
                <a:rect l="0" t="0" r="r" b="b"/>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38100" cmpd="sng">
                <a:solidFill>
                  <a:srgbClr val="CC00CC"/>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60" name="Text Box 27"/>
              <p:cNvSpPr txBox="1">
                <a:spLocks noChangeArrowheads="1"/>
              </p:cNvSpPr>
              <p:nvPr/>
            </p:nvSpPr>
            <p:spPr bwMode="auto">
              <a:xfrm>
                <a:off x="819729" y="3042939"/>
                <a:ext cx="989428" cy="509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TCP</a:t>
                </a:r>
                <a:endParaRPr lang="en-US" altLang="zh-CN" sz="1400" b="1" dirty="0">
                  <a:latin typeface="微软雅黑" panose="020B0503020204020204" pitchFamily="34" charset="-122"/>
                  <a:ea typeface="微软雅黑" panose="020B0503020204020204" pitchFamily="34" charset="-122"/>
                </a:endParaRPr>
              </a:p>
            </p:txBody>
          </p:sp>
          <p:sp>
            <p:nvSpPr>
              <p:cNvPr id="61" name="Freeform 28"/>
              <p:cNvSpPr/>
              <p:nvPr/>
            </p:nvSpPr>
            <p:spPr bwMode="auto">
              <a:xfrm>
                <a:off x="8544446" y="4387553"/>
                <a:ext cx="141023" cy="636587"/>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62" name="Freeform 29"/>
              <p:cNvSpPr/>
              <p:nvPr/>
            </p:nvSpPr>
            <p:spPr bwMode="auto">
              <a:xfrm>
                <a:off x="366836" y="4411365"/>
                <a:ext cx="211535" cy="646113"/>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63" name="Line 31"/>
              <p:cNvSpPr>
                <a:spLocks noChangeShapeType="1"/>
              </p:cNvSpPr>
              <p:nvPr/>
            </p:nvSpPr>
            <p:spPr bwMode="auto">
              <a:xfrm>
                <a:off x="7208434" y="5301209"/>
                <a:ext cx="1454945" cy="0"/>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64" name="Text Box 32"/>
              <p:cNvSpPr txBox="1">
                <a:spLocks noChangeArrowheads="1"/>
              </p:cNvSpPr>
              <p:nvPr/>
            </p:nvSpPr>
            <p:spPr bwMode="auto">
              <a:xfrm>
                <a:off x="7136983" y="5357866"/>
                <a:ext cx="1497459" cy="458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anose="020B0503020204020204" pitchFamily="34" charset="-122"/>
                    <a:ea typeface="微软雅黑" panose="020B0503020204020204" pitchFamily="34" charset="-122"/>
                  </a:rPr>
                  <a:t>序号增大</a:t>
                </a:r>
                <a:endParaRPr lang="zh-CN" altLang="en-US" sz="1200" b="1" dirty="0">
                  <a:latin typeface="微软雅黑" panose="020B0503020204020204" pitchFamily="34" charset="-122"/>
                  <a:ea typeface="微软雅黑" panose="020B0503020204020204" pitchFamily="34" charset="-122"/>
                </a:endParaRPr>
              </a:p>
            </p:txBody>
          </p:sp>
          <p:sp>
            <p:nvSpPr>
              <p:cNvPr id="65" name="Rectangle 19"/>
              <p:cNvSpPr>
                <a:spLocks noChangeArrowheads="1"/>
              </p:cNvSpPr>
              <p:nvPr/>
            </p:nvSpPr>
            <p:spPr bwMode="auto">
              <a:xfrm>
                <a:off x="4912276" y="4455814"/>
                <a:ext cx="242188" cy="534988"/>
              </a:xfrm>
              <a:prstGeom prst="rect">
                <a:avLst/>
              </a:prstGeom>
              <a:solidFill>
                <a:srgbClr val="99FFCC"/>
              </a:solidFill>
              <a:ln>
                <a:noFill/>
              </a:ln>
              <a:effectLst/>
            </p:spPr>
            <p:txBody>
              <a:bodyPr wrap="none"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66" name="Text Box 6"/>
              <p:cNvSpPr txBox="1">
                <a:spLocks noChangeArrowheads="1"/>
              </p:cNvSpPr>
              <p:nvPr/>
            </p:nvSpPr>
            <p:spPr bwMode="auto">
              <a:xfrm>
                <a:off x="477060" y="3695660"/>
                <a:ext cx="1785431" cy="76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anose="020B0503020204020204" pitchFamily="34" charset="-122"/>
                    <a:ea typeface="微软雅黑" panose="020B0503020204020204" pitchFamily="34" charset="-122"/>
                  </a:rPr>
                  <a:t>下一个读取</a:t>
                </a:r>
                <a:endParaRPr lang="zh-CN" altLang="en-US" sz="1200" b="1" dirty="0">
                  <a:latin typeface="微软雅黑" panose="020B0503020204020204" pitchFamily="34" charset="-122"/>
                  <a:ea typeface="微软雅黑" panose="020B0503020204020204" pitchFamily="34" charset="-122"/>
                </a:endParaRPr>
              </a:p>
              <a:p>
                <a:pPr algn="ctr"/>
                <a:r>
                  <a:rPr lang="zh-CN" altLang="en-US" sz="1200" b="1" dirty="0">
                    <a:latin typeface="微软雅黑" panose="020B0503020204020204" pitchFamily="34" charset="-122"/>
                    <a:ea typeface="微软雅黑" panose="020B0503020204020204" pitchFamily="34" charset="-122"/>
                  </a:rPr>
                  <a:t>的字节</a:t>
                </a:r>
                <a:endParaRPr lang="zh-CN" altLang="en-US" sz="1200" b="1" dirty="0">
                  <a:latin typeface="微软雅黑" panose="020B0503020204020204" pitchFamily="34" charset="-122"/>
                  <a:ea typeface="微软雅黑" panose="020B0503020204020204" pitchFamily="34" charset="-122"/>
                </a:endParaRPr>
              </a:p>
            </p:txBody>
          </p:sp>
        </p:grpSp>
        <p:sp>
          <p:nvSpPr>
            <p:cNvPr id="67" name="Line 15"/>
            <p:cNvSpPr>
              <a:spLocks noChangeShapeType="1"/>
            </p:cNvSpPr>
            <p:nvPr/>
          </p:nvSpPr>
          <p:spPr bwMode="auto">
            <a:xfrm flipV="1">
              <a:off x="3823636" y="3426721"/>
              <a:ext cx="0" cy="302307"/>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grpSp>
      <p:sp>
        <p:nvSpPr>
          <p:cNvPr id="3" name="矩形 2"/>
          <p:cNvSpPr/>
          <p:nvPr/>
        </p:nvSpPr>
        <p:spPr>
          <a:xfrm>
            <a:off x="5854835" y="1087530"/>
            <a:ext cx="2892555" cy="1182973"/>
          </a:xfrm>
          <a:prstGeom prst="rect">
            <a:avLst/>
          </a:prstGeom>
        </p:spPr>
        <p:style>
          <a:lnRef idx="1">
            <a:schemeClr val="accent6"/>
          </a:lnRef>
          <a:fillRef idx="2">
            <a:schemeClr val="accent6"/>
          </a:fillRef>
          <a:effectRef idx="1">
            <a:schemeClr val="accent6"/>
          </a:effectRef>
          <a:fontRef idx="minor">
            <a:schemeClr val="dk1"/>
          </a:fontRef>
        </p:style>
        <p:txBody>
          <a:bodyPr lIns="91436" tIns="45718" rIns="91436" bIns="45718" rtlCol="0" anchor="ctr"/>
          <a:lstStyle/>
          <a:p>
            <a:r>
              <a:rPr lang="zh-CN" altLang="en-US" b="1" dirty="0"/>
              <a:t>接收缓存用来暂时存放：</a:t>
            </a:r>
            <a:endParaRPr lang="zh-CN" altLang="en-US" b="1" dirty="0"/>
          </a:p>
          <a:p>
            <a:r>
              <a:rPr lang="en-US" altLang="zh-CN" b="1" dirty="0"/>
              <a:t>1</a:t>
            </a:r>
            <a:r>
              <a:rPr lang="zh-CN" altLang="en-US" b="1" dirty="0"/>
              <a:t>）按序到达的、但尚未被接收应用程序读取的数据；</a:t>
            </a:r>
            <a:endParaRPr lang="zh-CN" altLang="en-US" b="1" dirty="0"/>
          </a:p>
          <a:p>
            <a:r>
              <a:rPr lang="en-US" altLang="zh-CN" b="1" dirty="0"/>
              <a:t>2</a:t>
            </a:r>
            <a:r>
              <a:rPr lang="zh-CN" altLang="en-US" b="1" dirty="0"/>
              <a:t>）不按序到达的数据。 </a:t>
            </a:r>
            <a:endParaRPr lang="zh-CN" altLang="en-US" b="1" dirty="0"/>
          </a:p>
        </p:txBody>
      </p:sp>
      <p:sp>
        <p:nvSpPr>
          <p:cNvPr id="32" name="矩形 31"/>
          <p:cNvSpPr/>
          <p:nvPr/>
        </p:nvSpPr>
        <p:spPr>
          <a:xfrm>
            <a:off x="5854835" y="2408042"/>
            <a:ext cx="2892555" cy="1953645"/>
          </a:xfrm>
          <a:prstGeom prst="rect">
            <a:avLst/>
          </a:prstGeom>
        </p:spPr>
        <p:style>
          <a:lnRef idx="1">
            <a:schemeClr val="accent6"/>
          </a:lnRef>
          <a:fillRef idx="2">
            <a:schemeClr val="accent6"/>
          </a:fillRef>
          <a:effectRef idx="1">
            <a:schemeClr val="accent6"/>
          </a:effectRef>
          <a:fontRef idx="minor">
            <a:schemeClr val="dk1"/>
          </a:fontRef>
        </p:style>
        <p:txBody>
          <a:bodyPr lIns="91436" tIns="45718" rIns="91436" bIns="45718" rtlCol="0" anchor="ctr"/>
          <a:lstStyle/>
          <a:p>
            <a:r>
              <a:rPr lang="zh-CN" altLang="en-US" b="1" dirty="0"/>
              <a:t>说明：</a:t>
            </a:r>
            <a:endParaRPr lang="en-US" altLang="zh-CN" b="1" dirty="0"/>
          </a:p>
          <a:p>
            <a:r>
              <a:rPr lang="zh-CN" altLang="en-US" b="1" dirty="0"/>
              <a:t>如果应用程序来不及读取收到的数据，接收缓存就会被填满，使接收窗口减小到</a:t>
            </a:r>
            <a:r>
              <a:rPr lang="en-US" altLang="zh-CN" b="1" dirty="0"/>
              <a:t>0</a:t>
            </a:r>
            <a:r>
              <a:rPr lang="zh-CN" altLang="en-US" b="1" dirty="0"/>
              <a:t>，反之，接收窗口变大，但不能超过接收缓存的大小。</a:t>
            </a:r>
            <a:endParaRPr lang="zh-CN" altLang="en-US" b="1" dirty="0"/>
          </a:p>
        </p:txBody>
      </p:sp>
    </p:spTree>
  </p:cSld>
  <p:clrMapOvr>
    <a:masterClrMapping/>
  </p:clrMapOvr>
</p:sld>
</file>

<file path=ppt/tags/tag1.xml><?xml version="1.0" encoding="utf-8"?>
<p:tagLst xmlns:p="http://schemas.openxmlformats.org/presentationml/2006/main">
  <p:tag name="ISLIDE.ICON" val="#64751;"/>
</p:tagLst>
</file>

<file path=ppt/tags/tag2.xml><?xml version="1.0" encoding="utf-8"?>
<p:tagLst xmlns:p="http://schemas.openxmlformats.org/presentationml/2006/main">
  <p:tag name="ISLIDE.ICON" val="#64751;"/>
</p:tagLst>
</file>

<file path=ppt/tags/tag3.xml><?xml version="1.0" encoding="utf-8"?>
<p:tagLst xmlns:p="http://schemas.openxmlformats.org/presentationml/2006/main">
  <p:tag name="commondata" val="eyJoZGlkIjoiNDlhMzkyZjk1YjE5YmNiMmZkNjVjOTAxZjY2MmQwMDQ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defRPr sz="1400" b="1" dirty="0" smtClean="0"/>
        </a:defPPr>
      </a:lstStyle>
      <a:style>
        <a:lnRef idx="1">
          <a:schemeClr val="accent6"/>
        </a:lnRef>
        <a:fillRef idx="2">
          <a:schemeClr val="accent6"/>
        </a:fillRef>
        <a:effectRef idx="1">
          <a:schemeClr val="accent6"/>
        </a:effectRef>
        <a:fontRef idx="minor">
          <a:schemeClr val="dk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35575</Words>
  <Application>WPS 演示</Application>
  <PresentationFormat>全屏显示(16:9)</PresentationFormat>
  <Paragraphs>5878</Paragraphs>
  <Slides>183</Slides>
  <Notes>1</Notes>
  <HiddenSlides>2</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6</vt:i4>
      </vt:variant>
      <vt:variant>
        <vt:lpstr>幻灯片标题</vt:lpstr>
      </vt:variant>
      <vt:variant>
        <vt:i4>183</vt:i4>
      </vt:variant>
    </vt:vector>
  </HeadingPairs>
  <TitlesOfParts>
    <vt:vector size="203" baseType="lpstr">
      <vt:lpstr>Arial</vt:lpstr>
      <vt:lpstr>宋体</vt:lpstr>
      <vt:lpstr>Wingdings</vt:lpstr>
      <vt:lpstr>微软雅黑</vt:lpstr>
      <vt:lpstr>Calibri</vt:lpstr>
      <vt:lpstr>Times New Roman</vt:lpstr>
      <vt:lpstr>Tahoma</vt:lpstr>
      <vt:lpstr>Arial Unicode MS</vt:lpstr>
      <vt:lpstr>Arial Narrow</vt:lpstr>
      <vt:lpstr>黑体</vt:lpstr>
      <vt:lpstr>Symbol</vt:lpstr>
      <vt:lpstr>Symbol</vt:lpstr>
      <vt:lpstr>Wingdings</vt:lpstr>
      <vt:lpstr>Office 主题​​</vt:lpstr>
      <vt:lpstr>Visio.Drawing.11</vt:lpstr>
      <vt:lpstr>Visio.Drawing.11</vt:lpstr>
      <vt:lpstr>Visio.Drawing.11</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邱硕</cp:lastModifiedBy>
  <cp:revision>544</cp:revision>
  <dcterms:created xsi:type="dcterms:W3CDTF">2018-07-18T08:51:00Z</dcterms:created>
  <dcterms:modified xsi:type="dcterms:W3CDTF">2024-10-31T01:17:58Z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2052-12.1.0.18276</vt:lpwstr>
  </property>
  <property fmtid="{D5CDD505-2E9C-101B-9397-08002B2CF9AE}" pid="3" name="ICV">
    <vt:lpwstr>D407A31EBB664B3B93C961E18A97D4E8_12</vt:lpwstr>
  </property>
</Properties>
</file>